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gif" ContentType="image/gif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16"/>
  </p:notesMasterIdLst>
  <p:handoutMasterIdLst>
    <p:handoutMasterId r:id="rId17"/>
  </p:handoutMasterIdLst>
  <p:sldIdLst>
    <p:sldId id="256" r:id="rId3"/>
    <p:sldId id="274" r:id="rId4"/>
    <p:sldId id="275" r:id="rId5"/>
    <p:sldId id="277" r:id="rId6"/>
    <p:sldId id="278" r:id="rId7"/>
    <p:sldId id="279" r:id="rId8"/>
    <p:sldId id="280" r:id="rId9"/>
    <p:sldId id="284" r:id="rId10"/>
    <p:sldId id="287" r:id="rId11"/>
    <p:sldId id="285" r:id="rId12"/>
    <p:sldId id="283" r:id="rId13"/>
    <p:sldId id="281" r:id="rId14"/>
    <p:sldId id="286" r:id="rId15"/>
  </p:sldIdLst>
  <p:sldSz cx="9144000" cy="6858000" type="screen4x3"/>
  <p:notesSz cx="6669088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CC00"/>
    <a:srgbClr val="33CC33"/>
    <a:srgbClr val="99FF33"/>
    <a:srgbClr val="0033CC"/>
    <a:srgbClr val="0099FF"/>
    <a:srgbClr val="CCECFF"/>
    <a:srgbClr val="0066FF"/>
    <a:srgbClr val="99CCFF"/>
    <a:srgbClr val="3366CC"/>
    <a:srgbClr val="6699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4" autoAdjust="0"/>
    <p:restoredTop sz="94796" autoAdjust="0"/>
  </p:normalViewPr>
  <p:slideViewPr>
    <p:cSldViewPr>
      <p:cViewPr varScale="1">
        <p:scale>
          <a:sx n="43" d="100"/>
          <a:sy n="43" d="100"/>
        </p:scale>
        <p:origin x="-12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view3D>
      <c:rotX val="0"/>
      <c:rotY val="0"/>
      <c:perspective val="0"/>
    </c:view3D>
    <c:plotArea>
      <c:layout>
        <c:manualLayout>
          <c:layoutTarget val="inner"/>
          <c:xMode val="edge"/>
          <c:yMode val="edge"/>
          <c:x val="5.4390419947506707E-2"/>
          <c:y val="7.351277208515293E-2"/>
          <c:w val="0.9454199533385188"/>
          <c:h val="0.49394399726195343"/>
        </c:manualLayout>
      </c:layout>
      <c:bar3D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30 s</c:v>
                </c:pt>
              </c:strCache>
            </c:strRef>
          </c:tx>
          <c:spPr>
            <a:solidFill>
              <a:schemeClr val="tx1">
                <a:lumMod val="75000"/>
              </a:schemeClr>
            </a:solidFill>
          </c:spPr>
          <c:dLbls>
            <c:dLbl>
              <c:idx val="0"/>
              <c:layout>
                <c:manualLayout>
                  <c:x val="-5.5555555555555558E-3"/>
                  <c:y val="1.0078245274334598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3.15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3.43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-9.7222222222222276E-3"/>
                  <c:y val="-1.0322067389337705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3.44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>
                <c:manualLayout>
                  <c:x val="-5.5555555555555558E-3"/>
                  <c:y val="1.040340755789044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2.4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>
                <c:manualLayout>
                  <c:x val="-6.944444444444451E-3"/>
                  <c:y val="2.5195613185836512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1.25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1.39</a:t>
                    </a:r>
                    <a:endParaRPr lang="en-US"/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1.39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/>
                </a:pPr>
                <a:endParaRPr lang="es-ES"/>
              </a:p>
            </c:txPr>
            <c:showVal val="1"/>
          </c:dLbls>
          <c:cat>
            <c:strRef>
              <c:f>Hoja1!$A$2:$A$8</c:f>
              <c:strCache>
                <c:ptCount val="7"/>
                <c:pt idx="0">
                  <c:v>P-Grams</c:v>
                </c:pt>
                <c:pt idx="1">
                  <c:v>Latt. soft-counts</c:v>
                </c:pt>
                <c:pt idx="2">
                  <c:v>Latt. soft-counts PCA</c:v>
                </c:pt>
                <c:pt idx="3">
                  <c:v>Acoustic </c:v>
                </c:pt>
                <c:pt idx="4">
                  <c:v>P-Gram + Ac.</c:v>
                </c:pt>
                <c:pt idx="5">
                  <c:v>Latt. soft-counts + Ac.</c:v>
                </c:pt>
                <c:pt idx="6">
                  <c:v>Latt. soft-counts PCA + Ac.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3.15</c:v>
                </c:pt>
                <c:pt idx="1">
                  <c:v>3.4299999999999997</c:v>
                </c:pt>
                <c:pt idx="2">
                  <c:v>3.44</c:v>
                </c:pt>
                <c:pt idx="3">
                  <c:v>2.4</c:v>
                </c:pt>
                <c:pt idx="4">
                  <c:v>1.25</c:v>
                </c:pt>
                <c:pt idx="5">
                  <c:v>1.3900000000000001</c:v>
                </c:pt>
                <c:pt idx="6">
                  <c:v>1.3900000000000001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10 s</c:v>
                </c:pt>
              </c:strCache>
            </c:strRef>
          </c:tx>
          <c:spPr>
            <a:solidFill>
              <a:srgbClr val="00CC00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8.66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9.6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9.12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4.93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3.09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3.37</a:t>
                    </a:r>
                    <a:endParaRPr lang="en-US" dirty="0"/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3.37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/>
                </a:pPr>
                <a:endParaRPr lang="es-ES"/>
              </a:p>
            </c:txPr>
            <c:showVal val="1"/>
          </c:dLbls>
          <c:cat>
            <c:strRef>
              <c:f>Hoja1!$A$2:$A$8</c:f>
              <c:strCache>
                <c:ptCount val="7"/>
                <c:pt idx="0">
                  <c:v>P-Grams</c:v>
                </c:pt>
                <c:pt idx="1">
                  <c:v>Latt. soft-counts</c:v>
                </c:pt>
                <c:pt idx="2">
                  <c:v>Latt. soft-counts PCA</c:v>
                </c:pt>
                <c:pt idx="3">
                  <c:v>Acoustic </c:v>
                </c:pt>
                <c:pt idx="4">
                  <c:v>P-Gram + Ac.</c:v>
                </c:pt>
                <c:pt idx="5">
                  <c:v>Latt. soft-counts + Ac.</c:v>
                </c:pt>
                <c:pt idx="6">
                  <c:v>Latt. soft-counts PCA + Ac.</c:v>
                </c:pt>
              </c:strCache>
            </c:strRef>
          </c:cat>
          <c:val>
            <c:numRef>
              <c:f>Hoja1!$C$2:$C$8</c:f>
              <c:numCache>
                <c:formatCode>General</c:formatCode>
                <c:ptCount val="7"/>
                <c:pt idx="0">
                  <c:v>8.66</c:v>
                </c:pt>
                <c:pt idx="1">
                  <c:v>9.6</c:v>
                </c:pt>
                <c:pt idx="2">
                  <c:v>9.120000000000001</c:v>
                </c:pt>
                <c:pt idx="3">
                  <c:v>4.9300000000000006</c:v>
                </c:pt>
                <c:pt idx="4">
                  <c:v>3.09</c:v>
                </c:pt>
                <c:pt idx="5">
                  <c:v>3.3699999999999997</c:v>
                </c:pt>
                <c:pt idx="6">
                  <c:v>3.34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3 s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>
                <c:manualLayout>
                  <c:x val="-4.1666666666666701E-3"/>
                  <c:y val="-1.259780659291825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21.45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23.7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23.17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14.04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12.15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12.73</a:t>
                    </a:r>
                    <a:endParaRPr lang="en-US" dirty="0"/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12.73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/>
                </a:pPr>
                <a:endParaRPr lang="es-ES"/>
              </a:p>
            </c:txPr>
            <c:showVal val="1"/>
          </c:dLbls>
          <c:cat>
            <c:strRef>
              <c:f>Hoja1!$A$2:$A$8</c:f>
              <c:strCache>
                <c:ptCount val="7"/>
                <c:pt idx="0">
                  <c:v>P-Grams</c:v>
                </c:pt>
                <c:pt idx="1">
                  <c:v>Latt. soft-counts</c:v>
                </c:pt>
                <c:pt idx="2">
                  <c:v>Latt. soft-counts PCA</c:v>
                </c:pt>
                <c:pt idx="3">
                  <c:v>Acoustic </c:v>
                </c:pt>
                <c:pt idx="4">
                  <c:v>P-Gram + Ac.</c:v>
                </c:pt>
                <c:pt idx="5">
                  <c:v>Latt. soft-counts + Ac.</c:v>
                </c:pt>
                <c:pt idx="6">
                  <c:v>Latt. soft-counts PCA + Ac.</c:v>
                </c:pt>
              </c:strCache>
            </c:strRef>
          </c:cat>
          <c:val>
            <c:numRef>
              <c:f>Hoja1!$D$2:$D$8</c:f>
              <c:numCache>
                <c:formatCode>General</c:formatCode>
                <c:ptCount val="7"/>
                <c:pt idx="0">
                  <c:v>24.599999999999994</c:v>
                </c:pt>
                <c:pt idx="1">
                  <c:v>27.130000000000006</c:v>
                </c:pt>
                <c:pt idx="2">
                  <c:v>26.610000000000007</c:v>
                </c:pt>
                <c:pt idx="3">
                  <c:v>16.439999999999994</c:v>
                </c:pt>
                <c:pt idx="4">
                  <c:v>13.4</c:v>
                </c:pt>
                <c:pt idx="5">
                  <c:v>14.120000000000001</c:v>
                </c:pt>
                <c:pt idx="6">
                  <c:v>13.770000000000001</c:v>
                </c:pt>
              </c:numCache>
            </c:numRef>
          </c:val>
        </c:ser>
        <c:shape val="box"/>
        <c:axId val="67028096"/>
        <c:axId val="67029632"/>
        <c:axId val="0"/>
      </c:bar3DChart>
      <c:catAx>
        <c:axId val="67028096"/>
        <c:scaling>
          <c:orientation val="minMax"/>
        </c:scaling>
        <c:axPos val="b"/>
        <c:tickLblPos val="nextTo"/>
        <c:crossAx val="67029632"/>
        <c:crosses val="autoZero"/>
        <c:auto val="1"/>
        <c:lblAlgn val="ctr"/>
        <c:lblOffset val="50"/>
      </c:catAx>
      <c:valAx>
        <c:axId val="67029632"/>
        <c:scaling>
          <c:logBase val="10"/>
          <c:orientation val="minMax"/>
          <c:max val="30"/>
          <c:min val="1"/>
        </c:scaling>
        <c:axPos val="l"/>
        <c:majorGridlines/>
        <c:minorGridlines/>
        <c:numFmt formatCode="General" sourceLinked="1"/>
        <c:minorTickMark val="in"/>
        <c:tickLblPos val="nextTo"/>
        <c:crossAx val="67028096"/>
        <c:crosses val="autoZero"/>
        <c:crossBetween val="between"/>
        <c:minorUnit val="2.5"/>
      </c:valAx>
    </c:plotArea>
    <c:plotVisOnly val="1"/>
    <c:dispBlanksAs val="gap"/>
  </c:chart>
  <c:txPr>
    <a:bodyPr/>
    <a:lstStyle/>
    <a:p>
      <a:pPr>
        <a:defRPr sz="1800" b="1" i="0" baseline="0">
          <a:solidFill>
            <a:srgbClr val="FFFF00"/>
          </a:solidFill>
          <a:latin typeface="Arial" pitchFamily="34" charset="0"/>
        </a:defRPr>
      </a:pPr>
      <a:endParaRPr lang="es-E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532" cy="4957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778033" y="0"/>
            <a:ext cx="2889532" cy="4957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AC8842-EEAB-46CE-9F7B-F4666FD6BFD4}" type="datetimeFigureOut">
              <a:rPr lang="es-ES" smtClean="0"/>
              <a:pPr/>
              <a:t>03/08/2012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30796"/>
            <a:ext cx="2889532" cy="4957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778033" y="9430796"/>
            <a:ext cx="2889532" cy="4957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4F9C4A-8EE3-45EA-B302-F92964164EA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624276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532" cy="4957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defTabSz="925513">
              <a:defRPr kumimoji="0"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556" y="0"/>
            <a:ext cx="2889532" cy="4957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algn="r" defTabSz="925513">
              <a:defRPr kumimoji="0"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8501" y="4716247"/>
            <a:ext cx="4892087" cy="446668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Haga clic para modificar estilos de título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493"/>
            <a:ext cx="2889532" cy="4957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defTabSz="925513">
              <a:defRPr kumimoji="0"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556" y="9432493"/>
            <a:ext cx="2889532" cy="4957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algn="r" defTabSz="925513">
              <a:defRPr kumimoji="0" sz="1200">
                <a:latin typeface="Times New Roman" pitchFamily="18" charset="0"/>
              </a:defRPr>
            </a:lvl1pPr>
          </a:lstStyle>
          <a:p>
            <a:fld id="{68005673-7BDA-4AA8-ABD2-040F9203ECD3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0971178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05673-7BDA-4AA8-ABD2-040F9203ECD3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05673-7BDA-4AA8-ABD2-040F9203ECD3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6757121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05673-7BDA-4AA8-ABD2-040F9203ECD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5021655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05673-7BDA-4AA8-ABD2-040F9203ECD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1690261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05673-7BDA-4AA8-ABD2-040F9203ECD3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493389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05673-7BDA-4AA8-ABD2-040F9203ECD3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580444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05673-7BDA-4AA8-ABD2-040F9203ECD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2265416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05673-7BDA-4AA8-ABD2-040F9203ECD3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8628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05673-7BDA-4AA8-ABD2-040F9203ECD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2625381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05673-7BDA-4AA8-ABD2-040F9203ECD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2589916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05673-7BDA-4AA8-ABD2-040F9203ECD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761037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05673-7BDA-4AA8-ABD2-040F9203ECD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1628087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05673-7BDA-4AA8-ABD2-040F9203ECD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92938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1C10-CF7B-48C3-BCB3-1B551865B0A0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Realizado por: </a:t>
            </a:r>
            <a:endParaRPr 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788-8BCF-4189-85ED-687340EF9B0E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7 Forma libre"/>
          <p:cNvSpPr/>
          <p:nvPr userDrawn="1"/>
        </p:nvSpPr>
        <p:spPr bwMode="auto">
          <a:xfrm>
            <a:off x="0" y="5385548"/>
            <a:ext cx="10072726" cy="1606923"/>
          </a:xfrm>
          <a:custGeom>
            <a:avLst/>
            <a:gdLst>
              <a:gd name="connsiteX0" fmla="*/ 0 w 10150288"/>
              <a:gd name="connsiteY0" fmla="*/ 1459005 h 1606923"/>
              <a:gd name="connsiteX1" fmla="*/ 9130553 w 10150288"/>
              <a:gd name="connsiteY1" fmla="*/ 6723 h 1606923"/>
              <a:gd name="connsiteX2" fmla="*/ 6118412 w 10150288"/>
              <a:gd name="connsiteY2" fmla="*/ 1418664 h 1606923"/>
              <a:gd name="connsiteX3" fmla="*/ 9130553 w 10150288"/>
              <a:gd name="connsiteY3" fmla="*/ 1136276 h 1606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50288" h="1606923">
                <a:moveTo>
                  <a:pt x="0" y="1459005"/>
                </a:moveTo>
                <a:cubicBezTo>
                  <a:pt x="4055409" y="736225"/>
                  <a:pt x="8110818" y="13446"/>
                  <a:pt x="9130553" y="6723"/>
                </a:cubicBezTo>
                <a:cubicBezTo>
                  <a:pt x="10150288" y="0"/>
                  <a:pt x="6118412" y="1230405"/>
                  <a:pt x="6118412" y="1418664"/>
                </a:cubicBezTo>
                <a:cubicBezTo>
                  <a:pt x="6118412" y="1606923"/>
                  <a:pt x="8635253" y="1183341"/>
                  <a:pt x="9130553" y="1136276"/>
                </a:cubicBezTo>
              </a:path>
            </a:pathLst>
          </a:custGeom>
          <a:noFill/>
          <a:ln w="38100" cap="flat" cmpd="sng" algn="ctr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s-E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" name="9 Rectángulo"/>
          <p:cNvSpPr/>
          <p:nvPr userDrawn="1"/>
        </p:nvSpPr>
        <p:spPr bwMode="auto">
          <a:xfrm>
            <a:off x="0" y="0"/>
            <a:ext cx="1214414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s-E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2D149-A746-4862-97CC-C7328618797D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C04D-EC40-4C77-8481-C686DB4ABB00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2013B-0983-4D27-99EC-43F57D6D9115}" type="slidenum">
              <a:rPr lang="en-GB" smtClean="0"/>
              <a:pPr/>
              <a:t>‹Nº›</a:t>
            </a:fld>
            <a:endParaRPr lang="en-GB"/>
          </a:p>
        </p:txBody>
      </p:sp>
      <p:sp>
        <p:nvSpPr>
          <p:cNvPr id="7" name="6 Forma libre"/>
          <p:cNvSpPr/>
          <p:nvPr userDrawn="1"/>
        </p:nvSpPr>
        <p:spPr bwMode="auto">
          <a:xfrm>
            <a:off x="0" y="-22411"/>
            <a:ext cx="9144000" cy="1022520"/>
          </a:xfrm>
          <a:custGeom>
            <a:avLst/>
            <a:gdLst>
              <a:gd name="connsiteX0" fmla="*/ 0 w 9130553"/>
              <a:gd name="connsiteY0" fmla="*/ 1797424 h 2012577"/>
              <a:gd name="connsiteX1" fmla="*/ 3079376 w 9130553"/>
              <a:gd name="connsiteY1" fmla="*/ 35859 h 2012577"/>
              <a:gd name="connsiteX2" fmla="*/ 9130553 w 9130553"/>
              <a:gd name="connsiteY2" fmla="*/ 2012577 h 2012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30553" h="2012577">
                <a:moveTo>
                  <a:pt x="0" y="1797424"/>
                </a:moveTo>
                <a:cubicBezTo>
                  <a:pt x="778808" y="898712"/>
                  <a:pt x="1557617" y="0"/>
                  <a:pt x="3079376" y="35859"/>
                </a:cubicBezTo>
                <a:cubicBezTo>
                  <a:pt x="4601135" y="71718"/>
                  <a:pt x="8451477" y="2010336"/>
                  <a:pt x="9130553" y="2012577"/>
                </a:cubicBezTo>
              </a:path>
            </a:pathLst>
          </a:custGeom>
          <a:noFill/>
          <a:ln w="5715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s-E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7 Forma libre"/>
          <p:cNvSpPr/>
          <p:nvPr userDrawn="1"/>
        </p:nvSpPr>
        <p:spPr bwMode="auto">
          <a:xfrm>
            <a:off x="0" y="5385548"/>
            <a:ext cx="10072726" cy="1606923"/>
          </a:xfrm>
          <a:custGeom>
            <a:avLst/>
            <a:gdLst>
              <a:gd name="connsiteX0" fmla="*/ 0 w 10150288"/>
              <a:gd name="connsiteY0" fmla="*/ 1459005 h 1606923"/>
              <a:gd name="connsiteX1" fmla="*/ 9130553 w 10150288"/>
              <a:gd name="connsiteY1" fmla="*/ 6723 h 1606923"/>
              <a:gd name="connsiteX2" fmla="*/ 6118412 w 10150288"/>
              <a:gd name="connsiteY2" fmla="*/ 1418664 h 1606923"/>
              <a:gd name="connsiteX3" fmla="*/ 9130553 w 10150288"/>
              <a:gd name="connsiteY3" fmla="*/ 1136276 h 1606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50288" h="1606923">
                <a:moveTo>
                  <a:pt x="0" y="1459005"/>
                </a:moveTo>
                <a:cubicBezTo>
                  <a:pt x="4055409" y="736225"/>
                  <a:pt x="8110818" y="13446"/>
                  <a:pt x="9130553" y="6723"/>
                </a:cubicBezTo>
                <a:cubicBezTo>
                  <a:pt x="10150288" y="0"/>
                  <a:pt x="6118412" y="1230405"/>
                  <a:pt x="6118412" y="1418664"/>
                </a:cubicBezTo>
                <a:cubicBezTo>
                  <a:pt x="6118412" y="1606923"/>
                  <a:pt x="8635253" y="1183341"/>
                  <a:pt x="9130553" y="1136276"/>
                </a:cubicBezTo>
              </a:path>
            </a:pathLst>
          </a:custGeom>
          <a:noFill/>
          <a:ln w="38100" cap="flat" cmpd="sng" algn="ctr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s-E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7CFC9-5B25-4672-8D7A-6075C77BAA8D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897D9-953F-4941-A9D9-A3154D734247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A5876-B9BA-49BF-B17E-CF9F678FD5A2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78E0F-F39D-447D-8E73-42C4894386F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C774-1F51-4F43-911A-39F61E6C6DAC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A00E-1AFB-4F34-9712-F30FDBB4F009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68F6336B-0AAA-46CB-9463-4A9D89D67ACC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chemeClr val="bg2">
                <a:tint val="48000"/>
                <a:satMod val="1550000"/>
              </a:schemeClr>
            </a:gs>
            <a:gs pos="90000">
              <a:schemeClr val="bg2">
                <a:shade val="18000"/>
                <a:satMod val="27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/>
            <a:fld id="{25A51C10-CF7B-48C3-BCB3-1B551865B0A0}" type="datetimeFigureOut">
              <a:rPr lang="en-US" smtClean="0"/>
              <a:pPr algn="ctr"/>
              <a:t>8/3/2012</a:t>
            </a:fld>
            <a:endParaRPr lang="en-US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r>
              <a:rPr lang="en-GB" smtClean="0"/>
              <a:t>Nombre del producto</a:t>
            </a:r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E69E788-8BCF-4189-85ED-687340EF9B0E}" type="slidenum">
              <a:rPr lang="en-US" smtClean="0"/>
              <a:pPr/>
              <a:t>‹Nº›</a:t>
            </a:fld>
            <a:endParaRPr lang="en-US" sz="14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gif"/><Relationship Id="rId5" Type="http://schemas.openxmlformats.org/officeDocument/2006/relationships/image" Target="../media/image10.gif"/><Relationship Id="rId4" Type="http://schemas.openxmlformats.org/officeDocument/2006/relationships/image" Target="../media/image9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19672" y="836712"/>
            <a:ext cx="7128792" cy="2443336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Phonotactic</a:t>
            </a:r>
            <a:r>
              <a:rPr lang="en-US" dirty="0" smtClean="0">
                <a:solidFill>
                  <a:schemeClr val="tx1"/>
                </a:solidFill>
              </a:rPr>
              <a:t> Language Recognition using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-vectors and Phoneme </a:t>
            </a:r>
            <a:r>
              <a:rPr lang="en-US" dirty="0" err="1" smtClean="0">
                <a:solidFill>
                  <a:schemeClr val="tx1"/>
                </a:solidFill>
              </a:rPr>
              <a:t>Posteriogram</a:t>
            </a:r>
            <a:r>
              <a:rPr lang="en-US" dirty="0" smtClean="0">
                <a:solidFill>
                  <a:schemeClr val="tx1"/>
                </a:solidFill>
              </a:rPr>
              <a:t> Counts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995936" y="4365104"/>
            <a:ext cx="4953000" cy="1244356"/>
          </a:xfrm>
          <a:noFill/>
          <a:ln/>
        </p:spPr>
        <p:txBody>
          <a:bodyPr anchor="ctr">
            <a:normAutofit lnSpcReduction="10000"/>
          </a:bodyPr>
          <a:lstStyle/>
          <a:p>
            <a:pPr algn="r"/>
            <a:r>
              <a:rPr lang="en-GB" sz="2000" b="1" dirty="0" smtClean="0"/>
              <a:t>Luis Fernando </a:t>
            </a:r>
            <a:r>
              <a:rPr lang="en-GB" sz="2000" b="1" dirty="0" err="1" smtClean="0"/>
              <a:t>D’Haro</a:t>
            </a:r>
            <a:r>
              <a:rPr lang="en-GB" sz="2400" b="1" dirty="0" smtClean="0"/>
              <a:t>, </a:t>
            </a:r>
            <a:r>
              <a:rPr lang="en-GB" sz="2000" b="1" dirty="0" smtClean="0"/>
              <a:t/>
            </a:r>
            <a:br>
              <a:rPr lang="en-GB" sz="2000" b="1" dirty="0" smtClean="0"/>
            </a:br>
            <a:r>
              <a:rPr lang="en-GB" sz="2000" dirty="0" err="1" smtClean="0"/>
              <a:t>Ondřej</a:t>
            </a:r>
            <a:r>
              <a:rPr lang="en-GB" sz="2000" dirty="0" smtClean="0"/>
              <a:t> </a:t>
            </a:r>
            <a:r>
              <a:rPr lang="en-GB" sz="2000" dirty="0" err="1" smtClean="0"/>
              <a:t>Glembek</a:t>
            </a:r>
            <a:r>
              <a:rPr lang="en-GB" sz="2000" dirty="0" smtClean="0"/>
              <a:t>, </a:t>
            </a:r>
            <a:r>
              <a:rPr lang="en-GB" sz="2000" dirty="0" err="1" smtClean="0"/>
              <a:t>Oldřich</a:t>
            </a:r>
            <a:r>
              <a:rPr lang="en-GB" sz="2000" dirty="0" smtClean="0"/>
              <a:t> </a:t>
            </a:r>
            <a:r>
              <a:rPr lang="en-GB" sz="2000" dirty="0" err="1" smtClean="0"/>
              <a:t>Plchot</a:t>
            </a:r>
            <a:r>
              <a:rPr lang="en-GB" sz="2000" dirty="0" smtClean="0"/>
              <a:t>, </a:t>
            </a:r>
            <a:br>
              <a:rPr lang="en-GB" sz="2000" dirty="0" smtClean="0"/>
            </a:br>
            <a:r>
              <a:rPr lang="en-GB" sz="2000" dirty="0" err="1" smtClean="0"/>
              <a:t>Pavel</a:t>
            </a:r>
            <a:r>
              <a:rPr lang="en-GB" sz="2000" dirty="0" smtClean="0"/>
              <a:t> </a:t>
            </a:r>
            <a:r>
              <a:rPr lang="en-GB" sz="2000" dirty="0" err="1" smtClean="0"/>
              <a:t>Matejka</a:t>
            </a:r>
            <a:r>
              <a:rPr lang="en-GB" sz="2000" dirty="0" smtClean="0"/>
              <a:t>, </a:t>
            </a:r>
            <a:r>
              <a:rPr lang="en-GB" sz="2000" dirty="0" err="1" smtClean="0"/>
              <a:t>Mehdi</a:t>
            </a:r>
            <a:r>
              <a:rPr lang="en-GB" sz="2000" dirty="0" smtClean="0"/>
              <a:t> </a:t>
            </a:r>
            <a:r>
              <a:rPr lang="en-GB" sz="2000" dirty="0" err="1" smtClean="0"/>
              <a:t>Soufifar</a:t>
            </a:r>
            <a:r>
              <a:rPr lang="en-GB" sz="2000" dirty="0" smtClean="0"/>
              <a:t>, </a:t>
            </a:r>
            <a:br>
              <a:rPr lang="en-GB" sz="2000" dirty="0" smtClean="0"/>
            </a:br>
            <a:r>
              <a:rPr lang="en-GB" sz="2000" dirty="0" smtClean="0"/>
              <a:t>Ricardo Cordoba, Jan </a:t>
            </a:r>
            <a:r>
              <a:rPr lang="en-GB" sz="2000" dirty="0" err="1" smtClean="0"/>
              <a:t>Černocký</a:t>
            </a:r>
            <a:endParaRPr lang="en-GB" sz="2000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1026" name="Picture 2" descr="Logo FI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877272"/>
            <a:ext cx="1671306" cy="7920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Y:\public_html\GTH_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5877272"/>
            <a:ext cx="1909608" cy="7920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0648"/>
          </a:xfrm>
        </p:spPr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69693"/>
          </a:xfrm>
        </p:spPr>
        <p:txBody>
          <a:bodyPr>
            <a:noAutofit/>
          </a:bodyPr>
          <a:lstStyle/>
          <a:p>
            <a:r>
              <a:rPr lang="en-US" sz="2400" b="1" dirty="0" err="1" smtClean="0"/>
              <a:t>NIST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LRE</a:t>
            </a:r>
            <a:r>
              <a:rPr lang="en-US" sz="2400" b="1" dirty="0" smtClean="0"/>
              <a:t> 2009 database</a:t>
            </a:r>
          </a:p>
          <a:p>
            <a:pPr lvl="1"/>
            <a:r>
              <a:rPr lang="en-US" sz="2200" b="1" dirty="0" err="1" smtClean="0"/>
              <a:t>50K</a:t>
            </a:r>
            <a:r>
              <a:rPr lang="en-US" sz="2200" b="1" dirty="0" smtClean="0"/>
              <a:t> segments for training (~</a:t>
            </a:r>
            <a:r>
              <a:rPr lang="en-US" sz="2200" b="1" dirty="0" err="1" smtClean="0"/>
              <a:t>119h</a:t>
            </a:r>
            <a:r>
              <a:rPr lang="en-US" sz="2200" b="1" dirty="0" smtClean="0"/>
              <a:t>), </a:t>
            </a:r>
            <a:r>
              <a:rPr lang="en-US" sz="2200" b="1" dirty="0" err="1" smtClean="0"/>
              <a:t>38K</a:t>
            </a:r>
            <a:r>
              <a:rPr lang="en-US" sz="2200" b="1" dirty="0" smtClean="0"/>
              <a:t> segments for dev (~</a:t>
            </a:r>
            <a:r>
              <a:rPr lang="en-US" sz="2200" b="1" dirty="0" err="1" smtClean="0"/>
              <a:t>153h</a:t>
            </a:r>
            <a:r>
              <a:rPr lang="en-US" sz="2200" b="1" dirty="0" smtClean="0"/>
              <a:t>) and </a:t>
            </a:r>
            <a:r>
              <a:rPr lang="en-US" sz="2200" b="1" dirty="0" err="1" smtClean="0"/>
              <a:t>31K</a:t>
            </a:r>
            <a:r>
              <a:rPr lang="en-US" sz="2200" b="1" dirty="0" smtClean="0"/>
              <a:t> sentences for test (~</a:t>
            </a:r>
            <a:r>
              <a:rPr lang="en-US" sz="2200" b="1" dirty="0" err="1" smtClean="0"/>
              <a:t>125h</a:t>
            </a:r>
            <a:r>
              <a:rPr lang="en-US" sz="2200" b="1" dirty="0" smtClean="0"/>
              <a:t>)</a:t>
            </a:r>
          </a:p>
          <a:p>
            <a:pPr lvl="1"/>
            <a:r>
              <a:rPr lang="en-US" sz="2200" b="1" dirty="0" smtClean="0"/>
              <a:t>23 languages, test on 3, 10, and 30 s conditions </a:t>
            </a:r>
          </a:p>
          <a:p>
            <a:pPr lvl="1"/>
            <a:r>
              <a:rPr lang="en-US" sz="2200" b="1" dirty="0" smtClean="0"/>
              <a:t>Results given using </a:t>
            </a:r>
            <a:r>
              <a:rPr lang="en-US" sz="2200" b="1" dirty="0" err="1" smtClean="0"/>
              <a:t>C</a:t>
            </a:r>
            <a:r>
              <a:rPr lang="en-US" sz="2200" b="1" baseline="-25000" dirty="0" err="1" smtClean="0"/>
              <a:t>avg</a:t>
            </a:r>
            <a:r>
              <a:rPr lang="en-US" sz="2200" b="1" dirty="0" smtClean="0"/>
              <a:t> metric</a:t>
            </a:r>
          </a:p>
          <a:p>
            <a:r>
              <a:rPr lang="en-US" sz="2400" b="1" dirty="0" smtClean="0"/>
              <a:t>Acoustic 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-vector system</a:t>
            </a:r>
          </a:p>
          <a:p>
            <a:pPr lvl="1"/>
            <a:r>
              <a:rPr lang="en-US" sz="2200" b="1" dirty="0" smtClean="0"/>
              <a:t>7 </a:t>
            </a:r>
            <a:r>
              <a:rPr lang="en-US" sz="2200" b="1" dirty="0" err="1" smtClean="0"/>
              <a:t>MFCC</a:t>
            </a:r>
            <a:r>
              <a:rPr lang="en-US" sz="2200" b="1" dirty="0" smtClean="0"/>
              <a:t> + 49 </a:t>
            </a:r>
            <a:r>
              <a:rPr lang="en-US" sz="2200" b="1" dirty="0" err="1" smtClean="0"/>
              <a:t>SDCs</a:t>
            </a:r>
            <a:r>
              <a:rPr lang="en-US" sz="2200" b="1" dirty="0" smtClean="0"/>
              <a:t>, </a:t>
            </a:r>
            <a:r>
              <a:rPr lang="en-US" sz="2200" b="1" dirty="0" err="1" smtClean="0"/>
              <a:t>CMN</a:t>
            </a:r>
            <a:r>
              <a:rPr lang="en-US" sz="2200" b="1" dirty="0" smtClean="0"/>
              <a:t>/</a:t>
            </a:r>
            <a:r>
              <a:rPr lang="en-US" sz="2200" b="1" dirty="0" err="1" smtClean="0"/>
              <a:t>CVN</a:t>
            </a:r>
            <a:r>
              <a:rPr lang="en-US" sz="2200" b="1" dirty="0" smtClean="0"/>
              <a:t>, 2048 Gaussians -&gt; </a:t>
            </a:r>
            <a:r>
              <a:rPr lang="en-US" sz="2200" b="1" dirty="0" err="1" smtClean="0"/>
              <a:t>i</a:t>
            </a:r>
            <a:r>
              <a:rPr lang="en-US" sz="2200" b="1" dirty="0" smtClean="0"/>
              <a:t>-vectors of 400  dimensions</a:t>
            </a:r>
          </a:p>
          <a:p>
            <a:r>
              <a:rPr lang="en-US" sz="2400" b="1" dirty="0" smtClean="0"/>
              <a:t>Comparisons with:</a:t>
            </a:r>
          </a:p>
          <a:p>
            <a:pPr lvl="1"/>
            <a:r>
              <a:rPr lang="en-US" sz="2200" b="1" dirty="0" smtClean="0"/>
              <a:t>Lattice-based soft-counts with </a:t>
            </a:r>
            <a:r>
              <a:rPr lang="en-US" sz="2200" b="1" dirty="0" err="1" smtClean="0"/>
              <a:t>i</a:t>
            </a:r>
            <a:r>
              <a:rPr lang="en-US" sz="2200" b="1" dirty="0" smtClean="0"/>
              <a:t>-vectors (size 600)</a:t>
            </a:r>
          </a:p>
          <a:p>
            <a:pPr lvl="1"/>
            <a:r>
              <a:rPr lang="en-US" sz="2200" b="1" dirty="0" smtClean="0"/>
              <a:t>Lattice-based soft-counts with </a:t>
            </a:r>
            <a:r>
              <a:rPr lang="en-US" sz="2200" b="1" dirty="0" err="1" smtClean="0"/>
              <a:t>PCA</a:t>
            </a:r>
            <a:r>
              <a:rPr lang="en-US" sz="2200" b="1" dirty="0" smtClean="0"/>
              <a:t> (reduction to 1000 dimensions)</a:t>
            </a:r>
          </a:p>
          <a:p>
            <a:r>
              <a:rPr lang="en-US" sz="2400" b="1" dirty="0" smtClean="0"/>
              <a:t>Fusion: Multiclass logistic regression</a:t>
            </a:r>
          </a:p>
          <a:p>
            <a:pPr lvl="1"/>
            <a:r>
              <a:rPr lang="en-US" sz="2200" b="1" dirty="0" smtClean="0"/>
              <a:t>Acoustic and </a:t>
            </a:r>
            <a:r>
              <a:rPr lang="en-US" sz="2200" b="1" dirty="0" err="1" smtClean="0"/>
              <a:t>Phonotactic</a:t>
            </a:r>
            <a:endParaRPr lang="en-US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18864" y="116632"/>
            <a:ext cx="8229600" cy="788640"/>
          </a:xfrm>
        </p:spPr>
        <p:txBody>
          <a:bodyPr/>
          <a:lstStyle/>
          <a:p>
            <a:r>
              <a:rPr lang="en-US" dirty="0" smtClean="0"/>
              <a:t>Results on </a:t>
            </a:r>
            <a:r>
              <a:rPr lang="en-US" dirty="0" err="1" smtClean="0"/>
              <a:t>NIST</a:t>
            </a:r>
            <a:r>
              <a:rPr lang="en-US" dirty="0" smtClean="0"/>
              <a:t> </a:t>
            </a:r>
            <a:r>
              <a:rPr lang="en-US" dirty="0" err="1" smtClean="0"/>
              <a:t>LRE</a:t>
            </a:r>
            <a:r>
              <a:rPr lang="en-US" dirty="0" smtClean="0"/>
              <a:t> 2009</a:t>
            </a:r>
            <a:endParaRPr lang="en-US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30029327"/>
              </p:ext>
            </p:extLst>
          </p:nvPr>
        </p:nvGraphicFramePr>
        <p:xfrm>
          <a:off x="0" y="1124744"/>
          <a:ext cx="914400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2 Marcador de contenido"/>
          <p:cNvSpPr txBox="1">
            <a:spLocks/>
          </p:cNvSpPr>
          <p:nvPr/>
        </p:nvSpPr>
        <p:spPr>
          <a:xfrm>
            <a:off x="251520" y="6165304"/>
            <a:ext cx="8568952" cy="720080"/>
          </a:xfrm>
          <a:prstGeom prst="rect">
            <a:avLst/>
          </a:prstGeom>
        </p:spPr>
        <p:txBody>
          <a:bodyPr vert="horz" lIns="91440">
            <a:noAutofit/>
          </a:bodyPr>
          <a:lstStyle>
            <a:lvl1pPr marL="320040" indent="-32004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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0936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Char char="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23544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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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2"/>
              <a:buChar char="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73352" indent="-22860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11096" indent="-228600" algn="l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21408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Char char="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22576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Char char="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b="1" dirty="0" smtClean="0"/>
              <a:t>Vertical-axes in logarithm</a:t>
            </a: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7991872" y="5301208"/>
            <a:ext cx="1152128" cy="504056"/>
          </a:xfrm>
          <a:prstGeom prst="rect">
            <a:avLst/>
          </a:prstGeom>
        </p:spPr>
        <p:txBody>
          <a:bodyPr vert="horz" lIns="91440">
            <a:noAutofit/>
          </a:bodyPr>
          <a:lstStyle>
            <a:lvl1pPr marL="320040" indent="-32004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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0936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Char char="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23544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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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2"/>
              <a:buChar char="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73352" indent="-22860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11096" indent="-228600" algn="l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21408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Char char="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22576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Char char="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1">
                  <a:lumMod val="75000"/>
                </a:schemeClr>
              </a:buClr>
              <a:buSzPct val="130000"/>
              <a:buBlip>
                <a:blip r:embed="rId4"/>
              </a:buBlip>
            </a:pPr>
            <a:r>
              <a:rPr lang="en-US" sz="2600" b="1" dirty="0" smtClean="0"/>
              <a:t>30 s</a:t>
            </a:r>
          </a:p>
          <a:p>
            <a:pPr>
              <a:buBlip>
                <a:blip r:embed="rId4"/>
              </a:buBlip>
            </a:pPr>
            <a:endParaRPr lang="en-US" sz="2200" dirty="0" smtClean="0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7956376" y="5733256"/>
            <a:ext cx="1152128" cy="504056"/>
          </a:xfrm>
          <a:prstGeom prst="rect">
            <a:avLst/>
          </a:prstGeom>
        </p:spPr>
        <p:txBody>
          <a:bodyPr vert="horz" lIns="91440">
            <a:noAutofit/>
          </a:bodyPr>
          <a:lstStyle>
            <a:lvl1pPr marL="320040" indent="-32004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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0936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Char char="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23544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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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2"/>
              <a:buChar char="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73352" indent="-22860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11096" indent="-228600" algn="l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21408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Char char="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22576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Char char="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1">
                  <a:lumMod val="75000"/>
                </a:schemeClr>
              </a:buClr>
              <a:buSzPct val="130000"/>
              <a:buBlip>
                <a:blip r:embed="rId5"/>
              </a:buBlip>
            </a:pPr>
            <a:r>
              <a:rPr lang="en-US" sz="2600" b="1" dirty="0" smtClean="0"/>
              <a:t>10 s</a:t>
            </a:r>
          </a:p>
          <a:p>
            <a:pPr>
              <a:buBlip>
                <a:blip r:embed="rId4"/>
              </a:buBlip>
            </a:pPr>
            <a:endParaRPr lang="en-US" sz="2200" dirty="0" smtClean="0"/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7956376" y="6165304"/>
            <a:ext cx="1152128" cy="504056"/>
          </a:xfrm>
          <a:prstGeom prst="rect">
            <a:avLst/>
          </a:prstGeom>
        </p:spPr>
        <p:txBody>
          <a:bodyPr vert="horz" lIns="91440">
            <a:noAutofit/>
          </a:bodyPr>
          <a:lstStyle>
            <a:lvl1pPr marL="320040" indent="-32004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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0936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Char char="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23544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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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2"/>
              <a:buChar char="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73352" indent="-22860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11096" indent="-228600" algn="l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21408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Char char="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22576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Char char="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1">
                  <a:lumMod val="75000"/>
                </a:schemeClr>
              </a:buClr>
              <a:buSzPct val="130000"/>
              <a:buBlip>
                <a:blip r:embed="rId6"/>
              </a:buBlip>
            </a:pPr>
            <a:r>
              <a:rPr lang="en-US" sz="2600" b="1" dirty="0" smtClean="0"/>
              <a:t>3 s</a:t>
            </a:r>
          </a:p>
          <a:p>
            <a:pPr>
              <a:buBlip>
                <a:blip r:embed="rId4"/>
              </a:buBlip>
            </a:pP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Chart bld="series"/>
        </p:bldSub>
      </p:bldGraphic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80120"/>
            <a:ext cx="8229600" cy="788640"/>
          </a:xfrm>
        </p:spPr>
        <p:txBody>
          <a:bodyPr/>
          <a:lstStyle/>
          <a:p>
            <a:r>
              <a:rPr lang="en-US" dirty="0" smtClean="0"/>
              <a:t>Conclusions and Future Work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99667"/>
            <a:ext cx="8229600" cy="4953669"/>
          </a:xfrm>
        </p:spPr>
        <p:txBody>
          <a:bodyPr>
            <a:normAutofit fontScale="70000" lnSpcReduction="20000"/>
          </a:bodyPr>
          <a:lstStyle/>
          <a:p>
            <a:r>
              <a:rPr lang="en-US" sz="4400" dirty="0" smtClean="0"/>
              <a:t>Advantages of the new features</a:t>
            </a:r>
          </a:p>
          <a:p>
            <a:pPr lvl="1"/>
            <a:r>
              <a:rPr lang="en-US" sz="4000" dirty="0" smtClean="0"/>
              <a:t>Avoid data sparseness (i.e. robustness)</a:t>
            </a:r>
          </a:p>
          <a:p>
            <a:pPr lvl="1"/>
            <a:r>
              <a:rPr lang="en-US" sz="4000" dirty="0" smtClean="0"/>
              <a:t>Results outperforms a similar system based on lattice soft-counts with </a:t>
            </a:r>
            <a:r>
              <a:rPr lang="en-US" sz="4000" dirty="0" err="1" smtClean="0"/>
              <a:t>i</a:t>
            </a:r>
            <a:r>
              <a:rPr lang="en-US" sz="4000" dirty="0" smtClean="0"/>
              <a:t>-vectors </a:t>
            </a:r>
          </a:p>
          <a:p>
            <a:pPr lvl="2"/>
            <a:r>
              <a:rPr lang="en-US" sz="3500" dirty="0" smtClean="0"/>
              <a:t>8,16% relative on 30 s condition</a:t>
            </a:r>
          </a:p>
          <a:p>
            <a:pPr lvl="1"/>
            <a:r>
              <a:rPr lang="en-US" sz="4000" dirty="0" smtClean="0"/>
              <a:t>Fusion with acoustic </a:t>
            </a:r>
            <a:r>
              <a:rPr lang="en-US" sz="4000" dirty="0" err="1" smtClean="0"/>
              <a:t>i</a:t>
            </a:r>
            <a:r>
              <a:rPr lang="en-US" sz="4000" dirty="0" smtClean="0"/>
              <a:t>-vectors are also better </a:t>
            </a:r>
          </a:p>
          <a:p>
            <a:pPr lvl="2"/>
            <a:r>
              <a:rPr lang="en-US" sz="3500" dirty="0" smtClean="0"/>
              <a:t>10% </a:t>
            </a:r>
            <a:r>
              <a:rPr lang="en-US" sz="3500" dirty="0"/>
              <a:t>relative on </a:t>
            </a:r>
            <a:r>
              <a:rPr lang="en-US" sz="3500" dirty="0" smtClean="0"/>
              <a:t>30 s condition</a:t>
            </a:r>
          </a:p>
          <a:p>
            <a:endParaRPr lang="en-US" sz="4400" dirty="0" smtClean="0"/>
          </a:p>
          <a:p>
            <a:r>
              <a:rPr lang="en-US" sz="4400" dirty="0" smtClean="0"/>
              <a:t>Future Work: Apply discriminative n-gram selection techniques to reduce the vector size </a:t>
            </a:r>
          </a:p>
          <a:p>
            <a:pPr lvl="1"/>
            <a:r>
              <a:rPr lang="en-US" sz="3600" dirty="0" smtClean="0"/>
              <a:t>Avoids low frequency n-gram counts</a:t>
            </a:r>
          </a:p>
          <a:p>
            <a:pPr lvl="1"/>
            <a:r>
              <a:rPr lang="en-US" sz="3600" dirty="0" smtClean="0"/>
              <a:t>Allows using high n-gram orders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6969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dirty="0" smtClean="0">
                <a:solidFill>
                  <a:srgbClr val="FFFF00"/>
                </a:solidFill>
              </a:rPr>
              <a:t>…Thanks for your attention...</a:t>
            </a:r>
          </a:p>
          <a:p>
            <a:pPr algn="ctr">
              <a:buNone/>
            </a:pPr>
            <a:endParaRPr lang="en-US" sz="5400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en-US" sz="5400" dirty="0" smtClean="0">
                <a:solidFill>
                  <a:srgbClr val="FFFF00"/>
                </a:solidFill>
              </a:rPr>
              <a:t>Comments or Questions?</a:t>
            </a:r>
            <a:endParaRPr lang="en-US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80120"/>
            <a:ext cx="8229600" cy="860648"/>
          </a:xfrm>
        </p:spPr>
        <p:txBody>
          <a:bodyPr/>
          <a:lstStyle/>
          <a:p>
            <a:r>
              <a:rPr lang="es-ES" dirty="0" smtClean="0"/>
              <a:t>Content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09653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Introduction</a:t>
            </a:r>
          </a:p>
          <a:p>
            <a:r>
              <a:rPr lang="en-US" sz="3600" b="1" dirty="0" smtClean="0"/>
              <a:t>Steps to create Joint-</a:t>
            </a:r>
            <a:r>
              <a:rPr lang="en-US" sz="3600" b="1" dirty="0" err="1" smtClean="0"/>
              <a:t>Posteriogram</a:t>
            </a:r>
            <a:r>
              <a:rPr lang="en-US" sz="3600" b="1" dirty="0" smtClean="0"/>
              <a:t> n-gram counts</a:t>
            </a:r>
          </a:p>
          <a:p>
            <a:r>
              <a:rPr lang="en-US" sz="3600" b="1" dirty="0" smtClean="0"/>
              <a:t>Subspace Multinomial Models</a:t>
            </a:r>
          </a:p>
          <a:p>
            <a:pPr lvl="1"/>
            <a:r>
              <a:rPr lang="en-US" sz="3200" b="1" dirty="0" err="1" smtClean="0"/>
              <a:t>i</a:t>
            </a:r>
            <a:r>
              <a:rPr lang="en-US" sz="3200" b="1" dirty="0" smtClean="0"/>
              <a:t>-vectors</a:t>
            </a:r>
          </a:p>
          <a:p>
            <a:r>
              <a:rPr lang="en-US" sz="3600" b="1" dirty="0" smtClean="0"/>
              <a:t>Results on </a:t>
            </a:r>
            <a:r>
              <a:rPr lang="en-US" sz="3600" b="1" dirty="0" err="1" smtClean="0"/>
              <a:t>LRE</a:t>
            </a:r>
            <a:r>
              <a:rPr lang="en-US" sz="3600" b="1" dirty="0" smtClean="0"/>
              <a:t>-2009</a:t>
            </a:r>
          </a:p>
          <a:p>
            <a:r>
              <a:rPr lang="en-US" sz="3600" b="1" dirty="0" smtClean="0"/>
              <a:t>Conclusions and Future work 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36104"/>
            <a:ext cx="8229600" cy="932656"/>
          </a:xfrm>
        </p:spPr>
        <p:txBody>
          <a:bodyPr/>
          <a:lstStyle/>
          <a:p>
            <a:r>
              <a:rPr lang="es-ES" dirty="0" err="1" smtClean="0"/>
              <a:t>Introduction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340768"/>
            <a:ext cx="8435280" cy="4665637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Current  main approaches to LID </a:t>
            </a:r>
          </a:p>
          <a:p>
            <a:pPr lvl="1"/>
            <a:r>
              <a:rPr lang="en-US" sz="2400" b="1" dirty="0" smtClean="0"/>
              <a:t>Acoustic-based: 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-vectors, </a:t>
            </a:r>
            <a:r>
              <a:rPr lang="en-US" sz="2400" b="1" dirty="0" err="1" smtClean="0"/>
              <a:t>JFA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SVMs</a:t>
            </a:r>
            <a:r>
              <a:rPr lang="en-US" sz="2400" b="1" dirty="0" smtClean="0"/>
              <a:t>, or </a:t>
            </a:r>
            <a:r>
              <a:rPr lang="en-US" sz="2400" b="1" dirty="0" err="1" smtClean="0"/>
              <a:t>GMMs</a:t>
            </a:r>
            <a:endParaRPr lang="en-US" sz="2400" b="1" dirty="0" smtClean="0"/>
          </a:p>
          <a:p>
            <a:pPr lvl="1"/>
            <a:r>
              <a:rPr lang="en-US" sz="2400" b="1" dirty="0" err="1" smtClean="0"/>
              <a:t>Phonotactic</a:t>
            </a:r>
            <a:endParaRPr lang="en-US" sz="2400" b="1" dirty="0" smtClean="0"/>
          </a:p>
          <a:p>
            <a:r>
              <a:rPr lang="en-US" sz="2800" b="1" dirty="0" err="1" smtClean="0"/>
              <a:t>Phonotactic</a:t>
            </a:r>
            <a:r>
              <a:rPr lang="en-US" sz="2800" b="1" dirty="0" smtClean="0"/>
              <a:t> systems:</a:t>
            </a:r>
          </a:p>
          <a:p>
            <a:pPr lvl="1"/>
            <a:r>
              <a:rPr lang="en-US" sz="2400" b="1" dirty="0" err="1" smtClean="0"/>
              <a:t>PRLM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PPRLM</a:t>
            </a:r>
            <a:r>
              <a:rPr lang="en-US" sz="2400" b="1" dirty="0" smtClean="0"/>
              <a:t>: </a:t>
            </a:r>
            <a:r>
              <a:rPr lang="en-US" sz="2400" b="1" dirty="0" err="1" smtClean="0"/>
              <a:t>LMs</a:t>
            </a:r>
            <a:r>
              <a:rPr lang="en-US" sz="2400" b="1" dirty="0" smtClean="0"/>
              <a:t> created using different phonetic ASR</a:t>
            </a:r>
          </a:p>
          <a:p>
            <a:pPr lvl="1"/>
            <a:r>
              <a:rPr lang="en-US" sz="2400" b="1" dirty="0" smtClean="0"/>
              <a:t>Lattice-based soft-counts: Created from phone lattices</a:t>
            </a:r>
          </a:p>
          <a:p>
            <a:pPr lvl="2"/>
            <a:r>
              <a:rPr lang="en-US" sz="2000" b="1" dirty="0" smtClean="0"/>
              <a:t>Zero counts (i.e. data sparseness)</a:t>
            </a:r>
          </a:p>
          <a:p>
            <a:pPr lvl="2"/>
            <a:r>
              <a:rPr lang="en-US" sz="2000" b="1" dirty="0" smtClean="0"/>
              <a:t>Limited by the number of phonemes and n-gram order</a:t>
            </a:r>
          </a:p>
          <a:p>
            <a:pPr lvl="2"/>
            <a:r>
              <a:rPr lang="en-US" sz="2000" b="1" dirty="0" smtClean="0"/>
              <a:t>Dimensionality reduction: </a:t>
            </a:r>
            <a:r>
              <a:rPr lang="en-US" sz="2000" b="1" dirty="0" err="1" smtClean="0"/>
              <a:t>PCA</a:t>
            </a:r>
            <a:r>
              <a:rPr lang="en-US" sz="2000" b="1" dirty="0" smtClean="0"/>
              <a:t> </a:t>
            </a:r>
            <a:r>
              <a:rPr lang="en-US" sz="2000" b="1" dirty="0"/>
              <a:t>or </a:t>
            </a:r>
            <a:r>
              <a:rPr lang="en-US" sz="2000" b="1" dirty="0" smtClean="0"/>
              <a:t>n-gram selection </a:t>
            </a:r>
          </a:p>
          <a:p>
            <a:pPr lvl="1"/>
            <a:r>
              <a:rPr lang="en-US" sz="2400" b="1" dirty="0" smtClean="0"/>
              <a:t>Using 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-vectors through Subspace Multinomial Models (</a:t>
            </a:r>
            <a:r>
              <a:rPr lang="en-US" sz="2400" b="1" dirty="0" err="1" smtClean="0"/>
              <a:t>SMMs</a:t>
            </a:r>
            <a:r>
              <a:rPr lang="en-US" sz="2400" b="1" dirty="0" smtClean="0"/>
              <a:t>)</a:t>
            </a:r>
          </a:p>
          <a:p>
            <a:pPr lvl="2"/>
            <a:r>
              <a:rPr lang="en-US" sz="2000" b="1" dirty="0" smtClean="0"/>
              <a:t>We propose a new feature vector that performs better than soft-counts</a:t>
            </a:r>
            <a:endParaRPr lang="es-E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1. </a:t>
            </a:r>
            <a:r>
              <a:rPr lang="en-US" dirty="0" smtClean="0"/>
              <a:t>Compute Posterior Probabilities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532115"/>
            <a:ext cx="8363272" cy="1065237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In the example, we consider only three phonemes and bigrams. In our experiments, they were 33 and we used trigrams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340768"/>
            <a:ext cx="8478567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188640"/>
            <a:ext cx="8363272" cy="803920"/>
          </a:xfrm>
        </p:spPr>
        <p:txBody>
          <a:bodyPr/>
          <a:lstStyle/>
          <a:p>
            <a:r>
              <a:rPr lang="en-US" dirty="0" smtClean="0"/>
              <a:t>2. Compute Posterior </a:t>
            </a:r>
            <a:r>
              <a:rPr lang="en-US" dirty="0" err="1" smtClean="0"/>
              <a:t>Probs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4653136"/>
            <a:ext cx="8363272" cy="1080121"/>
          </a:xfrm>
        </p:spPr>
        <p:txBody>
          <a:bodyPr>
            <a:noAutofit/>
          </a:bodyPr>
          <a:lstStyle/>
          <a:p>
            <a:r>
              <a:rPr lang="en-US" sz="2600" b="1" dirty="0" smtClean="0"/>
              <a:t>Find  the phoneme boundaries using </a:t>
            </a:r>
            <a:r>
              <a:rPr lang="en-US" sz="2600" b="1" dirty="0" err="1" smtClean="0"/>
              <a:t>Viterbi</a:t>
            </a:r>
            <a:r>
              <a:rPr lang="en-US" sz="2600" b="1" dirty="0" smtClean="0"/>
              <a:t> algorithm</a:t>
            </a:r>
          </a:p>
          <a:p>
            <a:pPr lvl="1"/>
            <a:r>
              <a:rPr lang="en-US" sz="2200" b="1" dirty="0" smtClean="0"/>
              <a:t>Can be seen as incorporation of a-priori information</a:t>
            </a:r>
          </a:p>
          <a:p>
            <a:r>
              <a:rPr lang="en-US" sz="2600" b="1" dirty="0" smtClean="0"/>
              <a:t>Average the posterior </a:t>
            </a:r>
            <a:r>
              <a:rPr lang="en-US" sz="2600" b="1" dirty="0" err="1" smtClean="0"/>
              <a:t>probs</a:t>
            </a:r>
            <a:r>
              <a:rPr lang="en-US" sz="2600" b="1" dirty="0" smtClean="0"/>
              <a:t> over the phone boundaries</a:t>
            </a:r>
          </a:p>
          <a:p>
            <a:pPr lvl="1"/>
            <a:r>
              <a:rPr lang="en-US" sz="2200" b="1" dirty="0" smtClean="0"/>
              <a:t>Smoothes the posterior </a:t>
            </a:r>
            <a:r>
              <a:rPr lang="en-US" sz="2200" b="1" dirty="0" err="1" smtClean="0"/>
              <a:t>probs</a:t>
            </a:r>
            <a:r>
              <a:rPr lang="en-US" sz="2200" b="1" dirty="0" smtClean="0"/>
              <a:t> and avoids the high-correlation of within-phoneme posteriors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5385" y="1268760"/>
            <a:ext cx="8791111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6856" y="332656"/>
            <a:ext cx="8229600" cy="7886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3. Create N-gram Posterior </a:t>
            </a:r>
            <a:r>
              <a:rPr lang="en-US" dirty="0" err="1" smtClean="0"/>
              <a:t>Probs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4293096"/>
            <a:ext cx="8640960" cy="1728192"/>
          </a:xfrm>
        </p:spPr>
        <p:txBody>
          <a:bodyPr>
            <a:noAutofit/>
          </a:bodyPr>
          <a:lstStyle/>
          <a:p>
            <a:r>
              <a:rPr lang="en-US" sz="2600" b="1" dirty="0" smtClean="0"/>
              <a:t>Outer product with the </a:t>
            </a:r>
            <a:r>
              <a:rPr lang="en-US" sz="2600" b="1" dirty="0" err="1" smtClean="0"/>
              <a:t>posteriogram</a:t>
            </a:r>
            <a:r>
              <a:rPr lang="en-US" sz="2600" b="1" dirty="0" smtClean="0"/>
              <a:t> of the previous phones</a:t>
            </a:r>
          </a:p>
          <a:p>
            <a:r>
              <a:rPr lang="en-US" sz="2600" b="1" dirty="0" smtClean="0"/>
              <a:t>Assume that the frames of the averaged </a:t>
            </a:r>
            <a:r>
              <a:rPr lang="en-US" sz="2600" b="1" dirty="0" err="1" smtClean="0"/>
              <a:t>posteriogram</a:t>
            </a:r>
            <a:r>
              <a:rPr lang="en-US" sz="2600" b="1" dirty="0" smtClean="0"/>
              <a:t> are statistically independent, </a:t>
            </a:r>
          </a:p>
          <a:p>
            <a:pPr lvl="1"/>
            <a:r>
              <a:rPr lang="en-US" sz="2400" b="1" dirty="0" smtClean="0"/>
              <a:t>Therefore we have joint probabilities for sequences of phonemes</a:t>
            </a:r>
            <a:endParaRPr lang="en-US" sz="24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268760"/>
            <a:ext cx="8424936" cy="3024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72616"/>
          </a:xfrm>
        </p:spPr>
        <p:txBody>
          <a:bodyPr>
            <a:normAutofit fontScale="90000"/>
          </a:bodyPr>
          <a:lstStyle/>
          <a:p>
            <a:r>
              <a:rPr lang="en-US" sz="3400" dirty="0" smtClean="0"/>
              <a:t>4. N-gram Counts via N-gram Posterior </a:t>
            </a:r>
            <a:r>
              <a:rPr lang="en-US" sz="3400" dirty="0" err="1" smtClean="0"/>
              <a:t>Probs</a:t>
            </a:r>
            <a:endParaRPr lang="en-US" sz="3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5373216"/>
            <a:ext cx="8568952" cy="1080120"/>
          </a:xfrm>
        </p:spPr>
        <p:txBody>
          <a:bodyPr>
            <a:noAutofit/>
          </a:bodyPr>
          <a:lstStyle/>
          <a:p>
            <a:r>
              <a:rPr lang="en-US" sz="2600" b="1" dirty="0" smtClean="0"/>
              <a:t>Sum up all matrices to obtain n-gram soft counts</a:t>
            </a:r>
          </a:p>
          <a:p>
            <a:r>
              <a:rPr lang="en-US" sz="2600" b="1" dirty="0" smtClean="0"/>
              <a:t>Obtain feature super-vector for creating next the </a:t>
            </a:r>
            <a:r>
              <a:rPr lang="en-US" sz="2600" b="1" dirty="0" err="1" smtClean="0"/>
              <a:t>phonotactic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i</a:t>
            </a:r>
            <a:r>
              <a:rPr lang="en-US" sz="2600" b="1" dirty="0" smtClean="0"/>
              <a:t>-vectors using </a:t>
            </a:r>
            <a:r>
              <a:rPr lang="en-US" sz="2600" b="1" dirty="0" err="1" smtClean="0"/>
              <a:t>SMMs</a:t>
            </a:r>
            <a:endParaRPr lang="en-US" sz="2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052736"/>
            <a:ext cx="7776864" cy="4268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1663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Subspace Multinomial Models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 dirty="0" smtClean="0"/>
              <a:t>Allows extraction of low-dimensional vectors of coordinates in total variability subspace (i.e. </a:t>
            </a:r>
            <a:r>
              <a:rPr lang="en-US" sz="3200" b="1" dirty="0" err="1" smtClean="0"/>
              <a:t>i</a:t>
            </a:r>
            <a:r>
              <a:rPr lang="en-US" sz="3200" b="1" dirty="0" smtClean="0"/>
              <a:t>-vectors)</a:t>
            </a:r>
          </a:p>
          <a:p>
            <a:r>
              <a:rPr lang="en-US" sz="3200" b="1" dirty="0" smtClean="0"/>
              <a:t>The log-likelihood of data </a:t>
            </a:r>
            <a:r>
              <a:rPr lang="en-US" sz="3200" b="1" i="1" dirty="0" smtClean="0"/>
              <a:t>D</a:t>
            </a:r>
            <a:r>
              <a:rPr lang="en-US" sz="3200" b="1" dirty="0" smtClean="0"/>
              <a:t> for a multinomial model with </a:t>
            </a:r>
            <a:r>
              <a:rPr lang="en-US" sz="3200" b="1" i="1" dirty="0" smtClean="0"/>
              <a:t>C </a:t>
            </a:r>
            <a:r>
              <a:rPr lang="en-US" sz="3200" b="1" dirty="0" smtClean="0"/>
              <a:t>discrete events is determined by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sz="3200" b="1" dirty="0" smtClean="0"/>
          </a:p>
          <a:p>
            <a:r>
              <a:rPr lang="en-US" sz="3200" b="1" dirty="0" smtClean="0"/>
              <a:t>Where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sz="3200" b="1" baseline="-25000" dirty="0" err="1" smtClean="0"/>
              <a:t>nc</a:t>
            </a:r>
            <a:r>
              <a:rPr lang="en-US" sz="3200" b="1" dirty="0" smtClean="0"/>
              <a:t> is the count for n-gram event </a:t>
            </a:r>
            <a:r>
              <a:rPr lang="en-US" sz="3200" b="1" i="1" dirty="0" smtClean="0"/>
              <a:t>c</a:t>
            </a:r>
            <a:r>
              <a:rPr lang="en-US" sz="3200" b="1" dirty="0" smtClean="0"/>
              <a:t> at utterance </a:t>
            </a:r>
            <a:r>
              <a:rPr lang="en-US" sz="3200" b="1" i="1" dirty="0" smtClean="0"/>
              <a:t>n</a:t>
            </a:r>
            <a:r>
              <a:rPr lang="en-US" sz="3200" b="1" dirty="0" smtClean="0"/>
              <a:t>, and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n-US" sz="3200" b="1" baseline="-25000" dirty="0" err="1" smtClean="0"/>
              <a:t>nc</a:t>
            </a:r>
            <a:r>
              <a:rPr lang="en-US" sz="3200" b="1" dirty="0" smtClean="0"/>
              <a:t> is the probability of a multinomial distribution </a:t>
            </a:r>
            <a:r>
              <a:rPr lang="en-US" sz="3200" b="1" dirty="0" err="1" smtClean="0"/>
              <a:t>deﬁned</a:t>
            </a:r>
            <a:r>
              <a:rPr lang="en-US" sz="3200" b="1" dirty="0" smtClean="0"/>
              <a:t> by the subspace model</a:t>
            </a:r>
          </a:p>
          <a:p>
            <a:endParaRPr lang="en-US" b="1" dirty="0" smtClean="0"/>
          </a:p>
          <a:p>
            <a:endParaRPr lang="en-US" b="1" dirty="0" smtClean="0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3717032"/>
            <a:ext cx="3838575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6856" y="404664"/>
            <a:ext cx="8229600" cy="788640"/>
          </a:xfrm>
        </p:spPr>
        <p:txBody>
          <a:bodyPr/>
          <a:lstStyle/>
          <a:p>
            <a:r>
              <a:rPr lang="en-US" dirty="0" err="1" smtClean="0"/>
              <a:t>i</a:t>
            </a:r>
            <a:r>
              <a:rPr lang="en-US" dirty="0" smtClean="0"/>
              <a:t>-vectors from </a:t>
            </a:r>
            <a:r>
              <a:rPr lang="en-US" dirty="0" err="1" smtClean="0"/>
              <a:t>SMM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114800"/>
          </a:xfrm>
        </p:spPr>
        <p:txBody>
          <a:bodyPr>
            <a:normAutofit/>
          </a:bodyPr>
          <a:lstStyle/>
          <a:p>
            <a:endParaRPr lang="en-US" sz="2800" b="1" dirty="0" smtClean="0"/>
          </a:p>
          <a:p>
            <a:endParaRPr lang="en-US" sz="2800" b="1" dirty="0" smtClean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556792"/>
            <a:ext cx="424847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2 Marcador de contenido"/>
          <p:cNvSpPr txBox="1">
            <a:spLocks/>
          </p:cNvSpPr>
          <p:nvPr/>
        </p:nvSpPr>
        <p:spPr>
          <a:xfrm>
            <a:off x="4803848" y="1412776"/>
            <a:ext cx="4232648" cy="1368152"/>
          </a:xfrm>
          <a:prstGeom prst="rect">
            <a:avLst/>
          </a:prstGeom>
        </p:spPr>
        <p:txBody>
          <a:bodyPr vert="horz" lIns="91440">
            <a:noAutofit/>
          </a:bodyPr>
          <a:lstStyle/>
          <a:p>
            <a:pPr marL="320040" lvl="0" indent="-32004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"/>
            </a:pPr>
            <a:r>
              <a:rPr lang="en-US" sz="2800" b="1" dirty="0" smtClean="0">
                <a:latin typeface="+mn-lt"/>
              </a:rPr>
              <a:t>Where </a:t>
            </a:r>
            <a:r>
              <a:rPr lang="en-US" sz="2800" b="1" i="1" dirty="0" err="1" smtClean="0">
                <a:latin typeface="+mn-lt"/>
              </a:rPr>
              <a:t>t</a:t>
            </a:r>
            <a:r>
              <a:rPr lang="en-US" sz="2800" b="1" baseline="-25000" dirty="0" err="1" smtClean="0">
                <a:latin typeface="+mn-lt"/>
              </a:rPr>
              <a:t>c</a:t>
            </a:r>
            <a:r>
              <a:rPr lang="en-US" sz="2800" b="1" dirty="0" smtClean="0">
                <a:latin typeface="+mn-lt"/>
              </a:rPr>
              <a:t> is the c-</a:t>
            </a:r>
            <a:r>
              <a:rPr lang="en-US" sz="2800" b="1" dirty="0" err="1" smtClean="0">
                <a:latin typeface="+mn-lt"/>
              </a:rPr>
              <a:t>th</a:t>
            </a:r>
            <a:r>
              <a:rPr lang="en-US" sz="2800" b="1" dirty="0" smtClean="0">
                <a:latin typeface="+mn-lt"/>
              </a:rPr>
              <a:t> row of subspace matrix T (Extractor), and </a:t>
            </a:r>
            <a:r>
              <a:rPr lang="en-US" sz="2800" b="1" dirty="0" err="1" smtClean="0">
                <a:latin typeface="+mn-lt"/>
              </a:rPr>
              <a:t>w</a:t>
            </a:r>
            <a:r>
              <a:rPr lang="en-US" sz="2800" b="1" baseline="-25000" dirty="0" err="1" smtClean="0">
                <a:latin typeface="+mn-lt"/>
              </a:rPr>
              <a:t>n</a:t>
            </a:r>
            <a:r>
              <a:rPr lang="en-US" sz="2800" b="1" dirty="0" smtClean="0">
                <a:latin typeface="+mn-lt"/>
              </a:rPr>
              <a:t> is </a:t>
            </a:r>
            <a:r>
              <a:rPr lang="en-US" sz="2800" b="1" dirty="0" smtClean="0">
                <a:latin typeface="+mn-lt"/>
              </a:rPr>
              <a:t>the </a:t>
            </a:r>
            <a:r>
              <a:rPr lang="en-US" sz="2800" b="1" dirty="0" err="1" smtClean="0">
                <a:latin typeface="+mn-lt"/>
              </a:rPr>
              <a:t>i</a:t>
            </a:r>
            <a:r>
              <a:rPr lang="en-US" sz="2800" b="1" dirty="0" smtClean="0">
                <a:latin typeface="+mn-lt"/>
              </a:rPr>
              <a:t>-vector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467544" y="3068960"/>
            <a:ext cx="8229600" cy="2217365"/>
          </a:xfrm>
          <a:prstGeom prst="rect">
            <a:avLst/>
          </a:prstGeom>
        </p:spPr>
        <p:txBody>
          <a:bodyPr vert="horz" lIns="91440">
            <a:noAutofit/>
          </a:bodyPr>
          <a:lstStyle/>
          <a:p>
            <a:pPr marL="320040" indent="-32004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"/>
              <a:defRPr/>
            </a:pPr>
            <a:r>
              <a:rPr kumimoji="0" lang="en-US" sz="2800" b="1" dirty="0" smtClean="0">
                <a:latin typeface="+mn-lt"/>
              </a:rPr>
              <a:t>An </a:t>
            </a:r>
            <a:r>
              <a:rPr kumimoji="0" lang="en-US" sz="2800" b="1" dirty="0" err="1" smtClean="0">
                <a:latin typeface="+mn-lt"/>
              </a:rPr>
              <a:t>i</a:t>
            </a:r>
            <a:r>
              <a:rPr kumimoji="0" lang="en-US" sz="2800" b="1" dirty="0" smtClean="0">
                <a:latin typeface="+mn-lt"/>
              </a:rPr>
              <a:t>-vector for a single utterance is estimated  numerically by maximizing the likelihood (ML)</a:t>
            </a:r>
          </a:p>
          <a:p>
            <a:pPr marL="320040" indent="-32004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"/>
              <a:defRPr/>
            </a:pPr>
            <a:r>
              <a:rPr kumimoji="0" lang="en-US" sz="2800" b="1" dirty="0" smtClean="0">
                <a:latin typeface="+mn-lt"/>
              </a:rPr>
              <a:t>Matrix T is trained numerically using ML by iteratively optimizing T and re-estimating the </a:t>
            </a:r>
            <a:r>
              <a:rPr kumimoji="0" lang="en-US" sz="2800" b="1" dirty="0" err="1" smtClean="0">
                <a:latin typeface="+mn-lt"/>
              </a:rPr>
              <a:t>i</a:t>
            </a:r>
            <a:r>
              <a:rPr kumimoji="0" lang="en-US" sz="2800" b="1" dirty="0" smtClean="0">
                <a:latin typeface="+mn-lt"/>
              </a:rPr>
              <a:t>-vectors for all training utterances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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Then we use these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-vectors as feature input for training a discriminative LID classifier</a:t>
            </a:r>
          </a:p>
          <a:p>
            <a:pPr marL="630936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 2"/>
              <a:buChar char=""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Multiclass logistic regression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luxe">
  <a:themeElements>
    <a:clrScheme name="Personalizado 1">
      <a:dk1>
        <a:sysClr val="windowText" lastClr="000000"/>
      </a:dk1>
      <a:lt1>
        <a:srgbClr val="FFED73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DFFE417-0F97-47A3-8EF4-8BA051D364F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2975</TotalTime>
  <Words>598</Words>
  <Application>Microsoft Office PowerPoint</Application>
  <PresentationFormat>Presentación en pantalla (4:3)</PresentationFormat>
  <Paragraphs>113</Paragraphs>
  <Slides>13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Deluxe</vt:lpstr>
      <vt:lpstr>Phonotactic Language Recognition using i-vectors and Phoneme Posteriogram Counts</vt:lpstr>
      <vt:lpstr>Content</vt:lpstr>
      <vt:lpstr>Introduction</vt:lpstr>
      <vt:lpstr>1. Compute Posterior Probabilities</vt:lpstr>
      <vt:lpstr>2. Compute Posterior Probs</vt:lpstr>
      <vt:lpstr>3. Create N-gram Posterior Probs</vt:lpstr>
      <vt:lpstr>4. N-gram Counts via N-gram Posterior Probs</vt:lpstr>
      <vt:lpstr>Subspace Multinomial Models</vt:lpstr>
      <vt:lpstr>i-vectors from SMM</vt:lpstr>
      <vt:lpstr>Experimental Setup</vt:lpstr>
      <vt:lpstr>Results on NIST LRE 2009</vt:lpstr>
      <vt:lpstr>Conclusions and Future Work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Phonotactic Language Recognition using i-vectors and Phoneme Posteriogram Counts</dc:title>
  <dc:creator>lfdharo</dc:creator>
  <cp:lastModifiedBy>LFD</cp:lastModifiedBy>
  <cp:revision>75</cp:revision>
  <cp:lastPrinted>2012-07-24T18:10:35Z</cp:lastPrinted>
  <dcterms:created xsi:type="dcterms:W3CDTF">2012-07-09T09:40:20Z</dcterms:created>
  <dcterms:modified xsi:type="dcterms:W3CDTF">2012-08-03T10:44:34Z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TC010178123082</vt:lpwstr>
  </property>
</Properties>
</file>