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257" r:id="rId2"/>
    <p:sldId id="565" r:id="rId3"/>
    <p:sldId id="572" r:id="rId4"/>
    <p:sldId id="555" r:id="rId5"/>
    <p:sldId id="568" r:id="rId6"/>
    <p:sldId id="523" r:id="rId7"/>
    <p:sldId id="563" r:id="rId8"/>
    <p:sldId id="570" r:id="rId9"/>
    <p:sldId id="558" r:id="rId10"/>
    <p:sldId id="539" r:id="rId11"/>
    <p:sldId id="556" r:id="rId12"/>
    <p:sldId id="564" r:id="rId13"/>
    <p:sldId id="559" r:id="rId14"/>
    <p:sldId id="531" r:id="rId15"/>
    <p:sldId id="560" r:id="rId16"/>
    <p:sldId id="561" r:id="rId17"/>
    <p:sldId id="573" r:id="rId18"/>
    <p:sldId id="571" r:id="rId19"/>
    <p:sldId id="569" r:id="rId20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876" autoAdjust="0"/>
    <p:restoredTop sz="96572" autoAdjust="0"/>
  </p:normalViewPr>
  <p:slideViewPr>
    <p:cSldViewPr>
      <p:cViewPr varScale="1">
        <p:scale>
          <a:sx n="79" d="100"/>
          <a:sy n="79" d="100"/>
        </p:scale>
        <p:origin x="-546" y="-84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684"/>
    </p:cViewPr>
  </p:sorterViewPr>
  <p:notesViewPr>
    <p:cSldViewPr>
      <p:cViewPr varScale="1">
        <p:scale>
          <a:sx n="60" d="100"/>
          <a:sy n="60" d="100"/>
        </p:scale>
        <p:origin x="-2436" y="-78"/>
      </p:cViewPr>
      <p:guideLst>
        <p:guide orient="horz" pos="2904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1" tIns="46126" rIns="92251" bIns="46126" numCol="1" anchor="t" anchorCtr="0" compatLnSpc="1">
            <a:prstTxWarp prst="textNoShape">
              <a:avLst/>
            </a:prstTxWarp>
          </a:bodyPr>
          <a:lstStyle>
            <a:lvl1pPr defTabSz="922338"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1" tIns="46126" rIns="92251" bIns="46126" numCol="1" anchor="t" anchorCtr="0" compatLnSpc="1">
            <a:prstTxWarp prst="textNoShape">
              <a:avLst/>
            </a:prstTxWarp>
          </a:bodyPr>
          <a:lstStyle>
            <a:lvl1pPr algn="r" defTabSz="922338"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25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1" tIns="46126" rIns="92251" bIns="46126" numCol="1" anchor="b" anchorCtr="0" compatLnSpc="1">
            <a:prstTxWarp prst="textNoShape">
              <a:avLst/>
            </a:prstTxWarp>
          </a:bodyPr>
          <a:lstStyle>
            <a:lvl1pPr defTabSz="922338"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59825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1" tIns="46126" rIns="92251" bIns="46126" numCol="1" anchor="b" anchorCtr="0" compatLnSpc="1">
            <a:prstTxWarp prst="textNoShape">
              <a:avLst/>
            </a:prstTxWarp>
          </a:bodyPr>
          <a:lstStyle>
            <a:lvl1pPr algn="r" defTabSz="922338" eaLnBrk="0" hangingPunct="0">
              <a:defRPr/>
            </a:lvl1pPr>
          </a:lstStyle>
          <a:p>
            <a:pPr>
              <a:defRPr/>
            </a:pPr>
            <a:fld id="{3CF3F6FF-D827-43A5-B254-668D9DE37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1" tIns="46126" rIns="92251" bIns="46126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b="0">
                <a:latin typeface="Times New Roman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1" tIns="46126" rIns="92251" bIns="46126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b="0">
                <a:latin typeface="Times New Roman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6725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1" tIns="46126" rIns="92251" bIns="461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1" tIns="46126" rIns="92251" bIns="46126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b="0">
                <a:latin typeface="Times New Roman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1" tIns="46126" rIns="92251" bIns="46126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b="0">
                <a:latin typeface="Times New Roman" charset="0"/>
              </a:defRPr>
            </a:lvl1pPr>
          </a:lstStyle>
          <a:p>
            <a:pPr>
              <a:defRPr/>
            </a:pPr>
            <a:fld id="{CBFB72D0-DA7D-4D67-B87D-E3718AE849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ＭＳ Ｐゴシック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ＭＳ Ｐゴシック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ＭＳ Ｐゴシック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ＭＳ Ｐゴシック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E5E9EF-1F3F-4835-9A23-09DAEBB11FDC}" type="slidenum">
              <a:rPr lang="en-US" smtClean="0">
                <a:latin typeface="Times New Roman" pitchFamily="18" charset="0"/>
              </a:rPr>
              <a:pPr/>
              <a:t>10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28675" name="Rectangle 1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3738" y="4379913"/>
            <a:ext cx="5546725" cy="4149725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251" tIns="46126" rIns="92251" bIns="46126" anchor="b"/>
          <a:lstStyle/>
          <a:p>
            <a:pPr algn="r" defTabSz="922338"/>
            <a:fld id="{D054B463-025E-4C28-A928-BD1F30F33688}" type="slidenum">
              <a:rPr lang="en-US" b="0">
                <a:latin typeface="Times New Roman" pitchFamily="18" charset="0"/>
              </a:rPr>
              <a:pPr algn="r" defTabSz="922338"/>
              <a:t>12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317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3738" y="4379913"/>
            <a:ext cx="5546725" cy="4149725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CTS: conversational telephone speech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2B985-E943-427F-BD77-79E9FBA78093}" type="slidenum">
              <a:rPr lang="en-US" smtClean="0">
                <a:latin typeface="Times New Roman" pitchFamily="18" charset="0"/>
              </a:rPr>
              <a:pPr/>
              <a:t>15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 txBox="1">
            <a:spLocks noGrp="1" noChangeArrowheads="1"/>
          </p:cNvSpPr>
          <p:nvPr/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251" tIns="46126" rIns="92251" bIns="46126" anchor="b"/>
          <a:lstStyle/>
          <a:p>
            <a:pPr algn="r" defTabSz="922338"/>
            <a:fld id="{6275C7D0-A7FC-4967-A542-E74E50152E0B}" type="slidenum">
              <a:rPr lang="en-US" b="0">
                <a:latin typeface="Times New Roman" pitchFamily="18" charset="0"/>
              </a:rPr>
              <a:pPr algn="r" defTabSz="922338"/>
              <a:t>17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716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3738" y="4379913"/>
            <a:ext cx="5546725" cy="4149725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28600" y="6400800"/>
            <a:ext cx="87709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fld id="{40D13106-9F0B-408A-A86D-BB1223F9F4F4}" type="slidenum">
              <a:rPr lang="en-US" b="0"/>
              <a:pPr eaLnBrk="0" hangingPunct="0">
                <a:spcBef>
                  <a:spcPct val="50000"/>
                </a:spcBef>
                <a:defRPr/>
              </a:pPr>
              <a:t>‹#›</a:t>
            </a:fld>
            <a:r>
              <a:rPr lang="en-US" b="0"/>
              <a:t>                                                  </a:t>
            </a:r>
            <a:r>
              <a:rPr lang="en-US">
                <a:solidFill>
                  <a:srgbClr val="003399"/>
                </a:solidFill>
              </a:rPr>
              <a:t>Patrol LID System for DARPA RATS P1 Evaluation</a:t>
            </a:r>
            <a:r>
              <a:rPr lang="en-US" b="0"/>
              <a:t>                                      Pavel Matejka </a:t>
            </a:r>
          </a:p>
        </p:txBody>
      </p:sp>
      <p:sp>
        <p:nvSpPr>
          <p:cNvPr id="5" name="Rectangle 11"/>
          <p:cNvSpPr>
            <a:spLocks noChangeArrowheads="1"/>
          </p:cNvSpPr>
          <p:nvPr userDrawn="1"/>
        </p:nvSpPr>
        <p:spPr bwMode="auto">
          <a:xfrm flipV="1">
            <a:off x="209550" y="887413"/>
            <a:ext cx="8020050" cy="103187"/>
          </a:xfrm>
          <a:prstGeom prst="rect">
            <a:avLst/>
          </a:prstGeom>
          <a:gradFill rotWithShape="0">
            <a:gsLst>
              <a:gs pos="0">
                <a:srgbClr val="0570DB"/>
              </a:gs>
              <a:gs pos="100000">
                <a:srgbClr val="0570DB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1547813"/>
            <a:ext cx="6400800" cy="1247775"/>
          </a:xfrm>
          <a:solidFill>
            <a:srgbClr val="FFFFCC"/>
          </a:solidFill>
          <a:ln w="57150">
            <a:solidFill>
              <a:schemeClr val="accent1"/>
            </a:solidFill>
          </a:ln>
        </p:spPr>
        <p:txBody>
          <a:bodyPr anchorCtr="1">
            <a:sp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4600" y="4411663"/>
            <a:ext cx="4038600" cy="701675"/>
          </a:xfrm>
          <a:ln w="9525"/>
        </p:spPr>
        <p:txBody>
          <a:bodyPr anchor="ctr" anchorCtr="1">
            <a:spAutoFit/>
          </a:bodyPr>
          <a:lstStyle>
            <a:lvl1pPr marL="0" indent="0" algn="ctr">
              <a:buFont typeface="Symbol" pitchFamily="1" charset="2"/>
              <a:buNone/>
              <a:defRPr sz="20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4638"/>
            <a:ext cx="2171700" cy="5211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74638"/>
            <a:ext cx="6362700" cy="5211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274638"/>
            <a:ext cx="6867525" cy="496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066800"/>
            <a:ext cx="42672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2672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274638"/>
            <a:ext cx="6867525" cy="496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066800"/>
            <a:ext cx="42672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066800"/>
            <a:ext cx="4267200" cy="2133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352800"/>
            <a:ext cx="4267200" cy="2133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67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267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5275" y="274638"/>
            <a:ext cx="6867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686800" cy="441960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28600" y="6400800"/>
            <a:ext cx="3698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fld id="{250610E8-A210-4059-8101-4BF1855B7EF5}" type="slidenum">
              <a:rPr lang="en-US" b="0"/>
              <a:pPr eaLnBrk="0" hangingPunct="0">
                <a:spcBef>
                  <a:spcPct val="50000"/>
                </a:spcBef>
                <a:defRPr/>
              </a:pPr>
              <a:t>‹#›</a:t>
            </a:fld>
            <a:endParaRPr lang="en-US" b="0"/>
          </a:p>
        </p:txBody>
      </p:sp>
      <p:pic>
        <p:nvPicPr>
          <p:cNvPr id="1029" name="Picture 19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77200" y="60325"/>
            <a:ext cx="10064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3" name="Rectangle 11"/>
          <p:cNvSpPr>
            <a:spLocks noChangeArrowheads="1"/>
          </p:cNvSpPr>
          <p:nvPr/>
        </p:nvSpPr>
        <p:spPr bwMode="auto">
          <a:xfrm flipV="1">
            <a:off x="209550" y="882650"/>
            <a:ext cx="8020050" cy="107950"/>
          </a:xfrm>
          <a:prstGeom prst="rect">
            <a:avLst/>
          </a:prstGeom>
          <a:gradFill rotWithShape="0">
            <a:gsLst>
              <a:gs pos="0">
                <a:srgbClr val="0570DB"/>
              </a:gs>
              <a:gs pos="100000">
                <a:srgbClr val="0570DB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  <p:sldLayoutId id="2147483652" r:id="rId12"/>
    <p:sldLayoutId id="214748365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99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3399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3399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3399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33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20000"/>
        </a:spcAft>
        <a:buClr>
          <a:srgbClr val="000099"/>
        </a:buClr>
        <a:buSzPct val="100000"/>
        <a:buFont typeface="Symbol" pitchFamily="18" charset="2"/>
        <a:buChar char="·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0"/>
        </a:spcBef>
        <a:spcAft>
          <a:spcPct val="20000"/>
        </a:spcAft>
        <a:buClr>
          <a:srgbClr val="000099"/>
        </a:buClr>
        <a:buSzPct val="100000"/>
        <a:buChar char="–"/>
        <a:defRPr sz="2000" b="1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rtl="0" eaLnBrk="0" fontAlgn="base" hangingPunct="0">
        <a:lnSpc>
          <a:spcPct val="90000"/>
        </a:lnSpc>
        <a:spcBef>
          <a:spcPct val="0"/>
        </a:spcBef>
        <a:spcAft>
          <a:spcPct val="20000"/>
        </a:spcAft>
        <a:buClr>
          <a:srgbClr val="000099"/>
        </a:buClr>
        <a:buSzPct val="100000"/>
        <a:buChar char="•"/>
        <a:defRPr b="1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100000"/>
        <a:buChar char="–"/>
        <a:defRPr sz="20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100000"/>
        <a:buChar char="»"/>
        <a:defRPr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100000"/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100000"/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100000"/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100000"/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295400" y="1311275"/>
            <a:ext cx="6400800" cy="2346325"/>
          </a:xfrm>
          <a:solidFill>
            <a:srgbClr val="FFFFCC"/>
          </a:solidFill>
          <a:ln w="57150">
            <a:solidFill>
              <a:schemeClr val="accent1"/>
            </a:solidFill>
          </a:ln>
        </p:spPr>
        <p:txBody>
          <a:bodyPr anchorCtr="1">
            <a:spAutoFit/>
          </a:bodyPr>
          <a:lstStyle/>
          <a:p>
            <a:pPr algn="ctr" eaLnBrk="1" hangingPunct="1"/>
            <a:r>
              <a:rPr lang="en-US" sz="3600" smtClean="0">
                <a:ea typeface="ＭＳ Ｐゴシック"/>
                <a:cs typeface="ＭＳ Ｐゴシック"/>
              </a:rPr>
              <a:t>Patrol Team Language Identification System </a:t>
            </a:r>
            <a:br>
              <a:rPr lang="en-US" sz="3600" smtClean="0">
                <a:ea typeface="ＭＳ Ｐゴシック"/>
                <a:cs typeface="ＭＳ Ｐゴシック"/>
              </a:rPr>
            </a:br>
            <a:r>
              <a:rPr lang="en-US" sz="3600" smtClean="0">
                <a:ea typeface="ＭＳ Ｐゴシック"/>
                <a:cs typeface="ＭＳ Ｐゴシック"/>
              </a:rPr>
              <a:t>for</a:t>
            </a:r>
            <a:br>
              <a:rPr lang="en-US" sz="3600" smtClean="0">
                <a:ea typeface="ＭＳ Ｐゴシック"/>
                <a:cs typeface="ＭＳ Ｐゴシック"/>
              </a:rPr>
            </a:br>
            <a:r>
              <a:rPr lang="en-US" sz="3600" smtClean="0">
                <a:ea typeface="ＭＳ Ｐゴシック"/>
                <a:cs typeface="ＭＳ Ｐゴシック"/>
              </a:rPr>
              <a:t>DARPA RATS P1 Evaluation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3984625"/>
            <a:ext cx="8610600" cy="2249488"/>
          </a:xfrm>
        </p:spPr>
        <p:txBody>
          <a:bodyPr anchor="ctr" anchorCtr="1">
            <a:spAutoFit/>
          </a:bodyPr>
          <a:lstStyle/>
          <a:p>
            <a:pPr marL="0" indent="0" algn="ctr">
              <a:buFont typeface="Symbol" pitchFamily="18" charset="2"/>
              <a:buNone/>
            </a:pPr>
            <a:r>
              <a:rPr lang="en-US" sz="1600" i="1" smtClean="0"/>
              <a:t>Pavel Matejka</a:t>
            </a:r>
            <a:r>
              <a:rPr lang="en-US" sz="1600" b="0" baseline="30000" smtClean="0"/>
              <a:t>1</a:t>
            </a:r>
            <a:r>
              <a:rPr lang="en-US" sz="1600" b="0" i="1" smtClean="0"/>
              <a:t>, Oldrich Plchot</a:t>
            </a:r>
            <a:r>
              <a:rPr lang="en-US" sz="1600" b="0" baseline="30000" smtClean="0"/>
              <a:t>1</a:t>
            </a:r>
            <a:r>
              <a:rPr lang="en-US" sz="1600" b="0" i="1" smtClean="0"/>
              <a:t>, Mehdi Soufifar</a:t>
            </a:r>
            <a:r>
              <a:rPr lang="en-US" sz="1600" b="0" baseline="30000" smtClean="0"/>
              <a:t>1</a:t>
            </a:r>
            <a:r>
              <a:rPr lang="en-US" sz="1600" b="0" i="1" smtClean="0"/>
              <a:t>, Ondrej Glembek</a:t>
            </a:r>
            <a:r>
              <a:rPr lang="en-US" sz="1600" b="0" baseline="30000" smtClean="0"/>
              <a:t>1</a:t>
            </a:r>
            <a:r>
              <a:rPr lang="en-US" sz="1600" b="0" i="1" smtClean="0"/>
              <a:t>, Luis Fernando D’Haro</a:t>
            </a:r>
            <a:r>
              <a:rPr lang="en-US" sz="1600" b="0" baseline="30000" smtClean="0"/>
              <a:t>1</a:t>
            </a:r>
            <a:r>
              <a:rPr lang="en-US" sz="1600" b="0" smtClean="0"/>
              <a:t>, </a:t>
            </a:r>
            <a:r>
              <a:rPr lang="en-US" sz="1600" b="0" i="1" smtClean="0"/>
              <a:t>Karel Vesely</a:t>
            </a:r>
            <a:r>
              <a:rPr lang="en-US" sz="1600" b="0" baseline="30000" smtClean="0"/>
              <a:t>1</a:t>
            </a:r>
            <a:r>
              <a:rPr lang="en-US" sz="1600" b="0" i="1" smtClean="0"/>
              <a:t>, Frantisek Grezl</a:t>
            </a:r>
            <a:r>
              <a:rPr lang="en-US" sz="1600" b="0" baseline="30000" smtClean="0"/>
              <a:t>1</a:t>
            </a:r>
            <a:r>
              <a:rPr lang="en-US" sz="1600" b="0" i="1" smtClean="0"/>
              <a:t>, Jeff Ma</a:t>
            </a:r>
            <a:r>
              <a:rPr lang="en-US" sz="1600" b="0" baseline="30000" smtClean="0"/>
              <a:t>2</a:t>
            </a:r>
            <a:r>
              <a:rPr lang="en-US" sz="1600" b="0" i="1" smtClean="0"/>
              <a:t>, Spyros Matsoukas</a:t>
            </a:r>
            <a:r>
              <a:rPr lang="en-US" sz="1600" b="0" baseline="30000" smtClean="0"/>
              <a:t>2</a:t>
            </a:r>
            <a:r>
              <a:rPr lang="en-US" sz="1600" b="0" i="1" smtClean="0"/>
              <a:t>, and Najim Dehak</a:t>
            </a:r>
            <a:r>
              <a:rPr lang="en-US" sz="1600" b="0" baseline="30000" smtClean="0"/>
              <a:t>3</a:t>
            </a:r>
            <a:endParaRPr lang="en-US" sz="1600" b="0" smtClean="0"/>
          </a:p>
          <a:p>
            <a:pPr marL="0" indent="0" algn="ctr">
              <a:buFont typeface="Symbol" pitchFamily="18" charset="2"/>
              <a:buNone/>
            </a:pPr>
            <a:endParaRPr lang="en-US" sz="1600" b="0" smtClean="0"/>
          </a:p>
          <a:p>
            <a:pPr marL="0" indent="0" algn="ctr">
              <a:buFont typeface="Symbol" pitchFamily="18" charset="2"/>
              <a:buNone/>
            </a:pPr>
            <a:r>
              <a:rPr lang="en-US" sz="1600" baseline="30000" smtClean="0"/>
              <a:t>1</a:t>
            </a:r>
            <a:r>
              <a:rPr lang="en-US" sz="1600" smtClean="0"/>
              <a:t>Brno University of Technology, </a:t>
            </a:r>
            <a:r>
              <a:rPr lang="en-US" sz="1600" b="0" smtClean="0"/>
              <a:t>Speech@FIT and IT4I Center of Excellence, Czech</a:t>
            </a:r>
          </a:p>
          <a:p>
            <a:pPr marL="0" indent="0" algn="ctr">
              <a:buFont typeface="Symbol" pitchFamily="18" charset="2"/>
              <a:buNone/>
            </a:pPr>
            <a:r>
              <a:rPr lang="en-US" sz="1600" baseline="30000" smtClean="0"/>
              <a:t>2</a:t>
            </a:r>
            <a:r>
              <a:rPr lang="en-US" sz="1600" smtClean="0"/>
              <a:t>Raytheon BBN Technologies</a:t>
            </a:r>
            <a:r>
              <a:rPr lang="en-US" sz="1600" b="0" smtClean="0"/>
              <a:t>, Cambridge, MA, USA</a:t>
            </a:r>
          </a:p>
          <a:p>
            <a:pPr marL="0" indent="0" algn="ctr">
              <a:buFont typeface="Symbol" pitchFamily="18" charset="2"/>
              <a:buNone/>
            </a:pPr>
            <a:r>
              <a:rPr lang="en-US" sz="1600" baseline="30000" smtClean="0"/>
              <a:t>3</a:t>
            </a:r>
            <a:r>
              <a:rPr lang="en-US" sz="1600" smtClean="0"/>
              <a:t>MIT Computer Science and Artificial Intelligence Laboratory</a:t>
            </a:r>
            <a:r>
              <a:rPr lang="en-US" sz="1600" b="0" smtClean="0"/>
              <a:t>, Cambridge, MA, USA</a:t>
            </a:r>
          </a:p>
          <a:p>
            <a:pPr marL="0" indent="0" algn="ctr">
              <a:buFont typeface="Symbol" pitchFamily="18" charset="2"/>
              <a:buNone/>
            </a:pPr>
            <a:endParaRPr lang="en-US" sz="600" b="0" smtClean="0"/>
          </a:p>
          <a:p>
            <a:pPr marL="0" indent="0" algn="ctr">
              <a:buFont typeface="Symbol" pitchFamily="18" charset="2"/>
              <a:buNone/>
            </a:pPr>
            <a:r>
              <a:rPr lang="en-US" sz="1600" b="0" smtClean="0"/>
              <a:t>matejkap@fit.vutbr.cz, smatsouk@bbn.com, najim@csail.mit.edu</a:t>
            </a:r>
          </a:p>
        </p:txBody>
      </p:sp>
      <p:pic>
        <p:nvPicPr>
          <p:cNvPr id="17411" name="Picture 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76200"/>
            <a:ext cx="10064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295275" y="263525"/>
            <a:ext cx="6867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160" tIns="46080" rIns="92160" bIns="46080" anchor="ctr"/>
          <a:lstStyle/>
          <a:p>
            <a: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>
                <a:solidFill>
                  <a:srgbClr val="003399"/>
                </a:solidFill>
              </a:rPr>
              <a:t>Comparison of L</a:t>
            </a:r>
            <a:r>
              <a:rPr lang="en-US" sz="2800">
                <a:solidFill>
                  <a:srgbClr val="003399"/>
                </a:solidFill>
              </a:rPr>
              <a:t>ogistic </a:t>
            </a:r>
            <a:r>
              <a:rPr lang="cs-CZ" sz="2800">
                <a:solidFill>
                  <a:srgbClr val="003399"/>
                </a:solidFill>
              </a:rPr>
              <a:t>R</a:t>
            </a:r>
            <a:r>
              <a:rPr lang="en-US" sz="2800">
                <a:solidFill>
                  <a:srgbClr val="003399"/>
                </a:solidFill>
              </a:rPr>
              <a:t>egression</a:t>
            </a:r>
            <a:r>
              <a:rPr lang="cs-CZ" sz="2800">
                <a:solidFill>
                  <a:srgbClr val="003399"/>
                </a:solidFill>
              </a:rPr>
              <a:t> and N</a:t>
            </a:r>
            <a:r>
              <a:rPr lang="en-US" sz="2800">
                <a:solidFill>
                  <a:srgbClr val="003399"/>
                </a:solidFill>
              </a:rPr>
              <a:t>eural </a:t>
            </a:r>
            <a:r>
              <a:rPr lang="cs-CZ" sz="2800">
                <a:solidFill>
                  <a:srgbClr val="003399"/>
                </a:solidFill>
              </a:rPr>
              <a:t>N</a:t>
            </a:r>
            <a:r>
              <a:rPr lang="en-US" sz="2800">
                <a:solidFill>
                  <a:srgbClr val="003399"/>
                </a:solidFill>
              </a:rPr>
              <a:t>etwork as final classifier</a:t>
            </a:r>
          </a:p>
        </p:txBody>
      </p:sp>
      <p:sp>
        <p:nvSpPr>
          <p:cNvPr id="27650" name="TextBox 1"/>
          <p:cNvSpPr txBox="1">
            <a:spLocks noChangeArrowheads="1"/>
          </p:cNvSpPr>
          <p:nvPr/>
        </p:nvSpPr>
        <p:spPr bwMode="auto">
          <a:xfrm>
            <a:off x="539750" y="1066800"/>
            <a:ext cx="77041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160" tIns="46080" rIns="92160" bIns="46080"/>
          <a:lstStyle/>
          <a:p>
            <a:pPr marL="341313" indent="-341313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Symbol" pitchFamily="18" charset="2"/>
              <a:buChar char="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>
                <a:solidFill>
                  <a:srgbClr val="000000"/>
                </a:solidFill>
              </a:rPr>
              <a:t>BUT iVector system (600dim)</a:t>
            </a:r>
            <a:endParaRPr lang="en-US" sz="2000">
              <a:solidFill>
                <a:srgbClr val="000000"/>
              </a:solidFill>
            </a:endParaRPr>
          </a:p>
          <a:p>
            <a:pPr marL="341313" indent="-341313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Symbol" pitchFamily="18" charset="2"/>
              <a:buChar char="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>
                <a:solidFill>
                  <a:srgbClr val="000000"/>
                </a:solidFill>
              </a:rPr>
              <a:t>Results on Development set</a:t>
            </a:r>
          </a:p>
        </p:txBody>
      </p:sp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2057400"/>
            <a:ext cx="7200900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TextBox 1"/>
          <p:cNvSpPr txBox="1">
            <a:spLocks noChangeArrowheads="1"/>
          </p:cNvSpPr>
          <p:nvPr/>
        </p:nvSpPr>
        <p:spPr bwMode="auto">
          <a:xfrm>
            <a:off x="533400" y="4114800"/>
            <a:ext cx="7772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160" tIns="46080" rIns="92160" bIns="46080"/>
          <a:lstStyle/>
          <a:p>
            <a:pPr marL="341313" indent="-341313" eaLnBrk="0" hangingPunct="0">
              <a:lnSpc>
                <a:spcPct val="90000"/>
              </a:lnSpc>
              <a:spcAft>
                <a:spcPts val="400"/>
              </a:spcAft>
              <a:buClr>
                <a:srgbClr val="000099"/>
              </a:buClr>
              <a:buFont typeface="Symbol" pitchFamily="18" charset="2"/>
              <a:buChar char="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/>
              <a:t>Logistic Regression</a:t>
            </a:r>
          </a:p>
          <a:p>
            <a:pPr marL="742950" lvl="1" indent="-285750" eaLnBrk="0" hangingPunct="0">
              <a:lnSpc>
                <a:spcPct val="90000"/>
              </a:lnSpc>
              <a:spcAft>
                <a:spcPts val="400"/>
              </a:spcAft>
              <a:buClr>
                <a:srgbClr val="000099"/>
              </a:buClr>
              <a:buFont typeface="Symbol" pitchFamily="18" charset="2"/>
              <a:buChar char="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/>
              <a:t>trained by: Trusted Region Conjugate-GD</a:t>
            </a:r>
            <a:endParaRPr lang="en-US" sz="1600">
              <a:solidFill>
                <a:srgbClr val="000000"/>
              </a:solidFill>
            </a:endParaRPr>
          </a:p>
          <a:p>
            <a:pPr marL="341313" indent="-341313" eaLnBrk="0" hangingPunct="0">
              <a:lnSpc>
                <a:spcPct val="90000"/>
              </a:lnSpc>
              <a:spcAft>
                <a:spcPts val="400"/>
              </a:spcAft>
              <a:buClr>
                <a:srgbClr val="000099"/>
              </a:buClr>
              <a:buFont typeface="Symbol" pitchFamily="18" charset="2"/>
              <a:buChar char="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>
                <a:solidFill>
                  <a:srgbClr val="000000"/>
                </a:solidFill>
              </a:rPr>
              <a:t>Results on Development set</a:t>
            </a:r>
          </a:p>
          <a:p>
            <a:pPr marL="742950" lvl="1" indent="-285750" eaLnBrk="0" hangingPunct="0">
              <a:lnSpc>
                <a:spcPct val="90000"/>
              </a:lnSpc>
              <a:spcAft>
                <a:spcPts val="400"/>
              </a:spcAft>
              <a:buClr>
                <a:srgbClr val="000099"/>
              </a:buClr>
              <a:buFont typeface="Symbol" pitchFamily="18" charset="2"/>
              <a:buChar char="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/>
              <a:t>Neural Net:</a:t>
            </a:r>
          </a:p>
          <a:p>
            <a:pPr marL="742950" lvl="1" indent="-285750" eaLnBrk="0" hangingPunct="0">
              <a:lnSpc>
                <a:spcPct val="90000"/>
              </a:lnSpc>
              <a:spcAft>
                <a:spcPts val="400"/>
              </a:spcAft>
              <a:buClr>
                <a:srgbClr val="000099"/>
              </a:buClr>
              <a:buFont typeface="Symbol" pitchFamily="18" charset="2"/>
              <a:buChar char="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/>
              <a:t>one hidden layer 200</a:t>
            </a:r>
          </a:p>
          <a:p>
            <a:pPr marL="742950" lvl="1" indent="-285750" eaLnBrk="0" hangingPunct="0">
              <a:lnSpc>
                <a:spcPct val="90000"/>
              </a:lnSpc>
              <a:spcAft>
                <a:spcPts val="400"/>
              </a:spcAft>
              <a:buClr>
                <a:srgbClr val="000099"/>
              </a:buClr>
              <a:buFont typeface="Symbol" pitchFamily="18" charset="2"/>
              <a:buChar char="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/>
              <a:t>trained by: Stochastic-GD with L2 regularization</a:t>
            </a:r>
          </a:p>
          <a:p>
            <a:pPr marL="742950" lvl="1" indent="-285750" eaLnBrk="0" hangingPunct="0">
              <a:lnSpc>
                <a:spcPct val="90000"/>
              </a:lnSpc>
              <a:spcAft>
                <a:spcPts val="400"/>
              </a:spcAft>
              <a:buClr>
                <a:srgbClr val="000099"/>
              </a:buClr>
              <a:buFont typeface="Symbol" pitchFamily="18" charset="2"/>
              <a:buChar char="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/>
              <a:t>also experiments with Conjugate-GD, but no improvement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JFA LID System (BUT)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Acoustic Features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Same as for iVector system + Wiener filtering</a:t>
            </a:r>
            <a:endParaRPr lang="en-US" smtClean="0">
              <a:solidFill>
                <a:srgbClr val="000000"/>
              </a:solidFill>
              <a:ea typeface="ＭＳ Ｐゴシック"/>
            </a:endParaRPr>
          </a:p>
          <a:p>
            <a:pPr eaLnBrk="1" hangingPunct="1"/>
            <a:r>
              <a:rPr lang="en-US" smtClean="0"/>
              <a:t>Universal Background Model (UBM)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Language independent, 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  <a:ea typeface="ＭＳ Ｐゴシック"/>
              </a:rPr>
              <a:t>Diagonal-covariance, </a:t>
            </a:r>
            <a:r>
              <a:rPr lang="en-US" smtClean="0">
                <a:ea typeface="ＭＳ Ｐゴシック"/>
              </a:rPr>
              <a:t>2048 Gaussians</a:t>
            </a:r>
            <a:endParaRPr lang="en-US" smtClean="0">
              <a:solidFill>
                <a:srgbClr val="000000"/>
              </a:solidFill>
              <a:ea typeface="ＭＳ Ｐゴシック"/>
            </a:endParaRPr>
          </a:p>
          <a:p>
            <a:pPr lvl="1" eaLnBrk="1" hangingPunct="1"/>
            <a:r>
              <a:rPr lang="en-US" smtClean="0">
                <a:solidFill>
                  <a:srgbClr val="000000"/>
                </a:solidFill>
                <a:ea typeface="ＭＳ Ｐゴシック"/>
              </a:rPr>
              <a:t>Trained on </a:t>
            </a:r>
            <a:r>
              <a:rPr lang="en-US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balanced</a:t>
            </a:r>
            <a:r>
              <a:rPr lang="en-US" smtClean="0">
                <a:solidFill>
                  <a:srgbClr val="000000"/>
                </a:solidFill>
                <a:ea typeface="ＭＳ Ｐゴシック"/>
              </a:rPr>
              <a:t> train set</a:t>
            </a:r>
          </a:p>
          <a:p>
            <a:pPr eaLnBrk="1" hangingPunct="1"/>
            <a:r>
              <a:rPr lang="en-US" smtClean="0"/>
              <a:t>JFA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Trained on </a:t>
            </a:r>
            <a:r>
              <a:rPr lang="en-US" smtClean="0">
                <a:latin typeface="Courier New" pitchFamily="49" charset="0"/>
                <a:ea typeface="ＭＳ Ｐゴシック"/>
                <a:cs typeface="Courier New" pitchFamily="49" charset="0"/>
              </a:rPr>
              <a:t>main</a:t>
            </a:r>
            <a:r>
              <a:rPr lang="en-US" smtClean="0">
                <a:ea typeface="ＭＳ Ｐゴシック"/>
              </a:rPr>
              <a:t> train set</a:t>
            </a:r>
          </a:p>
          <a:p>
            <a:pPr lvl="1" eaLnBrk="1" hangingPunct="1"/>
            <a:r>
              <a:rPr lang="en-US" sz="2400" smtClean="0">
                <a:solidFill>
                  <a:srgbClr val="000000"/>
                </a:solidFill>
                <a:ea typeface="ＭＳ Ｐゴシック"/>
              </a:rPr>
              <a:t>μ = m + </a:t>
            </a:r>
            <a:r>
              <a:rPr lang="en-US" sz="2400" smtClean="0">
                <a:solidFill>
                  <a:schemeClr val="accent2"/>
                </a:solidFill>
                <a:ea typeface="ＭＳ Ｐゴシック"/>
              </a:rPr>
              <a:t>D</a:t>
            </a:r>
            <a:r>
              <a:rPr lang="en-US" sz="2400" smtClean="0">
                <a:solidFill>
                  <a:srgbClr val="000000"/>
                </a:solidFill>
                <a:ea typeface="ＭＳ Ｐゴシック"/>
              </a:rPr>
              <a:t>z + </a:t>
            </a:r>
            <a:r>
              <a:rPr lang="en-US" sz="2400" smtClean="0">
                <a:solidFill>
                  <a:srgbClr val="FF0066"/>
                </a:solidFill>
                <a:ea typeface="ＭＳ Ｐゴシック"/>
              </a:rPr>
              <a:t>U</a:t>
            </a:r>
            <a:r>
              <a:rPr lang="en-US" sz="2400" smtClean="0">
                <a:solidFill>
                  <a:srgbClr val="000000"/>
                </a:solidFill>
                <a:ea typeface="ＭＳ Ｐゴシック"/>
              </a:rPr>
              <a:t>x</a:t>
            </a:r>
            <a:endParaRPr lang="en-US" smtClean="0">
              <a:ea typeface="ＭＳ Ｐゴシック"/>
            </a:endParaRPr>
          </a:p>
          <a:p>
            <a:pPr lvl="1" eaLnBrk="1" hangingPunct="1"/>
            <a:r>
              <a:rPr lang="en-US" smtClean="0">
                <a:ea typeface="ＭＳ Ｐゴシック"/>
              </a:rPr>
              <a:t>Models of languages </a:t>
            </a:r>
            <a:r>
              <a:rPr lang="en-US" smtClean="0">
                <a:solidFill>
                  <a:schemeClr val="accent2"/>
                </a:solidFill>
                <a:ea typeface="ＭＳ Ｐゴシック"/>
              </a:rPr>
              <a:t>D</a:t>
            </a:r>
            <a:r>
              <a:rPr lang="en-US" smtClean="0">
                <a:ea typeface="ＭＳ Ｐゴシック"/>
              </a:rPr>
              <a:t> are MAP adapted from UBM with tau =10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  <a:ea typeface="ＭＳ Ｐゴシック"/>
              </a:rPr>
              <a:t>Channel matrix </a:t>
            </a:r>
            <a:r>
              <a:rPr lang="en-US" smtClean="0">
                <a:solidFill>
                  <a:srgbClr val="FF0066"/>
                </a:solidFill>
                <a:ea typeface="ＭＳ Ｐゴシック"/>
              </a:rPr>
              <a:t>U</a:t>
            </a:r>
            <a:r>
              <a:rPr lang="en-US" smtClean="0">
                <a:solidFill>
                  <a:srgbClr val="000000"/>
                </a:solidFill>
                <a:ea typeface="ＭＳ Ｐゴシック"/>
              </a:rPr>
              <a:t> with 200 dimensions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  <a:ea typeface="ＭＳ Ｐゴシック"/>
              </a:rPr>
              <a:t>Linear scoring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295275" y="263525"/>
            <a:ext cx="6867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160" tIns="46080" rIns="92160" bIns="46080" anchor="ctr"/>
          <a:lstStyle/>
          <a:p>
            <a: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>
                <a:solidFill>
                  <a:srgbClr val="003399"/>
                </a:solidFill>
              </a:rPr>
              <a:t>Importance of Wiener Filter</a:t>
            </a: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57325" y="3308350"/>
            <a:ext cx="6300788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TextBox 5"/>
          <p:cNvSpPr txBox="1">
            <a:spLocks noChangeArrowheads="1"/>
          </p:cNvSpPr>
          <p:nvPr/>
        </p:nvSpPr>
        <p:spPr bwMode="auto">
          <a:xfrm>
            <a:off x="498475" y="1557338"/>
            <a:ext cx="7704138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160" tIns="46080" rIns="92160" bIns="46080"/>
          <a:lstStyle/>
          <a:p>
            <a:pPr marL="341313" indent="-341313" eaLnBrk="0" hangingPunct="0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Symbol" pitchFamily="18" charset="2"/>
              <a:buChar char="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b="0">
                <a:solidFill>
                  <a:srgbClr val="000000"/>
                </a:solidFill>
              </a:rPr>
              <a:t>400dim i-vector + logistic regression </a:t>
            </a:r>
            <a:r>
              <a:rPr lang="en-US" sz="2400">
                <a:solidFill>
                  <a:srgbClr val="000000"/>
                </a:solidFill>
              </a:rPr>
              <a:t>experimental system</a:t>
            </a:r>
          </a:p>
          <a:p>
            <a:pPr marL="341313" indent="-341313" eaLnBrk="0" hangingPunct="0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Symbol" pitchFamily="18" charset="2"/>
              <a:buChar char="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b="0">
                <a:solidFill>
                  <a:srgbClr val="000000"/>
                </a:solidFill>
              </a:rPr>
              <a:t>Results on Development set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iVector LID System (BBN)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4294967295"/>
          </p:nvPr>
        </p:nvSpPr>
        <p:spPr>
          <a:xfrm>
            <a:off x="228600" y="990600"/>
            <a:ext cx="8686800" cy="4419600"/>
          </a:xfrm>
        </p:spPr>
        <p:txBody>
          <a:bodyPr/>
          <a:lstStyle/>
          <a:p>
            <a:pPr eaLnBrk="1" hangingPunct="1"/>
            <a:r>
              <a:rPr lang="en-US" smtClean="0"/>
              <a:t>Acoustic Features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RASTA-PLP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Block of 11-frame PLPs, projected to 60 dimensions via HLDA </a:t>
            </a:r>
          </a:p>
          <a:p>
            <a:pPr eaLnBrk="1" hangingPunct="1"/>
            <a:r>
              <a:rPr lang="en-US" smtClean="0"/>
              <a:t>UBM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Language dependent (5 target, 1 “non-target”), 1024 Gaussians</a:t>
            </a:r>
          </a:p>
          <a:p>
            <a:pPr eaLnBrk="1" hangingPunct="1"/>
            <a:r>
              <a:rPr lang="en-US" smtClean="0"/>
              <a:t>iVector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400 dimensions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Group adjacent speech segments into 20s chunks, estimate one iVector per chunk</a:t>
            </a:r>
          </a:p>
          <a:p>
            <a:pPr lvl="2" eaLnBrk="1" hangingPunct="1"/>
            <a:r>
              <a:rPr lang="en-US" smtClean="0">
                <a:ea typeface="ＭＳ Ｐゴシック"/>
              </a:rPr>
              <a:t>improves performance on short duration conditions by 28%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Estimate 6 iVectors (one per UBM)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Apply neural network (NN) to each iVector - 6 outputs (1 nontarget + 5 target languages)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Combine NN outputs to form 6-dimensional score vector</a:t>
            </a:r>
          </a:p>
          <a:p>
            <a:pPr lvl="2" eaLnBrk="1" hangingPunct="1"/>
            <a:r>
              <a:rPr lang="en-US" smtClean="0">
                <a:ea typeface="ＭＳ Ｐゴシック"/>
              </a:rPr>
              <a:t>26% relative improvement compared to using language independent i-vectors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 of iVector LID System (BBN)</a:t>
            </a:r>
          </a:p>
        </p:txBody>
      </p:sp>
      <p:sp>
        <p:nvSpPr>
          <p:cNvPr id="33794" name="Content Placeholder 3"/>
          <p:cNvSpPr>
            <a:spLocks noGrp="1"/>
          </p:cNvSpPr>
          <p:nvPr>
            <p:ph idx="4294967295"/>
          </p:nvPr>
        </p:nvSpPr>
        <p:spPr>
          <a:xfrm>
            <a:off x="719138" y="1484313"/>
            <a:ext cx="8116887" cy="1728787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b="0" smtClean="0"/>
              <a:t>Analysis of the BBN iVector extractor training and UBM: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b="0" smtClean="0">
                <a:ea typeface="ＭＳ Ｐゴシック"/>
              </a:rPr>
              <a:t>Whole audio segments, single UBM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b="0" smtClean="0">
                <a:ea typeface="ＭＳ Ｐゴシック"/>
              </a:rPr>
              <a:t>Audio split to 20s segments, single UBM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b="0" smtClean="0">
                <a:ea typeface="ＭＳ Ｐゴシック"/>
              </a:rPr>
              <a:t>Audio split to 20s segments, language dependent background models (LDBM)</a:t>
            </a:r>
          </a:p>
        </p:txBody>
      </p:sp>
      <p:pic>
        <p:nvPicPr>
          <p:cNvPr id="3379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3452813"/>
            <a:ext cx="8440737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 idx="4294967295"/>
          </p:nvPr>
        </p:nvSpPr>
        <p:spPr>
          <a:xfrm>
            <a:off x="295275" y="274638"/>
            <a:ext cx="8086725" cy="496887"/>
          </a:xfrm>
        </p:spPr>
        <p:txBody>
          <a:bodyPr/>
          <a:lstStyle/>
          <a:p>
            <a:pPr eaLnBrk="1" hangingPunct="1"/>
            <a:r>
              <a:rPr lang="en-US" smtClean="0"/>
              <a:t>Phonotactic iVector LID System (BUT) 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Phoneme recognizer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Czech CTS recognizer trained on artificially noised data</a:t>
            </a:r>
          </a:p>
          <a:p>
            <a:pPr lvl="2" eaLnBrk="1" hangingPunct="1"/>
            <a:r>
              <a:rPr lang="en-US" smtClean="0">
                <a:ea typeface="ＭＳ Ｐゴシック"/>
              </a:rPr>
              <a:t>Added noise with varying SNR (lowest 10dB) to 30% of the corpus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38 phonemes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3-gram counts: sum of posterior probabilities of 3-grams from phone lattices</a:t>
            </a:r>
          </a:p>
          <a:p>
            <a:pPr eaLnBrk="1" hangingPunct="1"/>
            <a:r>
              <a:rPr lang="en-US" smtClean="0"/>
              <a:t>iVector – Multinomial subspace modeling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600 dimensions, trained on </a:t>
            </a:r>
            <a:r>
              <a:rPr lang="en-US" smtClean="0">
                <a:latin typeface="Courier New" pitchFamily="49" charset="0"/>
                <a:ea typeface="ＭＳ Ｐゴシック"/>
                <a:cs typeface="Courier New" pitchFamily="49" charset="0"/>
              </a:rPr>
              <a:t>main</a:t>
            </a:r>
            <a:r>
              <a:rPr lang="en-US" smtClean="0">
                <a:ea typeface="ＭＳ Ｐゴシック"/>
              </a:rPr>
              <a:t> train set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Training a low-dimensional subspace in the framework of total variability model using multinomial distribution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Using point-estimate of the model’s latent variable for each utterance as our new features</a:t>
            </a:r>
          </a:p>
          <a:p>
            <a:pPr eaLnBrk="1" hangingPunct="1"/>
            <a:r>
              <a:rPr lang="en-US" smtClean="0"/>
              <a:t>Logistic regression as final classifier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Trained on </a:t>
            </a:r>
            <a:r>
              <a:rPr lang="en-US" smtClean="0">
                <a:latin typeface="Courier New" pitchFamily="49" charset="0"/>
                <a:ea typeface="ＭＳ Ｐゴシック"/>
                <a:cs typeface="Courier New" pitchFamily="49" charset="0"/>
              </a:rPr>
              <a:t>main</a:t>
            </a:r>
            <a:r>
              <a:rPr lang="en-US" smtClean="0">
                <a:ea typeface="ＭＳ Ｐゴシック"/>
              </a:rPr>
              <a:t> train set</a:t>
            </a:r>
          </a:p>
          <a:p>
            <a:pPr lvl="1" eaLnBrk="1" hangingPunct="1"/>
            <a:endParaRPr lang="en-US" smtClean="0">
              <a:ea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Fusion and Calibration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Regularized logistic regression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Objective: minimize cross-entropy on development set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  <a:ea typeface="ＭＳ Ｐゴシック"/>
              </a:rPr>
              <a:t>Duration-independent – trained on files from 10s, 30s, and 120s conditions</a:t>
            </a:r>
          </a:p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Procedure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  <a:ea typeface="ＭＳ Ｐゴシック"/>
              </a:rPr>
              <a:t>Calibrate (tune) each system individually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  <a:ea typeface="ＭＳ Ｐゴシック"/>
              </a:rPr>
              <a:t>Combine calibrated system outputs into a single output vector</a:t>
            </a:r>
          </a:p>
          <a:p>
            <a:pPr lvl="2" eaLnBrk="1" hangingPunct="1"/>
            <a:r>
              <a:rPr lang="en-US" smtClean="0">
                <a:solidFill>
                  <a:srgbClr val="000000"/>
                </a:solidFill>
                <a:ea typeface="ＭＳ Ｐゴシック"/>
              </a:rPr>
              <a:t>Fusion parameters estimated on the same development set</a:t>
            </a:r>
          </a:p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 Performance evaluation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  <a:ea typeface="ＭＳ Ｐゴシック"/>
              </a:rPr>
              <a:t>Primarily Cavg score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  <a:ea typeface="ＭＳ Ｐゴシック"/>
              </a:rPr>
              <a:t>Also computed P</a:t>
            </a:r>
            <a:r>
              <a:rPr lang="en-US" baseline="-25000" smtClean="0">
                <a:solidFill>
                  <a:srgbClr val="000000"/>
                </a:solidFill>
                <a:ea typeface="ＭＳ Ｐゴシック"/>
              </a:rPr>
              <a:t>MISS</a:t>
            </a:r>
            <a:r>
              <a:rPr lang="en-US" smtClean="0">
                <a:solidFill>
                  <a:srgbClr val="000000"/>
                </a:solidFill>
                <a:ea typeface="ＭＳ Ｐゴシック"/>
              </a:rPr>
              <a:t> and P</a:t>
            </a:r>
            <a:r>
              <a:rPr lang="en-US" baseline="-25000" smtClean="0">
                <a:solidFill>
                  <a:srgbClr val="000000"/>
                </a:solidFill>
                <a:ea typeface="ＭＳ Ｐゴシック"/>
              </a:rPr>
              <a:t>FA</a:t>
            </a:r>
            <a:r>
              <a:rPr lang="en-US" smtClean="0">
                <a:solidFill>
                  <a:srgbClr val="000000"/>
                </a:solidFill>
                <a:ea typeface="ＭＳ Ｐゴシック"/>
              </a:rPr>
              <a:t> at Phase 1 target operating points</a:t>
            </a:r>
          </a:p>
          <a:p>
            <a:pPr lvl="1" eaLnBrk="1" hangingPunct="1"/>
            <a:endParaRPr lang="en-US" smtClean="0">
              <a:solidFill>
                <a:srgbClr val="000000"/>
              </a:solidFill>
              <a:ea typeface="ＭＳ Ｐゴシック"/>
            </a:endParaRPr>
          </a:p>
          <a:p>
            <a:pPr lvl="1" eaLnBrk="1" hangingPunct="1"/>
            <a:endParaRPr lang="en-US" smtClean="0">
              <a:solidFill>
                <a:srgbClr val="000000"/>
              </a:solidFill>
              <a:ea typeface="ＭＳ Ｐゴシック"/>
            </a:endParaRPr>
          </a:p>
          <a:p>
            <a:pPr lvl="1" eaLnBrk="1" hangingPunct="1"/>
            <a:endParaRPr lang="en-US" smtClean="0">
              <a:solidFill>
                <a:srgbClr val="000000"/>
              </a:solidFill>
              <a:ea typeface="ＭＳ Ｐゴシック"/>
            </a:endParaRPr>
          </a:p>
          <a:p>
            <a:pPr lvl="1" eaLnBrk="1" hangingPunct="1"/>
            <a:endParaRPr lang="en-US" smtClean="0">
              <a:ea typeface="ＭＳ Ｐゴシック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Text Box 1"/>
          <p:cNvSpPr txBox="1">
            <a:spLocks noChangeArrowheads="1"/>
          </p:cNvSpPr>
          <p:nvPr/>
        </p:nvSpPr>
        <p:spPr bwMode="auto">
          <a:xfrm>
            <a:off x="295275" y="263525"/>
            <a:ext cx="6867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160" tIns="46080" rIns="92160" bIns="46080" anchor="ctr"/>
          <a:lstStyle/>
          <a:p>
            <a: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>
                <a:solidFill>
                  <a:srgbClr val="003399"/>
                </a:solidFill>
              </a:rPr>
              <a:t>Overall Results</a:t>
            </a:r>
          </a:p>
        </p:txBody>
      </p:sp>
      <p:graphicFrame>
        <p:nvGraphicFramePr>
          <p:cNvPr id="70659" name="Object 3"/>
          <p:cNvGraphicFramePr>
            <a:graphicFrameLocks noChangeAspect="1"/>
          </p:cNvGraphicFramePr>
          <p:nvPr/>
        </p:nvGraphicFramePr>
        <p:xfrm>
          <a:off x="423863" y="1398588"/>
          <a:ext cx="8034337" cy="4240212"/>
        </p:xfrm>
        <a:graphic>
          <a:graphicData uri="http://schemas.openxmlformats.org/presentationml/2006/ole">
            <p:oleObj spid="_x0000_s70659" name="List" r:id="rId4" imgW="8591550" imgH="4676775" progId="Excel.Sheet.8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400" smtClean="0"/>
              <a:t>Robustness</a:t>
            </a:r>
            <a:endParaRPr lang="cs-CZ" sz="2400" smtClean="0"/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066800"/>
            <a:ext cx="8077200" cy="182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b="0" smtClean="0"/>
              <a:t>There is channel B completely removed from the training of the contrastive system (noB) (channel B is unseen channel)</a:t>
            </a:r>
            <a:endParaRPr lang="en-US" sz="2000" b="0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 b="0" smtClean="0">
                <a:solidFill>
                  <a:srgbClr val="000000"/>
                </a:solidFill>
              </a:rPr>
              <a:t>Results on Development set with BUT iVector system (600dim)</a:t>
            </a:r>
          </a:p>
          <a:p>
            <a:pPr>
              <a:lnSpc>
                <a:spcPct val="80000"/>
              </a:lnSpc>
            </a:pPr>
            <a:endParaRPr lang="en-US" sz="2000" b="0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 b="0" smtClean="0">
                <a:solidFill>
                  <a:srgbClr val="000000"/>
                </a:solidFill>
              </a:rPr>
              <a:t>Over all results</a:t>
            </a:r>
            <a:endParaRPr lang="cs-CZ" sz="2000" b="0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endParaRPr lang="en-US" sz="2000" b="0" smtClean="0"/>
          </a:p>
        </p:txBody>
      </p:sp>
      <p:graphicFrame>
        <p:nvGraphicFramePr>
          <p:cNvPr id="72762" name="Group 58"/>
          <p:cNvGraphicFramePr>
            <a:graphicFrameLocks noGrp="1"/>
          </p:cNvGraphicFramePr>
          <p:nvPr/>
        </p:nvGraphicFramePr>
        <p:xfrm>
          <a:off x="685800" y="4676775"/>
          <a:ext cx="7391400" cy="1096963"/>
        </p:xfrm>
        <a:graphic>
          <a:graphicData uri="http://schemas.openxmlformats.org/drawingml/2006/table">
            <a:tbl>
              <a:tblPr/>
              <a:tblGrid>
                <a:gridCol w="3200400"/>
                <a:gridCol w="1066800"/>
                <a:gridCol w="1066800"/>
                <a:gridCol w="1066800"/>
                <a:gridCol w="990600"/>
              </a:tblGrid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System/Cavg[%]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120s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30s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10s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3s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iVector NN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3.4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9.7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16.8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25.8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iVector NN noB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8.1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14.7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19.8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29.0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2761" name="Group 57"/>
          <p:cNvGraphicFramePr>
            <a:graphicFrameLocks noGrp="1"/>
          </p:cNvGraphicFramePr>
          <p:nvPr/>
        </p:nvGraphicFramePr>
        <p:xfrm>
          <a:off x="685800" y="2819400"/>
          <a:ext cx="7391400" cy="1096963"/>
        </p:xfrm>
        <a:graphic>
          <a:graphicData uri="http://schemas.openxmlformats.org/drawingml/2006/table">
            <a:tbl>
              <a:tblPr/>
              <a:tblGrid>
                <a:gridCol w="3200400"/>
                <a:gridCol w="1066800"/>
                <a:gridCol w="1066800"/>
                <a:gridCol w="1066800"/>
                <a:gridCol w="990600"/>
              </a:tblGrid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System/Cavg[%]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120s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30s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10s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3s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iVector NN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1.9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6.6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13.0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23.6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iVector NN noB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2.5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7.2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13.4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23.8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759" name="Rectangle 3"/>
          <p:cNvSpPr>
            <a:spLocks noChangeArrowheads="1"/>
          </p:cNvSpPr>
          <p:nvPr/>
        </p:nvSpPr>
        <p:spPr bwMode="auto">
          <a:xfrm>
            <a:off x="381000" y="4267200"/>
            <a:ext cx="8153400" cy="53340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000099"/>
              </a:buClr>
              <a:buSzPct val="100000"/>
              <a:buFont typeface="Symbol" pitchFamily="18" charset="2"/>
              <a:buChar char="·"/>
            </a:pPr>
            <a:r>
              <a:rPr lang="en-US" sz="2000" b="0"/>
              <a:t>Results only for channel 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400" smtClean="0"/>
              <a:t>Conclusion</a:t>
            </a:r>
            <a:endParaRPr lang="cs-CZ" sz="2400" smtClean="0"/>
          </a:p>
        </p:txBody>
      </p:sp>
      <p:sp>
        <p:nvSpPr>
          <p:cNvPr id="7373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SAD is crucial  </a:t>
            </a:r>
          </a:p>
          <a:p>
            <a:r>
              <a:rPr lang="en-US" smtClean="0"/>
              <a:t>De-noising helps</a:t>
            </a:r>
          </a:p>
          <a:p>
            <a:r>
              <a:rPr lang="en-US" smtClean="0"/>
              <a:t>Benefit from using Language dependent UBM</a:t>
            </a:r>
          </a:p>
          <a:p>
            <a:r>
              <a:rPr lang="en-US" smtClean="0"/>
              <a:t>Benefit from using NN as final classifier for LID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cs-CZ" smtClean="0"/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219200"/>
            <a:ext cx="8686800" cy="4419600"/>
          </a:xfrm>
        </p:spPr>
        <p:txBody>
          <a:bodyPr/>
          <a:lstStyle/>
          <a:p>
            <a:r>
              <a:rPr lang="en-US" smtClean="0"/>
              <a:t>About DARPA RATS program</a:t>
            </a:r>
          </a:p>
          <a:p>
            <a:r>
              <a:rPr lang="en-US" smtClean="0"/>
              <a:t>Datasets and task description </a:t>
            </a:r>
          </a:p>
          <a:p>
            <a:r>
              <a:rPr lang="en-US" smtClean="0"/>
              <a:t>Subsystems with analysis</a:t>
            </a:r>
          </a:p>
          <a:p>
            <a:r>
              <a:rPr lang="en-US" smtClean="0"/>
              <a:t>Fusion and Results</a:t>
            </a:r>
          </a:p>
          <a:p>
            <a:r>
              <a:rPr lang="en-US" smtClean="0"/>
              <a:t>Conclusion</a:t>
            </a: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DAPRA RATS Program</a:t>
            </a:r>
            <a:endParaRPr lang="cs-CZ" smtClean="0"/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000" smtClean="0"/>
              <a:t>RATS = Robust Automatic Trascription of Speech</a:t>
            </a:r>
          </a:p>
          <a:p>
            <a:r>
              <a:rPr lang="en-US" sz="2000" smtClean="0"/>
              <a:t>Goal : </a:t>
            </a:r>
            <a:r>
              <a:rPr lang="cs-CZ" sz="2000" smtClean="0"/>
              <a:t>create algorithms and software for performing the following tasks on speech-containing signals received over communication channels that are extremely noisy and/or highly distorted</a:t>
            </a:r>
            <a:r>
              <a:rPr lang="en-US" sz="2000" smtClean="0"/>
              <a:t>.</a:t>
            </a:r>
            <a:r>
              <a:rPr lang="cs-CZ" sz="2000" smtClean="0"/>
              <a:t> </a:t>
            </a:r>
            <a:endParaRPr lang="en-US" sz="2000" smtClean="0"/>
          </a:p>
          <a:p>
            <a:r>
              <a:rPr lang="en-US" sz="2000" smtClean="0"/>
              <a:t>Tasks :</a:t>
            </a:r>
          </a:p>
          <a:p>
            <a:pPr lvl="1"/>
            <a:r>
              <a:rPr lang="en-US" sz="1800" smtClean="0">
                <a:ea typeface="ＭＳ Ｐゴシック"/>
              </a:rPr>
              <a:t>Speech Activity Detection</a:t>
            </a:r>
          </a:p>
          <a:p>
            <a:pPr lvl="1"/>
            <a:r>
              <a:rPr lang="en-US" sz="1800" smtClean="0">
                <a:ea typeface="ＭＳ Ｐゴシック"/>
              </a:rPr>
              <a:t>Keyword Spotting</a:t>
            </a:r>
          </a:p>
          <a:p>
            <a:pPr lvl="1"/>
            <a:r>
              <a:rPr lang="en-US" sz="1800" smtClean="0">
                <a:ea typeface="ＭＳ Ｐゴシック"/>
              </a:rPr>
              <a:t>Language Identification</a:t>
            </a:r>
          </a:p>
          <a:p>
            <a:pPr lvl="1"/>
            <a:r>
              <a:rPr lang="en-US" sz="1800" smtClean="0">
                <a:ea typeface="ＭＳ Ｐゴシック"/>
              </a:rPr>
              <a:t>Speaker Identification</a:t>
            </a:r>
          </a:p>
          <a:p>
            <a:r>
              <a:rPr lang="en-US" sz="2000" smtClean="0"/>
              <a:t>Data collector : LDC</a:t>
            </a:r>
          </a:p>
          <a:p>
            <a:r>
              <a:rPr lang="en-US" sz="2000" smtClean="0"/>
              <a:t>Evaluation by SAIC</a:t>
            </a:r>
          </a:p>
          <a:p>
            <a:r>
              <a:rPr lang="en-US" sz="2000" smtClean="0"/>
              <a:t>Performer: PATROL Team led by BBN</a:t>
            </a:r>
            <a:endParaRPr 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Specification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2000" smtClean="0">
                <a:solidFill>
                  <a:srgbClr val="000000"/>
                </a:solidFill>
              </a:rPr>
              <a:t>Languages:</a:t>
            </a:r>
          </a:p>
          <a:p>
            <a:pPr lvl="1"/>
            <a:r>
              <a:rPr lang="en-US" sz="1800" smtClean="0">
                <a:solidFill>
                  <a:srgbClr val="000000"/>
                </a:solidFill>
                <a:ea typeface="ＭＳ Ｐゴシック"/>
              </a:rPr>
              <a:t>Dari, Levantine Arabic, Urdu, Pashtu, Farsi</a:t>
            </a:r>
          </a:p>
          <a:p>
            <a:pPr lvl="1"/>
            <a:r>
              <a:rPr lang="en-US" sz="1800" smtClean="0">
                <a:solidFill>
                  <a:srgbClr val="000000"/>
                </a:solidFill>
                <a:ea typeface="ＭＳ Ｐゴシック"/>
              </a:rPr>
              <a:t>&gt;10 out of set languages</a:t>
            </a:r>
          </a:p>
          <a:p>
            <a:r>
              <a:rPr lang="en-US" sz="2000" smtClean="0">
                <a:solidFill>
                  <a:srgbClr val="000000"/>
                </a:solidFill>
              </a:rPr>
              <a:t>Durations: 120s, 30s, 10s, 3s</a:t>
            </a:r>
          </a:p>
          <a:p>
            <a:pPr eaLnBrk="1" hangingPunct="1"/>
            <a:r>
              <a:rPr lang="en-US" sz="2000" smtClean="0"/>
              <a:t>T</a:t>
            </a:r>
            <a:r>
              <a:rPr lang="cs-CZ" sz="2000" smtClean="0"/>
              <a:t>elephone conversations retransmitted over </a:t>
            </a:r>
            <a:r>
              <a:rPr lang="en-US" sz="2000" smtClean="0"/>
              <a:t>8 </a:t>
            </a:r>
            <a:r>
              <a:rPr lang="cs-CZ" sz="2000" smtClean="0"/>
              <a:t>noisy radio communication channels</a:t>
            </a:r>
            <a:r>
              <a:rPr lang="en-US" sz="2000" smtClean="0"/>
              <a:t> </a:t>
            </a:r>
            <a:r>
              <a:rPr lang="en-US" sz="2000" b="0" smtClean="0">
                <a:solidFill>
                  <a:srgbClr val="000000"/>
                </a:solidFill>
              </a:rPr>
              <a:t>[marked as A-H]</a:t>
            </a:r>
          </a:p>
          <a:p>
            <a:pPr eaLnBrk="1" hangingPunct="1"/>
            <a:r>
              <a:rPr lang="en-US" sz="2000" smtClean="0">
                <a:solidFill>
                  <a:srgbClr val="000000"/>
                </a:solidFill>
              </a:rPr>
              <a:t>Available: collections of 2-min audio samples</a:t>
            </a:r>
          </a:p>
          <a:p>
            <a:pPr lvl="1" eaLnBrk="1" hangingPunct="1"/>
            <a:r>
              <a:rPr lang="en-US" sz="1800" smtClean="0">
                <a:solidFill>
                  <a:srgbClr val="000000"/>
                </a:solidFill>
                <a:ea typeface="ＭＳ Ｐゴシック"/>
              </a:rPr>
              <a:t>LDC2011E95 – split to train and dev by SAIC</a:t>
            </a:r>
          </a:p>
          <a:p>
            <a:pPr lvl="1" eaLnBrk="1" hangingPunct="1"/>
            <a:r>
              <a:rPr lang="en-US" sz="1800" smtClean="0">
                <a:solidFill>
                  <a:srgbClr val="000000"/>
                </a:solidFill>
                <a:ea typeface="ＭＳ Ｐゴシック"/>
              </a:rPr>
              <a:t>LDC2011E111 – split to train and dev by Patrol team</a:t>
            </a:r>
          </a:p>
          <a:p>
            <a:pPr lvl="1" eaLnBrk="1" hangingPunct="1"/>
            <a:r>
              <a:rPr lang="en-US" sz="1800" smtClean="0">
                <a:solidFill>
                  <a:srgbClr val="000000"/>
                </a:solidFill>
                <a:ea typeface="ＭＳ Ｐゴシック"/>
              </a:rPr>
              <a:t>LDC2012E03 – supplemental training for non-target languages</a:t>
            </a:r>
          </a:p>
          <a:p>
            <a:pPr eaLnBrk="1" hangingPunct="1"/>
            <a:r>
              <a:rPr lang="en-US" sz="2000" smtClean="0">
                <a:solidFill>
                  <a:srgbClr val="000000"/>
                </a:solidFill>
              </a:rPr>
              <a:t>The amount of audio data for different languages heavily unbalanced </a:t>
            </a:r>
          </a:p>
          <a:p>
            <a:pPr eaLnBrk="1" hangingPunct="1"/>
            <a:r>
              <a:rPr lang="en-US" sz="2000" smtClean="0">
                <a:solidFill>
                  <a:srgbClr val="000000"/>
                </a:solidFill>
              </a:rPr>
              <a:t>Added shorter duration samples</a:t>
            </a:r>
          </a:p>
          <a:p>
            <a:pPr lvl="1" eaLnBrk="1" hangingPunct="1"/>
            <a:r>
              <a:rPr lang="en-US" sz="1800" smtClean="0">
                <a:solidFill>
                  <a:srgbClr val="000000"/>
                </a:solidFill>
                <a:ea typeface="ＭＳ Ｐゴシック"/>
              </a:rPr>
              <a:t>Derived from 2-min samples, based on our SAD output</a:t>
            </a:r>
          </a:p>
          <a:p>
            <a:pPr eaLnBrk="1" hangingPunct="1"/>
            <a:endParaRPr lang="en-US" sz="2000" smtClean="0">
              <a:solidFill>
                <a:srgbClr val="000000"/>
              </a:solidFill>
            </a:endParaRPr>
          </a:p>
          <a:p>
            <a:pPr lvl="1" eaLnBrk="1" hangingPunct="1"/>
            <a:endParaRPr lang="en-US" sz="1800" smtClean="0">
              <a:solidFill>
                <a:srgbClr val="000000"/>
              </a:solidFill>
              <a:ea typeface="ＭＳ Ｐゴシック"/>
            </a:endParaRPr>
          </a:p>
          <a:p>
            <a:pPr eaLnBrk="1" hangingPunct="1"/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Datasets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1800" smtClean="0">
                <a:solidFill>
                  <a:srgbClr val="000000"/>
                </a:solidFill>
              </a:rPr>
              <a:t>Train</a:t>
            </a:r>
          </a:p>
          <a:p>
            <a:pPr lvl="1" eaLnBrk="1" hangingPunct="1"/>
            <a:r>
              <a:rPr lang="en-US" sz="1600" smtClean="0">
                <a:solidFill>
                  <a:srgbClr val="000000"/>
                </a:solidFill>
                <a:ea typeface="ＭＳ Ｐゴシック"/>
              </a:rPr>
              <a:t>Main	</a:t>
            </a:r>
          </a:p>
          <a:p>
            <a:pPr lvl="2"/>
            <a:r>
              <a:rPr lang="en-US" sz="1400" b="0" smtClean="0">
                <a:solidFill>
                  <a:srgbClr val="000000"/>
                </a:solidFill>
                <a:ea typeface="ＭＳ Ｐゴシック"/>
              </a:rPr>
              <a:t>Only files where VAD detects </a:t>
            </a:r>
            <a:r>
              <a:rPr lang="en-US" sz="1400" smtClean="0">
                <a:solidFill>
                  <a:srgbClr val="000000"/>
                </a:solidFill>
                <a:ea typeface="ＭＳ Ｐゴシック"/>
              </a:rPr>
              <a:t>&gt;60s of speech</a:t>
            </a:r>
          </a:p>
          <a:p>
            <a:pPr lvl="2"/>
            <a:r>
              <a:rPr lang="en-US" sz="1400" smtClean="0">
                <a:solidFill>
                  <a:srgbClr val="000000"/>
                </a:solidFill>
                <a:ea typeface="ＭＳ Ｐゴシック"/>
              </a:rPr>
              <a:t>30774 files together</a:t>
            </a:r>
          </a:p>
          <a:p>
            <a:pPr lvl="2"/>
            <a:r>
              <a:rPr lang="en-US" sz="1400" smtClean="0">
                <a:solidFill>
                  <a:srgbClr val="000000"/>
                </a:solidFill>
                <a:ea typeface="ＭＳ Ｐゴシック"/>
              </a:rPr>
              <a:t>Unbalanced</a:t>
            </a:r>
            <a:r>
              <a:rPr lang="en-US" sz="1400" b="0" smtClean="0">
                <a:solidFill>
                  <a:srgbClr val="000000"/>
                </a:solidFill>
                <a:ea typeface="ＭＳ Ｐゴシック"/>
              </a:rPr>
              <a:t> = 668 files for Dari, 12778 for Leventine Arabic</a:t>
            </a:r>
            <a:endParaRPr lang="en-US" sz="1400" smtClean="0">
              <a:solidFill>
                <a:srgbClr val="000000"/>
              </a:solidFill>
              <a:ea typeface="ＭＳ Ｐゴシック"/>
            </a:endParaRPr>
          </a:p>
          <a:p>
            <a:pPr lvl="1" eaLnBrk="1" hangingPunct="1"/>
            <a:r>
              <a:rPr lang="en-US" sz="1600" smtClean="0">
                <a:solidFill>
                  <a:srgbClr val="000000"/>
                </a:solidFill>
                <a:ea typeface="ＭＳ Ｐゴシック"/>
              </a:rPr>
              <a:t>Balanced</a:t>
            </a:r>
          </a:p>
          <a:p>
            <a:pPr lvl="2"/>
            <a:r>
              <a:rPr lang="en-US" sz="1400" b="0" smtClean="0">
                <a:solidFill>
                  <a:srgbClr val="000000"/>
                </a:solidFill>
                <a:ea typeface="ＭＳ Ｐゴシック"/>
              </a:rPr>
              <a:t>Balanced over files </a:t>
            </a:r>
            <a:r>
              <a:rPr lang="en-US" sz="1400" smtClean="0">
                <a:solidFill>
                  <a:srgbClr val="000000"/>
                </a:solidFill>
                <a:ea typeface="ＭＳ Ｐゴシック"/>
              </a:rPr>
              <a:t>for each language and channel</a:t>
            </a:r>
          </a:p>
          <a:p>
            <a:pPr lvl="2"/>
            <a:r>
              <a:rPr lang="en-US" sz="1400" smtClean="0">
                <a:solidFill>
                  <a:srgbClr val="000000"/>
                </a:solidFill>
                <a:ea typeface="ＭＳ Ｐゴシック"/>
              </a:rPr>
              <a:t>7150 files for each duration</a:t>
            </a:r>
          </a:p>
          <a:p>
            <a:pPr lvl="2"/>
            <a:r>
              <a:rPr lang="en-US" sz="1400" b="0" smtClean="0">
                <a:solidFill>
                  <a:srgbClr val="000000"/>
                </a:solidFill>
                <a:ea typeface="ＭＳ Ｐゴシック"/>
              </a:rPr>
              <a:t>673 files for Dari, otherwise ~1300</a:t>
            </a:r>
            <a:endParaRPr lang="en-US" sz="1400" smtClean="0">
              <a:solidFill>
                <a:srgbClr val="000000"/>
              </a:solidFill>
              <a:ea typeface="ＭＳ Ｐゴシック"/>
            </a:endParaRPr>
          </a:p>
          <a:p>
            <a:pPr lvl="1" eaLnBrk="1" hangingPunct="1"/>
            <a:r>
              <a:rPr lang="en-US" sz="1600" smtClean="0">
                <a:solidFill>
                  <a:srgbClr val="000000"/>
                </a:solidFill>
                <a:ea typeface="ＭＳ Ｐゴシック"/>
              </a:rPr>
              <a:t>Extended</a:t>
            </a:r>
          </a:p>
          <a:p>
            <a:pPr lvl="2"/>
            <a:r>
              <a:rPr lang="en-US" sz="1400" b="0" smtClean="0">
                <a:solidFill>
                  <a:srgbClr val="000000"/>
                </a:solidFill>
                <a:ea typeface="ＭＳ Ｐゴシック"/>
              </a:rPr>
              <a:t>Main + all 30sec cuts</a:t>
            </a:r>
            <a:r>
              <a:rPr lang="en-US" sz="1400" smtClean="0">
                <a:solidFill>
                  <a:srgbClr val="000000"/>
                </a:solidFill>
                <a:ea typeface="ＭＳ Ｐゴシック"/>
              </a:rPr>
              <a:t> </a:t>
            </a:r>
            <a:r>
              <a:rPr lang="en-US" sz="1400" b="0" smtClean="0">
                <a:solidFill>
                  <a:srgbClr val="000000"/>
                </a:solidFill>
                <a:ea typeface="ＭＳ Ｐゴシック"/>
              </a:rPr>
              <a:t>from Main set</a:t>
            </a:r>
          </a:p>
          <a:p>
            <a:pPr lvl="2"/>
            <a:r>
              <a:rPr lang="en-US" sz="1400" b="0" smtClean="0">
                <a:solidFill>
                  <a:srgbClr val="000000"/>
                </a:solidFill>
                <a:ea typeface="ＭＳ Ｐゴシック"/>
              </a:rPr>
              <a:t>+ entire LDC2012e03 (only nontarget languages)</a:t>
            </a:r>
          </a:p>
          <a:p>
            <a:pPr lvl="2">
              <a:spcAft>
                <a:spcPts val="350"/>
              </a:spcAft>
              <a:buSzTx/>
            </a:pPr>
            <a:r>
              <a:rPr lang="en-US" sz="1400" b="0" smtClean="0">
                <a:solidFill>
                  <a:srgbClr val="000000"/>
                </a:solidFill>
                <a:ea typeface="ＭＳ Ｐゴシック"/>
              </a:rPr>
              <a:t>~170k segments</a:t>
            </a:r>
          </a:p>
          <a:p>
            <a:pPr eaLnBrk="1" hangingPunct="1"/>
            <a:r>
              <a:rPr lang="en-US" sz="1800" smtClean="0">
                <a:solidFill>
                  <a:srgbClr val="000000"/>
                </a:solidFill>
              </a:rPr>
              <a:t>Development Set </a:t>
            </a:r>
          </a:p>
          <a:p>
            <a:pPr lvl="1"/>
            <a:r>
              <a:rPr lang="en-US" sz="1600" b="0" smtClean="0">
                <a:solidFill>
                  <a:srgbClr val="000000"/>
                </a:solidFill>
                <a:ea typeface="ＭＳ Ｐゴシック"/>
              </a:rPr>
              <a:t>Corpus was driven by Dari - only 679 source files, other languages limited to 1000 files, 2432 files for non target languages </a:t>
            </a:r>
          </a:p>
          <a:p>
            <a:pPr lvl="1"/>
            <a:r>
              <a:rPr lang="en-US" sz="1600" b="0" smtClean="0">
                <a:solidFill>
                  <a:srgbClr val="000000"/>
                </a:solidFill>
                <a:ea typeface="ＭＳ Ｐゴシック"/>
              </a:rPr>
              <a:t>~7120 files for each duration</a:t>
            </a:r>
          </a:p>
          <a:p>
            <a:r>
              <a:rPr lang="en-US" sz="1800" smtClean="0">
                <a:solidFill>
                  <a:srgbClr val="000000"/>
                </a:solidFill>
              </a:rPr>
              <a:t>Evaluation Data </a:t>
            </a:r>
          </a:p>
          <a:p>
            <a:pPr lvl="1"/>
            <a:r>
              <a:rPr lang="en-US" sz="1600" b="0" smtClean="0">
                <a:ea typeface="ＭＳ Ｐゴシック"/>
              </a:rPr>
              <a:t>2527 files for each duration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LID Patrol System Architecture</a:t>
            </a:r>
          </a:p>
        </p:txBody>
      </p:sp>
      <p:sp>
        <p:nvSpPr>
          <p:cNvPr id="7" name="Freeform 6"/>
          <p:cNvSpPr/>
          <p:nvPr/>
        </p:nvSpPr>
        <p:spPr>
          <a:xfrm>
            <a:off x="152400" y="3810000"/>
            <a:ext cx="1085850" cy="704850"/>
          </a:xfrm>
          <a:custGeom>
            <a:avLst/>
            <a:gdLst>
              <a:gd name="connsiteX0" fmla="*/ 0 w 1085850"/>
              <a:gd name="connsiteY0" fmla="*/ 68205 h 682049"/>
              <a:gd name="connsiteX1" fmla="*/ 68205 w 1085850"/>
              <a:gd name="connsiteY1" fmla="*/ 0 h 682049"/>
              <a:gd name="connsiteX2" fmla="*/ 1017645 w 1085850"/>
              <a:gd name="connsiteY2" fmla="*/ 0 h 682049"/>
              <a:gd name="connsiteX3" fmla="*/ 1085850 w 1085850"/>
              <a:gd name="connsiteY3" fmla="*/ 68205 h 682049"/>
              <a:gd name="connsiteX4" fmla="*/ 1085850 w 1085850"/>
              <a:gd name="connsiteY4" fmla="*/ 613844 h 682049"/>
              <a:gd name="connsiteX5" fmla="*/ 1017645 w 1085850"/>
              <a:gd name="connsiteY5" fmla="*/ 682049 h 682049"/>
              <a:gd name="connsiteX6" fmla="*/ 68205 w 1085850"/>
              <a:gd name="connsiteY6" fmla="*/ 682049 h 682049"/>
              <a:gd name="connsiteX7" fmla="*/ 0 w 1085850"/>
              <a:gd name="connsiteY7" fmla="*/ 613844 h 682049"/>
              <a:gd name="connsiteX8" fmla="*/ 0 w 1085850"/>
              <a:gd name="connsiteY8" fmla="*/ 68205 h 682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5850" h="682049">
                <a:moveTo>
                  <a:pt x="0" y="68205"/>
                </a:moveTo>
                <a:cubicBezTo>
                  <a:pt x="0" y="30536"/>
                  <a:pt x="30536" y="0"/>
                  <a:pt x="68205" y="0"/>
                </a:cubicBezTo>
                <a:lnTo>
                  <a:pt x="1017645" y="0"/>
                </a:lnTo>
                <a:cubicBezTo>
                  <a:pt x="1055314" y="0"/>
                  <a:pt x="1085850" y="30536"/>
                  <a:pt x="1085850" y="68205"/>
                </a:cubicBezTo>
                <a:lnTo>
                  <a:pt x="1085850" y="613844"/>
                </a:lnTo>
                <a:cubicBezTo>
                  <a:pt x="1085850" y="651513"/>
                  <a:pt x="1055314" y="682049"/>
                  <a:pt x="1017645" y="682049"/>
                </a:cubicBezTo>
                <a:lnTo>
                  <a:pt x="68205" y="682049"/>
                </a:lnTo>
                <a:cubicBezTo>
                  <a:pt x="30536" y="682049"/>
                  <a:pt x="0" y="651513"/>
                  <a:pt x="0" y="613844"/>
                </a:cubicBezTo>
                <a:lnTo>
                  <a:pt x="0" y="68205"/>
                </a:lnTo>
                <a:close/>
              </a:path>
            </a:pathLst>
          </a:cu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69507" tIns="69507" rIns="69507" bIns="69507" spcCol="1270" anchor="ctr"/>
          <a:lstStyle/>
          <a:p>
            <a:pPr algn="ctr" defTabSz="577850" eaLnBrk="0" hangingPunct="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300" dirty="0"/>
              <a:t>Audio	</a:t>
            </a:r>
          </a:p>
        </p:txBody>
      </p:sp>
      <p:sp>
        <p:nvSpPr>
          <p:cNvPr id="11" name="Freeform 10"/>
          <p:cNvSpPr/>
          <p:nvPr/>
        </p:nvSpPr>
        <p:spPr>
          <a:xfrm>
            <a:off x="2913063" y="3409950"/>
            <a:ext cx="1085850" cy="704850"/>
          </a:xfrm>
          <a:custGeom>
            <a:avLst/>
            <a:gdLst>
              <a:gd name="connsiteX0" fmla="*/ 0 w 1085850"/>
              <a:gd name="connsiteY0" fmla="*/ 68205 h 682049"/>
              <a:gd name="connsiteX1" fmla="*/ 68205 w 1085850"/>
              <a:gd name="connsiteY1" fmla="*/ 0 h 682049"/>
              <a:gd name="connsiteX2" fmla="*/ 1017645 w 1085850"/>
              <a:gd name="connsiteY2" fmla="*/ 0 h 682049"/>
              <a:gd name="connsiteX3" fmla="*/ 1085850 w 1085850"/>
              <a:gd name="connsiteY3" fmla="*/ 68205 h 682049"/>
              <a:gd name="connsiteX4" fmla="*/ 1085850 w 1085850"/>
              <a:gd name="connsiteY4" fmla="*/ 613844 h 682049"/>
              <a:gd name="connsiteX5" fmla="*/ 1017645 w 1085850"/>
              <a:gd name="connsiteY5" fmla="*/ 682049 h 682049"/>
              <a:gd name="connsiteX6" fmla="*/ 68205 w 1085850"/>
              <a:gd name="connsiteY6" fmla="*/ 682049 h 682049"/>
              <a:gd name="connsiteX7" fmla="*/ 0 w 1085850"/>
              <a:gd name="connsiteY7" fmla="*/ 613844 h 682049"/>
              <a:gd name="connsiteX8" fmla="*/ 0 w 1085850"/>
              <a:gd name="connsiteY8" fmla="*/ 68205 h 682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5850" h="682049">
                <a:moveTo>
                  <a:pt x="0" y="68205"/>
                </a:moveTo>
                <a:cubicBezTo>
                  <a:pt x="0" y="30536"/>
                  <a:pt x="30536" y="0"/>
                  <a:pt x="68205" y="0"/>
                </a:cubicBezTo>
                <a:lnTo>
                  <a:pt x="1017645" y="0"/>
                </a:lnTo>
                <a:cubicBezTo>
                  <a:pt x="1055314" y="0"/>
                  <a:pt x="1085850" y="30536"/>
                  <a:pt x="1085850" y="68205"/>
                </a:cubicBezTo>
                <a:lnTo>
                  <a:pt x="1085850" y="613844"/>
                </a:lnTo>
                <a:cubicBezTo>
                  <a:pt x="1085850" y="651513"/>
                  <a:pt x="1055314" y="682049"/>
                  <a:pt x="1017645" y="682049"/>
                </a:cubicBezTo>
                <a:lnTo>
                  <a:pt x="68205" y="682049"/>
                </a:lnTo>
                <a:cubicBezTo>
                  <a:pt x="30536" y="682049"/>
                  <a:pt x="0" y="651513"/>
                  <a:pt x="0" y="613844"/>
                </a:cubicBezTo>
                <a:lnTo>
                  <a:pt x="0" y="68205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69507" tIns="69507" rIns="69507" bIns="69507" spcCol="1270" anchor="ctr"/>
          <a:lstStyle/>
          <a:p>
            <a:pPr algn="ctr" defTabSz="577850" eaLnBrk="0" hangingPunct="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dirty="0"/>
              <a:t>CZ Phoneme Recognition</a:t>
            </a:r>
          </a:p>
        </p:txBody>
      </p:sp>
      <p:sp>
        <p:nvSpPr>
          <p:cNvPr id="12" name="Freeform 11"/>
          <p:cNvSpPr/>
          <p:nvPr/>
        </p:nvSpPr>
        <p:spPr>
          <a:xfrm>
            <a:off x="4106863" y="3622675"/>
            <a:ext cx="230187" cy="279400"/>
          </a:xfrm>
          <a:custGeom>
            <a:avLst/>
            <a:gdLst>
              <a:gd name="connsiteX0" fmla="*/ 0 w 230200"/>
              <a:gd name="connsiteY0" fmla="*/ 53858 h 269290"/>
              <a:gd name="connsiteX1" fmla="*/ 115100 w 230200"/>
              <a:gd name="connsiteY1" fmla="*/ 53858 h 269290"/>
              <a:gd name="connsiteX2" fmla="*/ 115100 w 230200"/>
              <a:gd name="connsiteY2" fmla="*/ 0 h 269290"/>
              <a:gd name="connsiteX3" fmla="*/ 230200 w 230200"/>
              <a:gd name="connsiteY3" fmla="*/ 134645 h 269290"/>
              <a:gd name="connsiteX4" fmla="*/ 115100 w 230200"/>
              <a:gd name="connsiteY4" fmla="*/ 269290 h 269290"/>
              <a:gd name="connsiteX5" fmla="*/ 115100 w 230200"/>
              <a:gd name="connsiteY5" fmla="*/ 215432 h 269290"/>
              <a:gd name="connsiteX6" fmla="*/ 0 w 230200"/>
              <a:gd name="connsiteY6" fmla="*/ 215432 h 269290"/>
              <a:gd name="connsiteX7" fmla="*/ 0 w 230200"/>
              <a:gd name="connsiteY7" fmla="*/ 53858 h 269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0200" h="269290">
                <a:moveTo>
                  <a:pt x="0" y="53858"/>
                </a:moveTo>
                <a:lnTo>
                  <a:pt x="115100" y="53858"/>
                </a:lnTo>
                <a:lnTo>
                  <a:pt x="115100" y="0"/>
                </a:lnTo>
                <a:lnTo>
                  <a:pt x="230200" y="134645"/>
                </a:lnTo>
                <a:lnTo>
                  <a:pt x="115100" y="269290"/>
                </a:lnTo>
                <a:lnTo>
                  <a:pt x="115100" y="215432"/>
                </a:lnTo>
                <a:lnTo>
                  <a:pt x="0" y="215432"/>
                </a:lnTo>
                <a:lnTo>
                  <a:pt x="0" y="53858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53858" rIns="69060" bIns="53858" spcCol="1270" anchor="ctr"/>
          <a:lstStyle/>
          <a:p>
            <a:pPr algn="ctr" defTabSz="488950" eaLnBrk="0" hangingPunct="0">
              <a:lnSpc>
                <a:spcPct val="90000"/>
              </a:lnSpc>
              <a:spcAft>
                <a:spcPct val="35000"/>
              </a:spcAft>
              <a:defRPr/>
            </a:pPr>
            <a:endParaRPr lang="en-US" sz="1100"/>
          </a:p>
        </p:txBody>
      </p:sp>
      <p:sp>
        <p:nvSpPr>
          <p:cNvPr id="13" name="Freeform 12"/>
          <p:cNvSpPr/>
          <p:nvPr/>
        </p:nvSpPr>
        <p:spPr>
          <a:xfrm>
            <a:off x="4432300" y="3409950"/>
            <a:ext cx="1130300" cy="704850"/>
          </a:xfrm>
          <a:custGeom>
            <a:avLst/>
            <a:gdLst>
              <a:gd name="connsiteX0" fmla="*/ 0 w 1085850"/>
              <a:gd name="connsiteY0" fmla="*/ 68205 h 682049"/>
              <a:gd name="connsiteX1" fmla="*/ 68205 w 1085850"/>
              <a:gd name="connsiteY1" fmla="*/ 0 h 682049"/>
              <a:gd name="connsiteX2" fmla="*/ 1017645 w 1085850"/>
              <a:gd name="connsiteY2" fmla="*/ 0 h 682049"/>
              <a:gd name="connsiteX3" fmla="*/ 1085850 w 1085850"/>
              <a:gd name="connsiteY3" fmla="*/ 68205 h 682049"/>
              <a:gd name="connsiteX4" fmla="*/ 1085850 w 1085850"/>
              <a:gd name="connsiteY4" fmla="*/ 613844 h 682049"/>
              <a:gd name="connsiteX5" fmla="*/ 1017645 w 1085850"/>
              <a:gd name="connsiteY5" fmla="*/ 682049 h 682049"/>
              <a:gd name="connsiteX6" fmla="*/ 68205 w 1085850"/>
              <a:gd name="connsiteY6" fmla="*/ 682049 h 682049"/>
              <a:gd name="connsiteX7" fmla="*/ 0 w 1085850"/>
              <a:gd name="connsiteY7" fmla="*/ 613844 h 682049"/>
              <a:gd name="connsiteX8" fmla="*/ 0 w 1085850"/>
              <a:gd name="connsiteY8" fmla="*/ 68205 h 682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5850" h="682049">
                <a:moveTo>
                  <a:pt x="0" y="68205"/>
                </a:moveTo>
                <a:cubicBezTo>
                  <a:pt x="0" y="30536"/>
                  <a:pt x="30536" y="0"/>
                  <a:pt x="68205" y="0"/>
                </a:cubicBezTo>
                <a:lnTo>
                  <a:pt x="1017645" y="0"/>
                </a:lnTo>
                <a:cubicBezTo>
                  <a:pt x="1055314" y="0"/>
                  <a:pt x="1085850" y="30536"/>
                  <a:pt x="1085850" y="68205"/>
                </a:cubicBezTo>
                <a:lnTo>
                  <a:pt x="1085850" y="613844"/>
                </a:lnTo>
                <a:cubicBezTo>
                  <a:pt x="1085850" y="651513"/>
                  <a:pt x="1055314" y="682049"/>
                  <a:pt x="1017645" y="682049"/>
                </a:cubicBezTo>
                <a:lnTo>
                  <a:pt x="68205" y="682049"/>
                </a:lnTo>
                <a:cubicBezTo>
                  <a:pt x="30536" y="682049"/>
                  <a:pt x="0" y="651513"/>
                  <a:pt x="0" y="613844"/>
                </a:cubicBezTo>
                <a:lnTo>
                  <a:pt x="0" y="68205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69507" tIns="69507" rIns="69507" bIns="69507" anchor="ctr"/>
          <a:lstStyle/>
          <a:p>
            <a:pPr algn="ctr" defTabSz="577850" eaLnBrk="0" hangingPunct="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300">
                <a:solidFill>
                  <a:srgbClr val="000000"/>
                </a:solidFill>
              </a:rPr>
              <a:t>Phonotactic iVector LID</a:t>
            </a:r>
          </a:p>
        </p:txBody>
      </p:sp>
      <p:sp>
        <p:nvSpPr>
          <p:cNvPr id="14" name="Freeform 13"/>
          <p:cNvSpPr/>
          <p:nvPr/>
        </p:nvSpPr>
        <p:spPr>
          <a:xfrm>
            <a:off x="5684838" y="3622675"/>
            <a:ext cx="230187" cy="279400"/>
          </a:xfrm>
          <a:custGeom>
            <a:avLst/>
            <a:gdLst>
              <a:gd name="connsiteX0" fmla="*/ 0 w 230200"/>
              <a:gd name="connsiteY0" fmla="*/ 53858 h 269290"/>
              <a:gd name="connsiteX1" fmla="*/ 115100 w 230200"/>
              <a:gd name="connsiteY1" fmla="*/ 53858 h 269290"/>
              <a:gd name="connsiteX2" fmla="*/ 115100 w 230200"/>
              <a:gd name="connsiteY2" fmla="*/ 0 h 269290"/>
              <a:gd name="connsiteX3" fmla="*/ 230200 w 230200"/>
              <a:gd name="connsiteY3" fmla="*/ 134645 h 269290"/>
              <a:gd name="connsiteX4" fmla="*/ 115100 w 230200"/>
              <a:gd name="connsiteY4" fmla="*/ 269290 h 269290"/>
              <a:gd name="connsiteX5" fmla="*/ 115100 w 230200"/>
              <a:gd name="connsiteY5" fmla="*/ 215432 h 269290"/>
              <a:gd name="connsiteX6" fmla="*/ 0 w 230200"/>
              <a:gd name="connsiteY6" fmla="*/ 215432 h 269290"/>
              <a:gd name="connsiteX7" fmla="*/ 0 w 230200"/>
              <a:gd name="connsiteY7" fmla="*/ 53858 h 269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0200" h="269290">
                <a:moveTo>
                  <a:pt x="0" y="53858"/>
                </a:moveTo>
                <a:lnTo>
                  <a:pt x="115100" y="53858"/>
                </a:lnTo>
                <a:lnTo>
                  <a:pt x="115100" y="0"/>
                </a:lnTo>
                <a:lnTo>
                  <a:pt x="230200" y="134645"/>
                </a:lnTo>
                <a:lnTo>
                  <a:pt x="115100" y="269290"/>
                </a:lnTo>
                <a:lnTo>
                  <a:pt x="115100" y="215432"/>
                </a:lnTo>
                <a:lnTo>
                  <a:pt x="0" y="215432"/>
                </a:lnTo>
                <a:lnTo>
                  <a:pt x="0" y="53858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53858" rIns="69060" bIns="53858" spcCol="1270" anchor="ctr"/>
          <a:lstStyle/>
          <a:p>
            <a:pPr algn="ctr" defTabSz="488950" eaLnBrk="0" hangingPunct="0">
              <a:lnSpc>
                <a:spcPct val="90000"/>
              </a:lnSpc>
              <a:spcAft>
                <a:spcPct val="35000"/>
              </a:spcAft>
              <a:defRPr/>
            </a:pPr>
            <a:endParaRPr lang="en-US" sz="1100"/>
          </a:p>
        </p:txBody>
      </p:sp>
      <p:sp>
        <p:nvSpPr>
          <p:cNvPr id="19" name="Freeform 18"/>
          <p:cNvSpPr/>
          <p:nvPr/>
        </p:nvSpPr>
        <p:spPr>
          <a:xfrm>
            <a:off x="4429125" y="2438400"/>
            <a:ext cx="1133475" cy="704850"/>
          </a:xfrm>
          <a:custGeom>
            <a:avLst/>
            <a:gdLst>
              <a:gd name="connsiteX0" fmla="*/ 0 w 1085850"/>
              <a:gd name="connsiteY0" fmla="*/ 68205 h 682049"/>
              <a:gd name="connsiteX1" fmla="*/ 68205 w 1085850"/>
              <a:gd name="connsiteY1" fmla="*/ 0 h 682049"/>
              <a:gd name="connsiteX2" fmla="*/ 1017645 w 1085850"/>
              <a:gd name="connsiteY2" fmla="*/ 0 h 682049"/>
              <a:gd name="connsiteX3" fmla="*/ 1085850 w 1085850"/>
              <a:gd name="connsiteY3" fmla="*/ 68205 h 682049"/>
              <a:gd name="connsiteX4" fmla="*/ 1085850 w 1085850"/>
              <a:gd name="connsiteY4" fmla="*/ 613844 h 682049"/>
              <a:gd name="connsiteX5" fmla="*/ 1017645 w 1085850"/>
              <a:gd name="connsiteY5" fmla="*/ 682049 h 682049"/>
              <a:gd name="connsiteX6" fmla="*/ 68205 w 1085850"/>
              <a:gd name="connsiteY6" fmla="*/ 682049 h 682049"/>
              <a:gd name="connsiteX7" fmla="*/ 0 w 1085850"/>
              <a:gd name="connsiteY7" fmla="*/ 613844 h 682049"/>
              <a:gd name="connsiteX8" fmla="*/ 0 w 1085850"/>
              <a:gd name="connsiteY8" fmla="*/ 68205 h 682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5850" h="682049">
                <a:moveTo>
                  <a:pt x="0" y="68205"/>
                </a:moveTo>
                <a:cubicBezTo>
                  <a:pt x="0" y="30536"/>
                  <a:pt x="30536" y="0"/>
                  <a:pt x="68205" y="0"/>
                </a:cubicBezTo>
                <a:lnTo>
                  <a:pt x="1017645" y="0"/>
                </a:lnTo>
                <a:cubicBezTo>
                  <a:pt x="1055314" y="0"/>
                  <a:pt x="1085850" y="30536"/>
                  <a:pt x="1085850" y="68205"/>
                </a:cubicBezTo>
                <a:lnTo>
                  <a:pt x="1085850" y="613844"/>
                </a:lnTo>
                <a:cubicBezTo>
                  <a:pt x="1085850" y="651513"/>
                  <a:pt x="1055314" y="682049"/>
                  <a:pt x="1017645" y="682049"/>
                </a:cubicBezTo>
                <a:lnTo>
                  <a:pt x="68205" y="682049"/>
                </a:lnTo>
                <a:cubicBezTo>
                  <a:pt x="30536" y="682049"/>
                  <a:pt x="0" y="651513"/>
                  <a:pt x="0" y="613844"/>
                </a:cubicBezTo>
                <a:lnTo>
                  <a:pt x="0" y="68205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69507" tIns="69507" rIns="69507" bIns="69507" anchor="ctr"/>
          <a:lstStyle/>
          <a:p>
            <a:pPr algn="ctr" defTabSz="577850" eaLnBrk="0" hangingPunct="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300">
                <a:solidFill>
                  <a:srgbClr val="000000"/>
                </a:solidFill>
              </a:rPr>
              <a:t>iVector LID</a:t>
            </a:r>
          </a:p>
        </p:txBody>
      </p:sp>
      <p:sp>
        <p:nvSpPr>
          <p:cNvPr id="20" name="Freeform 19"/>
          <p:cNvSpPr/>
          <p:nvPr/>
        </p:nvSpPr>
        <p:spPr>
          <a:xfrm>
            <a:off x="5680075" y="2651125"/>
            <a:ext cx="230188" cy="279400"/>
          </a:xfrm>
          <a:custGeom>
            <a:avLst/>
            <a:gdLst>
              <a:gd name="connsiteX0" fmla="*/ 0 w 230200"/>
              <a:gd name="connsiteY0" fmla="*/ 53858 h 269290"/>
              <a:gd name="connsiteX1" fmla="*/ 115100 w 230200"/>
              <a:gd name="connsiteY1" fmla="*/ 53858 h 269290"/>
              <a:gd name="connsiteX2" fmla="*/ 115100 w 230200"/>
              <a:gd name="connsiteY2" fmla="*/ 0 h 269290"/>
              <a:gd name="connsiteX3" fmla="*/ 230200 w 230200"/>
              <a:gd name="connsiteY3" fmla="*/ 134645 h 269290"/>
              <a:gd name="connsiteX4" fmla="*/ 115100 w 230200"/>
              <a:gd name="connsiteY4" fmla="*/ 269290 h 269290"/>
              <a:gd name="connsiteX5" fmla="*/ 115100 w 230200"/>
              <a:gd name="connsiteY5" fmla="*/ 215432 h 269290"/>
              <a:gd name="connsiteX6" fmla="*/ 0 w 230200"/>
              <a:gd name="connsiteY6" fmla="*/ 215432 h 269290"/>
              <a:gd name="connsiteX7" fmla="*/ 0 w 230200"/>
              <a:gd name="connsiteY7" fmla="*/ 53858 h 269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0200" h="269290">
                <a:moveTo>
                  <a:pt x="0" y="53858"/>
                </a:moveTo>
                <a:lnTo>
                  <a:pt x="115100" y="53858"/>
                </a:lnTo>
                <a:lnTo>
                  <a:pt x="115100" y="0"/>
                </a:lnTo>
                <a:lnTo>
                  <a:pt x="230200" y="134645"/>
                </a:lnTo>
                <a:lnTo>
                  <a:pt x="115100" y="269290"/>
                </a:lnTo>
                <a:lnTo>
                  <a:pt x="115100" y="215432"/>
                </a:lnTo>
                <a:lnTo>
                  <a:pt x="0" y="215432"/>
                </a:lnTo>
                <a:lnTo>
                  <a:pt x="0" y="53858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53858" rIns="69060" bIns="53858" spcCol="1270" anchor="ctr"/>
          <a:lstStyle/>
          <a:p>
            <a:pPr algn="ctr" defTabSz="488950" eaLnBrk="0" hangingPunct="0">
              <a:lnSpc>
                <a:spcPct val="90000"/>
              </a:lnSpc>
              <a:spcAft>
                <a:spcPct val="35000"/>
              </a:spcAft>
              <a:defRPr/>
            </a:pPr>
            <a:endParaRPr lang="en-US" sz="1100"/>
          </a:p>
        </p:txBody>
      </p:sp>
      <p:sp>
        <p:nvSpPr>
          <p:cNvPr id="23" name="Freeform 22"/>
          <p:cNvSpPr/>
          <p:nvPr/>
        </p:nvSpPr>
        <p:spPr>
          <a:xfrm>
            <a:off x="4429125" y="1447800"/>
            <a:ext cx="1133475" cy="704850"/>
          </a:xfrm>
          <a:custGeom>
            <a:avLst/>
            <a:gdLst>
              <a:gd name="connsiteX0" fmla="*/ 0 w 1085850"/>
              <a:gd name="connsiteY0" fmla="*/ 68205 h 682049"/>
              <a:gd name="connsiteX1" fmla="*/ 68205 w 1085850"/>
              <a:gd name="connsiteY1" fmla="*/ 0 h 682049"/>
              <a:gd name="connsiteX2" fmla="*/ 1017645 w 1085850"/>
              <a:gd name="connsiteY2" fmla="*/ 0 h 682049"/>
              <a:gd name="connsiteX3" fmla="*/ 1085850 w 1085850"/>
              <a:gd name="connsiteY3" fmla="*/ 68205 h 682049"/>
              <a:gd name="connsiteX4" fmla="*/ 1085850 w 1085850"/>
              <a:gd name="connsiteY4" fmla="*/ 613844 h 682049"/>
              <a:gd name="connsiteX5" fmla="*/ 1017645 w 1085850"/>
              <a:gd name="connsiteY5" fmla="*/ 682049 h 682049"/>
              <a:gd name="connsiteX6" fmla="*/ 68205 w 1085850"/>
              <a:gd name="connsiteY6" fmla="*/ 682049 h 682049"/>
              <a:gd name="connsiteX7" fmla="*/ 0 w 1085850"/>
              <a:gd name="connsiteY7" fmla="*/ 613844 h 682049"/>
              <a:gd name="connsiteX8" fmla="*/ 0 w 1085850"/>
              <a:gd name="connsiteY8" fmla="*/ 68205 h 682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5850" h="682049">
                <a:moveTo>
                  <a:pt x="0" y="68205"/>
                </a:moveTo>
                <a:cubicBezTo>
                  <a:pt x="0" y="30536"/>
                  <a:pt x="30536" y="0"/>
                  <a:pt x="68205" y="0"/>
                </a:cubicBezTo>
                <a:lnTo>
                  <a:pt x="1017645" y="0"/>
                </a:lnTo>
                <a:cubicBezTo>
                  <a:pt x="1055314" y="0"/>
                  <a:pt x="1085850" y="30536"/>
                  <a:pt x="1085850" y="68205"/>
                </a:cubicBezTo>
                <a:lnTo>
                  <a:pt x="1085850" y="613844"/>
                </a:lnTo>
                <a:cubicBezTo>
                  <a:pt x="1085850" y="651513"/>
                  <a:pt x="1055314" y="682049"/>
                  <a:pt x="1017645" y="682049"/>
                </a:cubicBezTo>
                <a:lnTo>
                  <a:pt x="68205" y="682049"/>
                </a:lnTo>
                <a:cubicBezTo>
                  <a:pt x="30536" y="682049"/>
                  <a:pt x="0" y="651513"/>
                  <a:pt x="0" y="613844"/>
                </a:cubicBezTo>
                <a:lnTo>
                  <a:pt x="0" y="68205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69507" tIns="69507" rIns="69507" bIns="69507" spcCol="1270" anchor="ctr"/>
          <a:lstStyle/>
          <a:p>
            <a:pPr algn="ctr" defTabSz="577850" eaLnBrk="0" hangingPunct="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300" dirty="0"/>
              <a:t>JFA LID</a:t>
            </a:r>
          </a:p>
        </p:txBody>
      </p:sp>
      <p:sp>
        <p:nvSpPr>
          <p:cNvPr id="24" name="Freeform 23"/>
          <p:cNvSpPr/>
          <p:nvPr/>
        </p:nvSpPr>
        <p:spPr>
          <a:xfrm>
            <a:off x="5680075" y="1660525"/>
            <a:ext cx="230188" cy="279400"/>
          </a:xfrm>
          <a:custGeom>
            <a:avLst/>
            <a:gdLst>
              <a:gd name="connsiteX0" fmla="*/ 0 w 230200"/>
              <a:gd name="connsiteY0" fmla="*/ 53858 h 269290"/>
              <a:gd name="connsiteX1" fmla="*/ 115100 w 230200"/>
              <a:gd name="connsiteY1" fmla="*/ 53858 h 269290"/>
              <a:gd name="connsiteX2" fmla="*/ 115100 w 230200"/>
              <a:gd name="connsiteY2" fmla="*/ 0 h 269290"/>
              <a:gd name="connsiteX3" fmla="*/ 230200 w 230200"/>
              <a:gd name="connsiteY3" fmla="*/ 134645 h 269290"/>
              <a:gd name="connsiteX4" fmla="*/ 115100 w 230200"/>
              <a:gd name="connsiteY4" fmla="*/ 269290 h 269290"/>
              <a:gd name="connsiteX5" fmla="*/ 115100 w 230200"/>
              <a:gd name="connsiteY5" fmla="*/ 215432 h 269290"/>
              <a:gd name="connsiteX6" fmla="*/ 0 w 230200"/>
              <a:gd name="connsiteY6" fmla="*/ 215432 h 269290"/>
              <a:gd name="connsiteX7" fmla="*/ 0 w 230200"/>
              <a:gd name="connsiteY7" fmla="*/ 53858 h 269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0200" h="269290">
                <a:moveTo>
                  <a:pt x="0" y="53858"/>
                </a:moveTo>
                <a:lnTo>
                  <a:pt x="115100" y="53858"/>
                </a:lnTo>
                <a:lnTo>
                  <a:pt x="115100" y="0"/>
                </a:lnTo>
                <a:lnTo>
                  <a:pt x="230200" y="134645"/>
                </a:lnTo>
                <a:lnTo>
                  <a:pt x="115100" y="269290"/>
                </a:lnTo>
                <a:lnTo>
                  <a:pt x="115100" y="215432"/>
                </a:lnTo>
                <a:lnTo>
                  <a:pt x="0" y="215432"/>
                </a:lnTo>
                <a:lnTo>
                  <a:pt x="0" y="53858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53858" rIns="69060" bIns="53858" spcCol="1270" anchor="ctr"/>
          <a:lstStyle/>
          <a:p>
            <a:pPr algn="ctr" defTabSz="488950" eaLnBrk="0" hangingPunct="0">
              <a:lnSpc>
                <a:spcPct val="90000"/>
              </a:lnSpc>
              <a:spcAft>
                <a:spcPct val="35000"/>
              </a:spcAft>
              <a:defRPr/>
            </a:pPr>
            <a:endParaRPr lang="en-US" sz="1100"/>
          </a:p>
        </p:txBody>
      </p:sp>
      <p:sp>
        <p:nvSpPr>
          <p:cNvPr id="27" name="Freeform 26"/>
          <p:cNvSpPr/>
          <p:nvPr/>
        </p:nvSpPr>
        <p:spPr>
          <a:xfrm>
            <a:off x="1397000" y="4495800"/>
            <a:ext cx="1085850" cy="704850"/>
          </a:xfrm>
          <a:custGeom>
            <a:avLst/>
            <a:gdLst>
              <a:gd name="connsiteX0" fmla="*/ 0 w 1085850"/>
              <a:gd name="connsiteY0" fmla="*/ 68205 h 682049"/>
              <a:gd name="connsiteX1" fmla="*/ 68205 w 1085850"/>
              <a:gd name="connsiteY1" fmla="*/ 0 h 682049"/>
              <a:gd name="connsiteX2" fmla="*/ 1017645 w 1085850"/>
              <a:gd name="connsiteY2" fmla="*/ 0 h 682049"/>
              <a:gd name="connsiteX3" fmla="*/ 1085850 w 1085850"/>
              <a:gd name="connsiteY3" fmla="*/ 68205 h 682049"/>
              <a:gd name="connsiteX4" fmla="*/ 1085850 w 1085850"/>
              <a:gd name="connsiteY4" fmla="*/ 613844 h 682049"/>
              <a:gd name="connsiteX5" fmla="*/ 1017645 w 1085850"/>
              <a:gd name="connsiteY5" fmla="*/ 682049 h 682049"/>
              <a:gd name="connsiteX6" fmla="*/ 68205 w 1085850"/>
              <a:gd name="connsiteY6" fmla="*/ 682049 h 682049"/>
              <a:gd name="connsiteX7" fmla="*/ 0 w 1085850"/>
              <a:gd name="connsiteY7" fmla="*/ 613844 h 682049"/>
              <a:gd name="connsiteX8" fmla="*/ 0 w 1085850"/>
              <a:gd name="connsiteY8" fmla="*/ 68205 h 682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5850" h="682049">
                <a:moveTo>
                  <a:pt x="0" y="68205"/>
                </a:moveTo>
                <a:cubicBezTo>
                  <a:pt x="0" y="30536"/>
                  <a:pt x="30536" y="0"/>
                  <a:pt x="68205" y="0"/>
                </a:cubicBezTo>
                <a:lnTo>
                  <a:pt x="1017645" y="0"/>
                </a:lnTo>
                <a:cubicBezTo>
                  <a:pt x="1055314" y="0"/>
                  <a:pt x="1085850" y="30536"/>
                  <a:pt x="1085850" y="68205"/>
                </a:cubicBezTo>
                <a:lnTo>
                  <a:pt x="1085850" y="613844"/>
                </a:lnTo>
                <a:cubicBezTo>
                  <a:pt x="1085850" y="651513"/>
                  <a:pt x="1055314" y="682049"/>
                  <a:pt x="1017645" y="682049"/>
                </a:cubicBezTo>
                <a:lnTo>
                  <a:pt x="68205" y="682049"/>
                </a:lnTo>
                <a:cubicBezTo>
                  <a:pt x="30536" y="682049"/>
                  <a:pt x="0" y="651513"/>
                  <a:pt x="0" y="613844"/>
                </a:cubicBezTo>
                <a:lnTo>
                  <a:pt x="0" y="68205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69507" tIns="69507" rIns="69507" bIns="69507" spcCol="1270" anchor="ctr"/>
          <a:lstStyle/>
          <a:p>
            <a:pPr algn="ctr" defTabSz="577850" eaLnBrk="0" hangingPunct="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300" dirty="0"/>
              <a:t>BBN SAD</a:t>
            </a:r>
          </a:p>
        </p:txBody>
      </p:sp>
      <p:sp>
        <p:nvSpPr>
          <p:cNvPr id="28" name="Freeform 27"/>
          <p:cNvSpPr/>
          <p:nvPr/>
        </p:nvSpPr>
        <p:spPr>
          <a:xfrm>
            <a:off x="2616200" y="3657600"/>
            <a:ext cx="230188" cy="277813"/>
          </a:xfrm>
          <a:custGeom>
            <a:avLst/>
            <a:gdLst>
              <a:gd name="connsiteX0" fmla="*/ 0 w 230200"/>
              <a:gd name="connsiteY0" fmla="*/ 53858 h 269290"/>
              <a:gd name="connsiteX1" fmla="*/ 115100 w 230200"/>
              <a:gd name="connsiteY1" fmla="*/ 53858 h 269290"/>
              <a:gd name="connsiteX2" fmla="*/ 115100 w 230200"/>
              <a:gd name="connsiteY2" fmla="*/ 0 h 269290"/>
              <a:gd name="connsiteX3" fmla="*/ 230200 w 230200"/>
              <a:gd name="connsiteY3" fmla="*/ 134645 h 269290"/>
              <a:gd name="connsiteX4" fmla="*/ 115100 w 230200"/>
              <a:gd name="connsiteY4" fmla="*/ 269290 h 269290"/>
              <a:gd name="connsiteX5" fmla="*/ 115100 w 230200"/>
              <a:gd name="connsiteY5" fmla="*/ 215432 h 269290"/>
              <a:gd name="connsiteX6" fmla="*/ 0 w 230200"/>
              <a:gd name="connsiteY6" fmla="*/ 215432 h 269290"/>
              <a:gd name="connsiteX7" fmla="*/ 0 w 230200"/>
              <a:gd name="connsiteY7" fmla="*/ 53858 h 269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0200" h="269290">
                <a:moveTo>
                  <a:pt x="0" y="53858"/>
                </a:moveTo>
                <a:lnTo>
                  <a:pt x="115100" y="53858"/>
                </a:lnTo>
                <a:lnTo>
                  <a:pt x="115100" y="0"/>
                </a:lnTo>
                <a:lnTo>
                  <a:pt x="230200" y="134645"/>
                </a:lnTo>
                <a:lnTo>
                  <a:pt x="115100" y="269290"/>
                </a:lnTo>
                <a:lnTo>
                  <a:pt x="115100" y="215432"/>
                </a:lnTo>
                <a:lnTo>
                  <a:pt x="0" y="215432"/>
                </a:lnTo>
                <a:lnTo>
                  <a:pt x="0" y="53858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53858" rIns="69060" bIns="53858" spcCol="1270" anchor="ctr"/>
          <a:lstStyle/>
          <a:p>
            <a:pPr algn="ctr" defTabSz="488950" eaLnBrk="0" hangingPunct="0">
              <a:lnSpc>
                <a:spcPct val="90000"/>
              </a:lnSpc>
              <a:spcAft>
                <a:spcPct val="35000"/>
              </a:spcAft>
              <a:defRPr/>
            </a:pPr>
            <a:endParaRPr lang="en-US" sz="1100"/>
          </a:p>
        </p:txBody>
      </p:sp>
      <p:sp>
        <p:nvSpPr>
          <p:cNvPr id="30" name="Freeform 29"/>
          <p:cNvSpPr/>
          <p:nvPr/>
        </p:nvSpPr>
        <p:spPr>
          <a:xfrm>
            <a:off x="4445000" y="4495800"/>
            <a:ext cx="1117600" cy="704850"/>
          </a:xfrm>
          <a:custGeom>
            <a:avLst/>
            <a:gdLst>
              <a:gd name="connsiteX0" fmla="*/ 0 w 1085850"/>
              <a:gd name="connsiteY0" fmla="*/ 68205 h 682049"/>
              <a:gd name="connsiteX1" fmla="*/ 68205 w 1085850"/>
              <a:gd name="connsiteY1" fmla="*/ 0 h 682049"/>
              <a:gd name="connsiteX2" fmla="*/ 1017645 w 1085850"/>
              <a:gd name="connsiteY2" fmla="*/ 0 h 682049"/>
              <a:gd name="connsiteX3" fmla="*/ 1085850 w 1085850"/>
              <a:gd name="connsiteY3" fmla="*/ 68205 h 682049"/>
              <a:gd name="connsiteX4" fmla="*/ 1085850 w 1085850"/>
              <a:gd name="connsiteY4" fmla="*/ 613844 h 682049"/>
              <a:gd name="connsiteX5" fmla="*/ 1017645 w 1085850"/>
              <a:gd name="connsiteY5" fmla="*/ 682049 h 682049"/>
              <a:gd name="connsiteX6" fmla="*/ 68205 w 1085850"/>
              <a:gd name="connsiteY6" fmla="*/ 682049 h 682049"/>
              <a:gd name="connsiteX7" fmla="*/ 0 w 1085850"/>
              <a:gd name="connsiteY7" fmla="*/ 613844 h 682049"/>
              <a:gd name="connsiteX8" fmla="*/ 0 w 1085850"/>
              <a:gd name="connsiteY8" fmla="*/ 68205 h 682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5850" h="682049">
                <a:moveTo>
                  <a:pt x="0" y="68205"/>
                </a:moveTo>
                <a:cubicBezTo>
                  <a:pt x="0" y="30536"/>
                  <a:pt x="30536" y="0"/>
                  <a:pt x="68205" y="0"/>
                </a:cubicBezTo>
                <a:lnTo>
                  <a:pt x="1017645" y="0"/>
                </a:lnTo>
                <a:cubicBezTo>
                  <a:pt x="1055314" y="0"/>
                  <a:pt x="1085850" y="30536"/>
                  <a:pt x="1085850" y="68205"/>
                </a:cubicBezTo>
                <a:lnTo>
                  <a:pt x="1085850" y="613844"/>
                </a:lnTo>
                <a:cubicBezTo>
                  <a:pt x="1085850" y="651513"/>
                  <a:pt x="1055314" y="682049"/>
                  <a:pt x="1017645" y="682049"/>
                </a:cubicBezTo>
                <a:lnTo>
                  <a:pt x="68205" y="682049"/>
                </a:lnTo>
                <a:cubicBezTo>
                  <a:pt x="30536" y="682049"/>
                  <a:pt x="0" y="651513"/>
                  <a:pt x="0" y="613844"/>
                </a:cubicBezTo>
                <a:lnTo>
                  <a:pt x="0" y="68205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69507" tIns="69507" rIns="69507" bIns="69507" anchor="ctr"/>
          <a:lstStyle/>
          <a:p>
            <a:pPr algn="ctr" defTabSz="577850" eaLnBrk="0" hangingPunct="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300">
                <a:solidFill>
                  <a:srgbClr val="000000"/>
                </a:solidFill>
              </a:rPr>
              <a:t>iVector LID</a:t>
            </a:r>
          </a:p>
        </p:txBody>
      </p:sp>
      <p:sp>
        <p:nvSpPr>
          <p:cNvPr id="31" name="Freeform 30"/>
          <p:cNvSpPr/>
          <p:nvPr/>
        </p:nvSpPr>
        <p:spPr>
          <a:xfrm>
            <a:off x="5695950" y="4708525"/>
            <a:ext cx="230188" cy="279400"/>
          </a:xfrm>
          <a:custGeom>
            <a:avLst/>
            <a:gdLst>
              <a:gd name="connsiteX0" fmla="*/ 0 w 230200"/>
              <a:gd name="connsiteY0" fmla="*/ 53858 h 269290"/>
              <a:gd name="connsiteX1" fmla="*/ 115100 w 230200"/>
              <a:gd name="connsiteY1" fmla="*/ 53858 h 269290"/>
              <a:gd name="connsiteX2" fmla="*/ 115100 w 230200"/>
              <a:gd name="connsiteY2" fmla="*/ 0 h 269290"/>
              <a:gd name="connsiteX3" fmla="*/ 230200 w 230200"/>
              <a:gd name="connsiteY3" fmla="*/ 134645 h 269290"/>
              <a:gd name="connsiteX4" fmla="*/ 115100 w 230200"/>
              <a:gd name="connsiteY4" fmla="*/ 269290 h 269290"/>
              <a:gd name="connsiteX5" fmla="*/ 115100 w 230200"/>
              <a:gd name="connsiteY5" fmla="*/ 215432 h 269290"/>
              <a:gd name="connsiteX6" fmla="*/ 0 w 230200"/>
              <a:gd name="connsiteY6" fmla="*/ 215432 h 269290"/>
              <a:gd name="connsiteX7" fmla="*/ 0 w 230200"/>
              <a:gd name="connsiteY7" fmla="*/ 53858 h 269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0200" h="269290">
                <a:moveTo>
                  <a:pt x="0" y="53858"/>
                </a:moveTo>
                <a:lnTo>
                  <a:pt x="115100" y="53858"/>
                </a:lnTo>
                <a:lnTo>
                  <a:pt x="115100" y="0"/>
                </a:lnTo>
                <a:lnTo>
                  <a:pt x="230200" y="134645"/>
                </a:lnTo>
                <a:lnTo>
                  <a:pt x="115100" y="269290"/>
                </a:lnTo>
                <a:lnTo>
                  <a:pt x="115100" y="215432"/>
                </a:lnTo>
                <a:lnTo>
                  <a:pt x="0" y="215432"/>
                </a:lnTo>
                <a:lnTo>
                  <a:pt x="0" y="53858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53858" rIns="69060" bIns="53858" spcCol="1270" anchor="ctr"/>
          <a:lstStyle/>
          <a:p>
            <a:pPr algn="ctr" defTabSz="488950" eaLnBrk="0" hangingPunct="0">
              <a:lnSpc>
                <a:spcPct val="90000"/>
              </a:lnSpc>
              <a:spcAft>
                <a:spcPct val="35000"/>
              </a:spcAft>
              <a:defRPr/>
            </a:pPr>
            <a:endParaRPr lang="en-US" sz="1100"/>
          </a:p>
        </p:txBody>
      </p:sp>
      <p:sp>
        <p:nvSpPr>
          <p:cNvPr id="33" name="Right Arrow 32"/>
          <p:cNvSpPr/>
          <p:nvPr/>
        </p:nvSpPr>
        <p:spPr bwMode="auto">
          <a:xfrm>
            <a:off x="2590800" y="1676400"/>
            <a:ext cx="1676400" cy="3048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/>
          <a:lstStyle/>
          <a:p>
            <a:pPr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Right Arrow 33"/>
          <p:cNvSpPr/>
          <p:nvPr/>
        </p:nvSpPr>
        <p:spPr bwMode="auto">
          <a:xfrm>
            <a:off x="2590800" y="2667000"/>
            <a:ext cx="1676400" cy="3048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/>
          <a:lstStyle/>
          <a:p>
            <a:pPr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Right Arrow 34"/>
          <p:cNvSpPr/>
          <p:nvPr/>
        </p:nvSpPr>
        <p:spPr bwMode="auto">
          <a:xfrm>
            <a:off x="2590800" y="4724400"/>
            <a:ext cx="1676400" cy="3048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/>
          <a:lstStyle/>
          <a:p>
            <a:pPr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7296150" y="3200400"/>
            <a:ext cx="230188" cy="277813"/>
          </a:xfrm>
          <a:custGeom>
            <a:avLst/>
            <a:gdLst>
              <a:gd name="connsiteX0" fmla="*/ 0 w 230200"/>
              <a:gd name="connsiteY0" fmla="*/ 53858 h 269290"/>
              <a:gd name="connsiteX1" fmla="*/ 115100 w 230200"/>
              <a:gd name="connsiteY1" fmla="*/ 53858 h 269290"/>
              <a:gd name="connsiteX2" fmla="*/ 115100 w 230200"/>
              <a:gd name="connsiteY2" fmla="*/ 0 h 269290"/>
              <a:gd name="connsiteX3" fmla="*/ 230200 w 230200"/>
              <a:gd name="connsiteY3" fmla="*/ 134645 h 269290"/>
              <a:gd name="connsiteX4" fmla="*/ 115100 w 230200"/>
              <a:gd name="connsiteY4" fmla="*/ 269290 h 269290"/>
              <a:gd name="connsiteX5" fmla="*/ 115100 w 230200"/>
              <a:gd name="connsiteY5" fmla="*/ 215432 h 269290"/>
              <a:gd name="connsiteX6" fmla="*/ 0 w 230200"/>
              <a:gd name="connsiteY6" fmla="*/ 215432 h 269290"/>
              <a:gd name="connsiteX7" fmla="*/ 0 w 230200"/>
              <a:gd name="connsiteY7" fmla="*/ 53858 h 269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0200" h="269290">
                <a:moveTo>
                  <a:pt x="0" y="53858"/>
                </a:moveTo>
                <a:lnTo>
                  <a:pt x="115100" y="53858"/>
                </a:lnTo>
                <a:lnTo>
                  <a:pt x="115100" y="0"/>
                </a:lnTo>
                <a:lnTo>
                  <a:pt x="230200" y="134645"/>
                </a:lnTo>
                <a:lnTo>
                  <a:pt x="115100" y="269290"/>
                </a:lnTo>
                <a:lnTo>
                  <a:pt x="115100" y="215432"/>
                </a:lnTo>
                <a:lnTo>
                  <a:pt x="0" y="215432"/>
                </a:lnTo>
                <a:lnTo>
                  <a:pt x="0" y="53858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53858" rIns="69060" bIns="53858" spcCol="1270" anchor="ctr"/>
          <a:lstStyle/>
          <a:p>
            <a:pPr algn="ctr" defTabSz="488950" eaLnBrk="0" hangingPunct="0">
              <a:lnSpc>
                <a:spcPct val="90000"/>
              </a:lnSpc>
              <a:spcAft>
                <a:spcPct val="35000"/>
              </a:spcAft>
              <a:defRPr/>
            </a:pPr>
            <a:endParaRPr lang="en-US" sz="1100"/>
          </a:p>
        </p:txBody>
      </p:sp>
      <p:sp>
        <p:nvSpPr>
          <p:cNvPr id="37" name="Freeform 36"/>
          <p:cNvSpPr/>
          <p:nvPr/>
        </p:nvSpPr>
        <p:spPr>
          <a:xfrm>
            <a:off x="7600950" y="2971800"/>
            <a:ext cx="1085850" cy="704850"/>
          </a:xfrm>
          <a:custGeom>
            <a:avLst/>
            <a:gdLst>
              <a:gd name="connsiteX0" fmla="*/ 0 w 1085850"/>
              <a:gd name="connsiteY0" fmla="*/ 68205 h 682049"/>
              <a:gd name="connsiteX1" fmla="*/ 68205 w 1085850"/>
              <a:gd name="connsiteY1" fmla="*/ 0 h 682049"/>
              <a:gd name="connsiteX2" fmla="*/ 1017645 w 1085850"/>
              <a:gd name="connsiteY2" fmla="*/ 0 h 682049"/>
              <a:gd name="connsiteX3" fmla="*/ 1085850 w 1085850"/>
              <a:gd name="connsiteY3" fmla="*/ 68205 h 682049"/>
              <a:gd name="connsiteX4" fmla="*/ 1085850 w 1085850"/>
              <a:gd name="connsiteY4" fmla="*/ 613844 h 682049"/>
              <a:gd name="connsiteX5" fmla="*/ 1017645 w 1085850"/>
              <a:gd name="connsiteY5" fmla="*/ 682049 h 682049"/>
              <a:gd name="connsiteX6" fmla="*/ 68205 w 1085850"/>
              <a:gd name="connsiteY6" fmla="*/ 682049 h 682049"/>
              <a:gd name="connsiteX7" fmla="*/ 0 w 1085850"/>
              <a:gd name="connsiteY7" fmla="*/ 613844 h 682049"/>
              <a:gd name="connsiteX8" fmla="*/ 0 w 1085850"/>
              <a:gd name="connsiteY8" fmla="*/ 68205 h 682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5850" h="682049">
                <a:moveTo>
                  <a:pt x="0" y="68205"/>
                </a:moveTo>
                <a:cubicBezTo>
                  <a:pt x="0" y="30536"/>
                  <a:pt x="30536" y="0"/>
                  <a:pt x="68205" y="0"/>
                </a:cubicBezTo>
                <a:lnTo>
                  <a:pt x="1017645" y="0"/>
                </a:lnTo>
                <a:cubicBezTo>
                  <a:pt x="1055314" y="0"/>
                  <a:pt x="1085850" y="30536"/>
                  <a:pt x="1085850" y="68205"/>
                </a:cubicBezTo>
                <a:lnTo>
                  <a:pt x="1085850" y="613844"/>
                </a:lnTo>
                <a:cubicBezTo>
                  <a:pt x="1085850" y="651513"/>
                  <a:pt x="1055314" y="682049"/>
                  <a:pt x="1017645" y="682049"/>
                </a:cubicBezTo>
                <a:lnTo>
                  <a:pt x="68205" y="682049"/>
                </a:lnTo>
                <a:cubicBezTo>
                  <a:pt x="30536" y="682049"/>
                  <a:pt x="0" y="651513"/>
                  <a:pt x="0" y="613844"/>
                </a:cubicBezTo>
                <a:lnTo>
                  <a:pt x="0" y="68205"/>
                </a:lnTo>
                <a:close/>
              </a:path>
            </a:pathLst>
          </a:cu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69507" tIns="69507" rIns="69507" bIns="69507" spcCol="1270" anchor="ctr"/>
          <a:lstStyle/>
          <a:p>
            <a:pPr algn="ctr" defTabSz="577850" eaLnBrk="0" hangingPunct="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300" dirty="0"/>
              <a:t>Combined Score	</a:t>
            </a:r>
          </a:p>
        </p:txBody>
      </p:sp>
      <p:sp>
        <p:nvSpPr>
          <p:cNvPr id="38" name="Bent-Up Arrow 37"/>
          <p:cNvSpPr/>
          <p:nvPr/>
        </p:nvSpPr>
        <p:spPr bwMode="auto">
          <a:xfrm rot="5400000">
            <a:off x="609600" y="4572000"/>
            <a:ext cx="609600" cy="457200"/>
          </a:xfrm>
          <a:prstGeom prst="bentUp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9" name="Bent-Up Arrow 38"/>
          <p:cNvSpPr/>
          <p:nvPr/>
        </p:nvSpPr>
        <p:spPr bwMode="auto">
          <a:xfrm rot="16200000" flipV="1">
            <a:off x="533400" y="3352800"/>
            <a:ext cx="609600" cy="457200"/>
          </a:xfrm>
          <a:prstGeom prst="bentUp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0" name="Rounded Rectangle 39"/>
          <p:cNvSpPr/>
          <p:nvPr/>
        </p:nvSpPr>
        <p:spPr bwMode="auto">
          <a:xfrm>
            <a:off x="1447800" y="1524000"/>
            <a:ext cx="990600" cy="2590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69507" tIns="69507" rIns="69507" bIns="69507" spcCol="1270" anchor="ctr"/>
          <a:lstStyle/>
          <a:p>
            <a:pPr algn="ctr" defTabSz="577850" eaLnBrk="0" hangingPunct="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300" dirty="0"/>
              <a:t>BUT SAD</a:t>
            </a:r>
          </a:p>
        </p:txBody>
      </p:sp>
      <p:sp>
        <p:nvSpPr>
          <p:cNvPr id="41" name="Rounded Rectangle 40"/>
          <p:cNvSpPr/>
          <p:nvPr/>
        </p:nvSpPr>
        <p:spPr bwMode="auto">
          <a:xfrm>
            <a:off x="6000750" y="1447800"/>
            <a:ext cx="1143000" cy="3733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69507" tIns="69507" rIns="69507" bIns="69507" spcCol="1270" anchor="ctr"/>
          <a:lstStyle/>
          <a:p>
            <a:pPr algn="ctr" defTabSz="577850" eaLnBrk="0" hangingPunct="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300" dirty="0"/>
              <a:t>Calibration &amp; Fusion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Speech Activity Detection</a:t>
            </a:r>
            <a:endParaRPr lang="cs-CZ" smtClean="0"/>
          </a:p>
        </p:txBody>
      </p:sp>
      <p:sp>
        <p:nvSpPr>
          <p:cNvPr id="245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219200"/>
            <a:ext cx="8686800" cy="1600200"/>
          </a:xfrm>
        </p:spPr>
        <p:txBody>
          <a:bodyPr/>
          <a:lstStyle/>
          <a:p>
            <a:r>
              <a:rPr lang="en-US" sz="2000" smtClean="0"/>
              <a:t>One of the most important blocks since the data really difficult</a:t>
            </a:r>
          </a:p>
          <a:p>
            <a:pPr lvl="1"/>
            <a:r>
              <a:rPr lang="en-US" sz="1800" smtClean="0">
                <a:ea typeface="ＭＳ Ｐゴシック"/>
              </a:rPr>
              <a:t>See separate paper about SAD development on Wednesday 16:00 in Pavilon West</a:t>
            </a:r>
          </a:p>
          <a:p>
            <a:r>
              <a:rPr lang="cs-CZ" sz="2000" smtClean="0"/>
              <a:t>Used both GMM-based (BBN) and MLP-based (BUT) detectors. </a:t>
            </a:r>
          </a:p>
        </p:txBody>
      </p:sp>
      <p:pic>
        <p:nvPicPr>
          <p:cNvPr id="24588" name="Picture 5" descr="rats_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819400"/>
            <a:ext cx="6553200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9" name="Picture 6" descr="rats_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5105400"/>
            <a:ext cx="65532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0" name="Picture 7" descr="rats_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3887788"/>
            <a:ext cx="6477000" cy="1217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Speech Activity Detection</a:t>
            </a:r>
            <a:endParaRPr lang="cs-CZ" smtClean="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1066800"/>
            <a:ext cx="8229600" cy="4419600"/>
          </a:xfrm>
        </p:spPr>
        <p:txBody>
          <a:bodyPr/>
          <a:lstStyle/>
          <a:p>
            <a:r>
              <a:rPr lang="en-US" b="0" smtClean="0"/>
              <a:t>Comparison of different SAD systems</a:t>
            </a:r>
          </a:p>
          <a:p>
            <a:pPr lvl="1"/>
            <a:r>
              <a:rPr lang="en-US" b="0" smtClean="0">
                <a:ea typeface="ＭＳ Ｐゴシック"/>
              </a:rPr>
              <a:t>Robust SAD tuned for noisy telephone speech</a:t>
            </a:r>
          </a:p>
          <a:p>
            <a:pPr lvl="1"/>
            <a:r>
              <a:rPr lang="en-US" b="0" smtClean="0">
                <a:ea typeface="ＭＳ Ｐゴシック"/>
              </a:rPr>
              <a:t>Robust SAD tuned for RATS</a:t>
            </a:r>
          </a:p>
          <a:p>
            <a:r>
              <a:rPr lang="en-US" b="0" smtClean="0"/>
              <a:t>Results (Cavg) are on DEV set (but scored with SRC channel)</a:t>
            </a:r>
          </a:p>
          <a:p>
            <a:r>
              <a:rPr lang="en-US" b="0" smtClean="0">
                <a:solidFill>
                  <a:srgbClr val="000000"/>
                </a:solidFill>
              </a:rPr>
              <a:t>iVector system (600dim) used for this experiment</a:t>
            </a:r>
          </a:p>
          <a:p>
            <a:endParaRPr lang="en-US" b="0" smtClean="0">
              <a:solidFill>
                <a:srgbClr val="000000"/>
              </a:solidFill>
            </a:endParaRPr>
          </a:p>
          <a:p>
            <a:endParaRPr lang="en-US" b="0" smtClean="0">
              <a:solidFill>
                <a:srgbClr val="000000"/>
              </a:solidFill>
            </a:endParaRPr>
          </a:p>
          <a:p>
            <a:endParaRPr lang="en-US" b="0" smtClean="0">
              <a:solidFill>
                <a:srgbClr val="000000"/>
              </a:solidFill>
            </a:endParaRPr>
          </a:p>
          <a:p>
            <a:endParaRPr lang="en-US" b="0" smtClean="0">
              <a:solidFill>
                <a:srgbClr val="000000"/>
              </a:solidFill>
            </a:endParaRPr>
          </a:p>
          <a:p>
            <a:r>
              <a:rPr lang="en-US" b="0" smtClean="0">
                <a:solidFill>
                  <a:srgbClr val="000000"/>
                </a:solidFill>
              </a:rPr>
              <a:t>25% relative gain</a:t>
            </a:r>
            <a:endParaRPr lang="cs-CZ" b="0" smtClean="0">
              <a:solidFill>
                <a:srgbClr val="000000"/>
              </a:solidFill>
            </a:endParaRPr>
          </a:p>
        </p:txBody>
      </p:sp>
      <p:graphicFrame>
        <p:nvGraphicFramePr>
          <p:cNvPr id="62506" name="Group 42"/>
          <p:cNvGraphicFramePr>
            <a:graphicFrameLocks noGrp="1"/>
          </p:cNvGraphicFramePr>
          <p:nvPr>
            <p:ph sz="half" idx="4294967295"/>
          </p:nvPr>
        </p:nvGraphicFramePr>
        <p:xfrm>
          <a:off x="1981200" y="3810000"/>
          <a:ext cx="4398963" cy="1371600"/>
        </p:xfrm>
        <a:graphic>
          <a:graphicData uri="http://schemas.openxmlformats.org/drawingml/2006/table">
            <a:tbl>
              <a:tblPr/>
              <a:tblGrid>
                <a:gridCol w="3051175"/>
                <a:gridCol w="1347788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SAD type/ Cavg[%]</a:t>
                      </a:r>
                      <a:endParaRPr kumimoji="0" lang="cs-CZ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120s</a:t>
                      </a:r>
                      <a:endParaRPr kumimoji="0" lang="cs-CZ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Telephone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2,2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RATS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0099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1,6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iVector LID System (BUT)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Acoustic Features</a:t>
            </a:r>
          </a:p>
          <a:p>
            <a:pPr lvl="1" eaLnBrk="1" hangingPunct="1"/>
            <a:r>
              <a:rPr lang="en-US" sz="1800" smtClean="0">
                <a:solidFill>
                  <a:srgbClr val="000000"/>
                </a:solidFill>
                <a:ea typeface="ＭＳ Ｐゴシック"/>
              </a:rPr>
              <a:t>Dithering, bandwidth 300-3200Hz for 25 Mel-filters, 6 MFCC+C0</a:t>
            </a:r>
          </a:p>
          <a:p>
            <a:pPr lvl="1" eaLnBrk="1" hangingPunct="1"/>
            <a:r>
              <a:rPr lang="en-US" sz="1800" smtClean="0">
                <a:solidFill>
                  <a:srgbClr val="000000"/>
                </a:solidFill>
                <a:ea typeface="ＭＳ Ｐゴシック"/>
              </a:rPr>
              <a:t>CMN/CVN (based on SAD), RASTA normalization</a:t>
            </a:r>
          </a:p>
          <a:p>
            <a:pPr lvl="1" eaLnBrk="1" hangingPunct="1"/>
            <a:r>
              <a:rPr lang="en-US" sz="1800" smtClean="0">
                <a:solidFill>
                  <a:srgbClr val="000000"/>
                </a:solidFill>
                <a:ea typeface="ＭＳ Ｐゴシック"/>
              </a:rPr>
              <a:t>Shifted Delta Cepstra (SDC) 7-1-3-1</a:t>
            </a:r>
            <a:endParaRPr lang="en-US" sz="1800" smtClean="0">
              <a:ea typeface="ＭＳ Ｐゴシック"/>
            </a:endParaRPr>
          </a:p>
          <a:p>
            <a:pPr eaLnBrk="1" hangingPunct="1"/>
            <a:r>
              <a:rPr lang="en-US" sz="2000" smtClean="0"/>
              <a:t>UBM</a:t>
            </a:r>
          </a:p>
          <a:p>
            <a:pPr lvl="1" eaLnBrk="1" hangingPunct="1"/>
            <a:r>
              <a:rPr lang="en-US" sz="1800" smtClean="0">
                <a:ea typeface="ＭＳ Ｐゴシック"/>
              </a:rPr>
              <a:t>Language independent, d</a:t>
            </a:r>
            <a:r>
              <a:rPr lang="en-US" sz="1800" smtClean="0">
                <a:solidFill>
                  <a:srgbClr val="000000"/>
                </a:solidFill>
                <a:ea typeface="ＭＳ Ｐゴシック"/>
              </a:rPr>
              <a:t>iagonal-covariance, </a:t>
            </a:r>
            <a:r>
              <a:rPr lang="en-US" sz="1800" smtClean="0">
                <a:ea typeface="ＭＳ Ｐゴシック"/>
              </a:rPr>
              <a:t>2048 Gaussians</a:t>
            </a:r>
            <a:endParaRPr lang="en-US" sz="1800" smtClean="0">
              <a:solidFill>
                <a:srgbClr val="000000"/>
              </a:solidFill>
              <a:ea typeface="ＭＳ Ｐゴシック"/>
            </a:endParaRPr>
          </a:p>
          <a:p>
            <a:pPr lvl="1" eaLnBrk="1" hangingPunct="1"/>
            <a:r>
              <a:rPr lang="en-US" sz="1800" smtClean="0">
                <a:solidFill>
                  <a:srgbClr val="000000"/>
                </a:solidFill>
                <a:ea typeface="ＭＳ Ｐゴシック"/>
              </a:rPr>
              <a:t>Trained on </a:t>
            </a:r>
            <a:r>
              <a:rPr lang="en-US" sz="180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balanced</a:t>
            </a:r>
            <a:r>
              <a:rPr lang="en-US" sz="1800" smtClean="0">
                <a:solidFill>
                  <a:srgbClr val="000000"/>
                </a:solidFill>
                <a:ea typeface="ＭＳ Ｐゴシック"/>
              </a:rPr>
              <a:t> train set</a:t>
            </a:r>
          </a:p>
          <a:p>
            <a:pPr eaLnBrk="1" hangingPunct="1"/>
            <a:r>
              <a:rPr lang="en-US" sz="2000" smtClean="0"/>
              <a:t>iVector</a:t>
            </a:r>
          </a:p>
          <a:p>
            <a:pPr lvl="1" eaLnBrk="1" hangingPunct="1"/>
            <a:r>
              <a:rPr lang="en-US" sz="1800" smtClean="0">
                <a:ea typeface="ＭＳ Ｐゴシック"/>
              </a:rPr>
              <a:t>600 dimensions</a:t>
            </a:r>
          </a:p>
          <a:p>
            <a:pPr lvl="1" eaLnBrk="1" hangingPunct="1"/>
            <a:r>
              <a:rPr lang="en-US" sz="1800" smtClean="0">
                <a:ea typeface="ＭＳ Ｐゴシック"/>
              </a:rPr>
              <a:t>Trained on </a:t>
            </a:r>
            <a:r>
              <a:rPr lang="en-US" sz="1800" smtClean="0">
                <a:latin typeface="Courier New" pitchFamily="49" charset="0"/>
                <a:ea typeface="ＭＳ Ｐゴシック"/>
                <a:cs typeface="Courier New" pitchFamily="49" charset="0"/>
              </a:rPr>
              <a:t>main</a:t>
            </a:r>
            <a:r>
              <a:rPr lang="en-US" sz="1800" smtClean="0">
                <a:ea typeface="ＭＳ Ｐゴシック"/>
              </a:rPr>
              <a:t> set</a:t>
            </a:r>
          </a:p>
          <a:p>
            <a:pPr eaLnBrk="1" hangingPunct="1"/>
            <a:r>
              <a:rPr lang="en-US" sz="2000" smtClean="0"/>
              <a:t>Neural network classifier</a:t>
            </a:r>
          </a:p>
          <a:p>
            <a:pPr lvl="1" eaLnBrk="1" hangingPunct="1"/>
            <a:r>
              <a:rPr lang="en-US" sz="1800" smtClean="0">
                <a:ea typeface="ＭＳ Ｐゴシック"/>
              </a:rPr>
              <a:t>iVector input, 6 outputs (1 nontarget + 5 target languages)</a:t>
            </a:r>
          </a:p>
          <a:p>
            <a:pPr lvl="1" eaLnBrk="1" hangingPunct="1"/>
            <a:r>
              <a:rPr lang="en-US" sz="1800" smtClean="0">
                <a:ea typeface="ＭＳ Ｐゴシック"/>
              </a:rPr>
              <a:t>Hidden layer with 200 nodes</a:t>
            </a:r>
          </a:p>
          <a:p>
            <a:pPr lvl="1" eaLnBrk="1" hangingPunct="1"/>
            <a:r>
              <a:rPr lang="en-US" sz="1800" smtClean="0">
                <a:solidFill>
                  <a:srgbClr val="000000"/>
                </a:solidFill>
                <a:ea typeface="ＭＳ Ｐゴシック"/>
              </a:rPr>
              <a:t>Stochastic Gradient Descent training with L2 regularization</a:t>
            </a:r>
          </a:p>
          <a:p>
            <a:pPr lvl="1" eaLnBrk="1" hangingPunct="1"/>
            <a:r>
              <a:rPr lang="en-US" sz="1800" smtClean="0">
                <a:solidFill>
                  <a:srgbClr val="000000"/>
                </a:solidFill>
                <a:ea typeface="ＭＳ Ｐゴシック"/>
              </a:rPr>
              <a:t>Trained on </a:t>
            </a:r>
            <a:r>
              <a:rPr lang="en-US" sz="180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extended</a:t>
            </a:r>
            <a:r>
              <a:rPr lang="en-US" sz="1800" smtClean="0">
                <a:solidFill>
                  <a:srgbClr val="000000"/>
                </a:solidFill>
                <a:ea typeface="ＭＳ Ｐゴシック"/>
              </a:rPr>
              <a:t> set (all data + all 30 sec splits)</a:t>
            </a:r>
          </a:p>
          <a:p>
            <a:pPr lvl="1" eaLnBrk="1" hangingPunct="1"/>
            <a:endParaRPr lang="en-US" sz="1800" smtClean="0">
              <a:ea typeface="ＭＳ Ｐゴシック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TS Patrol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ts-combined-ok-v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ts-combined-ok-v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ts-combined-ok-v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ts-combined-ok-v1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ts-combined-ok-v1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ts-combined-ok-v1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ts-combined-ok-v1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ts-combined-ok-v1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RATS Patrol Template</Template>
  <TotalTime>9541</TotalTime>
  <Words>995</Words>
  <Application>Microsoft Office PowerPoint</Application>
  <PresentationFormat>On-screen Show (4:3)</PresentationFormat>
  <Paragraphs>223</Paragraphs>
  <Slides>19</Slides>
  <Notes>5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7" baseType="lpstr">
      <vt:lpstr>Arial</vt:lpstr>
      <vt:lpstr>Symbol</vt:lpstr>
      <vt:lpstr>ＭＳ Ｐゴシック</vt:lpstr>
      <vt:lpstr>Times New Roman</vt:lpstr>
      <vt:lpstr>Courier New</vt:lpstr>
      <vt:lpstr>RATS Patrol Template</vt:lpstr>
      <vt:lpstr>RATS Patrol Template</vt:lpstr>
      <vt:lpstr>List</vt:lpstr>
      <vt:lpstr>Patrol Team Language Identification System  for DARPA RATS P1 Evaluation</vt:lpstr>
      <vt:lpstr>Outline</vt:lpstr>
      <vt:lpstr>DAPRA RATS Program</vt:lpstr>
      <vt:lpstr>Data Specification</vt:lpstr>
      <vt:lpstr>Datasets</vt:lpstr>
      <vt:lpstr>LID Patrol System Architecture</vt:lpstr>
      <vt:lpstr>Speech Activity Detection</vt:lpstr>
      <vt:lpstr>Speech Activity Detection</vt:lpstr>
      <vt:lpstr>iVector LID System (BUT)</vt:lpstr>
      <vt:lpstr>Snímek 10</vt:lpstr>
      <vt:lpstr>JFA LID System (BUT)</vt:lpstr>
      <vt:lpstr>Snímek 12</vt:lpstr>
      <vt:lpstr>iVector LID System (BBN)</vt:lpstr>
      <vt:lpstr>Analysis of iVector LID System (BBN)</vt:lpstr>
      <vt:lpstr>Phonotactic iVector LID System (BUT) </vt:lpstr>
      <vt:lpstr>Fusion and Calibration</vt:lpstr>
      <vt:lpstr>Snímek 17</vt:lpstr>
      <vt:lpstr>Robustness</vt:lpstr>
      <vt:lpstr>Conclusion</vt:lpstr>
    </vt:vector>
  </TitlesOfParts>
  <Company>BBNT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 Schwartz</dc:creator>
  <cp:lastModifiedBy>Pavel Matejka</cp:lastModifiedBy>
  <cp:revision>495</cp:revision>
  <cp:lastPrinted>2005-09-01T16:25:21Z</cp:lastPrinted>
  <dcterms:created xsi:type="dcterms:W3CDTF">2012-02-21T14:11:32Z</dcterms:created>
  <dcterms:modified xsi:type="dcterms:W3CDTF">2012-09-24T11:09:00Z</dcterms:modified>
</cp:coreProperties>
</file>