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2" r:id="rId2"/>
    <p:sldId id="416" r:id="rId3"/>
    <p:sldId id="525" r:id="rId4"/>
    <p:sldId id="281" r:id="rId5"/>
    <p:sldId id="282" r:id="rId6"/>
    <p:sldId id="347" r:id="rId7"/>
    <p:sldId id="485" r:id="rId8"/>
    <p:sldId id="576" r:id="rId9"/>
    <p:sldId id="560" r:id="rId10"/>
    <p:sldId id="579" r:id="rId11"/>
    <p:sldId id="523" r:id="rId12"/>
    <p:sldId id="524" r:id="rId13"/>
    <p:sldId id="527" r:id="rId14"/>
    <p:sldId id="537" r:id="rId15"/>
    <p:sldId id="531" r:id="rId16"/>
    <p:sldId id="539" r:id="rId17"/>
    <p:sldId id="540" r:id="rId18"/>
    <p:sldId id="541" r:id="rId19"/>
    <p:sldId id="561" r:id="rId20"/>
    <p:sldId id="412" r:id="rId21"/>
    <p:sldId id="484" r:id="rId22"/>
    <p:sldId id="399" r:id="rId23"/>
    <p:sldId id="473" r:id="rId24"/>
    <p:sldId id="516" r:id="rId25"/>
    <p:sldId id="522" r:id="rId26"/>
    <p:sldId id="543" r:id="rId27"/>
    <p:sldId id="517" r:id="rId28"/>
    <p:sldId id="518" r:id="rId29"/>
    <p:sldId id="519" r:id="rId30"/>
    <p:sldId id="520" r:id="rId31"/>
    <p:sldId id="535" r:id="rId32"/>
    <p:sldId id="578" r:id="rId33"/>
    <p:sldId id="262" r:id="rId34"/>
    <p:sldId id="263" r:id="rId35"/>
    <p:sldId id="521" r:id="rId36"/>
    <p:sldId id="264" r:id="rId37"/>
    <p:sldId id="258" r:id="rId38"/>
    <p:sldId id="259" r:id="rId39"/>
    <p:sldId id="294" r:id="rId40"/>
    <p:sldId id="260" r:id="rId41"/>
    <p:sldId id="261" r:id="rId42"/>
    <p:sldId id="546" r:id="rId43"/>
    <p:sldId id="563" r:id="rId44"/>
    <p:sldId id="265" r:id="rId45"/>
    <p:sldId id="547" r:id="rId46"/>
    <p:sldId id="548" r:id="rId47"/>
    <p:sldId id="585" r:id="rId48"/>
    <p:sldId id="549" r:id="rId49"/>
    <p:sldId id="566" r:id="rId50"/>
    <p:sldId id="554" r:id="rId51"/>
    <p:sldId id="569" r:id="rId52"/>
    <p:sldId id="570" r:id="rId53"/>
    <p:sldId id="571" r:id="rId54"/>
    <p:sldId id="572" r:id="rId55"/>
    <p:sldId id="573" r:id="rId56"/>
    <p:sldId id="584" r:id="rId57"/>
    <p:sldId id="575" r:id="rId58"/>
    <p:sldId id="580" r:id="rId59"/>
    <p:sldId id="558" r:id="rId60"/>
    <p:sldId id="300" r:id="rId61"/>
    <p:sldId id="272" r:id="rId62"/>
  </p:sldIdLst>
  <p:sldSz cx="9144000" cy="6858000" type="screen4x3"/>
  <p:notesSz cx="6858000" cy="9144000"/>
  <p:custDataLst>
    <p:tags r:id="rId6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et Lukáš (2782)" initials="BL(" lastIdx="1" clrIdx="0">
    <p:extLst>
      <p:ext uri="{19B8F6BF-5375-455C-9EA6-DF929625EA0E}">
        <p15:presenceInfo xmlns:p15="http://schemas.microsoft.com/office/powerpoint/2012/main" userId="S::burget@vutbr.cz::4112f214-67cb-41c5-b9fe-2f9bc37e2b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C04040"/>
    <a:srgbClr val="467EFA"/>
    <a:srgbClr val="4040FF"/>
    <a:srgbClr val="0000FF"/>
    <a:srgbClr val="FF403F"/>
    <a:srgbClr val="FF8585"/>
    <a:srgbClr val="FF0000"/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 autoAdjust="0"/>
    <p:restoredTop sz="95331" autoAdjust="0"/>
  </p:normalViewPr>
  <p:slideViewPr>
    <p:cSldViewPr>
      <p:cViewPr varScale="1">
        <p:scale>
          <a:sx n="85" d="100"/>
          <a:sy n="85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8B0E876-AED6-77B4-699B-34EF676602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03653C7-8B27-DB9D-2FE9-BB43DC9F9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F10BFC89-8089-F78D-7CD3-44DA9D6B4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FF519E-A1EF-4DED-94E4-2FD4F9479689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608FC91D-FF1E-C3E6-0EBB-3793D9994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40264B47-5388-3F8B-D6E3-3C24309D5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97040B86-54DE-8C11-3C5F-311FF0872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B71FA4-D76C-4CCE-B96C-028F289D5ACC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85A3C459-1DA5-7AD2-06C3-7B9D4D967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A61E6C02-93B3-D82D-5899-D85914CA9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E9AC22E2-0799-506D-3F79-00330CB18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811630-CE39-48C4-B804-14F3D945AD9D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ea typeface="Cambria Math"/>
                  </a:rPr>
                  <a:t>From product rule: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2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dirty="0">
                    <a:ea typeface="Cambria Math"/>
                  </a:rPr>
                  <a:t>Therefore, the conditional independency</a:t>
                </a:r>
              </a:p>
              <a:p>
                <a:r>
                  <a:rPr lang="en-US" sz="1200" b="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200" b="0" dirty="0">
                  <a:ea typeface="Cambria Math"/>
                </a:endParaRPr>
              </a:p>
              <a:p>
                <a:r>
                  <a:rPr lang="en-US" sz="1200" b="0" dirty="0">
                    <a:ea typeface="Cambria Math"/>
                  </a:rPr>
                  <a:t>implies that</a:t>
                </a:r>
              </a:p>
              <a:p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ea typeface="Cambria Math"/>
                  </a:rPr>
                  <a:t>From product rule: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(𝑆,𝑅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𝑃(𝑆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|𝑅,𝐶)</a:t>
                </a:r>
                <a:r>
                  <a:rPr lang="en-US" sz="1200" dirty="0">
                    <a:ea typeface="Cambria Math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endParaRPr lang="en-US" sz="12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dirty="0">
                    <a:ea typeface="Cambria Math"/>
                  </a:rPr>
                  <a:t>Therefore, the conditional independency</a:t>
                </a:r>
              </a:p>
              <a:p>
                <a:r>
                  <a:rPr lang="en-US" sz="1200" b="0" dirty="0"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(𝑆,𝑅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𝑃(𝑆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r>
                  <a:rPr lang="en-US" sz="1200" dirty="0">
                    <a:ea typeface="Cambria Math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endParaRPr lang="en-US" sz="1200" b="0" dirty="0">
                  <a:ea typeface="Cambria Math"/>
                </a:endParaRPr>
              </a:p>
              <a:p>
                <a:r>
                  <a:rPr lang="en-US" sz="1200" b="0" dirty="0">
                    <a:ea typeface="Cambria Math"/>
                  </a:rPr>
                  <a:t>implies that</a:t>
                </a:r>
              </a:p>
              <a:p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|𝑆,𝐶)=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𝑅|𝐶)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e7cdfa224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g2e7cdfa224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>
          <a:extLst>
            <a:ext uri="{FF2B5EF4-FFF2-40B4-BE49-F238E27FC236}">
              <a16:creationId xmlns:a16="http://schemas.microsoft.com/office/drawing/2014/main" id="{CFC4B569-9152-19A8-84F1-B24D39D34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e7cdfa2245_0_199:notes">
            <a:extLst>
              <a:ext uri="{FF2B5EF4-FFF2-40B4-BE49-F238E27FC236}">
                <a16:creationId xmlns:a16="http://schemas.microsoft.com/office/drawing/2014/main" id="{C65DEF5B-5BF7-BC6B-D028-EA797F5ECE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2e7cdfa2245_0_199:notes">
            <a:extLst>
              <a:ext uri="{FF2B5EF4-FFF2-40B4-BE49-F238E27FC236}">
                <a16:creationId xmlns:a16="http://schemas.microsoft.com/office/drawing/2014/main" id="{DCF72BCD-EC8A-914C-A088-21FA5A830E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4" name="Google Shape;1464;g2e7cdfa2245_0_199:notes">
            <a:extLst>
              <a:ext uri="{FF2B5EF4-FFF2-40B4-BE49-F238E27FC236}">
                <a16:creationId xmlns:a16="http://schemas.microsoft.com/office/drawing/2014/main" id="{3F58EEBC-59E7-9D2A-6943-CCD84CDEB8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78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>
          <a:extLst>
            <a:ext uri="{FF2B5EF4-FFF2-40B4-BE49-F238E27FC236}">
              <a16:creationId xmlns:a16="http://schemas.microsoft.com/office/drawing/2014/main" id="{503F39CE-5AF0-51AC-F00A-D7BD872F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e7cdfa2245_0_199:notes">
            <a:extLst>
              <a:ext uri="{FF2B5EF4-FFF2-40B4-BE49-F238E27FC236}">
                <a16:creationId xmlns:a16="http://schemas.microsoft.com/office/drawing/2014/main" id="{B4C6C93D-CFC1-5B47-D2B2-487D1A6BE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2e7cdfa2245_0_199:notes">
            <a:extLst>
              <a:ext uri="{FF2B5EF4-FFF2-40B4-BE49-F238E27FC236}">
                <a16:creationId xmlns:a16="http://schemas.microsoft.com/office/drawing/2014/main" id="{E0A7B24D-BECD-6350-1105-47DDC3116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g2e7cdfa2245_0_199:notes">
            <a:extLst>
              <a:ext uri="{FF2B5EF4-FFF2-40B4-BE49-F238E27FC236}">
                <a16:creationId xmlns:a16="http://schemas.microsoft.com/office/drawing/2014/main" id="{057E826F-FA61-E9DF-028D-3ABFDDCB89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92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20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8.png"/><Relationship Id="rId5" Type="http://schemas.openxmlformats.org/officeDocument/2006/relationships/image" Target="../media/image48.png"/><Relationship Id="rId10" Type="http://schemas.openxmlformats.org/officeDocument/2006/relationships/image" Target="../media/image67.png"/><Relationship Id="rId4" Type="http://schemas.openxmlformats.org/officeDocument/2006/relationships/image" Target="../media/image470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21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7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1010.png"/><Relationship Id="rId4" Type="http://schemas.openxmlformats.org/officeDocument/2006/relationships/image" Target="../media/image10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78.png"/><Relationship Id="rId12" Type="http://schemas.openxmlformats.org/officeDocument/2006/relationships/image" Target="../media/image12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20.png"/><Relationship Id="rId5" Type="http://schemas.openxmlformats.org/officeDocument/2006/relationships/image" Target="../media/image76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73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151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982.png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52.png"/><Relationship Id="rId3" Type="http://schemas.openxmlformats.org/officeDocument/2006/relationships/image" Target="../media/image1450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981.png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5" Type="http://schemas.openxmlformats.org/officeDocument/2006/relationships/image" Target="../media/image157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85.png"/><Relationship Id="rId3" Type="http://schemas.openxmlformats.org/officeDocument/2006/relationships/image" Target="../media/image1321.png"/><Relationship Id="rId21" Type="http://schemas.openxmlformats.org/officeDocument/2006/relationships/image" Target="../media/image171.png"/><Relationship Id="rId7" Type="http://schemas.openxmlformats.org/officeDocument/2006/relationships/image" Target="../media/image195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84.png"/><Relationship Id="rId2" Type="http://schemas.openxmlformats.org/officeDocument/2006/relationships/image" Target="../media/image158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200.png"/><Relationship Id="rId24" Type="http://schemas.openxmlformats.org/officeDocument/2006/relationships/image" Target="../media/image174.png"/><Relationship Id="rId5" Type="http://schemas.openxmlformats.org/officeDocument/2006/relationships/image" Target="../media/image193.png"/><Relationship Id="rId15" Type="http://schemas.openxmlformats.org/officeDocument/2006/relationships/image" Target="../media/image164.png"/><Relationship Id="rId23" Type="http://schemas.openxmlformats.org/officeDocument/2006/relationships/image" Target="../media/image173.png"/><Relationship Id="rId10" Type="http://schemas.openxmlformats.org/officeDocument/2006/relationships/image" Target="../media/image198.png"/><Relationship Id="rId19" Type="http://schemas.openxmlformats.org/officeDocument/2006/relationships/image" Target="../media/image168.png"/><Relationship Id="rId4" Type="http://schemas.openxmlformats.org/officeDocument/2006/relationships/image" Target="../media/image192.png"/><Relationship Id="rId9" Type="http://schemas.openxmlformats.org/officeDocument/2006/relationships/image" Target="../media/image160.png"/><Relationship Id="rId14" Type="http://schemas.openxmlformats.org/officeDocument/2006/relationships/image" Target="../media/image163.png"/><Relationship Id="rId22" Type="http://schemas.openxmlformats.org/officeDocument/2006/relationships/image" Target="../media/image1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52.png"/><Relationship Id="rId18" Type="http://schemas.openxmlformats.org/officeDocument/2006/relationships/image" Target="../media/image1620.png"/><Relationship Id="rId3" Type="http://schemas.openxmlformats.org/officeDocument/2006/relationships/image" Target="../media/image1600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56.png"/><Relationship Id="rId2" Type="http://schemas.openxmlformats.org/officeDocument/2006/relationships/image" Target="../media/image1590.png"/><Relationship Id="rId16" Type="http://schemas.openxmlformats.org/officeDocument/2006/relationships/image" Target="../media/image1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5" Type="http://schemas.openxmlformats.org/officeDocument/2006/relationships/image" Target="../media/image157.png"/><Relationship Id="rId10" Type="http://schemas.openxmlformats.org/officeDocument/2006/relationships/image" Target="../media/image181.png"/><Relationship Id="rId19" Type="http://schemas.openxmlformats.org/officeDocument/2006/relationships/image" Target="../media/image115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6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13" Type="http://schemas.openxmlformats.org/officeDocument/2006/relationships/image" Target="../media/image1640.png"/><Relationship Id="rId18" Type="http://schemas.openxmlformats.org/officeDocument/2006/relationships/image" Target="../media/image1580.png"/><Relationship Id="rId3" Type="http://schemas.openxmlformats.org/officeDocument/2006/relationships/image" Target="../media/image175.png"/><Relationship Id="rId21" Type="http://schemas.openxmlformats.org/officeDocument/2006/relationships/image" Target="../media/image1610.png"/><Relationship Id="rId7" Type="http://schemas.openxmlformats.org/officeDocument/2006/relationships/image" Target="../media/image180.png"/><Relationship Id="rId12" Type="http://schemas.openxmlformats.org/officeDocument/2006/relationships/image" Target="../media/image187.png"/><Relationship Id="rId2" Type="http://schemas.openxmlformats.org/officeDocument/2006/relationships/image" Target="../media/image1320.png"/><Relationship Id="rId16" Type="http://schemas.openxmlformats.org/officeDocument/2006/relationships/image" Target="../media/image182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3.png"/><Relationship Id="rId5" Type="http://schemas.openxmlformats.org/officeDocument/2006/relationships/image" Target="../media/image178.png"/><Relationship Id="rId15" Type="http://schemas.openxmlformats.org/officeDocument/2006/relationships/image" Target="../media/image1660.png"/><Relationship Id="rId19" Type="http://schemas.openxmlformats.org/officeDocument/2006/relationships/image" Target="../media/image156.png"/><Relationship Id="rId4" Type="http://schemas.openxmlformats.org/officeDocument/2006/relationships/image" Target="../media/image177.png"/><Relationship Id="rId9" Type="http://schemas.openxmlformats.org/officeDocument/2006/relationships/image" Target="../media/image181.png"/><Relationship Id="rId14" Type="http://schemas.openxmlformats.org/officeDocument/2006/relationships/image" Target="../media/image1650.png"/><Relationship Id="rId22" Type="http://schemas.openxmlformats.org/officeDocument/2006/relationships/image" Target="../media/image1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690.png"/><Relationship Id="rId18" Type="http://schemas.openxmlformats.org/officeDocument/2006/relationships/image" Target="../media/image191.png"/><Relationship Id="rId3" Type="http://schemas.openxmlformats.org/officeDocument/2006/relationships/image" Target="../media/image192.png"/><Relationship Id="rId21" Type="http://schemas.openxmlformats.org/officeDocument/2006/relationships/image" Target="../media/image199.png"/><Relationship Id="rId7" Type="http://schemas.openxmlformats.org/officeDocument/2006/relationships/image" Target="../media/image196.png"/><Relationship Id="rId12" Type="http://schemas.openxmlformats.org/officeDocument/2006/relationships/image" Target="../media/image1710.png"/><Relationship Id="rId17" Type="http://schemas.openxmlformats.org/officeDocument/2006/relationships/image" Target="../media/image1860.png"/><Relationship Id="rId2" Type="http://schemas.openxmlformats.org/officeDocument/2006/relationships/image" Target="../media/image159.png"/><Relationship Id="rId16" Type="http://schemas.openxmlformats.org/officeDocument/2006/relationships/image" Target="../media/image1740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188.png"/><Relationship Id="rId19" Type="http://schemas.openxmlformats.org/officeDocument/2006/relationships/image" Target="../media/image1580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17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8" Type="http://schemas.openxmlformats.org/officeDocument/2006/relationships/image" Target="../media/image208.png"/><Relationship Id="rId26" Type="http://schemas.openxmlformats.org/officeDocument/2006/relationships/image" Target="../media/image218.png"/><Relationship Id="rId3" Type="http://schemas.openxmlformats.org/officeDocument/2006/relationships/image" Target="../media/image186.png"/><Relationship Id="rId21" Type="http://schemas.openxmlformats.org/officeDocument/2006/relationships/image" Target="../media/image213.png"/><Relationship Id="rId7" Type="http://schemas.openxmlformats.org/officeDocument/2006/relationships/image" Target="../media/image193.png"/><Relationship Id="rId12" Type="http://schemas.openxmlformats.org/officeDocument/2006/relationships/image" Target="../media/image1710.png"/><Relationship Id="rId17" Type="http://schemas.openxmlformats.org/officeDocument/2006/relationships/image" Target="../media/image207.png"/><Relationship Id="rId25" Type="http://schemas.openxmlformats.org/officeDocument/2006/relationships/image" Target="../media/image217.png"/><Relationship Id="rId33" Type="http://schemas.openxmlformats.org/officeDocument/2006/relationships/image" Target="../media/image2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6.png"/><Relationship Id="rId20" Type="http://schemas.openxmlformats.org/officeDocument/2006/relationships/image" Target="../media/image212.png"/><Relationship Id="rId29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24" Type="http://schemas.openxmlformats.org/officeDocument/2006/relationships/image" Target="../media/image216.png"/><Relationship Id="rId32" Type="http://schemas.openxmlformats.org/officeDocument/2006/relationships/image" Target="../media/image226.png"/><Relationship Id="rId5" Type="http://schemas.openxmlformats.org/officeDocument/2006/relationships/image" Target="../media/image204.png"/><Relationship Id="rId15" Type="http://schemas.openxmlformats.org/officeDocument/2006/relationships/image" Target="../media/image205.png"/><Relationship Id="rId23" Type="http://schemas.openxmlformats.org/officeDocument/2006/relationships/image" Target="../media/image215.png"/><Relationship Id="rId28" Type="http://schemas.openxmlformats.org/officeDocument/2006/relationships/image" Target="../media/image222.png"/><Relationship Id="rId19" Type="http://schemas.openxmlformats.org/officeDocument/2006/relationships/image" Target="../media/image209.png"/><Relationship Id="rId31" Type="http://schemas.openxmlformats.org/officeDocument/2006/relationships/image" Target="../media/image225.png"/><Relationship Id="rId4" Type="http://schemas.openxmlformats.org/officeDocument/2006/relationships/image" Target="../media/image201.png"/><Relationship Id="rId9" Type="http://schemas.openxmlformats.org/officeDocument/2006/relationships/image" Target="../media/image269.png"/><Relationship Id="rId14" Type="http://schemas.openxmlformats.org/officeDocument/2006/relationships/image" Target="../media/image1730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Relationship Id="rId30" Type="http://schemas.openxmlformats.org/officeDocument/2006/relationships/image" Target="../media/image2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8" Type="http://schemas.openxmlformats.org/officeDocument/2006/relationships/image" Target="../media/image156.png"/><Relationship Id="rId3" Type="http://schemas.openxmlformats.org/officeDocument/2006/relationships/image" Target="../media/image192.png"/><Relationship Id="rId21" Type="http://schemas.openxmlformats.org/officeDocument/2006/relationships/image" Target="../media/image2051.png"/><Relationship Id="rId7" Type="http://schemas.openxmlformats.org/officeDocument/2006/relationships/image" Target="../media/image196.png"/><Relationship Id="rId12" Type="http://schemas.openxmlformats.org/officeDocument/2006/relationships/image" Target="../media/image1880.png"/><Relationship Id="rId17" Type="http://schemas.openxmlformats.org/officeDocument/2006/relationships/image" Target="../media/image1890.png"/><Relationship Id="rId16" Type="http://schemas.openxmlformats.org/officeDocument/2006/relationships/image" Target="../media/image1860.png"/><Relationship Id="rId20" Type="http://schemas.openxmlformats.org/officeDocument/2006/relationships/image" Target="../media/image20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1740.png"/><Relationship Id="rId19" Type="http://schemas.openxmlformats.org/officeDocument/2006/relationships/image" Target="../media/image2011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1730.png"/><Relationship Id="rId22" Type="http://schemas.openxmlformats.org/officeDocument/2006/relationships/image" Target="../media/image20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90.png"/><Relationship Id="rId18" Type="http://schemas.openxmlformats.org/officeDocument/2006/relationships/image" Target="../media/image1670.png"/><Relationship Id="rId26" Type="http://schemas.openxmlformats.org/officeDocument/2006/relationships/image" Target="../media/image2170.png"/><Relationship Id="rId3" Type="http://schemas.openxmlformats.org/officeDocument/2006/relationships/image" Target="../media/image1321.png"/><Relationship Id="rId21" Type="http://schemas.openxmlformats.org/officeDocument/2006/relationships/image" Target="../media/image171.png"/><Relationship Id="rId7" Type="http://schemas.openxmlformats.org/officeDocument/2006/relationships/image" Target="../media/image2050.png"/><Relationship Id="rId12" Type="http://schemas.openxmlformats.org/officeDocument/2006/relationships/image" Target="../media/image161.png"/><Relationship Id="rId17" Type="http://schemas.openxmlformats.org/officeDocument/2006/relationships/image" Target="../media/image2150.png"/><Relationship Id="rId25" Type="http://schemas.openxmlformats.org/officeDocument/2006/relationships/image" Target="../media/image2160.png"/><Relationship Id="rId2" Type="http://schemas.openxmlformats.org/officeDocument/2006/relationships/image" Target="../media/image158.png"/><Relationship Id="rId16" Type="http://schemas.openxmlformats.org/officeDocument/2006/relationships/image" Target="../media/image2140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0.png"/><Relationship Id="rId11" Type="http://schemas.openxmlformats.org/officeDocument/2006/relationships/image" Target="../media/image2080.png"/><Relationship Id="rId24" Type="http://schemas.openxmlformats.org/officeDocument/2006/relationships/image" Target="../media/image174.png"/><Relationship Id="rId5" Type="http://schemas.openxmlformats.org/officeDocument/2006/relationships/image" Target="../media/image2020.png"/><Relationship Id="rId15" Type="http://schemas.openxmlformats.org/officeDocument/2006/relationships/image" Target="../media/image2130.png"/><Relationship Id="rId23" Type="http://schemas.openxmlformats.org/officeDocument/2006/relationships/image" Target="../media/image173.png"/><Relationship Id="rId10" Type="http://schemas.openxmlformats.org/officeDocument/2006/relationships/image" Target="../media/image2070.png"/><Relationship Id="rId19" Type="http://schemas.openxmlformats.org/officeDocument/2006/relationships/image" Target="../media/image1680.png"/><Relationship Id="rId4" Type="http://schemas.openxmlformats.org/officeDocument/2006/relationships/image" Target="../media/image192.png"/><Relationship Id="rId9" Type="http://schemas.openxmlformats.org/officeDocument/2006/relationships/image" Target="../media/image2060.png"/><Relationship Id="rId14" Type="http://schemas.openxmlformats.org/officeDocument/2006/relationships/image" Target="../media/image2120.png"/><Relationship Id="rId22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234.png"/><Relationship Id="rId3" Type="http://schemas.openxmlformats.org/officeDocument/2006/relationships/image" Target="../media/image2230.png"/><Relationship Id="rId7" Type="http://schemas.openxmlformats.org/officeDocument/2006/relationships/image" Target="../media/image2270.png"/><Relationship Id="rId12" Type="http://schemas.openxmlformats.org/officeDocument/2006/relationships/image" Target="../media/image233.png"/><Relationship Id="rId2" Type="http://schemas.openxmlformats.org/officeDocument/2006/relationships/image" Target="../media/image2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0.png"/><Relationship Id="rId11" Type="http://schemas.openxmlformats.org/officeDocument/2006/relationships/image" Target="../media/image2320.png"/><Relationship Id="rId5" Type="http://schemas.openxmlformats.org/officeDocument/2006/relationships/image" Target="../media/image2250.png"/><Relationship Id="rId15" Type="http://schemas.openxmlformats.org/officeDocument/2006/relationships/image" Target="../media/image236.png"/><Relationship Id="rId4" Type="http://schemas.openxmlformats.org/officeDocument/2006/relationships/image" Target="../media/image2240.png"/><Relationship Id="rId9" Type="http://schemas.openxmlformats.org/officeDocument/2006/relationships/image" Target="../media/image2290.png"/><Relationship Id="rId14" Type="http://schemas.openxmlformats.org/officeDocument/2006/relationships/image" Target="../media/image2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8" Type="http://schemas.openxmlformats.org/officeDocument/2006/relationships/image" Target="../media/image274.png"/><Relationship Id="rId26" Type="http://schemas.openxmlformats.org/officeDocument/2006/relationships/image" Target="../media/image217.png"/><Relationship Id="rId3" Type="http://schemas.openxmlformats.org/officeDocument/2006/relationships/image" Target="../media/image186.png"/><Relationship Id="rId21" Type="http://schemas.openxmlformats.org/officeDocument/2006/relationships/image" Target="../media/image212.png"/><Relationship Id="rId34" Type="http://schemas.openxmlformats.org/officeDocument/2006/relationships/image" Target="../media/image224.png"/><Relationship Id="rId7" Type="http://schemas.openxmlformats.org/officeDocument/2006/relationships/image" Target="../media/image193.png"/><Relationship Id="rId12" Type="http://schemas.openxmlformats.org/officeDocument/2006/relationships/image" Target="../media/image1710.png"/><Relationship Id="rId17" Type="http://schemas.openxmlformats.org/officeDocument/2006/relationships/image" Target="../media/image273.png"/><Relationship Id="rId25" Type="http://schemas.openxmlformats.org/officeDocument/2006/relationships/image" Target="../media/image242.png"/><Relationship Id="rId33" Type="http://schemas.openxmlformats.org/officeDocument/2006/relationships/image" Target="../media/image2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1.png"/><Relationship Id="rId20" Type="http://schemas.openxmlformats.org/officeDocument/2006/relationships/image" Target="../media/image276.png"/><Relationship Id="rId29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24" Type="http://schemas.openxmlformats.org/officeDocument/2006/relationships/image" Target="../media/image261.png"/><Relationship Id="rId32" Type="http://schemas.openxmlformats.org/officeDocument/2006/relationships/image" Target="../media/image284.png"/><Relationship Id="rId37" Type="http://schemas.openxmlformats.org/officeDocument/2006/relationships/image" Target="../media/image243.png"/><Relationship Id="rId5" Type="http://schemas.openxmlformats.org/officeDocument/2006/relationships/image" Target="../media/image268.png"/><Relationship Id="rId15" Type="http://schemas.openxmlformats.org/officeDocument/2006/relationships/image" Target="../media/image271.png"/><Relationship Id="rId23" Type="http://schemas.openxmlformats.org/officeDocument/2006/relationships/image" Target="../media/image277.png"/><Relationship Id="rId28" Type="http://schemas.openxmlformats.org/officeDocument/2006/relationships/image" Target="../media/image279.png"/><Relationship Id="rId36" Type="http://schemas.openxmlformats.org/officeDocument/2006/relationships/image" Target="../media/image288.png"/><Relationship Id="rId19" Type="http://schemas.openxmlformats.org/officeDocument/2006/relationships/image" Target="../media/image275.png"/><Relationship Id="rId31" Type="http://schemas.openxmlformats.org/officeDocument/2006/relationships/image" Target="../media/image283.png"/><Relationship Id="rId4" Type="http://schemas.openxmlformats.org/officeDocument/2006/relationships/image" Target="../media/image201.png"/><Relationship Id="rId9" Type="http://schemas.openxmlformats.org/officeDocument/2006/relationships/image" Target="../media/image269.png"/><Relationship Id="rId14" Type="http://schemas.openxmlformats.org/officeDocument/2006/relationships/image" Target="../media/image1730.png"/><Relationship Id="rId22" Type="http://schemas.openxmlformats.org/officeDocument/2006/relationships/image" Target="../media/image213.png"/><Relationship Id="rId27" Type="http://schemas.openxmlformats.org/officeDocument/2006/relationships/image" Target="../media/image218.png"/><Relationship Id="rId30" Type="http://schemas.openxmlformats.org/officeDocument/2006/relationships/image" Target="../media/image282.png"/><Relationship Id="rId35" Type="http://schemas.openxmlformats.org/officeDocument/2006/relationships/image" Target="../media/image28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3" Type="http://schemas.openxmlformats.org/officeDocument/2006/relationships/image" Target="../media/image2420.png"/><Relationship Id="rId7" Type="http://schemas.openxmlformats.org/officeDocument/2006/relationships/image" Target="../media/image2460.png"/><Relationship Id="rId2" Type="http://schemas.openxmlformats.org/officeDocument/2006/relationships/image" Target="../media/image2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0.png"/><Relationship Id="rId11" Type="http://schemas.openxmlformats.org/officeDocument/2006/relationships/image" Target="../media/image2500.png"/><Relationship Id="rId5" Type="http://schemas.openxmlformats.org/officeDocument/2006/relationships/image" Target="../media/image2440.png"/><Relationship Id="rId10" Type="http://schemas.openxmlformats.org/officeDocument/2006/relationships/image" Target="../media/image2490.png"/><Relationship Id="rId4" Type="http://schemas.openxmlformats.org/officeDocument/2006/relationships/image" Target="../media/image2430.png"/><Relationship Id="rId9" Type="http://schemas.openxmlformats.org/officeDocument/2006/relationships/image" Target="../media/image24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0.png"/><Relationship Id="rId13" Type="http://schemas.openxmlformats.org/officeDocument/2006/relationships/image" Target="../media/image2610.png"/><Relationship Id="rId3" Type="http://schemas.openxmlformats.org/officeDocument/2006/relationships/image" Target="../media/image2311.png"/><Relationship Id="rId7" Type="http://schemas.openxmlformats.org/officeDocument/2006/relationships/image" Target="../media/image78.png"/><Relationship Id="rId12" Type="http://schemas.openxmlformats.org/officeDocument/2006/relationships/image" Target="../media/image2590.png"/><Relationship Id="rId2" Type="http://schemas.openxmlformats.org/officeDocument/2006/relationships/image" Target="../media/image18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2580.png"/><Relationship Id="rId5" Type="http://schemas.openxmlformats.org/officeDocument/2006/relationships/image" Target="../media/image76.png"/><Relationship Id="rId10" Type="http://schemas.openxmlformats.org/officeDocument/2006/relationships/image" Target="../media/image2571.png"/><Relationship Id="rId4" Type="http://schemas.openxmlformats.org/officeDocument/2006/relationships/image" Target="../media/image2540.png"/><Relationship Id="rId9" Type="http://schemas.openxmlformats.org/officeDocument/2006/relationships/image" Target="../media/image25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70.png"/><Relationship Id="rId4" Type="http://schemas.openxmlformats.org/officeDocument/2006/relationships/image" Target="../media/image2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Graphical Models and Inference</a:t>
            </a:r>
            <a:endParaRPr lang="cs-CZ" altLang="en-US" sz="16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789040"/>
            <a:ext cx="91440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Burget, </a:t>
            </a:r>
            <a:r>
              <a:rPr lang="en-US" altLang="en-US" dirty="0" err="1"/>
              <a:t>Mireia</a:t>
            </a:r>
            <a:r>
              <a:rPr lang="en-US" altLang="en-US" dirty="0"/>
              <a:t> Diez S</a:t>
            </a:r>
            <a:r>
              <a:rPr lang="cs-CZ" altLang="en-US" dirty="0"/>
              <a:t>á</a:t>
            </a:r>
            <a:r>
              <a:rPr lang="en-US" altLang="en-US" dirty="0" err="1"/>
              <a:t>nchez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October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8.20.jpg">
            <a:extLst>
              <a:ext uri="{FF2B5EF4-FFF2-40B4-BE49-F238E27FC236}">
                <a16:creationId xmlns:a16="http://schemas.microsoft.com/office/drawing/2014/main" id="{6241471E-2D09-42BE-803B-58A5BCC7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3" y="1295400"/>
            <a:ext cx="31511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A7A223-6BDF-4330-FDF2-2473861D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“Explaining away”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EB5D-C15F-81A4-8D5B-DFDA68557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But the opposite is true in this case: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argPr>
                            <m:argSz m:val="1"/>
                          </m:argP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but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sz="2000" b="0" dirty="0">
                    <a:solidFill>
                      <a:srgbClr val="0000FF"/>
                    </a:solidFill>
                  </a:rPr>
                </a:br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EB5D-C15F-81A4-8D5B-DFDA68557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81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6C65-E620-47DE-98FA-13B12887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42CC7-BC3D-40E9-A5DC-1E695AAAB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7864" y="1916833"/>
                <a:ext cx="5544616" cy="403244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be disjoint subsets of nodes</a:t>
                </a:r>
              </a:p>
              <a:p>
                <a:r>
                  <a:rPr lang="en-US" dirty="0"/>
                  <a:t>Any path from a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 to a node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blocked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if there are arrows on the path meeting</a:t>
                </a:r>
              </a:p>
              <a:p>
                <a:pPr lvl="1"/>
                <a:r>
                  <a:rPr lang="en-US" dirty="0"/>
                  <a:t>head-to-tail or tail-to-tail at a node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head-to-head at a node </a:t>
                </a:r>
                <a:r>
                  <a:rPr lang="en-US" b="1" dirty="0"/>
                  <a:t>not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that also does not have any descendants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all the path are blocked this way</a:t>
                </a: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are said to be d-separated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which implies conditional independence:</a:t>
                </a: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42CC7-BC3D-40E9-A5DC-1E695AAAB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7864" y="1916833"/>
                <a:ext cx="5544616" cy="4032447"/>
              </a:xfrm>
              <a:blipFill>
                <a:blip r:embed="rId2"/>
                <a:stretch>
                  <a:fillRect l="-989" t="-2115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1DBAEE9-555E-4795-B206-3404BDF8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5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6C65-E620-47DE-98FA-13B12887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d-separation: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AEE9-555E-4795-B206-3404BDF8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id="{D015E12C-3ED5-4683-A24A-6208655C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858" y="3449548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CA050F00-9053-4FE6-874D-80E64214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447838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4730-B7C0-4A5A-A235-1A895951FD48}"/>
                  </a:ext>
                </a:extLst>
              </p:cNvPr>
              <p:cNvSpPr txBox="1"/>
              <p:nvPr/>
            </p:nvSpPr>
            <p:spPr>
              <a:xfrm>
                <a:off x="323528" y="5579948"/>
                <a:ext cx="446449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</a:rPr>
                  <a:t>All path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are blocked by observed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4730-B7C0-4A5A-A235-1A895951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79948"/>
                <a:ext cx="4464496" cy="923330"/>
              </a:xfrm>
              <a:prstGeom prst="rect">
                <a:avLst/>
              </a:prstGeom>
              <a:blipFill>
                <a:blip r:embed="rId3"/>
                <a:stretch>
                  <a:fillRect l="-1093" t="-328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3D11E85-1BCA-4B9E-9701-BAB3ADC6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04" y="1748675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71D0BFAB-6E3A-49AB-9938-4E3C2739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675" y="4395926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3022043-4647-45D9-AC11-7CECD40FC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6056" y="5579948"/>
                <a:ext cx="3744416" cy="9233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Path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is unblocked by observing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3022043-4647-45D9-AC11-7CECD40FC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56" y="5579948"/>
                <a:ext cx="3744416" cy="923330"/>
              </a:xfrm>
              <a:blipFill>
                <a:blip r:embed="rId4"/>
                <a:stretch>
                  <a:fillRect l="-1466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2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C693-0730-4458-B197-606A77C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dirty="0"/>
              <a:t>d-separation: Examples II.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A7CF16-B3AB-40E5-9306-D2C689D3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47" y="172812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D733269-8D0C-4D9F-A154-E4F6750D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55" y="2645304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>
            <a:extLst>
              <a:ext uri="{FF2B5EF4-FFF2-40B4-BE49-F238E27FC236}">
                <a16:creationId xmlns:a16="http://schemas.microsoft.com/office/drawing/2014/main" id="{2A88E639-09DB-40AE-8633-266680407F83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698359" y="2053324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900" y="134076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900" y="1340768"/>
                <a:ext cx="8799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3">
            <a:extLst>
              <a:ext uri="{FF2B5EF4-FFF2-40B4-BE49-F238E27FC236}">
                <a16:creationId xmlns:a16="http://schemas.microsoft.com/office/drawing/2014/main" id="{BA32D450-035E-4FC2-913B-5FDA0BD6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768" y="2645304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5D7DE654-A52E-46C8-BD69-CB8FFDBA9BBE}"/>
              </a:ext>
            </a:extLst>
          </p:cNvPr>
          <p:cNvCxnSpPr>
            <a:cxnSpLocks noChangeShapeType="1"/>
            <a:stCxn id="5" idx="5"/>
            <a:endCxn id="15" idx="1"/>
          </p:cNvCxnSpPr>
          <p:nvPr/>
        </p:nvCxnSpPr>
        <p:spPr bwMode="auto">
          <a:xfrm>
            <a:off x="1559451" y="2053324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DA66A35-D657-4D0A-A371-651FDFD7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47" y="3562489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AutoShape 17">
            <a:extLst>
              <a:ext uri="{FF2B5EF4-FFF2-40B4-BE49-F238E27FC236}">
                <a16:creationId xmlns:a16="http://schemas.microsoft.com/office/drawing/2014/main" id="{9753DC24-F35F-49E6-AD1B-FE3C6C46D190}"/>
              </a:ext>
            </a:extLst>
          </p:cNvPr>
          <p:cNvCxnSpPr>
            <a:cxnSpLocks noChangeShapeType="1"/>
            <a:stCxn id="7" idx="5"/>
            <a:endCxn id="32" idx="1"/>
          </p:cNvCxnSpPr>
          <p:nvPr/>
        </p:nvCxnSpPr>
        <p:spPr bwMode="auto">
          <a:xfrm>
            <a:off x="698359" y="2970508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7CE88B44-7537-4145-9DD6-A71FD37DE578}"/>
              </a:ext>
            </a:extLst>
          </p:cNvPr>
          <p:cNvCxnSpPr>
            <a:cxnSpLocks noChangeShapeType="1"/>
            <a:stCxn id="15" idx="3"/>
            <a:endCxn id="32" idx="7"/>
          </p:cNvCxnSpPr>
          <p:nvPr/>
        </p:nvCxnSpPr>
        <p:spPr bwMode="auto">
          <a:xfrm flipH="1">
            <a:off x="1559451" y="2970508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1760" y="2639787"/>
                <a:ext cx="4586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2639787"/>
                <a:ext cx="45860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900" y="3892986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900" y="3892986"/>
                <a:ext cx="87996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5" y="2635749"/>
                <a:ext cx="4359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5" y="2635749"/>
                <a:ext cx="43599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5C74B457-250A-42A8-8A48-D9D4F753D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051" y="4293096"/>
                <a:ext cx="8474617" cy="64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i="0" u="none" strike="noStrike" baseline="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i="0" u="none" strike="noStrike" baseline="0" dirty="0">
                    <a:latin typeface="+mj-lt"/>
                  </a:rPr>
                  <a:t>are not independent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sz="1600" b="0" i="0" u="none" strike="noStrike" baseline="0" dirty="0">
                  <a:latin typeface="+mj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b="0" i="0" u="none" strike="noStrike" baseline="0" dirty="0">
                    <a:latin typeface="+mj-lt"/>
                  </a:rPr>
                  <a:t>… bu</a:t>
                </a:r>
                <a:r>
                  <a:rPr lang="en-US" sz="2000" dirty="0">
                    <a:latin typeface="+mj-lt"/>
                  </a:rPr>
                  <a:t>t are conditionally independent given (observed)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600" b="0" dirty="0"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600" b="0" dirty="0">
                    <a:latin typeface="+mj-lt"/>
                  </a:rPr>
                  <a:t>Therefore, also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𝑅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:endParaRPr lang="en-US" sz="1600" b="0" dirty="0">
                  <a:latin typeface="+mj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b="0" i="0" u="none" strike="noStrike" baseline="0" dirty="0">
                    <a:latin typeface="+mj-lt"/>
                  </a:rPr>
                  <a:t>… but become again dependent when observing also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</m:oMath>
                </a14:m>
                <a:endParaRPr lang="en-US" sz="2000" b="0" i="0" dirty="0">
                  <a:latin typeface="+mj-lt"/>
                  <a:ea typeface="Cambria Math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endParaRPr lang="en-US" sz="1600" b="0" i="0" u="none" strike="noStrike" baseline="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5C74B457-250A-42A8-8A48-D9D4F753D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051" y="4293096"/>
                <a:ext cx="8474617" cy="647778"/>
              </a:xfrm>
              <a:prstGeom prst="rect">
                <a:avLst/>
              </a:prstGeom>
              <a:blipFill>
                <a:blip r:embed="rId7"/>
                <a:stretch>
                  <a:fillRect l="-719" t="-8411" b="-2588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E9ABB70-54F8-46F7-8F22-ABD70996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958" y="1656112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E38ACD03-2AD6-49D8-9026-7882F5E9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866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17">
            <a:extLst>
              <a:ext uri="{FF2B5EF4-FFF2-40B4-BE49-F238E27FC236}">
                <a16:creationId xmlns:a16="http://schemas.microsoft.com/office/drawing/2014/main" id="{27A989FA-55C2-404A-994F-B32D57E0FF90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3925070" y="1981316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A4820CE0-9879-448A-8A5A-99DA9E31E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611" y="1268760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A4820CE0-9879-448A-8A5A-99DA9E31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611" y="1268760"/>
                <a:ext cx="8799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3">
            <a:extLst>
              <a:ext uri="{FF2B5EF4-FFF2-40B4-BE49-F238E27FC236}">
                <a16:creationId xmlns:a16="http://schemas.microsoft.com/office/drawing/2014/main" id="{217F3494-8802-4F64-96D6-F8A54219F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479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7">
            <a:extLst>
              <a:ext uri="{FF2B5EF4-FFF2-40B4-BE49-F238E27FC236}">
                <a16:creationId xmlns:a16="http://schemas.microsoft.com/office/drawing/2014/main" id="{5627B14B-F433-49F0-BBB5-62AF957851C8}"/>
              </a:ext>
            </a:extLst>
          </p:cNvPr>
          <p:cNvCxnSpPr>
            <a:cxnSpLocks noChangeShapeType="1"/>
            <a:stCxn id="6" idx="5"/>
            <a:endCxn id="13" idx="1"/>
          </p:cNvCxnSpPr>
          <p:nvPr/>
        </p:nvCxnSpPr>
        <p:spPr bwMode="auto">
          <a:xfrm>
            <a:off x="4786162" y="1981316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9BA162F-B355-402C-80DC-37F7901D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958" y="3490481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4A3855B8-F931-4DA5-A88F-0C26C9D5620F}"/>
              </a:ext>
            </a:extLst>
          </p:cNvPr>
          <p:cNvCxnSpPr>
            <a:cxnSpLocks noChangeShapeType="1"/>
            <a:stCxn id="8" idx="5"/>
            <a:endCxn id="16" idx="1"/>
          </p:cNvCxnSpPr>
          <p:nvPr/>
        </p:nvCxnSpPr>
        <p:spPr bwMode="auto">
          <a:xfrm>
            <a:off x="3925070" y="2898500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>
            <a:extLst>
              <a:ext uri="{FF2B5EF4-FFF2-40B4-BE49-F238E27FC236}">
                <a16:creationId xmlns:a16="http://schemas.microsoft.com/office/drawing/2014/main" id="{ECF840C9-EF15-40E4-8ED0-BE177FAF796C}"/>
              </a:ext>
            </a:extLst>
          </p:cNvPr>
          <p:cNvCxnSpPr>
            <a:cxnSpLocks noChangeShapeType="1"/>
            <a:stCxn id="13" idx="3"/>
            <a:endCxn id="16" idx="7"/>
          </p:cNvCxnSpPr>
          <p:nvPr/>
        </p:nvCxnSpPr>
        <p:spPr bwMode="auto">
          <a:xfrm flipH="1">
            <a:off x="4786162" y="2898500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0A092871-B785-465A-B1E7-42E8D5078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0357" y="2563741"/>
                <a:ext cx="32180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0A092871-B785-465A-B1E7-42E8D507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0357" y="2563741"/>
                <a:ext cx="321803" cy="400110"/>
              </a:xfrm>
              <a:prstGeom prst="rect">
                <a:avLst/>
              </a:prstGeom>
              <a:blipFill>
                <a:blip r:embed="rId9"/>
                <a:stretch>
                  <a:fillRect r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36C0AB16-2F57-4B9F-9C2D-55657E37E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611" y="382097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36C0AB16-2F57-4B9F-9C2D-55657E37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611" y="3820978"/>
                <a:ext cx="87996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2AF657E2-2030-4D48-8630-D299DD063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0843" y="2563741"/>
                <a:ext cx="5040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2AF657E2-2030-4D48-8630-D299DD06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0843" y="2563741"/>
                <a:ext cx="50405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544D9D2-CC7D-40ED-8607-B38A743C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651" y="1656112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E0B2CB32-3363-4668-88DE-F7712FB9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559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17">
            <a:extLst>
              <a:ext uri="{FF2B5EF4-FFF2-40B4-BE49-F238E27FC236}">
                <a16:creationId xmlns:a16="http://schemas.microsoft.com/office/drawing/2014/main" id="{08AC2525-7968-4381-B0A1-C29A8BAB6708}"/>
              </a:ext>
            </a:extLst>
          </p:cNvPr>
          <p:cNvCxnSpPr>
            <a:cxnSpLocks noChangeShapeType="1"/>
            <a:stCxn id="53" idx="3"/>
            <a:endCxn id="55" idx="7"/>
          </p:cNvCxnSpPr>
          <p:nvPr/>
        </p:nvCxnSpPr>
        <p:spPr bwMode="auto">
          <a:xfrm flipH="1">
            <a:off x="7007763" y="1981316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21">
                <a:extLst>
                  <a:ext uri="{FF2B5EF4-FFF2-40B4-BE49-F238E27FC236}">
                    <a16:creationId xmlns:a16="http://schemas.microsoft.com/office/drawing/2014/main" id="{D869DE1C-3942-4C8E-B66A-7818DEE20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1268760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 Box 21">
                <a:extLst>
                  <a:ext uri="{FF2B5EF4-FFF2-40B4-BE49-F238E27FC236}">
                    <a16:creationId xmlns:a16="http://schemas.microsoft.com/office/drawing/2014/main" id="{D869DE1C-3942-4C8E-B66A-7818DEE2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1268760"/>
                <a:ext cx="87996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3">
            <a:extLst>
              <a:ext uri="{FF2B5EF4-FFF2-40B4-BE49-F238E27FC236}">
                <a16:creationId xmlns:a16="http://schemas.microsoft.com/office/drawing/2014/main" id="{C26E7BCA-0B17-43E2-BB71-90E6CC2F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72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3" name="AutoShape 17">
            <a:extLst>
              <a:ext uri="{FF2B5EF4-FFF2-40B4-BE49-F238E27FC236}">
                <a16:creationId xmlns:a16="http://schemas.microsoft.com/office/drawing/2014/main" id="{4B660193-5933-4728-A6F9-7255ACADA9AC}"/>
              </a:ext>
            </a:extLst>
          </p:cNvPr>
          <p:cNvCxnSpPr>
            <a:cxnSpLocks noChangeShapeType="1"/>
            <a:stCxn id="53" idx="5"/>
            <a:endCxn id="81" idx="1"/>
          </p:cNvCxnSpPr>
          <p:nvPr/>
        </p:nvCxnSpPr>
        <p:spPr bwMode="auto">
          <a:xfrm>
            <a:off x="7868855" y="1981316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AB2C5A5-F738-41E1-BAC0-70500A778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651" y="3490481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AutoShape 17">
            <a:extLst>
              <a:ext uri="{FF2B5EF4-FFF2-40B4-BE49-F238E27FC236}">
                <a16:creationId xmlns:a16="http://schemas.microsoft.com/office/drawing/2014/main" id="{5BD7D87A-A464-4469-AC0E-30B6918BDC34}"/>
              </a:ext>
            </a:extLst>
          </p:cNvPr>
          <p:cNvCxnSpPr>
            <a:cxnSpLocks noChangeShapeType="1"/>
            <a:stCxn id="55" idx="5"/>
            <a:endCxn id="85" idx="1"/>
          </p:cNvCxnSpPr>
          <p:nvPr/>
        </p:nvCxnSpPr>
        <p:spPr bwMode="auto">
          <a:xfrm>
            <a:off x="7007763" y="2898500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0AB69DF4-BAF7-4FC7-8C10-1152916B8AC6}"/>
              </a:ext>
            </a:extLst>
          </p:cNvPr>
          <p:cNvCxnSpPr>
            <a:cxnSpLocks noChangeShapeType="1"/>
            <a:stCxn id="81" idx="3"/>
            <a:endCxn id="85" idx="7"/>
          </p:cNvCxnSpPr>
          <p:nvPr/>
        </p:nvCxnSpPr>
        <p:spPr bwMode="auto">
          <a:xfrm flipH="1">
            <a:off x="7868855" y="2898500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1">
                <a:extLst>
                  <a:ext uri="{FF2B5EF4-FFF2-40B4-BE49-F238E27FC236}">
                    <a16:creationId xmlns:a16="http://schemas.microsoft.com/office/drawing/2014/main" id="{7D04CBBF-29AD-46B0-8060-6652EB890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7778" y="2563741"/>
                <a:ext cx="3810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 Box 21">
                <a:extLst>
                  <a:ext uri="{FF2B5EF4-FFF2-40B4-BE49-F238E27FC236}">
                    <a16:creationId xmlns:a16="http://schemas.microsoft.com/office/drawing/2014/main" id="{7D04CBBF-29AD-46B0-8060-6652EB89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7778" y="2563741"/>
                <a:ext cx="3810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21">
                <a:extLst>
                  <a:ext uri="{FF2B5EF4-FFF2-40B4-BE49-F238E27FC236}">
                    <a16:creationId xmlns:a16="http://schemas.microsoft.com/office/drawing/2014/main" id="{87BDF30C-C7B7-4EE1-9AC9-5C407AFDF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382097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 Box 21">
                <a:extLst>
                  <a:ext uri="{FF2B5EF4-FFF2-40B4-BE49-F238E27FC236}">
                    <a16:creationId xmlns:a16="http://schemas.microsoft.com/office/drawing/2014/main" id="{87BDF30C-C7B7-4EE1-9AC9-5C407AFD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3820978"/>
                <a:ext cx="87996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1">
                <a:extLst>
                  <a:ext uri="{FF2B5EF4-FFF2-40B4-BE49-F238E27FC236}">
                    <a16:creationId xmlns:a16="http://schemas.microsoft.com/office/drawing/2014/main" id="{AB0A8B87-2D51-47D1-A162-C6BEB9F9E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0192" y="2564904"/>
                <a:ext cx="5040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 Box 21">
                <a:extLst>
                  <a:ext uri="{FF2B5EF4-FFF2-40B4-BE49-F238E27FC236}">
                    <a16:creationId xmlns:a16="http://schemas.microsoft.com/office/drawing/2014/main" id="{AB0A8B87-2D51-47D1-A162-C6BEB9F9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2564904"/>
                <a:ext cx="50405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0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Example of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964488" cy="3956495"/>
              </a:xfrm>
            </p:spPr>
            <p:txBody>
              <a:bodyPr/>
              <a:lstStyle/>
              <a:p>
                <a:r>
                  <a:rPr lang="en-US" sz="2000" dirty="0"/>
                  <a:t>What is the probability that it rains given that sprinkler is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  <a:p>
                <a:r>
                  <a:rPr lang="en-US" sz="2000" dirty="0"/>
                  <a:t>We know how to evaluate joint distribution</a:t>
                </a: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latin typeface="Cambria Math" panose="02040503050406030204" pitchFamily="18" charset="0"/>
                    <a:ea typeface="Cambria Math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000" dirty="0"/>
                  <a:t>Using Bayes rule: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To calculate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we use sum rule to marginalize out (sum over all values of) variables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:r>
                  <a:rPr lang="en-US" sz="2000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brute force marginalization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964488" cy="3956495"/>
              </a:xfrm>
              <a:blipFill>
                <a:blip r:embed="rId2"/>
                <a:stretch>
                  <a:fillRect l="-612" t="-616" r="-340" b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F842CF2-BB16-4816-98DC-A9974E6950BF}"/>
              </a:ext>
            </a:extLst>
          </p:cNvPr>
          <p:cNvGrpSpPr/>
          <p:nvPr/>
        </p:nvGrpSpPr>
        <p:grpSpPr>
          <a:xfrm>
            <a:off x="7236296" y="1988840"/>
            <a:ext cx="1798099" cy="1848698"/>
            <a:chOff x="6532974" y="3818728"/>
            <a:chExt cx="2303816" cy="236864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3960368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232" y="487755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6985436" y="428557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845" y="487755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7846528" y="428557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579473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6985436" y="520275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7846528" y="520275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211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11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2090DF-364E-4039-8827-33505E24DB38}"/>
                  </a:ext>
                </a:extLst>
              </p:cNvPr>
              <p:cNvSpPr txBox="1"/>
              <p:nvPr/>
            </p:nvSpPr>
            <p:spPr>
              <a:xfrm>
                <a:off x="395536" y="3068960"/>
                <a:ext cx="699512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b="0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e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2090DF-364E-4039-8827-33505E24D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68960"/>
                <a:ext cx="6995120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885A7-6408-4BFE-BD51-D8872228D402}"/>
                  </a:ext>
                </a:extLst>
              </p:cNvPr>
              <p:cNvSpPr txBox="1"/>
              <p:nvPr/>
            </p:nvSpPr>
            <p:spPr>
              <a:xfrm>
                <a:off x="474595" y="4865215"/>
                <a:ext cx="772437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i="1" spc="-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br>
                  <a:rPr lang="en-US" i="1" spc="-200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+mj-lt"/>
                  </a:rPr>
                  <a:t>can bye calculated similarly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885A7-6408-4BFE-BD51-D8872228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5" y="4865215"/>
                <a:ext cx="7724379" cy="1754326"/>
              </a:xfrm>
              <a:prstGeom prst="rect">
                <a:avLst/>
              </a:prstGeom>
              <a:blipFill>
                <a:blip r:embed="rId8"/>
                <a:stretch>
                  <a:fillRect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2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16836-76C9-4D98-A9B8-9BB2211C1AAE}"/>
                  </a:ext>
                </a:extLst>
              </p:cNvPr>
              <p:cNvSpPr txBox="1"/>
              <p:nvPr/>
            </p:nvSpPr>
            <p:spPr>
              <a:xfrm>
                <a:off x="2843808" y="1484784"/>
                <a:ext cx="6695888" cy="506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⋅0.1⋅0.8⋅0.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⋅0.01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=0.09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br>
                  <a:rPr lang="en-US" sz="1400" i="1" spc="-200" dirty="0">
                    <a:latin typeface="Cambria Math" panose="02040503050406030204" pitchFamily="18" charset="0"/>
                  </a:rPr>
                </a:b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br>
                  <a:rPr lang="en-U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br>
                  <a:rPr lang="en-U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sz="1400" b="0" i="1" spc="-20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0.09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0.09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0.21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</m:t>
                      </m:r>
                    </m:oMath>
                  </m:oMathPara>
                </a14:m>
                <a:endParaRPr lang="en-US" sz="1400" dirty="0"/>
              </a:p>
              <a:p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16836-76C9-4D98-A9B8-9BB2211C1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84784"/>
                <a:ext cx="6695888" cy="5065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Brute force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10" y="921762"/>
                <a:ext cx="9074410" cy="490646"/>
              </a:xfrm>
            </p:spPr>
            <p:txBody>
              <a:bodyPr/>
              <a:lstStyle/>
              <a:p>
                <a:r>
                  <a:rPr lang="en-US" sz="2000" dirty="0"/>
                  <a:t>What is the probability that it rains given that sprinkler is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10" y="921762"/>
                <a:ext cx="9074410" cy="490646"/>
              </a:xfrm>
              <a:blipFill>
                <a:blip r:embed="rId4"/>
                <a:stretch>
                  <a:fillRect l="-604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C7B7DA3-0605-47AF-8180-8A21B8BE642C}"/>
              </a:ext>
            </a:extLst>
          </p:cNvPr>
          <p:cNvGrpSpPr/>
          <p:nvPr/>
        </p:nvGrpSpPr>
        <p:grpSpPr>
          <a:xfrm>
            <a:off x="971600" y="2348880"/>
            <a:ext cx="2448272" cy="2317442"/>
            <a:chOff x="1547664" y="926787"/>
            <a:chExt cx="2808994" cy="30782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1440088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446" y="235727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2184650" y="176529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59" y="235727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3045742" y="176529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327445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2184650" y="268247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3045742" y="268247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63">
                <a:extLst>
                  <a:ext uri="{FF2B5EF4-FFF2-40B4-BE49-F238E27FC236}">
                    <a16:creationId xmlns:a16="http://schemas.microsoft.com/office/drawing/2014/main" id="{653FBD9A-3482-490C-A381-4E72D54816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6708347"/>
                  </p:ext>
                </p:extLst>
              </p:nvPr>
            </p:nvGraphicFramePr>
            <p:xfrm>
              <a:off x="486690" y="2041882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63">
                <a:extLst>
                  <a:ext uri="{FF2B5EF4-FFF2-40B4-BE49-F238E27FC236}">
                    <a16:creationId xmlns:a16="http://schemas.microsoft.com/office/drawing/2014/main" id="{653FBD9A-3482-490C-A381-4E72D54816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6708347"/>
                  </p:ext>
                </p:extLst>
              </p:nvPr>
            </p:nvGraphicFramePr>
            <p:xfrm>
              <a:off x="486690" y="2041882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18" t="-1613" r="-207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18" t="-103279" r="-207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64">
                <a:extLst>
                  <a:ext uri="{FF2B5EF4-FFF2-40B4-BE49-F238E27FC236}">
                    <a16:creationId xmlns:a16="http://schemas.microsoft.com/office/drawing/2014/main" id="{E408143A-EB02-4EA6-BDCC-55EEC4180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580955"/>
                  </p:ext>
                </p:extLst>
              </p:nvPr>
            </p:nvGraphicFramePr>
            <p:xfrm>
              <a:off x="78476" y="3861048"/>
              <a:ext cx="1541196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881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64">
                <a:extLst>
                  <a:ext uri="{FF2B5EF4-FFF2-40B4-BE49-F238E27FC236}">
                    <a16:creationId xmlns:a16="http://schemas.microsoft.com/office/drawing/2014/main" id="{E408143A-EB02-4EA6-BDCC-55EEC4180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580955"/>
                  </p:ext>
                </p:extLst>
              </p:nvPr>
            </p:nvGraphicFramePr>
            <p:xfrm>
              <a:off x="78476" y="3861048"/>
              <a:ext cx="1541196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881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633" t="-1818" r="-63291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65625" t="-1818" r="-4167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33" t="-71795" r="-63291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5625" t="-71795" r="-4167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33" t="-243636" r="-63291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5625" t="-243636" r="-416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65688"/>
                  </p:ext>
                </p:extLst>
              </p:nvPr>
            </p:nvGraphicFramePr>
            <p:xfrm>
              <a:off x="1403648" y="5004484"/>
              <a:ext cx="2053322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543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65688"/>
                  </p:ext>
                </p:extLst>
              </p:nvPr>
            </p:nvGraphicFramePr>
            <p:xfrm>
              <a:off x="1403648" y="5004484"/>
              <a:ext cx="2053322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543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581" t="-1818" r="-98837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250725" t="-1818" r="-146377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249485" t="-1818" r="-4124" b="-4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72727" r="-98837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72727" r="-146377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72727" r="-4124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237500" r="-988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237500" r="-1463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237500" r="-4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343636" r="-9883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343636" r="-14637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343636" r="-4124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443636" r="-9883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443636" r="-14637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443636" r="-4124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64">
                <a:extLst>
                  <a:ext uri="{FF2B5EF4-FFF2-40B4-BE49-F238E27FC236}">
                    <a16:creationId xmlns:a16="http://schemas.microsoft.com/office/drawing/2014/main" id="{6D020CF3-DE26-4CFC-8DFD-BB10F209F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476888"/>
                  </p:ext>
                </p:extLst>
              </p:nvPr>
            </p:nvGraphicFramePr>
            <p:xfrm>
              <a:off x="2482366" y="1980148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64">
                <a:extLst>
                  <a:ext uri="{FF2B5EF4-FFF2-40B4-BE49-F238E27FC236}">
                    <a16:creationId xmlns:a16="http://schemas.microsoft.com/office/drawing/2014/main" id="{6D020CF3-DE26-4CFC-8DFD-BB10F209F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476888"/>
                  </p:ext>
                </p:extLst>
              </p:nvPr>
            </p:nvGraphicFramePr>
            <p:xfrm>
              <a:off x="2482366" y="1980148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617" t="-1818" r="-61728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69792" t="-1818" r="-4167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17" t="-71795" r="-61728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9792" t="-71795" r="-4167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17" t="-243636" r="-6172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9792" t="-243636" r="-416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875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223CC1-7EC3-4834-9F54-72AB98BF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Optimized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AA27583-C88D-4CFE-BDCC-2F21BFE22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96" y="921762"/>
                <a:ext cx="9108504" cy="5603582"/>
              </a:xfrm>
            </p:spPr>
            <p:txBody>
              <a:bodyPr/>
              <a:lstStyle/>
              <a:p>
                <a:r>
                  <a:rPr lang="en-US" sz="2000" dirty="0"/>
                  <a:t>What is the probability of rain given a known state of the sprinkler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Using a more general and compact notation in terms of random variables: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This can be simplified using distributive property of multiplication: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limLow>
                            <m:limLowPr>
                              <m:ctrlPr>
                                <a:rPr lang="en-US" sz="200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 dirty="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groupChr>
                            </m:e>
                            <m:lim>
                              <m:argPr>
                                <m:argSz m:val="1"/>
                              </m:argPr>
                              <m:r>
                                <a:rPr lang="en-US" sz="2000" b="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limLow>
                                <m:limLowPr>
                                  <m:ctrlPr>
                                    <a:rPr lang="en-US" sz="2000" i="1" dirty="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groupChr>
                                </m:e>
                                <m:lim>
                                  <m:argPr>
                                    <m:argSz m:val="1"/>
                                  </m:argPr>
                                  <m:r>
                                    <a:rPr lang="en-US" sz="2000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lim>
                              </m:limLow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>
                  <a:ea typeface="Cambria Math"/>
                </a:endParaRPr>
              </a:p>
              <a:p>
                <a:r>
                  <a:rPr 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, we need only 6 multiplication, 2 additions and 1 division as compared to brute force 24 multiplications, 7 additions and 1 division</a:t>
                </a:r>
              </a:p>
              <a:p>
                <a:r>
                  <a:rPr lang="en-US" sz="2000" dirty="0"/>
                  <a:t>We do not need table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at all to infer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AA27583-C88D-4CFE-BDCC-2F21BFE22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21762"/>
                <a:ext cx="9108504" cy="5603582"/>
              </a:xfrm>
              <a:blipFill>
                <a:blip r:embed="rId2"/>
                <a:stretch>
                  <a:fillRect l="-602" t="-435" r="-937" b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F17D6B7-60AD-455A-A8E2-C5356D3B0DBC}"/>
                  </a:ext>
                </a:extLst>
              </p:cNvPr>
              <p:cNvSpPr/>
              <p:nvPr/>
            </p:nvSpPr>
            <p:spPr>
              <a:xfrm>
                <a:off x="539552" y="3501008"/>
                <a:ext cx="2376264" cy="864096"/>
              </a:xfrm>
              <a:prstGeom prst="wedgeRectCallout">
                <a:avLst>
                  <a:gd name="adj1" fmla="val 60760"/>
                  <a:gd name="adj2" fmla="val -4950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Summing over all possible values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(i.e. True, False)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F17D6B7-60AD-455A-A8E2-C5356D3B0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01008"/>
                <a:ext cx="2376264" cy="864096"/>
              </a:xfrm>
              <a:prstGeom prst="wedgeRectCallout">
                <a:avLst>
                  <a:gd name="adj1" fmla="val 60760"/>
                  <a:gd name="adj2" fmla="val -49504"/>
                </a:avLst>
              </a:prstGeom>
              <a:blipFill>
                <a:blip r:embed="rId3"/>
                <a:stretch>
                  <a:fillRect t="-4795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4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Example 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540" y="921762"/>
                <a:ext cx="8507288" cy="490646"/>
              </a:xfrm>
            </p:spPr>
            <p:txBody>
              <a:bodyPr/>
              <a:lstStyle/>
              <a:p>
                <a:r>
                  <a:rPr lang="en-US" sz="2000" dirty="0"/>
                  <a:t>Probability of rain given that it is cloudy, and sprinkler is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540" y="921762"/>
                <a:ext cx="8507288" cy="490646"/>
              </a:xfrm>
              <a:blipFill>
                <a:blip r:embed="rId3"/>
                <a:stretch>
                  <a:fillRect l="-645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/>
              <p:nvPr/>
            </p:nvSpPr>
            <p:spPr>
              <a:xfrm>
                <a:off x="496758" y="6093296"/>
                <a:ext cx="83103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 are conditionally </a:t>
                </a:r>
                <a:r>
                  <a:rPr lang="en-US" dirty="0">
                    <a:ea typeface="Cambria Math"/>
                  </a:rPr>
                  <a:t>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 analyzed on slide </a:t>
                </a:r>
                <a:r>
                  <a:rPr lang="en-US" b="1" i="1" dirty="0"/>
                  <a:t>d-separation: Examples II.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8" y="6093296"/>
                <a:ext cx="8310310" cy="646331"/>
              </a:xfrm>
              <a:prstGeom prst="rect">
                <a:avLst/>
              </a:prstGeom>
              <a:blipFill>
                <a:blip r:embed="rId4"/>
                <a:stretch>
                  <a:fillRect l="-58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7630C-4949-49C1-8214-61C565D4DA7D}"/>
              </a:ext>
            </a:extLst>
          </p:cNvPr>
          <p:cNvGrpSpPr/>
          <p:nvPr/>
        </p:nvGrpSpPr>
        <p:grpSpPr>
          <a:xfrm>
            <a:off x="755576" y="4005064"/>
            <a:ext cx="1798099" cy="1848698"/>
            <a:chOff x="6532974" y="3818728"/>
            <a:chExt cx="2303816" cy="236864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DA1FCA6-344F-4E5D-A2A5-24604395A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3960368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78E02C49-A6C4-4A78-8CAB-5D28C22A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232" y="487755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AutoShape 17">
              <a:extLst>
                <a:ext uri="{FF2B5EF4-FFF2-40B4-BE49-F238E27FC236}">
                  <a16:creationId xmlns:a16="http://schemas.microsoft.com/office/drawing/2014/main" id="{DDDF5712-FAEE-4B86-93E9-BD5956A766A8}"/>
                </a:ext>
              </a:extLst>
            </p:cNvPr>
            <p:cNvCxnSpPr>
              <a:cxnSpLocks noChangeShapeType="1"/>
              <a:stCxn id="25" idx="3"/>
              <a:endCxn id="26" idx="7"/>
            </p:cNvCxnSpPr>
            <p:nvPr/>
          </p:nvCxnSpPr>
          <p:spPr bwMode="auto">
            <a:xfrm flipH="1">
              <a:off x="6985436" y="428557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1">
                  <a:extLst>
                    <a:ext uri="{FF2B5EF4-FFF2-40B4-BE49-F238E27FC236}">
                      <a16:creationId xmlns:a16="http://schemas.microsoft.com/office/drawing/2014/main" id="{D63A9AC0-F9B9-4E72-A7C5-4E88387DE2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 Box 21">
                  <a:extLst>
                    <a:ext uri="{FF2B5EF4-FFF2-40B4-BE49-F238E27FC236}">
                      <a16:creationId xmlns:a16="http://schemas.microsoft.com/office/drawing/2014/main" id="{D63A9AC0-F9B9-4E72-A7C5-4E88387DE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2C4759A7-807F-4639-8B7E-6BD950F91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845" y="487755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17">
              <a:extLst>
                <a:ext uri="{FF2B5EF4-FFF2-40B4-BE49-F238E27FC236}">
                  <a16:creationId xmlns:a16="http://schemas.microsoft.com/office/drawing/2014/main" id="{047131F0-0E3A-430E-9498-979C2A9C9932}"/>
                </a:ext>
              </a:extLst>
            </p:cNvPr>
            <p:cNvCxnSpPr>
              <a:cxnSpLocks noChangeShapeType="1"/>
              <a:stCxn id="25" idx="5"/>
              <a:endCxn id="32" idx="1"/>
            </p:cNvCxnSpPr>
            <p:nvPr/>
          </p:nvCxnSpPr>
          <p:spPr bwMode="auto">
            <a:xfrm>
              <a:off x="7846528" y="428557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B764F6-6A4D-427C-B899-E6E82958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579473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" name="AutoShape 17">
              <a:extLst>
                <a:ext uri="{FF2B5EF4-FFF2-40B4-BE49-F238E27FC236}">
                  <a16:creationId xmlns:a16="http://schemas.microsoft.com/office/drawing/2014/main" id="{2B77B30A-9B78-4140-B744-08AC38A5E8AF}"/>
                </a:ext>
              </a:extLst>
            </p:cNvPr>
            <p:cNvCxnSpPr>
              <a:cxnSpLocks noChangeShapeType="1"/>
              <a:stCxn id="26" idx="5"/>
              <a:endCxn id="38" idx="1"/>
            </p:cNvCxnSpPr>
            <p:nvPr/>
          </p:nvCxnSpPr>
          <p:spPr bwMode="auto">
            <a:xfrm>
              <a:off x="6985436" y="520275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17">
              <a:extLst>
                <a:ext uri="{FF2B5EF4-FFF2-40B4-BE49-F238E27FC236}">
                  <a16:creationId xmlns:a16="http://schemas.microsoft.com/office/drawing/2014/main" id="{6EBE6FA2-BDB1-47CF-BCE1-90B990E352BB}"/>
                </a:ext>
              </a:extLst>
            </p:cNvPr>
            <p:cNvCxnSpPr>
              <a:cxnSpLocks noChangeShapeType="1"/>
              <a:stCxn id="32" idx="3"/>
              <a:endCxn id="38" idx="7"/>
            </p:cNvCxnSpPr>
            <p:nvPr/>
          </p:nvCxnSpPr>
          <p:spPr bwMode="auto">
            <a:xfrm flipH="1">
              <a:off x="7846528" y="520275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>
                  <a:extLst>
                    <a:ext uri="{FF2B5EF4-FFF2-40B4-BE49-F238E27FC236}">
                      <a16:creationId xmlns:a16="http://schemas.microsoft.com/office/drawing/2014/main" id="{BBC1A104-4441-4834-BE1C-4E54C4093E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 Box 21">
                  <a:extLst>
                    <a:ext uri="{FF2B5EF4-FFF2-40B4-BE49-F238E27FC236}">
                      <a16:creationId xmlns:a16="http://schemas.microsoft.com/office/drawing/2014/main" id="{BBC1A104-4441-4834-BE1C-4E54C4093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47F61ADB-812E-4C6B-A5FA-4AAA3E6529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47F61ADB-812E-4C6B-A5FA-4AAA3E652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1">
                  <a:extLst>
                    <a:ext uri="{FF2B5EF4-FFF2-40B4-BE49-F238E27FC236}">
                      <a16:creationId xmlns:a16="http://schemas.microsoft.com/office/drawing/2014/main" id="{D2D5C5B3-91AD-4901-B04F-12C89CD10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 Box 21">
                  <a:extLst>
                    <a:ext uri="{FF2B5EF4-FFF2-40B4-BE49-F238E27FC236}">
                      <a16:creationId xmlns:a16="http://schemas.microsoft.com/office/drawing/2014/main" id="{D2D5C5B3-91AD-4901-B04F-12C89CD10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48E78E-0DAC-46B4-9CD0-E1CA09C2D7CE}"/>
                  </a:ext>
                </a:extLst>
              </p:cNvPr>
              <p:cNvSpPr txBox="1"/>
              <p:nvPr/>
            </p:nvSpPr>
            <p:spPr>
              <a:xfrm>
                <a:off x="827583" y="1340768"/>
                <a:ext cx="7533329" cy="282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limLow>
                        <m:limLowPr>
                          <m:ctrlPr>
                            <a:rPr lang="en-US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/>
                                <m:e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argPr>
                            <m:argSz m:val="1"/>
                          </m:argPr>
                          <m:r>
                            <a:rPr lang="en-US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groupChr>
                            </m:e>
                            <m:lim>
                              <m:argPr>
                                <m:argSz m:val="1"/>
                              </m:argPr>
                              <m: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den>
                      </m:f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48E78E-0DAC-46B4-9CD0-E1CA09C2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340768"/>
                <a:ext cx="7533329" cy="2825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4">
                <a:extLst>
                  <a:ext uri="{FF2B5EF4-FFF2-40B4-BE49-F238E27FC236}">
                    <a16:creationId xmlns:a16="http://schemas.microsoft.com/office/drawing/2014/main" id="{DB9A7ED1-FBD1-437B-9E83-E02163794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88942"/>
                  </p:ext>
                </p:extLst>
              </p:nvPr>
            </p:nvGraphicFramePr>
            <p:xfrm>
              <a:off x="2719679" y="4406204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4">
                <a:extLst>
                  <a:ext uri="{FF2B5EF4-FFF2-40B4-BE49-F238E27FC236}">
                    <a16:creationId xmlns:a16="http://schemas.microsoft.com/office/drawing/2014/main" id="{DB9A7ED1-FBD1-437B-9E83-E02163794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88942"/>
                  </p:ext>
                </p:extLst>
              </p:nvPr>
            </p:nvGraphicFramePr>
            <p:xfrm>
              <a:off x="2719679" y="4406204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621" t="-1818" r="-62733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68750" t="-1818" r="-520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21" t="-71795" r="-62733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8750" t="-71795" r="-5208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21" t="-243636" r="-6273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8750" t="-243636" r="-5208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578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Example III.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12" y="921762"/>
                <a:ext cx="9144000" cy="4906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Probability of rain given being cloudy, sprinkler on and wet grass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12" y="921762"/>
                <a:ext cx="9144000" cy="490646"/>
              </a:xfrm>
              <a:blipFill>
                <a:blip r:embed="rId3"/>
                <a:stretch>
                  <a:fillRect l="-733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C7B7DA3-0605-47AF-8180-8A21B8BE642C}"/>
              </a:ext>
            </a:extLst>
          </p:cNvPr>
          <p:cNvGrpSpPr/>
          <p:nvPr/>
        </p:nvGrpSpPr>
        <p:grpSpPr>
          <a:xfrm>
            <a:off x="1075612" y="1164518"/>
            <a:ext cx="2448272" cy="2317442"/>
            <a:chOff x="1547664" y="926787"/>
            <a:chExt cx="2808994" cy="30782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1440088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446" y="235727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2184650" y="176529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59" y="235727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3045742" y="176529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3274457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2184650" y="268247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3045742" y="268247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64">
                <a:extLst>
                  <a:ext uri="{FF2B5EF4-FFF2-40B4-BE49-F238E27FC236}">
                    <a16:creationId xmlns:a16="http://schemas.microsoft.com/office/drawing/2014/main" id="{5371D2AE-B211-456F-8CF9-1D145E3106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53249"/>
                  </p:ext>
                </p:extLst>
              </p:nvPr>
            </p:nvGraphicFramePr>
            <p:xfrm>
              <a:off x="3469439" y="1496212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64">
                <a:extLst>
                  <a:ext uri="{FF2B5EF4-FFF2-40B4-BE49-F238E27FC236}">
                    <a16:creationId xmlns:a16="http://schemas.microsoft.com/office/drawing/2014/main" id="{5371D2AE-B211-456F-8CF9-1D145E3106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53249"/>
                  </p:ext>
                </p:extLst>
              </p:nvPr>
            </p:nvGraphicFramePr>
            <p:xfrm>
              <a:off x="3469439" y="1496212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621" t="-1818" r="-62733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68750" t="-1818" r="-520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1" t="-71795" r="-62733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68750" t="-71795" r="-5208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1" t="-243636" r="-6273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68750" t="-243636" r="-5208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99979"/>
                  </p:ext>
                </p:extLst>
              </p:nvPr>
            </p:nvGraphicFramePr>
            <p:xfrm>
              <a:off x="219440" y="2803437"/>
              <a:ext cx="1681784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00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99979"/>
                  </p:ext>
                </p:extLst>
              </p:nvPr>
            </p:nvGraphicFramePr>
            <p:xfrm>
              <a:off x="219440" y="2803437"/>
              <a:ext cx="1681784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00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1" t="-1818" r="-154054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162319" t="-1818" r="-147826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86598" t="-1818" r="-5155" b="-4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72727" r="-154054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72727" r="-147826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72727" r="-5155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237500" r="-15405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237500" r="-1478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237500" r="-515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343636" r="-154054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343636" r="-147826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343636" r="-5155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443636" r="-15405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443636" r="-14782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443636" r="-5155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/>
              <p:nvPr/>
            </p:nvSpPr>
            <p:spPr>
              <a:xfrm>
                <a:off x="179512" y="6023029"/>
                <a:ext cx="88569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ea typeface="Cambria Math"/>
                  </a:rPr>
                  <a:t>As analyzed before, </a:t>
                </a:r>
                <a:r>
                  <a:rPr lang="en-US" dirty="0">
                    <a:ea typeface="Cambria Math"/>
                  </a:rPr>
                  <a:t>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b="0" dirty="0">
                    <a:latin typeface="+mj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</m:oMath>
                </a14:m>
                <a:r>
                  <a:rPr lang="en-US" sz="1800" b="0" dirty="0">
                    <a:latin typeface="+mj-lt"/>
                    <a:ea typeface="Cambria Math"/>
                  </a:rPr>
                  <a:t> are conditionally dependent </a:t>
                </a:r>
                <a:r>
                  <a:rPr lang="en-US" dirty="0">
                    <a:ea typeface="Cambria Math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</m:oMath>
                </a14:m>
                <a:r>
                  <a:rPr lang="en-US" dirty="0">
                    <a:ea typeface="Cambria Math"/>
                  </a:rPr>
                  <a:t>, </a:t>
                </a:r>
                <a:r>
                  <a:rPr lang="en-US" sz="1800" b="0" dirty="0">
                    <a:latin typeface="+mj-lt"/>
                    <a:ea typeface="Cambria Math"/>
                  </a:rPr>
                  <a:t>and therefore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/>
                  <a:t> depends on all the other variables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23029"/>
                <a:ext cx="8856984" cy="646331"/>
              </a:xfrm>
              <a:prstGeom prst="rect">
                <a:avLst/>
              </a:prstGeom>
              <a:blipFill>
                <a:blip r:embed="rId10"/>
                <a:stretch>
                  <a:fillRect l="-413" t="-4717" r="-61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E0164-B3AD-4FA1-BA1E-2A7EB24E89FA}"/>
                  </a:ext>
                </a:extLst>
              </p:cNvPr>
              <p:cNvSpPr txBox="1"/>
              <p:nvPr/>
            </p:nvSpPr>
            <p:spPr>
              <a:xfrm>
                <a:off x="410276" y="4052161"/>
                <a:ext cx="8770236" cy="211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endParaRPr lang="en-US" sz="18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E0164-B3AD-4FA1-BA1E-2A7EB24E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6" y="4052161"/>
                <a:ext cx="8770236" cy="2113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8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605D-2D18-4B34-900D-2907DF95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A670-5F95-4349-916E-9F9E6BB8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practical examples of BN (see the following slides)</a:t>
            </a:r>
          </a:p>
          <a:p>
            <a:pPr lvl="1"/>
            <a:r>
              <a:rPr lang="en-US" sz="2000" dirty="0"/>
              <a:t>Gaussian Mixture Model</a:t>
            </a:r>
          </a:p>
          <a:p>
            <a:pPr lvl="2"/>
            <a:r>
              <a:rPr lang="en-US" sz="1800" dirty="0"/>
              <a:t>Simple probability density model with discrete latent variable</a:t>
            </a:r>
            <a:endParaRPr lang="en-US" sz="1600" dirty="0"/>
          </a:p>
          <a:p>
            <a:pPr lvl="1"/>
            <a:r>
              <a:rPr lang="en-US" sz="2000" dirty="0"/>
              <a:t>Hidden Markov Model</a:t>
            </a:r>
          </a:p>
          <a:p>
            <a:pPr lvl="2"/>
            <a:r>
              <a:rPr lang="en-US" sz="1800" dirty="0"/>
              <a:t>Dynamic BN (DBN) modeling distribution of sequences</a:t>
            </a:r>
          </a:p>
          <a:p>
            <a:pPr lvl="1"/>
            <a:r>
              <a:rPr lang="en-US" sz="2000" dirty="0"/>
              <a:t>Probabilistic Linear Discriminant Analysis</a:t>
            </a:r>
          </a:p>
          <a:p>
            <a:pPr lvl="2"/>
            <a:r>
              <a:rPr lang="en-US" sz="1800" dirty="0"/>
              <a:t>Example of BN with continuous latent variables</a:t>
            </a:r>
          </a:p>
        </p:txBody>
      </p:sp>
    </p:spTree>
    <p:extLst>
      <p:ext uri="{BB962C8B-B14F-4D97-AF65-F5344CB8AC3E}">
        <p14:creationId xmlns:p14="http://schemas.microsoft.com/office/powerpoint/2010/main" val="44654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(BN)</a:t>
            </a:r>
            <a:endParaRPr lang="cs-CZ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1554672"/>
            <a:ext cx="277653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09667"/>
            <a:ext cx="69675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685800" y="5445224"/>
            <a:ext cx="2008188" cy="295275"/>
            <a:chOff x="576" y="3072"/>
            <a:chExt cx="1265" cy="186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72"/>
              <a:ext cx="12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3144"/>
              <a:ext cx="9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1268760"/>
            <a:ext cx="5832648" cy="4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The graph corresponds to a particular factorization of a joint probability distribution over a set of random variables</a:t>
            </a: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Nodes are </a:t>
            </a:r>
            <a:r>
              <a:rPr lang="en-US" altLang="en-US" sz="2000" dirty="0">
                <a:solidFill>
                  <a:schemeClr val="accent2"/>
                </a:solidFill>
              </a:rPr>
              <a:t>random variables</a:t>
            </a:r>
            <a:r>
              <a:rPr lang="en-US" altLang="en-US" sz="2000" dirty="0">
                <a:solidFill>
                  <a:srgbClr val="000000"/>
                </a:solidFill>
              </a:rPr>
              <a:t>, but the graph does not say what are the distributions of the variables</a:t>
            </a:r>
            <a:endParaRPr lang="en-US" alt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The graph represents a set of distributions that conform to the factorization</a:t>
            </a: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It is recipe for building more complex models out of simpler probability distributions</a:t>
            </a:r>
            <a:endParaRPr lang="en-US" alt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Describes the generative process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rgbClr val="000000"/>
                </a:solidFill>
                <a:sym typeface="Wingdings" pitchFamily="2" charset="2"/>
              </a:rPr>
              <a:t>To generate a sample form the joint distribution, sample variables for the nodes with no incoming arcs first and then continue sampling variables conditioned on already sampled values.</a:t>
            </a: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Generally no closed form solutions for inferences in such models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 (see later)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8A923A-66C9-4943-A18F-7DA8E972531D}"/>
              </a:ext>
            </a:extLst>
          </p:cNvPr>
          <p:cNvSpPr txBox="1">
            <a:spLocks/>
          </p:cNvSpPr>
          <p:nvPr/>
        </p:nvSpPr>
        <p:spPr bwMode="auto">
          <a:xfrm>
            <a:off x="153757" y="6381328"/>
            <a:ext cx="8810731" cy="30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b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follow (and use examples from) Chapter 8. of </a:t>
            </a:r>
            <a:r>
              <a:rPr lang="en-US" sz="14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C.M.Bishop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Pattern Recognition and Machine Learning</a:t>
            </a:r>
            <a:endParaRPr lang="cs-CZ" altLang="en-US" sz="1600" i="1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242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9710" r="9469" b="11843"/>
          <a:stretch/>
        </p:blipFill>
        <p:spPr bwMode="auto">
          <a:xfrm>
            <a:off x="838200" y="2348880"/>
            <a:ext cx="4031512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dirty="0"/>
              <a:t>Gaussian Mixture Model (GMM)</a:t>
            </a:r>
            <a:endParaRPr lang="cs-CZ" altLang="en-US" sz="3600" dirty="0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84159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919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Multivariate GMM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270892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</p:spTree>
    <p:extLst>
      <p:ext uri="{BB962C8B-B14F-4D97-AF65-F5344CB8AC3E}">
        <p14:creationId xmlns:p14="http://schemas.microsoft.com/office/powerpoint/2010/main" val="194027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for GMM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75" name="Rectangle 3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or we can see it as a generative probabilistic model described by Bayesian network with </a:t>
                </a:r>
                <a:r>
                  <a:rPr lang="en-US" altLang="en-US" sz="2000" b="1" dirty="0"/>
                  <a:t>Categorical</a:t>
                </a:r>
                <a:r>
                  <a:rPr lang="en-US" altLang="en-US" sz="2000" dirty="0"/>
                  <a:t> latent random variable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dirty="0"/>
                  <a:t>identifying </a:t>
                </a:r>
                <a:r>
                  <a:rPr lang="en-US" altLang="en-US" sz="2000" b="1" dirty="0"/>
                  <a:t>Gaussian</a:t>
                </a:r>
                <a:r>
                  <a:rPr lang="en-US" altLang="en-US" sz="2000" dirty="0"/>
                  <a:t> distribution generating the observation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 Observations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randomly select Gaussian component according probabilities</a:t>
                </a:r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generate observation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form the selected Gaussian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/>
                  <a:t>, we marginalize 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No close form solution for training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000" dirty="0"/>
                  <a:t>,</a:t>
                </a:r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65575" name="Rectangle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blipFill>
                <a:blip r:embed="rId2"/>
                <a:stretch>
                  <a:fillRect l="-643" t="-2095" r="-10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66728" y="34297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66728" y="43441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3857228" y="3823444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1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for GMM - II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Multiple observations:</a:t>
            </a:r>
            <a:endParaRPr lang="cs-CZ" alt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8934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807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31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2462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/>
          <p:cNvCxnSpPr>
            <a:cxnSpLocks noChangeShapeType="1"/>
          </p:cNvCxnSpPr>
          <p:nvPr/>
        </p:nvCxnSpPr>
        <p:spPr bwMode="auto">
          <a:xfrm>
            <a:off x="2341240" y="2857500"/>
            <a:ext cx="7747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8934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07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31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42462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  <a:stCxn id="36868" idx="4"/>
            <a:endCxn id="36873" idx="0"/>
          </p:cNvCxnSpPr>
          <p:nvPr/>
        </p:nvCxnSpPr>
        <p:spPr bwMode="auto">
          <a:xfrm>
            <a:off x="10839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/>
          <p:cNvCxnSpPr>
            <a:cxnSpLocks noChangeShapeType="1"/>
            <a:stCxn id="36869" idx="4"/>
            <a:endCxn id="36874" idx="0"/>
          </p:cNvCxnSpPr>
          <p:nvPr/>
        </p:nvCxnSpPr>
        <p:spPr bwMode="auto">
          <a:xfrm>
            <a:off x="1998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9" name="AutoShape 15"/>
          <p:cNvCxnSpPr>
            <a:cxnSpLocks noChangeShapeType="1"/>
            <a:stCxn id="36870" idx="4"/>
            <a:endCxn id="36875" idx="0"/>
          </p:cNvCxnSpPr>
          <p:nvPr/>
        </p:nvCxnSpPr>
        <p:spPr bwMode="auto">
          <a:xfrm>
            <a:off x="3522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0" name="AutoShape 16"/>
          <p:cNvCxnSpPr>
            <a:cxnSpLocks noChangeShapeType="1"/>
            <a:stCxn id="36871" idx="4"/>
            <a:endCxn id="36876" idx="0"/>
          </p:cNvCxnSpPr>
          <p:nvPr/>
        </p:nvCxnSpPr>
        <p:spPr bwMode="auto">
          <a:xfrm>
            <a:off x="44367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1220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0364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60440" y="2362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4748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1220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0364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60440" y="3214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4748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52120" y="30607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122346" y="26536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7122346" y="356808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7312846" y="30473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350946" y="2348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350946" y="320136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4882" y="2276872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en-US" dirty="0"/>
              <a:t>(Dynamic) BN for HMM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latin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65648" y="4421088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/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/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/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ea typeface="Cambria Math"/>
                  </a:rPr>
                  <a:t> </a:t>
                </a:r>
                <a:r>
                  <a:rPr lang="en-US" altLang="en-US" sz="1800" kern="0" dirty="0"/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/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/>
                  <a:t>associated with the entered state. M</a:t>
                </a:r>
                <a:r>
                  <a:rPr lang="en-US" sz="1800" kern="0" dirty="0"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rgbClr val="0000FF"/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ea typeface="Cambria Math"/>
                  </a:rPr>
                  <a:t> are </a:t>
                </a:r>
                <a:r>
                  <a:rPr lang="en-US" altLang="en-US" sz="1800" kern="0" dirty="0"/>
                  <a:t>in </a:t>
                </a:r>
                <a:r>
                  <a:rPr lang="en-US" sz="1800" kern="0" dirty="0">
                    <a:ea typeface="Cambria Math"/>
                  </a:rPr>
                  <a:t>SUR class.</a:t>
                </a:r>
              </a:p>
            </p:txBody>
          </p:sp>
        </mc:Choice>
        <mc:Fallback xmlns="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468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27342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/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87"/>
                </a:xfrm>
                <a:prstGeom prst="rect">
                  <a:avLst/>
                </a:prstGeom>
                <a:blipFill>
                  <a:blip r:embed="rId12"/>
                  <a:stretch>
                    <a:fillRect r="-87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367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US" sz="3200" dirty="0"/>
              <a:t>PLDA model for speaker verification</a:t>
            </a:r>
            <a:endParaRPr lang="cs-CZ" sz="3200" dirty="0"/>
          </a:p>
        </p:txBody>
      </p:sp>
      <p:grpSp>
        <p:nvGrpSpPr>
          <p:cNvPr id="7" name="Group 124">
            <a:extLst>
              <a:ext uri="{FF2B5EF4-FFF2-40B4-BE49-F238E27FC236}">
                <a16:creationId xmlns:a16="http://schemas.microsoft.com/office/drawing/2014/main" id="{0E75184E-5604-4CB1-8C71-F90BB49102DC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3717032"/>
            <a:ext cx="3096341" cy="3251665"/>
            <a:chOff x="960" y="1056"/>
            <a:chExt cx="2688" cy="297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340E9E4-1363-4386-8B2D-1F198170D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88"/>
              <a:ext cx="1392" cy="2484"/>
              <a:chOff x="1488" y="1488"/>
              <a:chExt cx="1392" cy="2484"/>
            </a:xfrm>
          </p:grpSpPr>
          <p:sp>
            <p:nvSpPr>
              <p:cNvPr id="100" name="Oval 4">
                <a:extLst>
                  <a:ext uri="{FF2B5EF4-FFF2-40B4-BE49-F238E27FC236}">
                    <a16:creationId xmlns:a16="http://schemas.microsoft.com/office/drawing/2014/main" id="{7835172A-94D9-49F5-B174-8533DDF1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1863" y="1488"/>
                <a:ext cx="617" cy="248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1" name="Oval 5">
                <a:extLst>
                  <a:ext uri="{FF2B5EF4-FFF2-40B4-BE49-F238E27FC236}">
                    <a16:creationId xmlns:a16="http://schemas.microsoft.com/office/drawing/2014/main" id="{61560C83-C1F1-44C3-80D1-2AF427864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2686"/>
                <a:ext cx="98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89F0A693-A4C9-4368-ACBC-8DA901D6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2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" name="Oval 7">
                <a:extLst>
                  <a:ext uri="{FF2B5EF4-FFF2-40B4-BE49-F238E27FC236}">
                    <a16:creationId xmlns:a16="http://schemas.microsoft.com/office/drawing/2014/main" id="{DF1C7943-9F6E-4295-BF22-6092043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33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id="{0B49F010-9EFC-4125-8E51-55DCB2E73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5" name="Oval 9">
                <a:extLst>
                  <a:ext uri="{FF2B5EF4-FFF2-40B4-BE49-F238E27FC236}">
                    <a16:creationId xmlns:a16="http://schemas.microsoft.com/office/drawing/2014/main" id="{B8735772-0077-47BC-AC62-7549116A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6" name="Oval 10">
                <a:extLst>
                  <a:ext uri="{FF2B5EF4-FFF2-40B4-BE49-F238E27FC236}">
                    <a16:creationId xmlns:a16="http://schemas.microsoft.com/office/drawing/2014/main" id="{56BDF2F2-C944-4115-9C57-BB2C99C9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7" name="Oval 11">
                <a:extLst>
                  <a:ext uri="{FF2B5EF4-FFF2-40B4-BE49-F238E27FC236}">
                    <a16:creationId xmlns:a16="http://schemas.microsoft.com/office/drawing/2014/main" id="{4843D6E9-6F5E-4969-8FE8-6F1972E9E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86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2E9F6AB-C01B-4830-9BD5-5FA4B13D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9" name="Oval 13">
                <a:extLst>
                  <a:ext uri="{FF2B5EF4-FFF2-40B4-BE49-F238E27FC236}">
                    <a16:creationId xmlns:a16="http://schemas.microsoft.com/office/drawing/2014/main" id="{A190967D-A7FD-447A-9D62-478B4BC2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72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" name="Oval 14">
                <a:extLst>
                  <a:ext uri="{FF2B5EF4-FFF2-40B4-BE49-F238E27FC236}">
                    <a16:creationId xmlns:a16="http://schemas.microsoft.com/office/drawing/2014/main" id="{57D86F1B-E565-4236-8DD3-0771CDC74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" name="Oval 15">
                <a:extLst>
                  <a:ext uri="{FF2B5EF4-FFF2-40B4-BE49-F238E27FC236}">
                    <a16:creationId xmlns:a16="http://schemas.microsoft.com/office/drawing/2014/main" id="{9F06A367-E8E2-40A8-B236-AAE91B846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" name="Oval 16">
                <a:extLst>
                  <a:ext uri="{FF2B5EF4-FFF2-40B4-BE49-F238E27FC236}">
                    <a16:creationId xmlns:a16="http://schemas.microsoft.com/office/drawing/2014/main" id="{BC1C263B-3051-4837-89C9-0DCD1A23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" name="Oval 17">
                <a:extLst>
                  <a:ext uri="{FF2B5EF4-FFF2-40B4-BE49-F238E27FC236}">
                    <a16:creationId xmlns:a16="http://schemas.microsoft.com/office/drawing/2014/main" id="{C2E67F4E-81BE-42DE-A5EC-FA4E8E43A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4" name="Oval 18">
                <a:extLst>
                  <a:ext uri="{FF2B5EF4-FFF2-40B4-BE49-F238E27FC236}">
                    <a16:creationId xmlns:a16="http://schemas.microsoft.com/office/drawing/2014/main" id="{E17B8820-CE9C-4F27-A78B-4471FAB95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5" name="Oval 19">
                <a:extLst>
                  <a:ext uri="{FF2B5EF4-FFF2-40B4-BE49-F238E27FC236}">
                    <a16:creationId xmlns:a16="http://schemas.microsoft.com/office/drawing/2014/main" id="{B2A3C440-4931-4815-8902-6B9719CF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6" name="Oval 20">
                <a:extLst>
                  <a:ext uri="{FF2B5EF4-FFF2-40B4-BE49-F238E27FC236}">
                    <a16:creationId xmlns:a16="http://schemas.microsoft.com/office/drawing/2014/main" id="{98A23C17-C363-435C-AF0F-9480430A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7" name="Oval 21">
                <a:extLst>
                  <a:ext uri="{FF2B5EF4-FFF2-40B4-BE49-F238E27FC236}">
                    <a16:creationId xmlns:a16="http://schemas.microsoft.com/office/drawing/2014/main" id="{EA8D19F7-95F7-4C9E-9EF4-A76D4170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8" name="Oval 22">
                <a:extLst>
                  <a:ext uri="{FF2B5EF4-FFF2-40B4-BE49-F238E27FC236}">
                    <a16:creationId xmlns:a16="http://schemas.microsoft.com/office/drawing/2014/main" id="{BA689721-5C49-4A8D-89BA-392636C8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9" name="Oval 23">
                <a:extLst>
                  <a:ext uri="{FF2B5EF4-FFF2-40B4-BE49-F238E27FC236}">
                    <a16:creationId xmlns:a16="http://schemas.microsoft.com/office/drawing/2014/main" id="{DEE1087E-2FD7-402B-809F-932FDEC8C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57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0" name="Oval 24">
                <a:extLst>
                  <a:ext uri="{FF2B5EF4-FFF2-40B4-BE49-F238E27FC236}">
                    <a16:creationId xmlns:a16="http://schemas.microsoft.com/office/drawing/2014/main" id="{3380D066-651F-4A00-9959-A5F60344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1" name="Oval 25">
                <a:extLst>
                  <a:ext uri="{FF2B5EF4-FFF2-40B4-BE49-F238E27FC236}">
                    <a16:creationId xmlns:a16="http://schemas.microsoft.com/office/drawing/2014/main" id="{7F69E93E-7AED-4F3B-A8C1-7BA6DB9E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2" name="Oval 26">
                <a:extLst>
                  <a:ext uri="{FF2B5EF4-FFF2-40B4-BE49-F238E27FC236}">
                    <a16:creationId xmlns:a16="http://schemas.microsoft.com/office/drawing/2014/main" id="{844468F4-7AA5-4B95-AF45-4C051F21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" name="Oval 27">
                <a:extLst>
                  <a:ext uri="{FF2B5EF4-FFF2-40B4-BE49-F238E27FC236}">
                    <a16:creationId xmlns:a16="http://schemas.microsoft.com/office/drawing/2014/main" id="{055E2786-15EB-48CD-AEB0-63B880DDA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1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" name="Oval 28">
                <a:extLst>
                  <a:ext uri="{FF2B5EF4-FFF2-40B4-BE49-F238E27FC236}">
                    <a16:creationId xmlns:a16="http://schemas.microsoft.com/office/drawing/2014/main" id="{96A7617E-1C99-4D72-883F-43F7D292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5" name="Oval 29">
                <a:extLst>
                  <a:ext uri="{FF2B5EF4-FFF2-40B4-BE49-F238E27FC236}">
                    <a16:creationId xmlns:a16="http://schemas.microsoft.com/office/drawing/2014/main" id="{CAA10B7F-E47B-4949-B478-0B5DA7FE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6" name="Oval 30">
                <a:extLst>
                  <a:ext uri="{FF2B5EF4-FFF2-40B4-BE49-F238E27FC236}">
                    <a16:creationId xmlns:a16="http://schemas.microsoft.com/office/drawing/2014/main" id="{C5860341-C6FC-4199-86B4-F1B1FD574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7" name="Oval 31">
                <a:extLst>
                  <a:ext uri="{FF2B5EF4-FFF2-40B4-BE49-F238E27FC236}">
                    <a16:creationId xmlns:a16="http://schemas.microsoft.com/office/drawing/2014/main" id="{FD9402EF-F0A3-495A-9E98-F7610F60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8" name="Oval 32">
                <a:extLst>
                  <a:ext uri="{FF2B5EF4-FFF2-40B4-BE49-F238E27FC236}">
                    <a16:creationId xmlns:a16="http://schemas.microsoft.com/office/drawing/2014/main" id="{E998A96A-DB94-4072-9718-0B55AFAA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8FF1588C-9344-45C3-B74C-CABC51B3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48"/>
              <a:ext cx="1200" cy="2484"/>
              <a:chOff x="672" y="1165"/>
              <a:chExt cx="1200" cy="2484"/>
            </a:xfrm>
          </p:grpSpPr>
          <p:sp>
            <p:nvSpPr>
              <p:cNvPr id="71" name="Oval 34">
                <a:extLst>
                  <a:ext uri="{FF2B5EF4-FFF2-40B4-BE49-F238E27FC236}">
                    <a16:creationId xmlns:a16="http://schemas.microsoft.com/office/drawing/2014/main" id="{A349B123-C51B-43F5-AD36-12D38C7E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951" y="1165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Oval 35">
                <a:extLst>
                  <a:ext uri="{FF2B5EF4-FFF2-40B4-BE49-F238E27FC236}">
                    <a16:creationId xmlns:a16="http://schemas.microsoft.com/office/drawing/2014/main" id="{85ADFF11-254D-457E-B945-6F636D48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63"/>
                <a:ext cx="98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" name="Oval 36">
                <a:extLst>
                  <a:ext uri="{FF2B5EF4-FFF2-40B4-BE49-F238E27FC236}">
                    <a16:creationId xmlns:a16="http://schemas.microsoft.com/office/drawing/2014/main" id="{39452C2B-4BCD-44A0-A460-03537781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FFF31E12-5F49-4553-9D78-98F814F17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" name="Oval 38">
                <a:extLst>
                  <a:ext uri="{FF2B5EF4-FFF2-40B4-BE49-F238E27FC236}">
                    <a16:creationId xmlns:a16="http://schemas.microsoft.com/office/drawing/2014/main" id="{28415CC9-E9E4-4818-BC5C-697A3C3CE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" name="Oval 39">
                <a:extLst>
                  <a:ext uri="{FF2B5EF4-FFF2-40B4-BE49-F238E27FC236}">
                    <a16:creationId xmlns:a16="http://schemas.microsoft.com/office/drawing/2014/main" id="{FD33E27E-02B9-4397-81C1-54F90CD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" name="Oval 40">
                <a:extLst>
                  <a:ext uri="{FF2B5EF4-FFF2-40B4-BE49-F238E27FC236}">
                    <a16:creationId xmlns:a16="http://schemas.microsoft.com/office/drawing/2014/main" id="{A6DF80D3-791F-4FD8-BA1E-AE9EE1C6B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" name="Oval 41">
                <a:extLst>
                  <a:ext uri="{FF2B5EF4-FFF2-40B4-BE49-F238E27FC236}">
                    <a16:creationId xmlns:a16="http://schemas.microsoft.com/office/drawing/2014/main" id="{FEDE4FF5-7781-45B4-AF88-22BC30D3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" name="Oval 42">
                <a:extLst>
                  <a:ext uri="{FF2B5EF4-FFF2-40B4-BE49-F238E27FC236}">
                    <a16:creationId xmlns:a16="http://schemas.microsoft.com/office/drawing/2014/main" id="{C41C1A0A-D301-4944-92A1-43A42AF00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" name="Oval 43">
                <a:extLst>
                  <a:ext uri="{FF2B5EF4-FFF2-40B4-BE49-F238E27FC236}">
                    <a16:creationId xmlns:a16="http://schemas.microsoft.com/office/drawing/2014/main" id="{199680E2-7E8B-451B-A2E4-4F371A3EE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" name="Oval 44">
                <a:extLst>
                  <a:ext uri="{FF2B5EF4-FFF2-40B4-BE49-F238E27FC236}">
                    <a16:creationId xmlns:a16="http://schemas.microsoft.com/office/drawing/2014/main" id="{495226CB-1428-40A3-BC13-A587E299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" name="Oval 45">
                <a:extLst>
                  <a:ext uri="{FF2B5EF4-FFF2-40B4-BE49-F238E27FC236}">
                    <a16:creationId xmlns:a16="http://schemas.microsoft.com/office/drawing/2014/main" id="{402E7595-A5C4-4514-90B3-FDFC94CE5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" name="Oval 46">
                <a:extLst>
                  <a:ext uri="{FF2B5EF4-FFF2-40B4-BE49-F238E27FC236}">
                    <a16:creationId xmlns:a16="http://schemas.microsoft.com/office/drawing/2014/main" id="{F8E301C2-5A71-40D8-BA9D-5B6D7DEA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" name="Oval 47">
                <a:extLst>
                  <a:ext uri="{FF2B5EF4-FFF2-40B4-BE49-F238E27FC236}">
                    <a16:creationId xmlns:a16="http://schemas.microsoft.com/office/drawing/2014/main" id="{2B8949FE-C256-486C-A007-CE330CE1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" name="Oval 48">
                <a:extLst>
                  <a:ext uri="{FF2B5EF4-FFF2-40B4-BE49-F238E27FC236}">
                    <a16:creationId xmlns:a16="http://schemas.microsoft.com/office/drawing/2014/main" id="{12921EA1-6053-4F33-9D22-5A885B20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" name="Oval 49">
                <a:extLst>
                  <a:ext uri="{FF2B5EF4-FFF2-40B4-BE49-F238E27FC236}">
                    <a16:creationId xmlns:a16="http://schemas.microsoft.com/office/drawing/2014/main" id="{0899A843-C313-4854-9AFF-750437B5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" name="Oval 50">
                <a:extLst>
                  <a:ext uri="{FF2B5EF4-FFF2-40B4-BE49-F238E27FC236}">
                    <a16:creationId xmlns:a16="http://schemas.microsoft.com/office/drawing/2014/main" id="{CD96DA4A-61F4-4AF5-BC99-05E7EC07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" name="Oval 51">
                <a:extLst>
                  <a:ext uri="{FF2B5EF4-FFF2-40B4-BE49-F238E27FC236}">
                    <a16:creationId xmlns:a16="http://schemas.microsoft.com/office/drawing/2014/main" id="{2F82A7A5-8307-4A29-BB1F-B20A03476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" name="Oval 52">
                <a:extLst>
                  <a:ext uri="{FF2B5EF4-FFF2-40B4-BE49-F238E27FC236}">
                    <a16:creationId xmlns:a16="http://schemas.microsoft.com/office/drawing/2014/main" id="{D37B873F-03EC-4285-AACD-AF14329DA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" name="Oval 53">
                <a:extLst>
                  <a:ext uri="{FF2B5EF4-FFF2-40B4-BE49-F238E27FC236}">
                    <a16:creationId xmlns:a16="http://schemas.microsoft.com/office/drawing/2014/main" id="{2FD76F61-F4C7-474E-87DB-985F44BAD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" name="Oval 54">
                <a:extLst>
                  <a:ext uri="{FF2B5EF4-FFF2-40B4-BE49-F238E27FC236}">
                    <a16:creationId xmlns:a16="http://schemas.microsoft.com/office/drawing/2014/main" id="{21C74695-1408-4A91-B0E4-36AA7784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" name="Oval 55">
                <a:extLst>
                  <a:ext uri="{FF2B5EF4-FFF2-40B4-BE49-F238E27FC236}">
                    <a16:creationId xmlns:a16="http://schemas.microsoft.com/office/drawing/2014/main" id="{186640FC-F301-4BA4-89CA-0488423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" name="Oval 56">
                <a:extLst>
                  <a:ext uri="{FF2B5EF4-FFF2-40B4-BE49-F238E27FC236}">
                    <a16:creationId xmlns:a16="http://schemas.microsoft.com/office/drawing/2014/main" id="{E8A0BCEA-7CC4-4BF9-A6C9-60A27068C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576EDD0E-55DA-4197-BC83-6FE573C2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5" name="Oval 58">
                <a:extLst>
                  <a:ext uri="{FF2B5EF4-FFF2-40B4-BE49-F238E27FC236}">
                    <a16:creationId xmlns:a16="http://schemas.microsoft.com/office/drawing/2014/main" id="{AC50EFCA-A636-4DB6-8CD5-FCBAEA75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6" name="Oval 59">
                <a:extLst>
                  <a:ext uri="{FF2B5EF4-FFF2-40B4-BE49-F238E27FC236}">
                    <a16:creationId xmlns:a16="http://schemas.microsoft.com/office/drawing/2014/main" id="{D03E92CF-364B-45CF-98A5-DBA312920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7" name="Oval 60">
                <a:extLst>
                  <a:ext uri="{FF2B5EF4-FFF2-40B4-BE49-F238E27FC236}">
                    <a16:creationId xmlns:a16="http://schemas.microsoft.com/office/drawing/2014/main" id="{E2AF4F75-B0FB-4084-B98E-C17C47A89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" name="Oval 61">
                <a:extLst>
                  <a:ext uri="{FF2B5EF4-FFF2-40B4-BE49-F238E27FC236}">
                    <a16:creationId xmlns:a16="http://schemas.microsoft.com/office/drawing/2014/main" id="{FEE7A4CB-9E5F-439F-A679-01CE0661D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" name="Oval 62">
                <a:extLst>
                  <a:ext uri="{FF2B5EF4-FFF2-40B4-BE49-F238E27FC236}">
                    <a16:creationId xmlns:a16="http://schemas.microsoft.com/office/drawing/2014/main" id="{A8238AAB-F97E-4A09-B075-4B9865A7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0" name="Group 63">
              <a:extLst>
                <a:ext uri="{FF2B5EF4-FFF2-40B4-BE49-F238E27FC236}">
                  <a16:creationId xmlns:a16="http://schemas.microsoft.com/office/drawing/2014/main" id="{2DEE2DD2-9F3B-40F9-AAAC-6D6B4EEBB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116"/>
              <a:ext cx="1200" cy="2484"/>
              <a:chOff x="2352" y="816"/>
              <a:chExt cx="1200" cy="2484"/>
            </a:xfrm>
          </p:grpSpPr>
          <p:sp>
            <p:nvSpPr>
              <p:cNvPr id="42" name="Oval 64">
                <a:extLst>
                  <a:ext uri="{FF2B5EF4-FFF2-40B4-BE49-F238E27FC236}">
                    <a16:creationId xmlns:a16="http://schemas.microsoft.com/office/drawing/2014/main" id="{123CDCF9-E91F-4AB4-8323-535DA5E2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2679" y="816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3" name="Oval 65">
                <a:extLst>
                  <a:ext uri="{FF2B5EF4-FFF2-40B4-BE49-F238E27FC236}">
                    <a16:creationId xmlns:a16="http://schemas.microsoft.com/office/drawing/2014/main" id="{5BE2688A-2030-4367-8990-D0898D80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98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4" name="Oval 66">
                <a:extLst>
                  <a:ext uri="{FF2B5EF4-FFF2-40B4-BE49-F238E27FC236}">
                    <a16:creationId xmlns:a16="http://schemas.microsoft.com/office/drawing/2014/main" id="{5CC10E6A-8E43-41F2-8004-EF99F4E71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61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5" name="Oval 67">
                <a:extLst>
                  <a:ext uri="{FF2B5EF4-FFF2-40B4-BE49-F238E27FC236}">
                    <a16:creationId xmlns:a16="http://schemas.microsoft.com/office/drawing/2014/main" id="{C0F62C5F-34CB-42CF-862C-87F6B246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6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6" name="Oval 68">
                <a:extLst>
                  <a:ext uri="{FF2B5EF4-FFF2-40B4-BE49-F238E27FC236}">
                    <a16:creationId xmlns:a16="http://schemas.microsoft.com/office/drawing/2014/main" id="{4825C8C6-4E01-4E87-83BE-DB30AB13A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7" name="Oval 69">
                <a:extLst>
                  <a:ext uri="{FF2B5EF4-FFF2-40B4-BE49-F238E27FC236}">
                    <a16:creationId xmlns:a16="http://schemas.microsoft.com/office/drawing/2014/main" id="{F19CD368-76E6-4E96-BACF-798B5C38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" name="Oval 70">
                <a:extLst>
                  <a:ext uri="{FF2B5EF4-FFF2-40B4-BE49-F238E27FC236}">
                    <a16:creationId xmlns:a16="http://schemas.microsoft.com/office/drawing/2014/main" id="{349EA8FF-B721-46FF-89AB-D959D419C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" name="Oval 71">
                <a:extLst>
                  <a:ext uri="{FF2B5EF4-FFF2-40B4-BE49-F238E27FC236}">
                    <a16:creationId xmlns:a16="http://schemas.microsoft.com/office/drawing/2014/main" id="{13B05642-5A6C-45D5-897A-2D0DB5900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19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5907A903-4DEA-4863-B893-C3ACD4BD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9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" name="Oval 73">
                <a:extLst>
                  <a:ext uri="{FF2B5EF4-FFF2-40B4-BE49-F238E27FC236}">
                    <a16:creationId xmlns:a16="http://schemas.microsoft.com/office/drawing/2014/main" id="{FE804079-8E5F-47D5-85DD-DB587B9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05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" name="Oval 74">
                <a:extLst>
                  <a:ext uri="{FF2B5EF4-FFF2-40B4-BE49-F238E27FC236}">
                    <a16:creationId xmlns:a16="http://schemas.microsoft.com/office/drawing/2014/main" id="{A60301CE-9E58-468A-ADFB-4E626326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" name="Oval 75">
                <a:extLst>
                  <a:ext uri="{FF2B5EF4-FFF2-40B4-BE49-F238E27FC236}">
                    <a16:creationId xmlns:a16="http://schemas.microsoft.com/office/drawing/2014/main" id="{8ED7D31E-B24D-4962-BFC5-F7AAD25E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" name="Oval 76">
                <a:extLst>
                  <a:ext uri="{FF2B5EF4-FFF2-40B4-BE49-F238E27FC236}">
                    <a16:creationId xmlns:a16="http://schemas.microsoft.com/office/drawing/2014/main" id="{117ACC1A-EA75-4F49-8267-F6106F5E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33E609C9-FC69-4742-B011-E536A85DD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" name="Oval 78">
                <a:extLst>
                  <a:ext uri="{FF2B5EF4-FFF2-40B4-BE49-F238E27FC236}">
                    <a16:creationId xmlns:a16="http://schemas.microsoft.com/office/drawing/2014/main" id="{F806BB06-6A4A-46AF-A108-96F7772A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62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" name="Oval 79">
                <a:extLst>
                  <a:ext uri="{FF2B5EF4-FFF2-40B4-BE49-F238E27FC236}">
                    <a16:creationId xmlns:a16="http://schemas.microsoft.com/office/drawing/2014/main" id="{8BA02AE3-0CEB-499E-AFAA-69ABCF78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0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" name="Oval 80">
                <a:extLst>
                  <a:ext uri="{FF2B5EF4-FFF2-40B4-BE49-F238E27FC236}">
                    <a16:creationId xmlns:a16="http://schemas.microsoft.com/office/drawing/2014/main" id="{5506AAD7-9665-4150-89BE-79C6C3E8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" name="Oval 81">
                <a:extLst>
                  <a:ext uri="{FF2B5EF4-FFF2-40B4-BE49-F238E27FC236}">
                    <a16:creationId xmlns:a16="http://schemas.microsoft.com/office/drawing/2014/main" id="{B262FB64-08C3-41DE-8BAC-E209AEA7C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" name="Oval 82">
                <a:extLst>
                  <a:ext uri="{FF2B5EF4-FFF2-40B4-BE49-F238E27FC236}">
                    <a16:creationId xmlns:a16="http://schemas.microsoft.com/office/drawing/2014/main" id="{0724551D-191D-4B0A-BFEE-397A7F9E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3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" name="Oval 83">
                <a:extLst>
                  <a:ext uri="{FF2B5EF4-FFF2-40B4-BE49-F238E27FC236}">
                    <a16:creationId xmlns:a16="http://schemas.microsoft.com/office/drawing/2014/main" id="{F179F3BF-6627-4CF3-999C-334853158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90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" name="Oval 84">
                <a:extLst>
                  <a:ext uri="{FF2B5EF4-FFF2-40B4-BE49-F238E27FC236}">
                    <a16:creationId xmlns:a16="http://schemas.microsoft.com/office/drawing/2014/main" id="{3BF47AC5-6134-41BE-A05E-C30EAC5CD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" name="Oval 85">
                <a:extLst>
                  <a:ext uri="{FF2B5EF4-FFF2-40B4-BE49-F238E27FC236}">
                    <a16:creationId xmlns:a16="http://schemas.microsoft.com/office/drawing/2014/main" id="{423F6877-C43C-496F-81D5-8FDD1C48D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47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" name="Oval 86">
                <a:extLst>
                  <a:ext uri="{FF2B5EF4-FFF2-40B4-BE49-F238E27FC236}">
                    <a16:creationId xmlns:a16="http://schemas.microsoft.com/office/drawing/2014/main" id="{17C65DE3-A136-47AD-812A-1D40E13A9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2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" name="Oval 87">
                <a:extLst>
                  <a:ext uri="{FF2B5EF4-FFF2-40B4-BE49-F238E27FC236}">
                    <a16:creationId xmlns:a16="http://schemas.microsoft.com/office/drawing/2014/main" id="{6078850C-3802-4625-B0AA-8988BA5AC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52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" name="Oval 88">
                <a:extLst>
                  <a:ext uri="{FF2B5EF4-FFF2-40B4-BE49-F238E27FC236}">
                    <a16:creationId xmlns:a16="http://schemas.microsoft.com/office/drawing/2014/main" id="{95A7648A-6536-4D91-BDFB-9320C95F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" name="Oval 89">
                <a:extLst>
                  <a:ext uri="{FF2B5EF4-FFF2-40B4-BE49-F238E27FC236}">
                    <a16:creationId xmlns:a16="http://schemas.microsoft.com/office/drawing/2014/main" id="{70551BE9-37B0-46A8-836C-0D0CF827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" name="Oval 90">
                <a:extLst>
                  <a:ext uri="{FF2B5EF4-FFF2-40B4-BE49-F238E27FC236}">
                    <a16:creationId xmlns:a16="http://schemas.microsoft.com/office/drawing/2014/main" id="{6D8B2A26-E046-4742-A891-1C6595E2C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" name="Oval 91">
                <a:extLst>
                  <a:ext uri="{FF2B5EF4-FFF2-40B4-BE49-F238E27FC236}">
                    <a16:creationId xmlns:a16="http://schemas.microsoft.com/office/drawing/2014/main" id="{B278B70C-F2A7-45C3-B444-586FF700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CD4C6633-7AFA-4CC0-9504-2B97E713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8EAC30A4-8B82-4323-A8C7-1CF6419C4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056"/>
              <a:ext cx="1248" cy="2484"/>
              <a:chOff x="4128" y="972"/>
              <a:chExt cx="1248" cy="2484"/>
            </a:xfrm>
          </p:grpSpPr>
          <p:sp>
            <p:nvSpPr>
              <p:cNvPr id="13" name="Oval 94">
                <a:extLst>
                  <a:ext uri="{FF2B5EF4-FFF2-40B4-BE49-F238E27FC236}">
                    <a16:creationId xmlns:a16="http://schemas.microsoft.com/office/drawing/2014/main" id="{36BB1E53-A821-4BC3-BA5D-93940B62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4455" y="972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Oval 95">
                <a:extLst>
                  <a:ext uri="{FF2B5EF4-FFF2-40B4-BE49-F238E27FC236}">
                    <a16:creationId xmlns:a16="http://schemas.microsoft.com/office/drawing/2014/main" id="{84771F0D-4D0A-4F42-9F9F-F43FC973E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2170"/>
                <a:ext cx="9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Oval 96">
                <a:extLst>
                  <a:ext uri="{FF2B5EF4-FFF2-40B4-BE49-F238E27FC236}">
                    <a16:creationId xmlns:a16="http://schemas.microsoft.com/office/drawing/2014/main" id="{C1BFE5AC-C7E1-4809-BDCD-DEBF43FDF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77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Oval 97">
                <a:extLst>
                  <a:ext uri="{FF2B5EF4-FFF2-40B4-BE49-F238E27FC236}">
                    <a16:creationId xmlns:a16="http://schemas.microsoft.com/office/drawing/2014/main" id="{18051740-20F1-4678-A9D3-7BA512AF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" name="Oval 98">
                <a:extLst>
                  <a:ext uri="{FF2B5EF4-FFF2-40B4-BE49-F238E27FC236}">
                    <a16:creationId xmlns:a16="http://schemas.microsoft.com/office/drawing/2014/main" id="{4F46913D-2FB6-4D57-88D1-2334B65F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" name="Oval 99">
                <a:extLst>
                  <a:ext uri="{FF2B5EF4-FFF2-40B4-BE49-F238E27FC236}">
                    <a16:creationId xmlns:a16="http://schemas.microsoft.com/office/drawing/2014/main" id="{D582A310-EADA-414E-B2BC-EB010A48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" name="Oval 100">
                <a:extLst>
                  <a:ext uri="{FF2B5EF4-FFF2-40B4-BE49-F238E27FC236}">
                    <a16:creationId xmlns:a16="http://schemas.microsoft.com/office/drawing/2014/main" id="{1A738585-A559-4333-BF4E-561216AD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2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Oval 101">
                <a:extLst>
                  <a:ext uri="{FF2B5EF4-FFF2-40B4-BE49-F238E27FC236}">
                    <a16:creationId xmlns:a16="http://schemas.microsoft.com/office/drawing/2014/main" id="{887F7AA3-B73C-4853-8123-3E6ED00B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35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" name="Oval 102">
                <a:extLst>
                  <a:ext uri="{FF2B5EF4-FFF2-40B4-BE49-F238E27FC236}">
                    <a16:creationId xmlns:a16="http://schemas.microsoft.com/office/drawing/2014/main" id="{2D2742D5-360A-41B8-B8C5-F986690D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" name="Oval 103">
                <a:extLst>
                  <a:ext uri="{FF2B5EF4-FFF2-40B4-BE49-F238E27FC236}">
                    <a16:creationId xmlns:a16="http://schemas.microsoft.com/office/drawing/2014/main" id="{B81FAA67-B29B-4591-B9D7-3E3C13A4E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2207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Oval 104">
                <a:extLst>
                  <a:ext uri="{FF2B5EF4-FFF2-40B4-BE49-F238E27FC236}">
                    <a16:creationId xmlns:a16="http://schemas.microsoft.com/office/drawing/2014/main" id="{0B0A1220-E3C4-4104-AFA1-07136D2EA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Oval 105">
                <a:extLst>
                  <a:ext uri="{FF2B5EF4-FFF2-40B4-BE49-F238E27FC236}">
                    <a16:creationId xmlns:a16="http://schemas.microsoft.com/office/drawing/2014/main" id="{57E240D8-38B7-4395-89A0-79568800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Oval 106">
                <a:extLst>
                  <a:ext uri="{FF2B5EF4-FFF2-40B4-BE49-F238E27FC236}">
                    <a16:creationId xmlns:a16="http://schemas.microsoft.com/office/drawing/2014/main" id="{8562D120-215B-4B34-B527-7B2AEC65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Oval 107">
                <a:extLst>
                  <a:ext uri="{FF2B5EF4-FFF2-40B4-BE49-F238E27FC236}">
                    <a16:creationId xmlns:a16="http://schemas.microsoft.com/office/drawing/2014/main" id="{09696FE2-D88E-4B30-882A-9FB9E88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Oval 108">
                <a:extLst>
                  <a:ext uri="{FF2B5EF4-FFF2-40B4-BE49-F238E27FC236}">
                    <a16:creationId xmlns:a16="http://schemas.microsoft.com/office/drawing/2014/main" id="{CB7F3CC6-8AF8-4879-9375-EC26353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892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Oval 109">
                <a:extLst>
                  <a:ext uri="{FF2B5EF4-FFF2-40B4-BE49-F238E27FC236}">
                    <a16:creationId xmlns:a16="http://schemas.microsoft.com/office/drawing/2014/main" id="{2D67ECC0-40C6-440D-B0A5-F4BE08A0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15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9" name="Oval 110">
                <a:extLst>
                  <a:ext uri="{FF2B5EF4-FFF2-40B4-BE49-F238E27FC236}">
                    <a16:creationId xmlns:a16="http://schemas.microsoft.com/office/drawing/2014/main" id="{151A623C-A686-4DE0-A06D-137E19D7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73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Oval 111">
                <a:extLst>
                  <a:ext uri="{FF2B5EF4-FFF2-40B4-BE49-F238E27FC236}">
                    <a16:creationId xmlns:a16="http://schemas.microsoft.com/office/drawing/2014/main" id="{0301C779-D5CC-4EF6-8C0F-9AD4E3DC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988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" name="Oval 112">
                <a:extLst>
                  <a:ext uri="{FF2B5EF4-FFF2-40B4-BE49-F238E27FC236}">
                    <a16:creationId xmlns:a16="http://schemas.microsoft.com/office/drawing/2014/main" id="{AB98ED02-B4A5-4871-B58C-2CB7D8F0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500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Oval 113">
                <a:extLst>
                  <a:ext uri="{FF2B5EF4-FFF2-40B4-BE49-F238E27FC236}">
                    <a16:creationId xmlns:a16="http://schemas.microsoft.com/office/drawing/2014/main" id="{A8ED04A1-E96F-4DEF-8F93-7FB7874C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06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3" name="Oval 114">
                <a:extLst>
                  <a:ext uri="{FF2B5EF4-FFF2-40B4-BE49-F238E27FC236}">
                    <a16:creationId xmlns:a16="http://schemas.microsoft.com/office/drawing/2014/main" id="{ADC8B647-60C5-422A-A9C9-C65C41C1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" name="Oval 115">
                <a:extLst>
                  <a:ext uri="{FF2B5EF4-FFF2-40B4-BE49-F238E27FC236}">
                    <a16:creationId xmlns:a16="http://schemas.microsoft.com/office/drawing/2014/main" id="{0B6A5289-A427-46F1-AEB8-1638480C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63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Oval 116">
                <a:extLst>
                  <a:ext uri="{FF2B5EF4-FFF2-40B4-BE49-F238E27FC236}">
                    <a16:creationId xmlns:a16="http://schemas.microsoft.com/office/drawing/2014/main" id="{85C0A56B-7694-4302-88E5-761501E8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0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Oval 117">
                <a:extLst>
                  <a:ext uri="{FF2B5EF4-FFF2-40B4-BE49-F238E27FC236}">
                    <a16:creationId xmlns:a16="http://schemas.microsoft.com/office/drawing/2014/main" id="{51611461-7C13-43BD-9B01-06F7F4FC3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67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7" name="Oval 118">
                <a:extLst>
                  <a:ext uri="{FF2B5EF4-FFF2-40B4-BE49-F238E27FC236}">
                    <a16:creationId xmlns:a16="http://schemas.microsoft.com/office/drawing/2014/main" id="{26DFB85E-D59E-4072-8517-A7FEFB3F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Oval 119">
                <a:extLst>
                  <a:ext uri="{FF2B5EF4-FFF2-40B4-BE49-F238E27FC236}">
                    <a16:creationId xmlns:a16="http://schemas.microsoft.com/office/drawing/2014/main" id="{955A430D-9EA5-42B7-9473-CEADEBFCE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" name="Oval 120">
                <a:extLst>
                  <a:ext uri="{FF2B5EF4-FFF2-40B4-BE49-F238E27FC236}">
                    <a16:creationId xmlns:a16="http://schemas.microsoft.com/office/drawing/2014/main" id="{E62181B1-7006-46A7-A24F-CE3A36E5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" name="Oval 121">
                <a:extLst>
                  <a:ext uri="{FF2B5EF4-FFF2-40B4-BE49-F238E27FC236}">
                    <a16:creationId xmlns:a16="http://schemas.microsoft.com/office/drawing/2014/main" id="{5F160AC5-E22F-4022-AF49-398A78610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" name="Oval 122">
                <a:extLst>
                  <a:ext uri="{FF2B5EF4-FFF2-40B4-BE49-F238E27FC236}">
                    <a16:creationId xmlns:a16="http://schemas.microsoft.com/office/drawing/2014/main" id="{57AD951E-69D5-4EB3-A764-0ABFC49B6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2" name="Oval 123">
              <a:extLst>
                <a:ext uri="{FF2B5EF4-FFF2-40B4-BE49-F238E27FC236}">
                  <a16:creationId xmlns:a16="http://schemas.microsoft.com/office/drawing/2014/main" id="{B0D035DE-5C72-4D8F-A2BA-317FB5671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6382">
              <a:off x="1056" y="2244"/>
              <a:ext cx="2493" cy="5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>
                    <a:sym typeface="Wingdings" pitchFamily="2" charset="2"/>
                  </a:rPr>
                  <a:t>Let each speech utterance be represented by </a:t>
                </a:r>
                <a:r>
                  <a:rPr lang="en-US" sz="2000" i="1" kern="0" dirty="0">
                    <a:sym typeface="Wingdings" pitchFamily="2" charset="2"/>
                  </a:rPr>
                  <a:t>speaker embedding vector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endParaRPr lang="en-US" sz="2000" b="1" i="1" dirty="0">
                  <a:sym typeface="Wingdings" pitchFamily="2" charset="2"/>
                </a:endParaRPr>
              </a:p>
              <a:p>
                <a:pPr lvl="1"/>
                <a:r>
                  <a:rPr lang="en-US" sz="1600" kern="0" dirty="0">
                    <a:sym typeface="Wingdings" pitchFamily="2" charset="2"/>
                  </a:rPr>
                  <a:t>e.g. 512 dim. output of hidden layer of neural network trained for speaker classification</a:t>
                </a:r>
              </a:p>
              <a:p>
                <a:r>
                  <a:rPr lang="en-US" sz="2000" kern="0" dirty="0">
                    <a:sym typeface="Wingdings" pitchFamily="2" charset="2"/>
                  </a:rPr>
                  <a:t>We assume, that the distribution of the embeddings can be modeled as follows:</a:t>
                </a:r>
                <a:endParaRPr lang="en-US" sz="20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1800" kern="0" dirty="0">
                    <a:solidFill>
                      <a:schemeClr val="tx1"/>
                    </a:solidFill>
                    <a:sym typeface="Wingdings" pitchFamily="2" charset="2"/>
                  </a:rPr>
                  <a:t>We assume the same factorization as for GMM, but with continuous laten variable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𝐳</m:t>
                    </m:r>
                  </m:oMath>
                </a14:m>
                <a:endParaRPr lang="en-US" sz="18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𝝁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𝑎𝑐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	- </a:t>
                </a:r>
                <a:r>
                  <a:rPr lang="en-US" sz="1800" kern="0" dirty="0">
                    <a:sym typeface="Wingdings" pitchFamily="2" charset="2"/>
                  </a:rPr>
                  <a:t>distribution of speaker means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𝒛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𝑤𝑐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- </a:t>
                </a:r>
                <a:r>
                  <a:rPr lang="en-US" sz="1800" kern="0" dirty="0">
                    <a:sym typeface="Wingdings" pitchFamily="2" charset="2"/>
                  </a:rPr>
                  <a:t>within class (channel) variability</a:t>
                </a:r>
              </a:p>
              <a:p>
                <a:pPr marL="0" indent="0">
                  <a:buNone/>
                </a:pPr>
                <a:endParaRPr lang="en-US" sz="1800" kern="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Observations (embeddings)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Latent (speaker mean)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is generated for each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from 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All embeddings of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/>
                  <a:t> are generated</a:t>
                </a:r>
                <a:br>
                  <a:rPr lang="en-US" sz="1800" dirty="0"/>
                </a:br>
                <a:r>
                  <a:rPr lang="en-US" sz="1800" dirty="0"/>
                  <a:t>from </a:t>
                </a:r>
                <a:r>
                  <a:rPr lang="en-US" altLang="en-US" sz="1800" dirty="0"/>
                  <a:t>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dirty="0"/>
              </a:p>
              <a:p>
                <a:endParaRPr lang="en-US" sz="1800" kern="0" dirty="0">
                  <a:sym typeface="Wingdings" pitchFamily="2" charset="2"/>
                </a:endParaRPr>
              </a:p>
              <a:p>
                <a:endParaRPr lang="en-US" sz="1200" dirty="0"/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endParaRPr lang="en-US" sz="2000" i="1" kern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blipFill>
                <a:blip r:embed="rId3"/>
                <a:stretch>
                  <a:fillRect l="-605" t="-768" b="-2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94D5A4A-6163-4CF9-9F47-9DF18B11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13">
            <a:extLst>
              <a:ext uri="{FF2B5EF4-FFF2-40B4-BE49-F238E27FC236}">
                <a16:creationId xmlns:a16="http://schemas.microsoft.com/office/drawing/2014/main" id="{6E4F5B1B-D98E-4A85-9CE7-6EE375C3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1" name="AutoShape 17">
            <a:extLst>
              <a:ext uri="{FF2B5EF4-FFF2-40B4-BE49-F238E27FC236}">
                <a16:creationId xmlns:a16="http://schemas.microsoft.com/office/drawing/2014/main" id="{210ABDAC-E4AB-42C1-8AF0-E6EB246C3721}"/>
              </a:ext>
            </a:extLst>
          </p:cNvPr>
          <p:cNvCxnSpPr>
            <a:cxnSpLocks noChangeShapeType="1"/>
            <a:stCxn id="3" idx="4"/>
            <a:endCxn id="139" idx="0"/>
          </p:cNvCxnSpPr>
          <p:nvPr/>
        </p:nvCxnSpPr>
        <p:spPr bwMode="auto">
          <a:xfrm>
            <a:off x="93723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blipFill>
                <a:blip r:embed="rId5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Oval 13">
            <a:extLst>
              <a:ext uri="{FF2B5EF4-FFF2-40B4-BE49-F238E27FC236}">
                <a16:creationId xmlns:a16="http://schemas.microsoft.com/office/drawing/2014/main" id="{5A3A7988-F26C-46A3-B8B1-425302B9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0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13">
            <a:extLst>
              <a:ext uri="{FF2B5EF4-FFF2-40B4-BE49-F238E27FC236}">
                <a16:creationId xmlns:a16="http://schemas.microsoft.com/office/drawing/2014/main" id="{4BB9B96A-E208-44C5-99AD-C310CEF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9" name="AutoShape 17">
            <a:extLst>
              <a:ext uri="{FF2B5EF4-FFF2-40B4-BE49-F238E27FC236}">
                <a16:creationId xmlns:a16="http://schemas.microsoft.com/office/drawing/2014/main" id="{B3E95C3E-CA1D-40A8-AD69-54C3CBAFD749}"/>
              </a:ext>
            </a:extLst>
          </p:cNvPr>
          <p:cNvCxnSpPr>
            <a:cxnSpLocks noChangeShapeType="1"/>
            <a:stCxn id="3" idx="3"/>
            <a:endCxn id="155" idx="0"/>
          </p:cNvCxnSpPr>
          <p:nvPr/>
        </p:nvCxnSpPr>
        <p:spPr bwMode="auto">
          <a:xfrm flipH="1">
            <a:off x="38117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17">
            <a:extLst>
              <a:ext uri="{FF2B5EF4-FFF2-40B4-BE49-F238E27FC236}">
                <a16:creationId xmlns:a16="http://schemas.microsoft.com/office/drawing/2014/main" id="{19D0E679-EB43-4B0D-964C-199F01D5B3AE}"/>
              </a:ext>
            </a:extLst>
          </p:cNvPr>
          <p:cNvCxnSpPr>
            <a:cxnSpLocks noChangeShapeType="1"/>
            <a:stCxn id="3" idx="5"/>
            <a:endCxn id="153" idx="0"/>
          </p:cNvCxnSpPr>
          <p:nvPr/>
        </p:nvCxnSpPr>
        <p:spPr bwMode="auto">
          <a:xfrm>
            <a:off x="107194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blipFill>
                <a:blip r:embed="rId6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blipFill>
                <a:blip r:embed="rId7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/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EF0D1B74-FE6C-436A-9CE7-D9498A70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B5337F71-9ABC-4674-BB83-18CCA35D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8" name="AutoShape 17">
            <a:extLst>
              <a:ext uri="{FF2B5EF4-FFF2-40B4-BE49-F238E27FC236}">
                <a16:creationId xmlns:a16="http://schemas.microsoft.com/office/drawing/2014/main" id="{BEF4F400-C7D1-41F9-8EC0-84361777BA89}"/>
              </a:ext>
            </a:extLst>
          </p:cNvPr>
          <p:cNvCxnSpPr>
            <a:cxnSpLocks noChangeShapeType="1"/>
            <a:stCxn id="184" idx="4"/>
            <a:endCxn id="186" idx="0"/>
          </p:cNvCxnSpPr>
          <p:nvPr/>
        </p:nvCxnSpPr>
        <p:spPr bwMode="auto">
          <a:xfrm>
            <a:off x="417759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blipFill>
                <a:blip r:embed="rId10"/>
                <a:stretch>
                  <a:fillRect r="-8000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13">
            <a:extLst>
              <a:ext uri="{FF2B5EF4-FFF2-40B4-BE49-F238E27FC236}">
                <a16:creationId xmlns:a16="http://schemas.microsoft.com/office/drawing/2014/main" id="{2B15A2D5-17D0-4DC8-A8AE-FA41644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96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Oval 13">
            <a:extLst>
              <a:ext uri="{FF2B5EF4-FFF2-40B4-BE49-F238E27FC236}">
                <a16:creationId xmlns:a16="http://schemas.microsoft.com/office/drawing/2014/main" id="{1C6BABED-8E1E-470C-AD6F-C8D4AD4E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3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8" name="AutoShape 17">
            <a:extLst>
              <a:ext uri="{FF2B5EF4-FFF2-40B4-BE49-F238E27FC236}">
                <a16:creationId xmlns:a16="http://schemas.microsoft.com/office/drawing/2014/main" id="{463F82B3-D513-44D5-AB36-5288AF79C879}"/>
              </a:ext>
            </a:extLst>
          </p:cNvPr>
          <p:cNvCxnSpPr>
            <a:cxnSpLocks noChangeShapeType="1"/>
            <a:stCxn id="184" idx="3"/>
            <a:endCxn id="196" idx="0"/>
          </p:cNvCxnSpPr>
          <p:nvPr/>
        </p:nvCxnSpPr>
        <p:spPr bwMode="auto">
          <a:xfrm flipH="1">
            <a:off x="362153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17">
            <a:extLst>
              <a:ext uri="{FF2B5EF4-FFF2-40B4-BE49-F238E27FC236}">
                <a16:creationId xmlns:a16="http://schemas.microsoft.com/office/drawing/2014/main" id="{C8D7C1AD-72E1-4CAE-8053-5DA4115219E7}"/>
              </a:ext>
            </a:extLst>
          </p:cNvPr>
          <p:cNvCxnSpPr>
            <a:cxnSpLocks noChangeShapeType="1"/>
            <a:stCxn id="184" idx="5"/>
            <a:endCxn id="194" idx="0"/>
          </p:cNvCxnSpPr>
          <p:nvPr/>
        </p:nvCxnSpPr>
        <p:spPr bwMode="auto">
          <a:xfrm>
            <a:off x="431230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blipFill>
                <a:blip r:embed="rId11"/>
                <a:stretch>
                  <a:fillRect r="-933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blipFill>
                <a:blip r:embed="rId12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/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/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B881CC6-9011-4CEA-8614-15A45E3C70EC}"/>
              </a:ext>
            </a:extLst>
          </p:cNvPr>
          <p:cNvCxnSpPr>
            <a:cxnSpLocks/>
          </p:cNvCxnSpPr>
          <p:nvPr/>
        </p:nvCxnSpPr>
        <p:spPr>
          <a:xfrm flipH="1">
            <a:off x="8110301" y="4541967"/>
            <a:ext cx="554069" cy="47120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/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71CB0BC-CCD3-42C8-931F-22FE3CED9088}"/>
              </a:ext>
            </a:extLst>
          </p:cNvPr>
          <p:cNvCxnSpPr>
            <a:cxnSpLocks/>
          </p:cNvCxnSpPr>
          <p:nvPr/>
        </p:nvCxnSpPr>
        <p:spPr>
          <a:xfrm flipV="1">
            <a:off x="8426524" y="5992854"/>
            <a:ext cx="256474" cy="43508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2C7D746-6CCC-4E96-B7F0-C88A7BC96B65}"/>
              </a:ext>
            </a:extLst>
          </p:cNvPr>
          <p:cNvCxnSpPr>
            <a:cxnSpLocks/>
          </p:cNvCxnSpPr>
          <p:nvPr/>
        </p:nvCxnSpPr>
        <p:spPr>
          <a:xfrm flipV="1">
            <a:off x="8389505" y="5925487"/>
            <a:ext cx="92719" cy="51006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4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5EF11A-8A1E-4C24-B101-D1B247596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88" y="914910"/>
                <a:ext cx="8699292" cy="1482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Same speaker hypothesis model:</a:t>
                </a:r>
                <a:br>
                  <a:rPr lang="en-US" sz="2000" kern="0" dirty="0">
                    <a:sym typeface="Wingdings" pitchFamily="2" charset="2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𝐳</m:t>
                      </m:r>
                    </m:oMath>
                  </m:oMathPara>
                </a14:m>
                <a:endParaRPr lang="en-US" sz="2000" b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Different speaker hypothesis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sz="2000" b="1" i="1" dirty="0">
                    <a:latin typeface="Cambria Math" panose="02040503050406030204" pitchFamily="18" charset="0"/>
                    <a:ea typeface="Cambria Math"/>
                  </a:rPr>
                </a:br>
                <a:endParaRPr lang="en-US" sz="2000" b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>
                    <a:sym typeface="Wingdings" pitchFamily="2" charset="2"/>
                  </a:rPr>
                  <a:t> comes from the same speaker: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kern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𝑝</m:t>
                      </m:r>
                      <m:d>
                        <m:dPr>
                          <m:ctrlPr>
                            <a:rPr lang="en-US" sz="2000" i="1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0" kern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000" i="1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kern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sz="2000" i="1" kern="0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ℋ</m:t>
                            </m:r>
                          </m:e>
                          <m:sub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kern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=1−</m:t>
                    </m:r>
                    <m:r>
                      <a:rPr lang="en-US" sz="2000" kern="0" dirty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sz="2000" i="1" kern="0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kern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d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>
                    <a:sym typeface="Wingdings" pitchFamily="2" charset="2"/>
                  </a:rPr>
                  <a:t> is prior probability same speaker hypothesis</a:t>
                </a: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Usually, log likelihood ratio verification score is used</a:t>
                </a:r>
              </a:p>
              <a:p>
                <a:pPr lvl="1"/>
                <a:r>
                  <a:rPr lang="en-US" sz="1800" dirty="0"/>
                  <a:t>More positive more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from the same speaker</a:t>
                </a: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5EF11A-8A1E-4C24-B101-D1B24759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88" y="914910"/>
                <a:ext cx="8699292" cy="1482726"/>
              </a:xfrm>
              <a:prstGeom prst="rect">
                <a:avLst/>
              </a:prstGeom>
              <a:blipFill>
                <a:blip r:embed="rId2"/>
                <a:stretch>
                  <a:fillRect l="-771" t="-1646" b="-2847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US" sz="3200" dirty="0"/>
              <a:t>PLDA model for speaker verification II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6FC7A5D-C86F-4207-A263-61DFF2661816}"/>
                  </a:ext>
                </a:extLst>
              </p:cNvPr>
              <p:cNvSpPr txBox="1"/>
              <p:nvPr/>
            </p:nvSpPr>
            <p:spPr>
              <a:xfrm>
                <a:off x="6297812" y="5617681"/>
                <a:ext cx="2671787" cy="74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000" b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6FC7A5D-C86F-4207-A263-61DFF2661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12" y="5617681"/>
                <a:ext cx="2671787" cy="741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F4F1ADB-1807-4774-A5C4-CC9338357A21}"/>
              </a:ext>
            </a:extLst>
          </p:cNvPr>
          <p:cNvGrpSpPr/>
          <p:nvPr/>
        </p:nvGrpSpPr>
        <p:grpSpPr>
          <a:xfrm>
            <a:off x="4932040" y="548680"/>
            <a:ext cx="1252653" cy="1779708"/>
            <a:chOff x="251520" y="652626"/>
            <a:chExt cx="1252653" cy="177970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1513FB9-1E8F-4811-90B3-9F17190F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73" y="9974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Oval 13">
              <a:extLst>
                <a:ext uri="{FF2B5EF4-FFF2-40B4-BE49-F238E27FC236}">
                  <a16:creationId xmlns:a16="http://schemas.microsoft.com/office/drawing/2014/main" id="{47FE26B5-83C3-44A2-B182-F2F07D8BE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48" y="1722500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0" name="AutoShape 17">
              <a:extLst>
                <a:ext uri="{FF2B5EF4-FFF2-40B4-BE49-F238E27FC236}">
                  <a16:creationId xmlns:a16="http://schemas.microsoft.com/office/drawing/2014/main" id="{84A07DAE-746D-45C7-93EB-D5F12E1E7507}"/>
                </a:ext>
              </a:extLst>
            </p:cNvPr>
            <p:cNvCxnSpPr>
              <a:cxnSpLocks noChangeShapeType="1"/>
              <a:stCxn id="2" idx="5"/>
              <a:endCxn id="3" idx="0"/>
            </p:cNvCxnSpPr>
            <p:nvPr/>
          </p:nvCxnSpPr>
          <p:spPr bwMode="auto">
            <a:xfrm>
              <a:off x="953077" y="1322700"/>
              <a:ext cx="260071" cy="399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 Box 21">
                  <a:extLst>
                    <a:ext uri="{FF2B5EF4-FFF2-40B4-BE49-F238E27FC236}">
                      <a16:creationId xmlns:a16="http://schemas.microsoft.com/office/drawing/2014/main" id="{6636A42D-A9F2-41A7-83AD-94363F961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9773" y="652626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𝒛</m:t>
                        </m:r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142" name="Text Box 21">
                  <a:extLst>
                    <a:ext uri="{FF2B5EF4-FFF2-40B4-BE49-F238E27FC236}">
                      <a16:creationId xmlns:a16="http://schemas.microsoft.com/office/drawing/2014/main" id="{6636A42D-A9F2-41A7-83AD-94363F961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73" y="652626"/>
                  <a:ext cx="45720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 Box 25">
                  <a:extLst>
                    <a:ext uri="{FF2B5EF4-FFF2-40B4-BE49-F238E27FC236}">
                      <a16:creationId xmlns:a16="http://schemas.microsoft.com/office/drawing/2014/main" id="{2341D1BB-E380-44C5-9052-8E7E26E12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376" y="2010532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altLang="en-US" sz="2000" i="1" dirty="0"/>
                </a:p>
              </p:txBody>
            </p:sp>
          </mc:Choice>
          <mc:Fallback xmlns="">
            <p:sp>
              <p:nvSpPr>
                <p:cNvPr id="144" name="Text Box 25">
                  <a:extLst>
                    <a:ext uri="{FF2B5EF4-FFF2-40B4-BE49-F238E27FC236}">
                      <a16:creationId xmlns:a16="http://schemas.microsoft.com/office/drawing/2014/main" id="{2341D1BB-E380-44C5-9052-8E7E26E1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376" y="2010532"/>
                  <a:ext cx="45720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3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4EFEBD3C-4246-4C2E-AC4F-368BFB92B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1722500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50" name="AutoShape 17">
              <a:extLst>
                <a:ext uri="{FF2B5EF4-FFF2-40B4-BE49-F238E27FC236}">
                  <a16:creationId xmlns:a16="http://schemas.microsoft.com/office/drawing/2014/main" id="{6517CE35-857D-4DED-8959-AB304C490B25}"/>
                </a:ext>
              </a:extLst>
            </p:cNvPr>
            <p:cNvCxnSpPr>
              <a:cxnSpLocks noChangeShapeType="1"/>
              <a:stCxn id="2" idx="3"/>
              <a:endCxn id="148" idx="0"/>
            </p:cNvCxnSpPr>
            <p:nvPr/>
          </p:nvCxnSpPr>
          <p:spPr bwMode="auto">
            <a:xfrm flipH="1">
              <a:off x="442020" y="1322700"/>
              <a:ext cx="241649" cy="399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 Box 25">
                  <a:extLst>
                    <a:ext uri="{FF2B5EF4-FFF2-40B4-BE49-F238E27FC236}">
                      <a16:creationId xmlns:a16="http://schemas.microsoft.com/office/drawing/2014/main" id="{AED62FE8-3CD3-4658-B7E5-577F7750BE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6973" y="2032224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cs-CZ" altLang="en-US" sz="2000" i="1" dirty="0"/>
                </a:p>
              </p:txBody>
            </p:sp>
          </mc:Choice>
          <mc:Fallback xmlns="">
            <p:sp>
              <p:nvSpPr>
                <p:cNvPr id="154" name="Text Box 25">
                  <a:extLst>
                    <a:ext uri="{FF2B5EF4-FFF2-40B4-BE49-F238E27FC236}">
                      <a16:creationId xmlns:a16="http://schemas.microsoft.com/office/drawing/2014/main" id="{AED62FE8-3CD3-4658-B7E5-577F7750B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6973" y="2032224"/>
                  <a:ext cx="45720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48838E0-D35D-40CE-9C1B-86EF6C3386D9}"/>
              </a:ext>
            </a:extLst>
          </p:cNvPr>
          <p:cNvGrpSpPr/>
          <p:nvPr/>
        </p:nvGrpSpPr>
        <p:grpSpPr>
          <a:xfrm>
            <a:off x="6973148" y="2132856"/>
            <a:ext cx="1295371" cy="1863150"/>
            <a:chOff x="1939935" y="800189"/>
            <a:chExt cx="1295371" cy="1863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 Box 21">
                  <a:extLst>
                    <a:ext uri="{FF2B5EF4-FFF2-40B4-BE49-F238E27FC236}">
                      <a16:creationId xmlns:a16="http://schemas.microsoft.com/office/drawing/2014/main" id="{60DC16B9-B6FC-4000-8B51-E7D1A811C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3935" y="800189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176" name="Text Box 21">
                  <a:extLst>
                    <a:ext uri="{FF2B5EF4-FFF2-40B4-BE49-F238E27FC236}">
                      <a16:creationId xmlns:a16="http://schemas.microsoft.com/office/drawing/2014/main" id="{60DC16B9-B6FC-4000-8B51-E7D1A811C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3935" y="800189"/>
                  <a:ext cx="45720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2FB8088-F927-4510-861D-100B0BB39A43}"/>
                </a:ext>
              </a:extLst>
            </p:cNvPr>
            <p:cNvGrpSpPr/>
            <p:nvPr/>
          </p:nvGrpSpPr>
          <p:grpSpPr>
            <a:xfrm>
              <a:off x="1939935" y="1189687"/>
              <a:ext cx="1295371" cy="1473652"/>
              <a:chOff x="1939935" y="1189687"/>
              <a:chExt cx="1295371" cy="1473652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485C0E3-7A7E-4411-A998-23A4F7B07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875" y="11896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3">
                <a:extLst>
                  <a:ext uri="{FF2B5EF4-FFF2-40B4-BE49-F238E27FC236}">
                    <a16:creationId xmlns:a16="http://schemas.microsoft.com/office/drawing/2014/main" id="{A266F255-95C0-4CD5-B25E-2EB924D6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35" y="1900164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174" name="AutoShape 17">
                <a:extLst>
                  <a:ext uri="{FF2B5EF4-FFF2-40B4-BE49-F238E27FC236}">
                    <a16:creationId xmlns:a16="http://schemas.microsoft.com/office/drawing/2014/main" id="{E0EF2D07-CE1B-4784-A10B-00ABB2B45F0C}"/>
                  </a:ext>
                </a:extLst>
              </p:cNvPr>
              <p:cNvCxnSpPr>
                <a:cxnSpLocks noChangeShapeType="1"/>
                <a:stCxn id="170" idx="4"/>
                <a:endCxn id="172" idx="0"/>
              </p:cNvCxnSpPr>
              <p:nvPr/>
            </p:nvCxnSpPr>
            <p:spPr bwMode="auto">
              <a:xfrm flipH="1">
                <a:off x="2130435" y="1570687"/>
                <a:ext cx="1940" cy="32947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 Box 25">
                    <a:extLst>
                      <a:ext uri="{FF2B5EF4-FFF2-40B4-BE49-F238E27FC236}">
                        <a16:creationId xmlns:a16="http://schemas.microsoft.com/office/drawing/2014/main" id="{DC2FA8FA-4B96-4324-8627-1170C568B8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4560" y="2258494"/>
                    <a:ext cx="457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cs-CZ" altLang="en-US" sz="2000" i="1" dirty="0"/>
                  </a:p>
                </p:txBody>
              </p:sp>
            </mc:Choice>
            <mc:Fallback xmlns="">
              <p:sp>
                <p:nvSpPr>
                  <p:cNvPr id="197" name="Text Box 25">
                    <a:extLst>
                      <a:ext uri="{FF2B5EF4-FFF2-40B4-BE49-F238E27FC236}">
                        <a16:creationId xmlns:a16="http://schemas.microsoft.com/office/drawing/2014/main" id="{DC2FA8FA-4B96-4324-8627-1170C568B8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54560" y="2258494"/>
                    <a:ext cx="457200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03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D79A8739-0978-4265-91A8-39D40F2D6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172" y="11896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3">
                <a:extLst>
                  <a:ext uri="{FF2B5EF4-FFF2-40B4-BE49-F238E27FC236}">
                    <a16:creationId xmlns:a16="http://schemas.microsoft.com/office/drawing/2014/main" id="{20E5ED6E-C859-4250-B306-714B517E0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4573" y="1900584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5" name="AutoShape 17">
                <a:extLst>
                  <a:ext uri="{FF2B5EF4-FFF2-40B4-BE49-F238E27FC236}">
                    <a16:creationId xmlns:a16="http://schemas.microsoft.com/office/drawing/2014/main" id="{4CADB273-AE0F-4216-AC63-82557C3084B3}"/>
                  </a:ext>
                </a:extLst>
              </p:cNvPr>
              <p:cNvCxnSpPr>
                <a:cxnSpLocks noChangeShapeType="1"/>
                <a:stCxn id="201" idx="4"/>
                <a:endCxn id="203" idx="0"/>
              </p:cNvCxnSpPr>
              <p:nvPr/>
            </p:nvCxnSpPr>
            <p:spPr bwMode="auto">
              <a:xfrm>
                <a:off x="2951672" y="1570687"/>
                <a:ext cx="3401" cy="32989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 Box 25">
                    <a:extLst>
                      <a:ext uri="{FF2B5EF4-FFF2-40B4-BE49-F238E27FC236}">
                        <a16:creationId xmlns:a16="http://schemas.microsoft.com/office/drawing/2014/main" id="{6FBBAD56-E6DD-442E-87BE-B779018D21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8106" y="2263229"/>
                    <a:ext cx="457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cs-CZ" altLang="en-US" sz="2000" i="1" dirty="0"/>
                  </a:p>
                </p:txBody>
              </p:sp>
            </mc:Choice>
            <mc:Fallback xmlns="">
              <p:sp>
                <p:nvSpPr>
                  <p:cNvPr id="207" name="Text Box 25">
                    <a:extLst>
                      <a:ext uri="{FF2B5EF4-FFF2-40B4-BE49-F238E27FC236}">
                        <a16:creationId xmlns:a16="http://schemas.microsoft.com/office/drawing/2014/main" id="{6FBBAD56-E6DD-442E-87BE-B779018D2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78106" y="2263229"/>
                    <a:ext cx="457200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03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 Box 21">
                  <a:extLst>
                    <a:ext uri="{FF2B5EF4-FFF2-40B4-BE49-F238E27FC236}">
                      <a16:creationId xmlns:a16="http://schemas.microsoft.com/office/drawing/2014/main" id="{4BCDC4CA-0FBD-4D8C-A162-C832E2397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26474" y="800189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209" name="Text Box 21">
                  <a:extLst>
                    <a:ext uri="{FF2B5EF4-FFF2-40B4-BE49-F238E27FC236}">
                      <a16:creationId xmlns:a16="http://schemas.microsoft.com/office/drawing/2014/main" id="{4BCDC4CA-0FBD-4D8C-A162-C832E239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26474" y="800189"/>
                  <a:ext cx="45720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341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AA41-A3DA-4427-8C23-B6AC518A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66B45-397E-44E2-B9A9-F55868EA4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9"/>
                <a:ext cx="8229600" cy="171587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Undirected graphical model</a:t>
                </a:r>
              </a:p>
              <a:p>
                <a:r>
                  <a:rPr lang="en-US" sz="2000" dirty="0"/>
                  <a:t>Directly describe the conditional independence property</a:t>
                </a:r>
              </a:p>
              <a:p>
                <a:pPr lvl="1"/>
                <a:r>
                  <a:rPr lang="en-US" sz="1800" dirty="0"/>
                  <a:t>On the example: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are independent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</a:t>
                </a:r>
                <a:r>
                  <a:rPr lang="en-US" sz="18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as there is no path</a:t>
                </a:r>
                <a:br>
                  <a:rPr lang="en-US" sz="1800" dirty="0"/>
                </a:br>
                <a:r>
                  <a:rPr lang="en-US" sz="1800" dirty="0"/>
                  <a:t>from</a:t>
                </a:r>
                <a:r>
                  <a:rPr lang="en-US" sz="18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/>
                  <a:t> not leading through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66B45-397E-44E2-B9A9-F55868EA4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9"/>
                <a:ext cx="8229600" cy="1715872"/>
              </a:xfrm>
              <a:blipFill>
                <a:blip r:embed="rId2"/>
                <a:stretch>
                  <a:fillRect l="-667" t="-1779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C8B16E-2DD5-4FF1-8979-BFA2441D2E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35896" y="3284982"/>
                <a:ext cx="5184576" cy="3298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Subsets of nodes where all nodes are connected with each other are called cliques (see </a:t>
                </a:r>
                <a:r>
                  <a:rPr lang="en-US" sz="2000" kern="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000" kern="0" dirty="0"/>
                  <a:t> and </a:t>
                </a:r>
                <a:r>
                  <a:rPr lang="en-US" sz="2000" kern="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000" kern="0" dirty="0"/>
                  <a:t> examples)</a:t>
                </a:r>
              </a:p>
              <a:p>
                <a:r>
                  <a:rPr lang="en-US" sz="2000" kern="0" dirty="0"/>
                  <a:t>The outline in </a:t>
                </a:r>
                <a:r>
                  <a:rPr lang="en-US" sz="2000" kern="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000" kern="0" dirty="0"/>
                  <a:t> is Maximal clique, where no more nodes can be added</a:t>
                </a:r>
              </a:p>
              <a:p>
                <a:r>
                  <a:rPr lang="en-US" sz="2000" kern="0" dirty="0"/>
                  <a:t>When factorizing distribution described by MRF, variables not</a:t>
                </a:r>
              </a:p>
              <a:p>
                <a:r>
                  <a:rPr lang="en-US" sz="2000" kern="0" dirty="0"/>
                  <a:t>connected by link must not appear in the same factor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kern="0" dirty="0"/>
                  <a:t>lets make factors corresponding to (Maximal) cliques.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C8B16E-2DD5-4FF1-8979-BFA2441D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3284982"/>
                <a:ext cx="5184576" cy="3298379"/>
              </a:xfrm>
              <a:prstGeom prst="rect">
                <a:avLst/>
              </a:prstGeom>
              <a:blipFill>
                <a:blip r:embed="rId3"/>
                <a:stretch>
                  <a:fillRect l="-1058" t="-1848" r="-5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E130448-BF36-45B5-8DE0-C091356C8767}"/>
              </a:ext>
            </a:extLst>
          </p:cNvPr>
          <p:cNvGrpSpPr/>
          <p:nvPr/>
        </p:nvGrpSpPr>
        <p:grpSpPr>
          <a:xfrm>
            <a:off x="671298" y="3529512"/>
            <a:ext cx="2031436" cy="2031446"/>
            <a:chOff x="5224636" y="3761185"/>
            <a:chExt cx="1540015" cy="1540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EF65A4ED-39A0-4B19-AC80-47F702619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EF65A4ED-39A0-4B19-AC80-47F7026196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9">
                  <a:extLst>
                    <a:ext uri="{FF2B5EF4-FFF2-40B4-BE49-F238E27FC236}">
                      <a16:creationId xmlns:a16="http://schemas.microsoft.com/office/drawing/2014/main" id="{B62501A7-0E0A-4ABE-A7AB-681D60D39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Oval 9">
                  <a:extLst>
                    <a:ext uri="{FF2B5EF4-FFF2-40B4-BE49-F238E27FC236}">
                      <a16:creationId xmlns:a16="http://schemas.microsoft.com/office/drawing/2014/main" id="{B62501A7-0E0A-4ABE-A7AB-681D60D39B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AutoShape 13">
              <a:extLst>
                <a:ext uri="{FF2B5EF4-FFF2-40B4-BE49-F238E27FC236}">
                  <a16:creationId xmlns:a16="http://schemas.microsoft.com/office/drawing/2014/main" id="{BD90FB95-E86D-44E1-BA66-60B842E54A2D}"/>
                </a:ext>
              </a:extLst>
            </p:cNvPr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>
              <a:off x="5415136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4">
                  <a:extLst>
                    <a:ext uri="{FF2B5EF4-FFF2-40B4-BE49-F238E27FC236}">
                      <a16:creationId xmlns:a16="http://schemas.microsoft.com/office/drawing/2014/main" id="{D7BEED03-493B-435C-8A12-B62FB20FB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Oval 4">
                  <a:extLst>
                    <a:ext uri="{FF2B5EF4-FFF2-40B4-BE49-F238E27FC236}">
                      <a16:creationId xmlns:a16="http://schemas.microsoft.com/office/drawing/2014/main" id="{D7BEED03-493B-435C-8A12-B62FB20FB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9">
                  <a:extLst>
                    <a:ext uri="{FF2B5EF4-FFF2-40B4-BE49-F238E27FC236}">
                      <a16:creationId xmlns:a16="http://schemas.microsoft.com/office/drawing/2014/main" id="{DDB3C533-8197-4834-9F72-B555EDC9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Oval 9">
                  <a:extLst>
                    <a:ext uri="{FF2B5EF4-FFF2-40B4-BE49-F238E27FC236}">
                      <a16:creationId xmlns:a16="http://schemas.microsoft.com/office/drawing/2014/main" id="{DDB3C533-8197-4834-9F72-B555EDC974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AutoShape 13">
              <a:extLst>
                <a:ext uri="{FF2B5EF4-FFF2-40B4-BE49-F238E27FC236}">
                  <a16:creationId xmlns:a16="http://schemas.microsoft.com/office/drawing/2014/main" id="{1A79A9EA-CB4B-4203-B8DE-C0CA74F8380D}"/>
                </a:ext>
              </a:extLst>
            </p:cNvPr>
            <p:cNvCxnSpPr>
              <a:cxnSpLocks noChangeShapeType="1"/>
              <a:stCxn id="35" idx="4"/>
              <a:endCxn id="36" idx="0"/>
            </p:cNvCxnSpPr>
            <p:nvPr/>
          </p:nvCxnSpPr>
          <p:spPr bwMode="auto">
            <a:xfrm>
              <a:off x="6574151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E40AF4ED-7B52-4560-B92A-B33873849447}"/>
                </a:ext>
              </a:extLst>
            </p:cNvPr>
            <p:cNvCxnSpPr>
              <a:cxnSpLocks noChangeShapeType="1"/>
              <a:stCxn id="35" idx="2"/>
              <a:endCxn id="32" idx="6"/>
            </p:cNvCxnSpPr>
            <p:nvPr/>
          </p:nvCxnSpPr>
          <p:spPr bwMode="auto">
            <a:xfrm flipH="1">
              <a:off x="5605636" y="3951685"/>
              <a:ext cx="77801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3">
              <a:extLst>
                <a:ext uri="{FF2B5EF4-FFF2-40B4-BE49-F238E27FC236}">
                  <a16:creationId xmlns:a16="http://schemas.microsoft.com/office/drawing/2014/main" id="{7178558C-F7F1-424B-8D55-A52583A155DE}"/>
                </a:ext>
              </a:extLst>
            </p:cNvPr>
            <p:cNvCxnSpPr>
              <a:cxnSpLocks noChangeShapeType="1"/>
              <a:stCxn id="36" idx="2"/>
              <a:endCxn id="33" idx="6"/>
            </p:cNvCxnSpPr>
            <p:nvPr/>
          </p:nvCxnSpPr>
          <p:spPr bwMode="auto">
            <a:xfrm flipH="1">
              <a:off x="5605636" y="5110708"/>
              <a:ext cx="77801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75862A7A-1DA2-43FC-A2BB-522BD48C7F1C}"/>
                </a:ext>
              </a:extLst>
            </p:cNvPr>
            <p:cNvCxnSpPr>
              <a:cxnSpLocks noChangeShapeType="1"/>
              <a:stCxn id="35" idx="3"/>
              <a:endCxn id="33" idx="7"/>
            </p:cNvCxnSpPr>
            <p:nvPr/>
          </p:nvCxnSpPr>
          <p:spPr bwMode="auto">
            <a:xfrm flipH="1">
              <a:off x="5549840" y="4086389"/>
              <a:ext cx="889607" cy="88961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FDC44AC-AA74-4377-97FE-1231048352B2}"/>
              </a:ext>
            </a:extLst>
          </p:cNvPr>
          <p:cNvSpPr/>
          <p:nvPr/>
        </p:nvSpPr>
        <p:spPr>
          <a:xfrm rot="10800000">
            <a:off x="467545" y="3356991"/>
            <a:ext cx="2448271" cy="2376264"/>
          </a:xfrm>
          <a:custGeom>
            <a:avLst/>
            <a:gdLst>
              <a:gd name="connsiteX0" fmla="*/ 340134 w 2201146"/>
              <a:gd name="connsiteY0" fmla="*/ 0 h 2201151"/>
              <a:gd name="connsiteX1" fmla="*/ 340139 w 2201146"/>
              <a:gd name="connsiteY1" fmla="*/ 1 h 2201151"/>
              <a:gd name="connsiteX2" fmla="*/ 1853570 w 2201146"/>
              <a:gd name="connsiteY2" fmla="*/ 1 h 2201151"/>
              <a:gd name="connsiteX3" fmla="*/ 2135613 w 2201146"/>
              <a:gd name="connsiteY3" fmla="*/ 149962 h 2201151"/>
              <a:gd name="connsiteX4" fmla="*/ 2136750 w 2201146"/>
              <a:gd name="connsiteY4" fmla="*/ 152056 h 2201151"/>
              <a:gd name="connsiteX5" fmla="*/ 2145396 w 2201146"/>
              <a:gd name="connsiteY5" fmla="*/ 162640 h 2201151"/>
              <a:gd name="connsiteX6" fmla="*/ 2102034 w 2201146"/>
              <a:gd name="connsiteY6" fmla="*/ 588115 h 2201151"/>
              <a:gd name="connsiteX7" fmla="*/ 588110 w 2201146"/>
              <a:gd name="connsiteY7" fmla="*/ 2102039 h 2201151"/>
              <a:gd name="connsiteX8" fmla="*/ 109551 w 2201146"/>
              <a:gd name="connsiteY8" fmla="*/ 2102039 h 2201151"/>
              <a:gd name="connsiteX9" fmla="*/ 107089 w 2201146"/>
              <a:gd name="connsiteY9" fmla="*/ 2099577 h 2201151"/>
              <a:gd name="connsiteX10" fmla="*/ 74822 w 2201146"/>
              <a:gd name="connsiteY10" fmla="*/ 2060074 h 2201151"/>
              <a:gd name="connsiteX11" fmla="*/ 58090 w 2201146"/>
              <a:gd name="connsiteY11" fmla="*/ 2039795 h 2201151"/>
              <a:gd name="connsiteX12" fmla="*/ 0 w 2201146"/>
              <a:gd name="connsiteY12" fmla="*/ 1849623 h 2201151"/>
              <a:gd name="connsiteX13" fmla="*/ 0 w 2201146"/>
              <a:gd name="connsiteY13" fmla="*/ 340134 h 2201151"/>
              <a:gd name="connsiteX14" fmla="*/ 340134 w 2201146"/>
              <a:gd name="connsiteY14" fmla="*/ 0 h 220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1146" h="2201151">
                <a:moveTo>
                  <a:pt x="340134" y="0"/>
                </a:moveTo>
                <a:lnTo>
                  <a:pt x="340139" y="1"/>
                </a:lnTo>
                <a:lnTo>
                  <a:pt x="1853570" y="1"/>
                </a:lnTo>
                <a:cubicBezTo>
                  <a:pt x="1970976" y="1"/>
                  <a:pt x="2074489" y="59486"/>
                  <a:pt x="2135613" y="149962"/>
                </a:cubicBezTo>
                <a:lnTo>
                  <a:pt x="2136750" y="152056"/>
                </a:lnTo>
                <a:lnTo>
                  <a:pt x="2145396" y="162640"/>
                </a:lnTo>
                <a:cubicBezTo>
                  <a:pt x="2232119" y="293988"/>
                  <a:pt x="2217665" y="472483"/>
                  <a:pt x="2102034" y="588115"/>
                </a:cubicBezTo>
                <a:lnTo>
                  <a:pt x="588110" y="2102039"/>
                </a:lnTo>
                <a:cubicBezTo>
                  <a:pt x="455959" y="2234189"/>
                  <a:pt x="241701" y="2234189"/>
                  <a:pt x="109551" y="2102039"/>
                </a:cubicBezTo>
                <a:lnTo>
                  <a:pt x="107089" y="2099577"/>
                </a:lnTo>
                <a:lnTo>
                  <a:pt x="74822" y="2060074"/>
                </a:lnTo>
                <a:lnTo>
                  <a:pt x="58090" y="2039795"/>
                </a:lnTo>
                <a:cubicBezTo>
                  <a:pt x="21415" y="1985510"/>
                  <a:pt x="0" y="1920067"/>
                  <a:pt x="0" y="1849623"/>
                </a:cubicBezTo>
                <a:lnTo>
                  <a:pt x="0" y="340134"/>
                </a:lnTo>
                <a:cubicBezTo>
                  <a:pt x="0" y="152283"/>
                  <a:pt x="152283" y="0"/>
                  <a:pt x="340134" y="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C74BDB-571F-410E-9331-3F3DB202DCBC}"/>
              </a:ext>
            </a:extLst>
          </p:cNvPr>
          <p:cNvSpPr/>
          <p:nvPr/>
        </p:nvSpPr>
        <p:spPr>
          <a:xfrm rot="16200000">
            <a:off x="1345090" y="2681274"/>
            <a:ext cx="680266" cy="219370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AA55-82AD-4B83-93FB-B24CE11E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MRF -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1C679-C08C-40CA-A0E5-814E228E1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Joint probability distribution over all random variables x can be expressed as normalized product of potential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are positive valued functions of subsets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corresponding to maximal cliques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is useful to express the potential functions in terms of energy functions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sum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terms </a:t>
                </a:r>
                <a:r>
                  <a:rPr lang="en-US" dirty="0"/>
                  <a:t>instead of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1C679-C08C-40CA-A0E5-814E228E1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  <a:blipFill>
                <a:blip r:embed="rId2"/>
                <a:stretch>
                  <a:fillRect l="-667" t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0A0B6-E7FF-4064-9449-DD9CEA50D285}"/>
                  </a:ext>
                </a:extLst>
              </p:cNvPr>
              <p:cNvSpPr txBox="1"/>
              <p:nvPr/>
            </p:nvSpPr>
            <p:spPr>
              <a:xfrm>
                <a:off x="2574032" y="3334451"/>
                <a:ext cx="3366120" cy="1894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0A0B6-E7FF-4064-9449-DD9CEA50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32" y="3334451"/>
                <a:ext cx="3366120" cy="1894749"/>
              </a:xfrm>
              <a:prstGeom prst="rect">
                <a:avLst/>
              </a:prstGeom>
              <a:blipFill>
                <a:blip r:embed="rId3"/>
                <a:stretch>
                  <a:fillRect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4E239B7-3D6A-4DEF-87DF-FF5EE476F7B9}"/>
              </a:ext>
            </a:extLst>
          </p:cNvPr>
          <p:cNvGrpSpPr/>
          <p:nvPr/>
        </p:nvGrpSpPr>
        <p:grpSpPr>
          <a:xfrm>
            <a:off x="6372201" y="3861048"/>
            <a:ext cx="2448271" cy="2376264"/>
            <a:chOff x="5364089" y="3212975"/>
            <a:chExt cx="2448271" cy="23762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7D1829-6DF5-4D6C-B937-F71B05F94800}"/>
                </a:ext>
              </a:extLst>
            </p:cNvPr>
            <p:cNvGrpSpPr/>
            <p:nvPr/>
          </p:nvGrpSpPr>
          <p:grpSpPr>
            <a:xfrm>
              <a:off x="5567842" y="3385496"/>
              <a:ext cx="2031436" cy="2031446"/>
              <a:chOff x="5224636" y="3761185"/>
              <a:chExt cx="1540015" cy="15400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4">
                    <a:extLst>
                      <a:ext uri="{FF2B5EF4-FFF2-40B4-BE49-F238E27FC236}">
                        <a16:creationId xmlns:a16="http://schemas.microsoft.com/office/drawing/2014/main" id="{C9430158-1131-412E-AEBC-11E49ADC7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Oval 4">
                    <a:extLst>
                      <a:ext uri="{FF2B5EF4-FFF2-40B4-BE49-F238E27FC236}">
                        <a16:creationId xmlns:a16="http://schemas.microsoft.com/office/drawing/2014/main" id="{C9430158-1131-412E-AEBC-11E49ADC7A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B0879B70-E0A6-4A4B-ACD3-8A7694C01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B0879B70-E0A6-4A4B-ACD3-8A7694C018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AutoShape 13">
                <a:extLst>
                  <a:ext uri="{FF2B5EF4-FFF2-40B4-BE49-F238E27FC236}">
                    <a16:creationId xmlns:a16="http://schemas.microsoft.com/office/drawing/2014/main" id="{E46EC40B-BC18-4B38-BF20-559424B8B399}"/>
                  </a:ext>
                </a:extLst>
              </p:cNvPr>
              <p:cNvCxnSpPr>
                <a:cxnSpLocks noChangeShapeType="1"/>
                <a:stCxn id="9" idx="4"/>
                <a:endCxn id="11" idx="0"/>
              </p:cNvCxnSpPr>
              <p:nvPr/>
            </p:nvCxnSpPr>
            <p:spPr bwMode="auto">
              <a:xfrm>
                <a:off x="5415136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4">
                    <a:extLst>
                      <a:ext uri="{FF2B5EF4-FFF2-40B4-BE49-F238E27FC236}">
                        <a16:creationId xmlns:a16="http://schemas.microsoft.com/office/drawing/2014/main" id="{517D7601-57E4-4C7E-AB31-6987FA56CA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4">
                    <a:extLst>
                      <a:ext uri="{FF2B5EF4-FFF2-40B4-BE49-F238E27FC236}">
                        <a16:creationId xmlns:a16="http://schemas.microsoft.com/office/drawing/2014/main" id="{517D7601-57E4-4C7E-AB31-6987FA56CA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9">
                    <a:extLst>
                      <a:ext uri="{FF2B5EF4-FFF2-40B4-BE49-F238E27FC236}">
                        <a16:creationId xmlns:a16="http://schemas.microsoft.com/office/drawing/2014/main" id="{A01B1905-F437-45B3-8AC5-36E6F6C3CD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9">
                    <a:extLst>
                      <a:ext uri="{FF2B5EF4-FFF2-40B4-BE49-F238E27FC236}">
                        <a16:creationId xmlns:a16="http://schemas.microsoft.com/office/drawing/2014/main" id="{A01B1905-F437-45B3-8AC5-36E6F6C3CD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AutoShape 13">
                <a:extLst>
                  <a:ext uri="{FF2B5EF4-FFF2-40B4-BE49-F238E27FC236}">
                    <a16:creationId xmlns:a16="http://schemas.microsoft.com/office/drawing/2014/main" id="{B0394E8F-CAA9-4BAB-8289-30F390D882B8}"/>
                  </a:ext>
                </a:extLst>
              </p:cNvPr>
              <p:cNvCxnSpPr>
                <a:cxnSpLocks noChangeShapeType="1"/>
                <a:stCxn id="15" idx="4"/>
                <a:endCxn id="17" idx="0"/>
              </p:cNvCxnSpPr>
              <p:nvPr/>
            </p:nvCxnSpPr>
            <p:spPr bwMode="auto">
              <a:xfrm>
                <a:off x="6574151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13">
                <a:extLst>
                  <a:ext uri="{FF2B5EF4-FFF2-40B4-BE49-F238E27FC236}">
                    <a16:creationId xmlns:a16="http://schemas.microsoft.com/office/drawing/2014/main" id="{6F324487-9004-4C6C-88AD-F353F2D90BB3}"/>
                  </a:ext>
                </a:extLst>
              </p:cNvPr>
              <p:cNvCxnSpPr>
                <a:cxnSpLocks noChangeShapeType="1"/>
                <a:stCxn id="15" idx="2"/>
                <a:endCxn id="9" idx="6"/>
              </p:cNvCxnSpPr>
              <p:nvPr/>
            </p:nvCxnSpPr>
            <p:spPr bwMode="auto">
              <a:xfrm flipH="1">
                <a:off x="5605636" y="3951685"/>
                <a:ext cx="77801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13">
                <a:extLst>
                  <a:ext uri="{FF2B5EF4-FFF2-40B4-BE49-F238E27FC236}">
                    <a16:creationId xmlns:a16="http://schemas.microsoft.com/office/drawing/2014/main" id="{DFEF2875-646C-401E-BBD2-8E40F9AA1F34}"/>
                  </a:ext>
                </a:extLst>
              </p:cNvPr>
              <p:cNvCxnSpPr>
                <a:cxnSpLocks noChangeShapeType="1"/>
                <a:stCxn id="17" idx="2"/>
                <a:endCxn id="11" idx="6"/>
              </p:cNvCxnSpPr>
              <p:nvPr/>
            </p:nvCxnSpPr>
            <p:spPr bwMode="auto">
              <a:xfrm flipH="1">
                <a:off x="5605636" y="5110708"/>
                <a:ext cx="77801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13">
                <a:extLst>
                  <a:ext uri="{FF2B5EF4-FFF2-40B4-BE49-F238E27FC236}">
                    <a16:creationId xmlns:a16="http://schemas.microsoft.com/office/drawing/2014/main" id="{F0FD5E27-DA22-4FC3-A0A5-517F8C7084C6}"/>
                  </a:ext>
                </a:extLst>
              </p:cNvPr>
              <p:cNvCxnSpPr>
                <a:cxnSpLocks noChangeShapeType="1"/>
                <a:stCxn id="15" idx="3"/>
                <a:endCxn id="11" idx="7"/>
              </p:cNvCxnSpPr>
              <p:nvPr/>
            </p:nvCxnSpPr>
            <p:spPr bwMode="auto">
              <a:xfrm flipH="1">
                <a:off x="5549840" y="4086389"/>
                <a:ext cx="889607" cy="88961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1955538-E4E6-4180-B867-21969636EEAD}"/>
                </a:ext>
              </a:extLst>
            </p:cNvPr>
            <p:cNvSpPr/>
            <p:nvPr/>
          </p:nvSpPr>
          <p:spPr>
            <a:xfrm>
              <a:off x="5489270" y="3307656"/>
              <a:ext cx="2201146" cy="2190147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260A3D7-0829-49AE-B6E5-DAF88DEF284E}"/>
                </a:ext>
              </a:extLst>
            </p:cNvPr>
            <p:cNvSpPr/>
            <p:nvPr/>
          </p:nvSpPr>
          <p:spPr>
            <a:xfrm rot="10800000">
              <a:off x="5364089" y="3212975"/>
              <a:ext cx="2448271" cy="2376264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091FABE-4059-4813-81D5-8C8B48FE8ED8}"/>
                  </a:ext>
                </a:extLst>
              </p:cNvPr>
              <p:cNvSpPr txBox="1"/>
              <p:nvPr/>
            </p:nvSpPr>
            <p:spPr>
              <a:xfrm>
                <a:off x="35496" y="5157192"/>
                <a:ext cx="6930600" cy="1552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For our example:</a:t>
                </a:r>
                <a:endParaRPr lang="en-US" sz="20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2,3,4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091FABE-4059-4813-81D5-8C8B48FE8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57192"/>
                <a:ext cx="6930600" cy="1552476"/>
              </a:xfrm>
              <a:prstGeom prst="rect">
                <a:avLst/>
              </a:prstGeom>
              <a:blipFill>
                <a:blip r:embed="rId8"/>
                <a:stretch>
                  <a:fillRect l="-96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5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E2DA-D4F1-4D41-9CE2-04BC7D70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5DD9F-A986-4146-B9C0-C4B9258486C5}"/>
                  </a:ext>
                </a:extLst>
              </p:cNvPr>
              <p:cNvSpPr txBox="1"/>
              <p:nvPr/>
            </p:nvSpPr>
            <p:spPr>
              <a:xfrm>
                <a:off x="457200" y="1748399"/>
                <a:ext cx="7776864" cy="504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2,3,4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,2,3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,3,4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,2,3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,3,4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000" b="0" i="1" dirty="0"/>
                </a:br>
                <a:endParaRPr lang="en-US" sz="2000" b="0" i="1" dirty="0"/>
              </a:p>
              <a:p>
                <a:endParaRPr lang="en-US" sz="2000" b="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5DD9F-A986-4146-B9C0-C4B925848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8399"/>
                <a:ext cx="7776864" cy="50428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9567E98-7A3D-4164-B6EC-5F5C89859954}"/>
              </a:ext>
            </a:extLst>
          </p:cNvPr>
          <p:cNvGrpSpPr/>
          <p:nvPr/>
        </p:nvGrpSpPr>
        <p:grpSpPr>
          <a:xfrm>
            <a:off x="827584" y="4077072"/>
            <a:ext cx="2448271" cy="2376264"/>
            <a:chOff x="5364089" y="3212975"/>
            <a:chExt cx="2448271" cy="2376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8D508E-BB92-4471-8A28-BA8A34E5332F}"/>
                </a:ext>
              </a:extLst>
            </p:cNvPr>
            <p:cNvGrpSpPr/>
            <p:nvPr/>
          </p:nvGrpSpPr>
          <p:grpSpPr>
            <a:xfrm>
              <a:off x="5567842" y="3385496"/>
              <a:ext cx="2031436" cy="2031446"/>
              <a:chOff x="5224636" y="3761185"/>
              <a:chExt cx="1540015" cy="15400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4">
                    <a:extLst>
                      <a:ext uri="{FF2B5EF4-FFF2-40B4-BE49-F238E27FC236}">
                        <a16:creationId xmlns:a16="http://schemas.microsoft.com/office/drawing/2014/main" id="{569D08AD-F9BB-4B5A-9B40-CF313A6532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Oval 4">
                    <a:extLst>
                      <a:ext uri="{FF2B5EF4-FFF2-40B4-BE49-F238E27FC236}">
                        <a16:creationId xmlns:a16="http://schemas.microsoft.com/office/drawing/2014/main" id="{569D08AD-F9BB-4B5A-9B40-CF313A6532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68958255-5070-4C28-9B39-41C43D23E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68958255-5070-4C28-9B39-41C43D23E2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AutoShape 13">
                <a:extLst>
                  <a:ext uri="{FF2B5EF4-FFF2-40B4-BE49-F238E27FC236}">
                    <a16:creationId xmlns:a16="http://schemas.microsoft.com/office/drawing/2014/main" id="{9E3B3124-D687-4AB3-ACDA-338134EB7E92}"/>
                  </a:ext>
                </a:extLst>
              </p:cNvPr>
              <p:cNvCxnSpPr>
                <a:cxnSpLocks noChangeShapeType="1"/>
                <a:stCxn id="10" idx="4"/>
                <a:endCxn id="11" idx="0"/>
              </p:cNvCxnSpPr>
              <p:nvPr/>
            </p:nvCxnSpPr>
            <p:spPr bwMode="auto">
              <a:xfrm>
                <a:off x="5415136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4">
                    <a:extLst>
                      <a:ext uri="{FF2B5EF4-FFF2-40B4-BE49-F238E27FC236}">
                        <a16:creationId xmlns:a16="http://schemas.microsoft.com/office/drawing/2014/main" id="{E3B1B118-CBEB-448E-AF7B-D887C6F1A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4">
                    <a:extLst>
                      <a:ext uri="{FF2B5EF4-FFF2-40B4-BE49-F238E27FC236}">
                        <a16:creationId xmlns:a16="http://schemas.microsoft.com/office/drawing/2014/main" id="{E3B1B118-CBEB-448E-AF7B-D887C6F1A2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9">
                    <a:extLst>
                      <a:ext uri="{FF2B5EF4-FFF2-40B4-BE49-F238E27FC236}">
                        <a16:creationId xmlns:a16="http://schemas.microsoft.com/office/drawing/2014/main" id="{9E80C655-72BA-4F52-ABAC-E8C7A2860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9">
                    <a:extLst>
                      <a:ext uri="{FF2B5EF4-FFF2-40B4-BE49-F238E27FC236}">
                        <a16:creationId xmlns:a16="http://schemas.microsoft.com/office/drawing/2014/main" id="{9E80C655-72BA-4F52-ABAC-E8C7A2860A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AutoShape 13">
                <a:extLst>
                  <a:ext uri="{FF2B5EF4-FFF2-40B4-BE49-F238E27FC236}">
                    <a16:creationId xmlns:a16="http://schemas.microsoft.com/office/drawing/2014/main" id="{ADC6A267-898D-49A3-B7D9-0CBAF1110152}"/>
                  </a:ext>
                </a:extLst>
              </p:cNvPr>
              <p:cNvCxnSpPr>
                <a:cxnSpLocks noChangeShapeType="1"/>
                <a:stCxn id="13" idx="4"/>
                <a:endCxn id="14" idx="0"/>
              </p:cNvCxnSpPr>
              <p:nvPr/>
            </p:nvCxnSpPr>
            <p:spPr bwMode="auto">
              <a:xfrm>
                <a:off x="6574151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13">
                <a:extLst>
                  <a:ext uri="{FF2B5EF4-FFF2-40B4-BE49-F238E27FC236}">
                    <a16:creationId xmlns:a16="http://schemas.microsoft.com/office/drawing/2014/main" id="{F8CFF8D5-7B19-4D90-A274-9B1E4C521DFE}"/>
                  </a:ext>
                </a:extLst>
              </p:cNvPr>
              <p:cNvCxnSpPr>
                <a:cxnSpLocks noChangeShapeType="1"/>
                <a:stCxn id="13" idx="2"/>
                <a:endCxn id="10" idx="6"/>
              </p:cNvCxnSpPr>
              <p:nvPr/>
            </p:nvCxnSpPr>
            <p:spPr bwMode="auto">
              <a:xfrm flipH="1">
                <a:off x="5605636" y="3951685"/>
                <a:ext cx="77801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13">
                <a:extLst>
                  <a:ext uri="{FF2B5EF4-FFF2-40B4-BE49-F238E27FC236}">
                    <a16:creationId xmlns:a16="http://schemas.microsoft.com/office/drawing/2014/main" id="{2002EC52-0416-463A-9F00-203C45CED35E}"/>
                  </a:ext>
                </a:extLst>
              </p:cNvPr>
              <p:cNvCxnSpPr>
                <a:cxnSpLocks noChangeShapeType="1"/>
                <a:stCxn id="14" idx="2"/>
                <a:endCxn id="11" idx="6"/>
              </p:cNvCxnSpPr>
              <p:nvPr/>
            </p:nvCxnSpPr>
            <p:spPr bwMode="auto">
              <a:xfrm flipH="1">
                <a:off x="5605636" y="5110708"/>
                <a:ext cx="77801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13">
                <a:extLst>
                  <a:ext uri="{FF2B5EF4-FFF2-40B4-BE49-F238E27FC236}">
                    <a16:creationId xmlns:a16="http://schemas.microsoft.com/office/drawing/2014/main" id="{DD71C226-8F9A-45A9-B06B-7A461EF57C04}"/>
                  </a:ext>
                </a:extLst>
              </p:cNvPr>
              <p:cNvCxnSpPr>
                <a:cxnSpLocks noChangeShapeType="1"/>
                <a:stCxn id="13" idx="3"/>
                <a:endCxn id="11" idx="7"/>
              </p:cNvCxnSpPr>
              <p:nvPr/>
            </p:nvCxnSpPr>
            <p:spPr bwMode="auto">
              <a:xfrm flipH="1">
                <a:off x="5549840" y="4086389"/>
                <a:ext cx="889607" cy="88961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BC2FE3-38CC-49EB-A52A-F4D8A237FD9F}"/>
                </a:ext>
              </a:extLst>
            </p:cNvPr>
            <p:cNvSpPr/>
            <p:nvPr/>
          </p:nvSpPr>
          <p:spPr>
            <a:xfrm>
              <a:off x="5489270" y="3307656"/>
              <a:ext cx="2201146" cy="2190147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D65BC6-D73B-4656-BAD3-75424DBA9EAF}"/>
                </a:ext>
              </a:extLst>
            </p:cNvPr>
            <p:cNvSpPr/>
            <p:nvPr/>
          </p:nvSpPr>
          <p:spPr>
            <a:xfrm rot="10800000">
              <a:off x="5364089" y="3212975"/>
              <a:ext cx="2448271" cy="2376264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27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C693-0730-4458-B197-606A77C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/>
          <a:lstStyle/>
          <a:p>
            <a:r>
              <a:rPr lang="en-US" dirty="0"/>
              <a:t>Simple BN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3">
                <a:extLst>
                  <a:ext uri="{FF2B5EF4-FFF2-40B4-BE49-F238E27FC236}">
                    <a16:creationId xmlns:a16="http://schemas.microsoft.com/office/drawing/2014/main" id="{E5E4C719-084D-4763-8FA2-A11367743D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1544318"/>
                  </p:ext>
                </p:extLst>
              </p:nvPr>
            </p:nvGraphicFramePr>
            <p:xfrm>
              <a:off x="3689727" y="1700808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3">
                <a:extLst>
                  <a:ext uri="{FF2B5EF4-FFF2-40B4-BE49-F238E27FC236}">
                    <a16:creationId xmlns:a16="http://schemas.microsoft.com/office/drawing/2014/main" id="{E5E4C719-084D-4763-8FA2-A11367743D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1544318"/>
                  </p:ext>
                </p:extLst>
              </p:nvPr>
            </p:nvGraphicFramePr>
            <p:xfrm>
              <a:off x="3689727" y="1700808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8" t="-3279" r="-207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8" t="-103279" r="-207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3A7CF16-B3AB-40E5-9306-D2C689D3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19441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D733269-8D0C-4D9F-A154-E4F6750D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15" y="2861328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>
            <a:extLst>
              <a:ext uri="{FF2B5EF4-FFF2-40B4-BE49-F238E27FC236}">
                <a16:creationId xmlns:a16="http://schemas.microsoft.com/office/drawing/2014/main" id="{2A88E639-09DB-40AE-8633-266680407F83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2111219" y="2269348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2903" y="1556792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𝑙𝑜𝑢𝑑𝑦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903" y="1556792"/>
                <a:ext cx="879965" cy="400110"/>
              </a:xfrm>
              <a:prstGeom prst="rect">
                <a:avLst/>
              </a:prstGeom>
              <a:blipFill>
                <a:blip r:embed="rId3"/>
                <a:stretch>
                  <a:fillRect r="-15172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3">
            <a:extLst>
              <a:ext uri="{FF2B5EF4-FFF2-40B4-BE49-F238E27FC236}">
                <a16:creationId xmlns:a16="http://schemas.microsoft.com/office/drawing/2014/main" id="{BA32D450-035E-4FC2-913B-5FDA0BD6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28" y="2861328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5D7DE654-A52E-46C8-BD69-CB8FFDBA9BBE}"/>
              </a:ext>
            </a:extLst>
          </p:cNvPr>
          <p:cNvCxnSpPr>
            <a:cxnSpLocks noChangeShapeType="1"/>
            <a:stCxn id="5" idx="5"/>
            <a:endCxn id="15" idx="1"/>
          </p:cNvCxnSpPr>
          <p:nvPr/>
        </p:nvCxnSpPr>
        <p:spPr bwMode="auto">
          <a:xfrm>
            <a:off x="2972311" y="2269348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DA66A35-D657-4D0A-A371-651FDFD7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3778513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AutoShape 17">
            <a:extLst>
              <a:ext uri="{FF2B5EF4-FFF2-40B4-BE49-F238E27FC236}">
                <a16:creationId xmlns:a16="http://schemas.microsoft.com/office/drawing/2014/main" id="{9753DC24-F35F-49E6-AD1B-FE3C6C46D190}"/>
              </a:ext>
            </a:extLst>
          </p:cNvPr>
          <p:cNvCxnSpPr>
            <a:cxnSpLocks noChangeShapeType="1"/>
            <a:stCxn id="7" idx="5"/>
            <a:endCxn id="32" idx="1"/>
          </p:cNvCxnSpPr>
          <p:nvPr/>
        </p:nvCxnSpPr>
        <p:spPr bwMode="auto">
          <a:xfrm>
            <a:off x="2111219" y="3186532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7CE88B44-7537-4145-9DD6-A71FD37DE578}"/>
              </a:ext>
            </a:extLst>
          </p:cNvPr>
          <p:cNvCxnSpPr>
            <a:cxnSpLocks noChangeShapeType="1"/>
            <a:stCxn id="15" idx="3"/>
            <a:endCxn id="32" idx="7"/>
          </p:cNvCxnSpPr>
          <p:nvPr/>
        </p:nvCxnSpPr>
        <p:spPr bwMode="auto">
          <a:xfrm flipH="1">
            <a:off x="2972311" y="3186532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9388" y="278092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𝑎𝑖𝑛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9388" y="2780928"/>
                <a:ext cx="87996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622" y="4183006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𝑒𝑡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𝑔𝑟𝑎𝑠𝑠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622" y="4183006"/>
                <a:ext cx="879965" cy="400110"/>
              </a:xfrm>
              <a:prstGeom prst="rect">
                <a:avLst/>
              </a:prstGeom>
              <a:blipFill>
                <a:blip r:embed="rId5"/>
                <a:stretch>
                  <a:fillRect r="-55556"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99" y="2851773"/>
                <a:ext cx="134294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𝑝𝑟𝑖𝑛𝑘𝑙𝑒𝑟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99" y="2851773"/>
                <a:ext cx="1342943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4">
                <a:extLst>
                  <a:ext uri="{FF2B5EF4-FFF2-40B4-BE49-F238E27FC236}">
                    <a16:creationId xmlns:a16="http://schemas.microsoft.com/office/drawing/2014/main" id="{11CFAF03-0648-4201-BB36-059C0C0A9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313588"/>
                  </p:ext>
                </p:extLst>
              </p:nvPr>
            </p:nvGraphicFramePr>
            <p:xfrm>
              <a:off x="3977659" y="3165812"/>
              <a:ext cx="1665530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121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4">
                <a:extLst>
                  <a:ext uri="{FF2B5EF4-FFF2-40B4-BE49-F238E27FC236}">
                    <a16:creationId xmlns:a16="http://schemas.microsoft.com/office/drawing/2014/main" id="{11CFAF03-0648-4201-BB36-059C0C0A9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313588"/>
                  </p:ext>
                </p:extLst>
              </p:nvPr>
            </p:nvGraphicFramePr>
            <p:xfrm>
              <a:off x="3977659" y="3165812"/>
              <a:ext cx="1665530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121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562" t="-1667" r="-5618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86458" t="-1667" r="-416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2" t="-78205" r="-56180" b="-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6458" t="-78205" r="-4167" b="-79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2" t="-231667" r="-5618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6458" t="-231667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4">
                <a:extLst>
                  <a:ext uri="{FF2B5EF4-FFF2-40B4-BE49-F238E27FC236}">
                    <a16:creationId xmlns:a16="http://schemas.microsoft.com/office/drawing/2014/main" id="{344A77A1-A8A9-4620-B893-487A1B032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041595"/>
                  </p:ext>
                </p:extLst>
              </p:nvPr>
            </p:nvGraphicFramePr>
            <p:xfrm>
              <a:off x="107504" y="3237820"/>
              <a:ext cx="1637907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592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4">
                <a:extLst>
                  <a:ext uri="{FF2B5EF4-FFF2-40B4-BE49-F238E27FC236}">
                    <a16:creationId xmlns:a16="http://schemas.microsoft.com/office/drawing/2014/main" id="{344A77A1-A8A9-4620-B893-487A1B032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041595"/>
                  </p:ext>
                </p:extLst>
              </p:nvPr>
            </p:nvGraphicFramePr>
            <p:xfrm>
              <a:off x="107504" y="3237820"/>
              <a:ext cx="1637907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592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75" t="-1667" r="-57471" b="-2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82292" t="-1667" r="-4167" b="-2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75" t="-79221" r="-57471" b="-80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2292" t="-79221" r="-4167" b="-80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75" t="-230000" r="-574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2292" t="-230000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4">
                <a:extLst>
                  <a:ext uri="{FF2B5EF4-FFF2-40B4-BE49-F238E27FC236}">
                    <a16:creationId xmlns:a16="http://schemas.microsoft.com/office/drawing/2014/main" id="{036365EE-79AD-46D8-9737-4C70D6B4F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64361"/>
                  </p:ext>
                </p:extLst>
              </p:nvPr>
            </p:nvGraphicFramePr>
            <p:xfrm>
              <a:off x="2249467" y="4666540"/>
              <a:ext cx="2161717" cy="193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38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4">
                <a:extLst>
                  <a:ext uri="{FF2B5EF4-FFF2-40B4-BE49-F238E27FC236}">
                    <a16:creationId xmlns:a16="http://schemas.microsoft.com/office/drawing/2014/main" id="{036365EE-79AD-46D8-9737-4C70D6B4F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64361"/>
                  </p:ext>
                </p:extLst>
              </p:nvPr>
            </p:nvGraphicFramePr>
            <p:xfrm>
              <a:off x="2249467" y="4666540"/>
              <a:ext cx="2161717" cy="193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38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1053" t="-1667" r="-88947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82353" t="-1667" r="-148529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268041" t="-1667" r="-4124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79221" r="-88947" b="-237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79221" r="-148529" b="-237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79221" r="-4124" b="-237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226230" r="-889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226230" r="-1485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226230" r="-4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331667" r="-8894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331667" r="-14852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331667" r="-4124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431667" r="-8894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431667" r="-14852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431667" r="-412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le 64">
                <a:extLst>
                  <a:ext uri="{FF2B5EF4-FFF2-40B4-BE49-F238E27FC236}">
                    <a16:creationId xmlns:a16="http://schemas.microsoft.com/office/drawing/2014/main" id="{A4453125-B183-47EF-B641-205EB794D3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006512"/>
                  </p:ext>
                </p:extLst>
              </p:nvPr>
            </p:nvGraphicFramePr>
            <p:xfrm>
              <a:off x="6409473" y="3165812"/>
              <a:ext cx="1672642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327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le 64">
                <a:extLst>
                  <a:ext uri="{FF2B5EF4-FFF2-40B4-BE49-F238E27FC236}">
                    <a16:creationId xmlns:a16="http://schemas.microsoft.com/office/drawing/2014/main" id="{A4453125-B183-47EF-B641-205EB794D3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006512"/>
                  </p:ext>
                </p:extLst>
              </p:nvPr>
            </p:nvGraphicFramePr>
            <p:xfrm>
              <a:off x="6409473" y="3165812"/>
              <a:ext cx="1672642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327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559" t="-1667" r="-55866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87500" t="-1667" r="-416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9" t="-78205" r="-55866" b="-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7500" t="-78205" r="-4167" b="-79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9" t="-231667" r="-5586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7500" t="-231667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389EB8-7D5F-4FB2-8B89-3274DF113477}"/>
                  </a:ext>
                </a:extLst>
              </p:cNvPr>
              <p:cNvSpPr txBox="1"/>
              <p:nvPr/>
            </p:nvSpPr>
            <p:spPr>
              <a:xfrm>
                <a:off x="5844877" y="3563724"/>
                <a:ext cx="3650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389EB8-7D5F-4FB2-8B89-3274DF11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77" y="3563724"/>
                <a:ext cx="3650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3">
            <a:extLst>
              <a:ext uri="{FF2B5EF4-FFF2-40B4-BE49-F238E27FC236}">
                <a16:creationId xmlns:a16="http://schemas.microsoft.com/office/drawing/2014/main" id="{5C74B457-250A-42A8-8A48-D9D4F753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488" y="4653136"/>
            <a:ext cx="4572000" cy="214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i="0" u="none" strike="noStrike" baseline="0" dirty="0">
                <a:latin typeface="+mj-lt"/>
              </a:rPr>
              <a:t>Simple example with discrete binary random variable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</a:rPr>
              <a:t>Distributions can be described by tables with (conditional) probabilities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</a:rPr>
              <a:t>More practical examples will come later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b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Example from: 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Russel, </a:t>
            </a:r>
            <a:r>
              <a:rPr lang="en-US" sz="14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Norvig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AI –A modern approach</a:t>
            </a:r>
            <a:endParaRPr lang="cs-CZ" altLang="en-US" sz="1600" i="1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B169C7-5540-4FC6-8282-0359D906C1EE}"/>
                  </a:ext>
                </a:extLst>
              </p:cNvPr>
              <p:cNvSpPr txBox="1"/>
              <p:nvPr/>
            </p:nvSpPr>
            <p:spPr>
              <a:xfrm>
                <a:off x="1331640" y="980728"/>
                <a:ext cx="64087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B169C7-5540-4FC6-8282-0359D906C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80728"/>
                <a:ext cx="6408712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77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BB2-5A97-407B-804B-BD2F8196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BN vs MRF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8E4B-ED34-474C-A665-CF44059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sz="2000" dirty="0"/>
              <a:t>Some of the probability distributions that can be represented using Bayesian Network cannot be fully represented as Markov Random Field and vice versa</a:t>
            </a:r>
          </a:p>
          <a:p>
            <a:r>
              <a:rPr lang="en-US" sz="2000" dirty="0"/>
              <a:t>But often we can convert one to the other – see next side</a:t>
            </a:r>
          </a:p>
          <a:p>
            <a:r>
              <a:rPr lang="en-US" sz="2000" dirty="0"/>
              <a:t>We mainly introduce MRF (and later Factor Graph) to present more general class of inference algorithm (see later)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E724F-8618-4937-A6B4-723041DA1D7E}"/>
              </a:ext>
            </a:extLst>
          </p:cNvPr>
          <p:cNvGrpSpPr/>
          <p:nvPr/>
        </p:nvGrpSpPr>
        <p:grpSpPr>
          <a:xfrm>
            <a:off x="738617" y="4276133"/>
            <a:ext cx="2031436" cy="2031446"/>
            <a:chOff x="5224636" y="3761185"/>
            <a:chExt cx="1540015" cy="1540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AB7C725-D8BD-4595-A1AD-99245024D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AB7C725-D8BD-4595-A1AD-99245024D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9">
                  <a:extLst>
                    <a:ext uri="{FF2B5EF4-FFF2-40B4-BE49-F238E27FC236}">
                      <a16:creationId xmlns:a16="http://schemas.microsoft.com/office/drawing/2014/main" id="{1BFF7FC8-AB36-4C95-A571-36B807BDA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9">
                  <a:extLst>
                    <a:ext uri="{FF2B5EF4-FFF2-40B4-BE49-F238E27FC236}">
                      <a16:creationId xmlns:a16="http://schemas.microsoft.com/office/drawing/2014/main" id="{1BFF7FC8-AB36-4C95-A571-36B807BDA7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FBEE429F-457D-4D74-9630-7AD8790FD00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5415136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4">
                  <a:extLst>
                    <a:ext uri="{FF2B5EF4-FFF2-40B4-BE49-F238E27FC236}">
                      <a16:creationId xmlns:a16="http://schemas.microsoft.com/office/drawing/2014/main" id="{6CDB66DA-D5CF-4E31-A1DB-CE69788BE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4">
                  <a:extLst>
                    <a:ext uri="{FF2B5EF4-FFF2-40B4-BE49-F238E27FC236}">
                      <a16:creationId xmlns:a16="http://schemas.microsoft.com/office/drawing/2014/main" id="{6CDB66DA-D5CF-4E31-A1DB-CE69788BEB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FF339036-B841-4D07-8C55-2D66B4FEA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FF339036-B841-4D07-8C55-2D66B4FEA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AutoShape 13">
              <a:extLst>
                <a:ext uri="{FF2B5EF4-FFF2-40B4-BE49-F238E27FC236}">
                  <a16:creationId xmlns:a16="http://schemas.microsoft.com/office/drawing/2014/main" id="{3D2B1956-D8C9-4610-9EFE-3D317FD6CA62}"/>
                </a:ext>
              </a:extLst>
            </p:cNvPr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>
              <a:off x="6574151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3">
              <a:extLst>
                <a:ext uri="{FF2B5EF4-FFF2-40B4-BE49-F238E27FC236}">
                  <a16:creationId xmlns:a16="http://schemas.microsoft.com/office/drawing/2014/main" id="{AE12D36E-FA3E-48F0-ADB0-7DCD01506171}"/>
                </a:ext>
              </a:extLst>
            </p:cNvPr>
            <p:cNvCxnSpPr>
              <a:cxnSpLocks noChangeShapeType="1"/>
              <a:stCxn id="8" idx="2"/>
              <a:endCxn id="5" idx="6"/>
            </p:cNvCxnSpPr>
            <p:nvPr/>
          </p:nvCxnSpPr>
          <p:spPr bwMode="auto">
            <a:xfrm flipH="1">
              <a:off x="5605636" y="3951685"/>
              <a:ext cx="77801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1B6FE8C7-1FF5-4326-A4A2-87A0B9DCA2DC}"/>
                </a:ext>
              </a:extLst>
            </p:cNvPr>
            <p:cNvCxnSpPr>
              <a:cxnSpLocks noChangeShapeType="1"/>
              <a:stCxn id="9" idx="2"/>
              <a:endCxn id="6" idx="6"/>
            </p:cNvCxnSpPr>
            <p:nvPr/>
          </p:nvCxnSpPr>
          <p:spPr bwMode="auto">
            <a:xfrm flipH="1">
              <a:off x="5605636" y="5110708"/>
              <a:ext cx="77801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F574E3-1ECA-44E3-BC36-8C0976674828}"/>
              </a:ext>
            </a:extLst>
          </p:cNvPr>
          <p:cNvSpPr txBox="1"/>
          <p:nvPr/>
        </p:nvSpPr>
        <p:spPr>
          <a:xfrm>
            <a:off x="606870" y="3284984"/>
            <a:ext cx="317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MRF whose statistical independence property cannot be represented by BN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D8EBB0DE-980C-414E-ACA4-4F4BD407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19" y="4291355"/>
            <a:ext cx="32877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B512AB-2715-461B-93F0-7A4B21212A0D}"/>
              </a:ext>
            </a:extLst>
          </p:cNvPr>
          <p:cNvSpPr txBox="1"/>
          <p:nvPr/>
        </p:nvSpPr>
        <p:spPr>
          <a:xfrm>
            <a:off x="4946351" y="3369766"/>
            <a:ext cx="359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BN whose (explain away) statistical independence property cannot be represented by MRF</a:t>
            </a:r>
          </a:p>
        </p:txBody>
      </p:sp>
    </p:spTree>
    <p:extLst>
      <p:ext uri="{BB962C8B-B14F-4D97-AF65-F5344CB8AC3E}">
        <p14:creationId xmlns:p14="http://schemas.microsoft.com/office/powerpoint/2010/main" val="304600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F393-C8A0-4100-B108-C0298D0D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836"/>
            <a:ext cx="8229600" cy="1143000"/>
          </a:xfrm>
        </p:spPr>
        <p:txBody>
          <a:bodyPr/>
          <a:lstStyle/>
          <a:p>
            <a:r>
              <a:rPr lang="en-US" dirty="0"/>
              <a:t>Example: HMM as MRF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74B3FD-0B56-42E4-AA2F-3A9305048ABA}"/>
                  </a:ext>
                </a:extLst>
              </p:cNvPr>
              <p:cNvSpPr/>
              <p:nvPr/>
            </p:nvSpPr>
            <p:spPr>
              <a:xfrm>
                <a:off x="1173943" y="2859919"/>
                <a:ext cx="6904134" cy="3737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:r>
                  <a:rPr lang="en-US" dirty="0"/>
                  <a:t>For</a:t>
                </a:r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𝑍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>
                    <a:ea typeface="Cambria Math"/>
                  </a:rPr>
                </a:br>
                <a:endParaRPr lang="en-US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We recover the factorization for HMM: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74B3FD-0B56-42E4-AA2F-3A930504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43" y="2859919"/>
                <a:ext cx="6904134" cy="3737433"/>
              </a:xfrm>
              <a:prstGeom prst="rect">
                <a:avLst/>
              </a:prstGeom>
              <a:blipFill>
                <a:blip r:embed="rId2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CB31CC5-445C-4E40-A38A-BD3E816DD52C}"/>
              </a:ext>
            </a:extLst>
          </p:cNvPr>
          <p:cNvGrpSpPr/>
          <p:nvPr/>
        </p:nvGrpSpPr>
        <p:grpSpPr>
          <a:xfrm>
            <a:off x="2693640" y="1072396"/>
            <a:ext cx="4038600" cy="1672208"/>
            <a:chOff x="2765648" y="4421088"/>
            <a:chExt cx="4038600" cy="1672208"/>
          </a:xfrm>
        </p:grpSpPr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2B3E3CC5-48AD-42D7-A1B8-E12CA8649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C007B19E-DB00-49E8-8BC3-1BBF1EE9D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BB448221-505A-448A-B106-32840474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F654DFAA-C509-4F18-A919-D1634576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AA556300-D829-4EBE-B458-B87CECEAE5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2D8DDCDA-ED02-4572-8A73-CA5F72A4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5529DCF2-C8CC-49F0-9EE8-24A9D386D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1733D37B-58A6-451C-A4AD-3D7B1759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B7E84364-F915-4838-8EEC-7B86D7C11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BCE24C2B-6065-463D-B6D9-A2FA88A94A7E}"/>
                </a:ext>
              </a:extLst>
            </p:cNvPr>
            <p:cNvCxnSpPr>
              <a:cxnSpLocks noChangeShapeType="1"/>
              <a:stCxn id="31" idx="4"/>
              <a:endCxn id="36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1A9CE7FA-E7C1-4A82-B95B-13EF40A06B29}"/>
                </a:ext>
              </a:extLst>
            </p:cNvPr>
            <p:cNvCxnSpPr>
              <a:cxnSpLocks noChangeShapeType="1"/>
              <a:stCxn id="32" idx="4"/>
              <a:endCxn id="37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15">
              <a:extLst>
                <a:ext uri="{FF2B5EF4-FFF2-40B4-BE49-F238E27FC236}">
                  <a16:creationId xmlns:a16="http://schemas.microsoft.com/office/drawing/2014/main" id="{56F16465-8D20-4C40-925B-39CD12885CF3}"/>
                </a:ext>
              </a:extLst>
            </p:cNvPr>
            <p:cNvCxnSpPr>
              <a:cxnSpLocks noChangeShapeType="1"/>
              <a:stCxn id="33" idx="4"/>
              <a:endCxn id="38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6">
              <a:extLst>
                <a:ext uri="{FF2B5EF4-FFF2-40B4-BE49-F238E27FC236}">
                  <a16:creationId xmlns:a16="http://schemas.microsoft.com/office/drawing/2014/main" id="{FFEA270D-1331-4FFD-9F1D-56F4620B39F3}"/>
                </a:ext>
              </a:extLst>
            </p:cNvPr>
            <p:cNvCxnSpPr>
              <a:cxnSpLocks noChangeShapeType="1"/>
              <a:stCxn id="34" idx="4"/>
              <a:endCxn id="39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 Box 17">
              <a:extLst>
                <a:ext uri="{FF2B5EF4-FFF2-40B4-BE49-F238E27FC236}">
                  <a16:creationId xmlns:a16="http://schemas.microsoft.com/office/drawing/2014/main" id="{BEAEEE0F-F583-4576-8F13-D0B88F1FA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id="{7265DD1E-0F5A-45B3-B703-7FBDEB3F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9">
              <a:extLst>
                <a:ext uri="{FF2B5EF4-FFF2-40B4-BE49-F238E27FC236}">
                  <a16:creationId xmlns:a16="http://schemas.microsoft.com/office/drawing/2014/main" id="{B8C0E00B-0D37-41A0-97A5-76D9A5889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20">
              <a:extLst>
                <a:ext uri="{FF2B5EF4-FFF2-40B4-BE49-F238E27FC236}">
                  <a16:creationId xmlns:a16="http://schemas.microsoft.com/office/drawing/2014/main" id="{BE4693E5-DB7E-4D55-99FB-FF255A30B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>
              <a:extLst>
                <a:ext uri="{FF2B5EF4-FFF2-40B4-BE49-F238E27FC236}">
                  <a16:creationId xmlns:a16="http://schemas.microsoft.com/office/drawing/2014/main" id="{F5A3B627-1E74-4D30-B01A-3F0B9CB08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id="{718CE69D-8740-41BD-B01B-DC0A3AED5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8872CFC9-0EEA-4B7C-9E15-6F3A997D3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4">
              <a:extLst>
                <a:ext uri="{FF2B5EF4-FFF2-40B4-BE49-F238E27FC236}">
                  <a16:creationId xmlns:a16="http://schemas.microsoft.com/office/drawing/2014/main" id="{9BF2BFAA-3BF6-41A4-81B3-32FBA096B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AutoShape 13">
              <a:extLst>
                <a:ext uri="{FF2B5EF4-FFF2-40B4-BE49-F238E27FC236}">
                  <a16:creationId xmlns:a16="http://schemas.microsoft.com/office/drawing/2014/main" id="{A1225933-95A3-4D99-8793-9628F3482B15}"/>
                </a:ext>
              </a:extLst>
            </p:cNvPr>
            <p:cNvCxnSpPr>
              <a:cxnSpLocks noChangeShapeType="1"/>
              <a:stCxn id="31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13">
              <a:extLst>
                <a:ext uri="{FF2B5EF4-FFF2-40B4-BE49-F238E27FC236}">
                  <a16:creationId xmlns:a16="http://schemas.microsoft.com/office/drawing/2014/main" id="{FFBDC18F-5D3B-4748-8E3A-EE0A9A2B2C2E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09C0F58-F5D7-400A-B7E2-DCEA23D2C116}"/>
              </a:ext>
            </a:extLst>
          </p:cNvPr>
          <p:cNvSpPr/>
          <p:nvPr/>
        </p:nvSpPr>
        <p:spPr>
          <a:xfrm rot="16200000">
            <a:off x="5389391" y="745111"/>
            <a:ext cx="802816" cy="1594049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E566ED0-2D8B-4015-9DB3-0C952B526A1A}"/>
              </a:ext>
            </a:extLst>
          </p:cNvPr>
          <p:cNvSpPr/>
          <p:nvPr/>
        </p:nvSpPr>
        <p:spPr>
          <a:xfrm>
            <a:off x="2504406" y="1130944"/>
            <a:ext cx="802816" cy="17219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8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</a:rPr>
              <a:t>Flashback: (Dynamic) BN for HMM</a:t>
            </a:r>
            <a:br>
              <a:rPr lang="en-US" altLang="en-US" sz="4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(slide from SUR class)</a:t>
            </a:r>
            <a:endParaRPr lang="cs-CZ" alt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84882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84882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65648" y="4493096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80728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 </a:t>
                </a:r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associated with the entered state. M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 are </a:t>
                </a:r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in 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SUR class.</a:t>
                </a:r>
              </a:p>
            </p:txBody>
          </p:sp>
        </mc:Choice>
        <mc:Fallback xmlns="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80728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520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99350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blipFill>
                  <a:blip r:embed="rId11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blipFill>
                  <a:blip r:embed="rId12"/>
                  <a:stretch>
                    <a:fillRect r="-8738" b="-50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blipFill>
                  <a:blip r:embed="rId13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422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34EBA2-03D6-4E08-96C5-BB0CC400DBA5}"/>
                  </a:ext>
                </a:extLst>
              </p:cNvPr>
              <p:cNvSpPr txBox="1"/>
              <p:nvPr/>
            </p:nvSpPr>
            <p:spPr>
              <a:xfrm>
                <a:off x="464255" y="1124744"/>
                <a:ext cx="8679745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Now, we will be interested in carrying out efficient inference in MRFs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 a first example, we consider simple MRF with chain topology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discrete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states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is represented by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table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parameters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would like to find marginal probability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34EBA2-03D6-4E08-96C5-BB0CC400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5" y="1124744"/>
                <a:ext cx="8679745" cy="4118115"/>
              </a:xfrm>
              <a:prstGeom prst="rect">
                <a:avLst/>
              </a:prstGeom>
              <a:blipFill>
                <a:blip r:embed="rId2"/>
                <a:stretch>
                  <a:fillRect l="-632" t="-741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Inference on a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F97272-8E2D-47B4-BC28-6A8BE2D38D3B}"/>
                  </a:ext>
                </a:extLst>
              </p:cNvPr>
              <p:cNvSpPr txBox="1"/>
              <p:nvPr/>
            </p:nvSpPr>
            <p:spPr>
              <a:xfrm>
                <a:off x="417554" y="6309320"/>
                <a:ext cx="5810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Brute force marginalization has complexity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F97272-8E2D-47B4-BC28-6A8BE2D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4" y="6309320"/>
                <a:ext cx="5810630" cy="400110"/>
              </a:xfrm>
              <a:prstGeom prst="rect">
                <a:avLst/>
              </a:prstGeom>
              <a:blipFill>
                <a:blip r:embed="rId3"/>
                <a:stretch>
                  <a:fillRect l="-104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74CF8-8125-453E-8F5D-C6F57712E8A9}"/>
                  </a:ext>
                </a:extLst>
              </p:cNvPr>
              <p:cNvSpPr txBox="1"/>
              <p:nvPr/>
            </p:nvSpPr>
            <p:spPr>
              <a:xfrm>
                <a:off x="374848" y="3336548"/>
                <a:ext cx="8229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74CF8-8125-453E-8F5D-C6F57712E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336548"/>
                <a:ext cx="822960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E02EF-4A20-4413-9F00-E3C11036AC62}"/>
                  </a:ext>
                </a:extLst>
              </p:cNvPr>
              <p:cNvSpPr txBox="1"/>
              <p:nvPr/>
            </p:nvSpPr>
            <p:spPr>
              <a:xfrm>
                <a:off x="899592" y="5289487"/>
                <a:ext cx="4341168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E02EF-4A20-4413-9F00-E3C11036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89487"/>
                <a:ext cx="4341168" cy="875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20B33AA-7D8A-4F50-B160-59CEAB21551E}"/>
              </a:ext>
            </a:extLst>
          </p:cNvPr>
          <p:cNvGrpSpPr/>
          <p:nvPr/>
        </p:nvGrpSpPr>
        <p:grpSpPr>
          <a:xfrm>
            <a:off x="1547664" y="2090490"/>
            <a:ext cx="6001886" cy="1050478"/>
            <a:chOff x="856114" y="961072"/>
            <a:chExt cx="6001886" cy="10504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D9E649-1AC0-4551-AF7F-C37943E32294}"/>
                </a:ext>
              </a:extLst>
            </p:cNvPr>
            <p:cNvGrpSpPr/>
            <p:nvPr/>
          </p:nvGrpSpPr>
          <p:grpSpPr>
            <a:xfrm>
              <a:off x="899592" y="1412772"/>
              <a:ext cx="5868026" cy="598778"/>
              <a:chOff x="2765648" y="4797896"/>
              <a:chExt cx="3733800" cy="381000"/>
            </a:xfrm>
          </p:grpSpPr>
          <p:sp>
            <p:nvSpPr>
              <p:cNvPr id="17" name="Oval 4">
                <a:extLst>
                  <a:ext uri="{FF2B5EF4-FFF2-40B4-BE49-F238E27FC236}">
                    <a16:creationId xmlns:a16="http://schemas.microsoft.com/office/drawing/2014/main" id="{A35A93E9-CC23-4BD3-A664-0BAC94E6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56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5">
                <a:extLst>
                  <a:ext uri="{FF2B5EF4-FFF2-40B4-BE49-F238E27FC236}">
                    <a16:creationId xmlns:a16="http://schemas.microsoft.com/office/drawing/2014/main" id="{79A660EF-BB6E-4E9E-8292-A62F4CE3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0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28B5A9CE-037A-491E-B0EC-25FAB9019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0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5C37BE1-A30B-40BD-B477-78695D608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4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AutoShape 8">
                <a:extLst>
                  <a:ext uri="{FF2B5EF4-FFF2-40B4-BE49-F238E27FC236}">
                    <a16:creationId xmlns:a16="http://schemas.microsoft.com/office/drawing/2014/main" id="{28DBE9B7-E71A-4E3A-9DA4-1E6EC32681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30409" y="5001808"/>
                <a:ext cx="774700" cy="15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13">
                <a:extLst>
                  <a:ext uri="{FF2B5EF4-FFF2-40B4-BE49-F238E27FC236}">
                    <a16:creationId xmlns:a16="http://schemas.microsoft.com/office/drawing/2014/main" id="{10899E6B-CEBB-4435-9A51-BC4299CADC1E}"/>
                  </a:ext>
                </a:extLst>
              </p:cNvPr>
              <p:cNvCxnSpPr>
                <a:cxnSpLocks noChangeShapeType="1"/>
                <a:stCxn id="17" idx="6"/>
                <a:endCxn id="18" idx="2"/>
              </p:cNvCxnSpPr>
              <p:nvPr/>
            </p:nvCxnSpPr>
            <p:spPr bwMode="auto">
              <a:xfrm>
                <a:off x="3146648" y="4988396"/>
                <a:ext cx="533400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13">
                <a:extLst>
                  <a:ext uri="{FF2B5EF4-FFF2-40B4-BE49-F238E27FC236}">
                    <a16:creationId xmlns:a16="http://schemas.microsoft.com/office/drawing/2014/main" id="{2316C795-33BA-4916-8CB9-8C788E28BD1F}"/>
                  </a:ext>
                </a:extLst>
              </p:cNvPr>
              <p:cNvCxnSpPr>
                <a:cxnSpLocks noChangeShapeType="1"/>
                <a:stCxn id="20" idx="6"/>
                <a:endCxn id="21" idx="2"/>
              </p:cNvCxnSpPr>
              <p:nvPr/>
            </p:nvCxnSpPr>
            <p:spPr bwMode="auto">
              <a:xfrm>
                <a:off x="5585048" y="4988396"/>
                <a:ext cx="533400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369FD4-D7EE-4BF1-A23B-AD056F5E9FB5}"/>
                    </a:ext>
                  </a:extLst>
                </p:cNvPr>
                <p:cNvSpPr txBox="1"/>
                <p:nvPr/>
              </p:nvSpPr>
              <p:spPr>
                <a:xfrm>
                  <a:off x="4703450" y="97134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369FD4-D7EE-4BF1-A23B-AD056F5E9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450" y="971346"/>
                  <a:ext cx="70182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0ED01-5BDF-45F2-AEBA-401A733918F0}"/>
                    </a:ext>
                  </a:extLst>
                </p:cNvPr>
                <p:cNvSpPr txBox="1"/>
                <p:nvPr/>
              </p:nvSpPr>
              <p:spPr>
                <a:xfrm>
                  <a:off x="6156176" y="961072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0ED01-5BDF-45F2-AEBA-401A73391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961072"/>
                  <a:ext cx="7018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630B7-8076-4807-919A-AF999BC18569}"/>
                    </a:ext>
                  </a:extLst>
                </p:cNvPr>
                <p:cNvSpPr txBox="1"/>
                <p:nvPr/>
              </p:nvSpPr>
              <p:spPr>
                <a:xfrm>
                  <a:off x="2286000" y="97143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630B7-8076-4807-919A-AF999BC18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971436"/>
                  <a:ext cx="70182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B14168-3181-4A05-9D26-50EC33D40369}"/>
                    </a:ext>
                  </a:extLst>
                </p:cNvPr>
                <p:cNvSpPr txBox="1"/>
                <p:nvPr/>
              </p:nvSpPr>
              <p:spPr>
                <a:xfrm>
                  <a:off x="856114" y="97134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B14168-3181-4A05-9D26-50EC33D40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4" y="971346"/>
                  <a:ext cx="7018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379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on a chain 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5BF246-494E-415A-B7C0-F0D1B4C44181}"/>
                  </a:ext>
                </a:extLst>
              </p:cNvPr>
              <p:cNvSpPr txBox="1"/>
              <p:nvPr/>
            </p:nvSpPr>
            <p:spPr>
              <a:xfrm>
                <a:off x="621925" y="5169386"/>
                <a:ext cx="8003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 can be reduced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by rearranging the sums using distributive property of multiplication.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5BF246-494E-415A-B7C0-F0D1B4C44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5" y="5169386"/>
                <a:ext cx="8003212" cy="707886"/>
              </a:xfrm>
              <a:prstGeom prst="rect">
                <a:avLst/>
              </a:prstGeom>
              <a:blipFill>
                <a:blip r:embed="rId2"/>
                <a:stretch>
                  <a:fillRect l="-762" t="-4310" r="-144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FB66AA-B619-4453-84E6-274786CB0D94}"/>
                  </a:ext>
                </a:extLst>
              </p:cNvPr>
              <p:cNvSpPr txBox="1"/>
              <p:nvPr/>
            </p:nvSpPr>
            <p:spPr>
              <a:xfrm>
                <a:off x="0" y="1617079"/>
                <a:ext cx="9144000" cy="878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FB66AA-B619-4453-84E6-274786CB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7079"/>
                <a:ext cx="9144000" cy="878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/>
              <p:nvPr/>
            </p:nvSpPr>
            <p:spPr>
              <a:xfrm>
                <a:off x="374848" y="2520678"/>
                <a:ext cx="8229600" cy="137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2,3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520678"/>
                <a:ext cx="8229600" cy="1378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/>
              <p:nvPr/>
            </p:nvSpPr>
            <p:spPr>
              <a:xfrm>
                <a:off x="1558440" y="3918781"/>
                <a:ext cx="4628508" cy="890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−1,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40" y="3918781"/>
                <a:ext cx="4628508" cy="890565"/>
              </a:xfrm>
              <a:prstGeom prst="rect">
                <a:avLst/>
              </a:prstGeom>
              <a:blipFill>
                <a:blip r:embed="rId5"/>
                <a:stretch>
                  <a:fillRect r="-2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89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Inference on a chain III.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BF246-494E-415A-B7C0-F0D1B4C44181}"/>
              </a:ext>
            </a:extLst>
          </p:cNvPr>
          <p:cNvSpPr txBox="1"/>
          <p:nvPr/>
        </p:nvSpPr>
        <p:spPr>
          <a:xfrm>
            <a:off x="395536" y="435237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Recursive formulas: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/>
              <p:nvPr/>
            </p:nvSpPr>
            <p:spPr>
              <a:xfrm>
                <a:off x="374848" y="684127"/>
                <a:ext cx="8229600" cy="2135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0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limUpp>
                        <m:limUp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limUpp>
                                        <m:limUppPr>
                                          <m:ctrlP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groupChr>
                                            <m:groupChrPr>
                                              <m:chr m:val="⏞"/>
                                              <m:pos m:val="top"/>
                                              <m:vertJc m:val="bot"/>
                                              <m:ctrlPr>
                                                <a:rPr lang="en-US" sz="200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nary>
                                                    <m:naryPr>
                                                      <m:chr m:val="∑"/>
                                                      <m:supHide m:val="on"/>
                                                      <m:ctrlPr>
                                                        <a:rPr lang="en-US" sz="2000" i="1" dirty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  <m:sup/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𝜓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2,3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3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 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nary>
                                                  <m:limUpp>
                                                    <m:limUpp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UppPr>
                                                    <m:e>
                                                      <m:groupChr>
                                                        <m:groupChrPr>
                                                          <m:chr m:val="⏞"/>
                                                          <m:pos m:val="top"/>
                                                          <m:vertJc m:val="bot"/>
                                                          <m:ctrlPr>
                                                            <a:rPr lang="en-US" sz="2000" i="1" dirty="0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groupChrPr>
                                                        <m:e>
                                                          <m:d>
                                                            <m:dPr>
                                                              <m:begChr m:val="["/>
                                                              <m:endChr m:val="]"/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nary>
                                                                <m:naryPr>
                                                                  <m:chr m:val="∑"/>
                                                                  <m:supHide m:val="on"/>
                                                                  <m:ctrlPr>
                                                                    <a:rPr lang="en-US" sz="2000" i="1" dirty="0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naryPr>
                                                                <m:sub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𝑥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1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</m:sub>
                                                                <m:sup/>
                                                                <m:e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𝜓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1,2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  <m:d>
                                                                    <m:d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dPr>
                                                                    <m:e>
                                                                      <m:sSub>
                                                                        <m:sSubPr>
                                                                          <m:ctrlP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bPr>
                                                                        <m:e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𝑥</m:t>
                                                                          </m:r>
                                                                        </m:e>
                                                                        <m:sub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1</m:t>
                                                                          </m:r>
                                                                        </m:sub>
                                                                      </m:s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,</m:t>
                                                                      </m:r>
                                                                      <m:sSub>
                                                                        <m:sSubPr>
                                                                          <m:ctrlP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bPr>
                                                                        <m:e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𝑥</m:t>
                                                                          </m:r>
                                                                        </m:e>
                                                                        <m:sub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2</m:t>
                                                                          </m:r>
                                                                        </m:sub>
                                                                      </m:sSub>
                                                                    </m:e>
                                                                  </m:d>
                                                                </m:e>
                                                              </m:nary>
                                                            </m:e>
                                                          </m:d>
                                                        </m:e>
                                                      </m:groupChr>
                                                    </m:e>
                                                    <m:lim>
                                                      <m:r>
                                                        <a:rPr lang="en-US" sz="2000" b="0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b="0" i="1" dirty="0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lim>
                                                  </m:limUpp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lim>
                                      </m:limUpp>
                                    </m:e>
                                  </m:nary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684127"/>
                <a:ext cx="8229600" cy="2135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/>
              <p:nvPr/>
            </p:nvSpPr>
            <p:spPr>
              <a:xfrm>
                <a:off x="1558440" y="2700351"/>
                <a:ext cx="4628508" cy="1520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nary>
                                  <m:limLow>
                                    <m:limLow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en-US" sz="200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−1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lim>
                                  </m:limLow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40" y="2700351"/>
                <a:ext cx="4628508" cy="1520737"/>
              </a:xfrm>
              <a:prstGeom prst="rect">
                <a:avLst/>
              </a:prstGeom>
              <a:blipFill>
                <a:blip r:embed="rId3"/>
                <a:stretch>
                  <a:fillRect r="-2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23B04-F001-4ACC-8586-3DFD31C8EF75}"/>
                  </a:ext>
                </a:extLst>
              </p:cNvPr>
              <p:cNvSpPr txBox="1"/>
              <p:nvPr/>
            </p:nvSpPr>
            <p:spPr>
              <a:xfrm>
                <a:off x="2808312" y="4221088"/>
                <a:ext cx="4572000" cy="2547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23B04-F001-4ACC-8586-3DFD31C8E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12" y="4221088"/>
                <a:ext cx="4572000" cy="2547620"/>
              </a:xfrm>
              <a:prstGeom prst="rect">
                <a:avLst/>
              </a:prstGeom>
              <a:blipFill>
                <a:blip r:embed="rId4"/>
                <a:stretch>
                  <a:fillRect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54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Inference on a chain IV.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55FA8-89D9-4CF1-9C17-07768BF3820A}"/>
                  </a:ext>
                </a:extLst>
              </p:cNvPr>
              <p:cNvSpPr txBox="1"/>
              <p:nvPr/>
            </p:nvSpPr>
            <p:spPr>
              <a:xfrm>
                <a:off x="2147125" y="2040339"/>
                <a:ext cx="4572000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55FA8-89D9-4CF1-9C17-07768BF3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5" y="2040339"/>
                <a:ext cx="4572000" cy="66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DE065-CCCF-4B8F-8DFF-B693213973C9}"/>
                  </a:ext>
                </a:extLst>
              </p:cNvPr>
              <p:cNvSpPr txBox="1"/>
              <p:nvPr/>
            </p:nvSpPr>
            <p:spPr>
              <a:xfrm>
                <a:off x="755576" y="1052736"/>
                <a:ext cx="7992888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Marginals for ALL variables can be obtained at once with the same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complexity, by recursively calculating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all the nodes (i.e. for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 and then calculating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Vectors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can be thought as messages passed from node to node. We will use this abstraction later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Same inference could be done for continuous random variables just by replacing sums with integrals (if the integrals are tractable).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DE065-CCCF-4B8F-8DFF-B6932139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52736"/>
                <a:ext cx="7992888" cy="5324535"/>
              </a:xfrm>
              <a:prstGeom prst="rect">
                <a:avLst/>
              </a:prstGeom>
              <a:blipFill>
                <a:blip r:embed="rId3"/>
                <a:stretch>
                  <a:fillRect l="-686" t="-573" r="-458" b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BF25429-1595-4DD5-893B-80C36C47F4BE}"/>
              </a:ext>
            </a:extLst>
          </p:cNvPr>
          <p:cNvGrpSpPr/>
          <p:nvPr/>
        </p:nvGrpSpPr>
        <p:grpSpPr>
          <a:xfrm>
            <a:off x="1252104" y="3717032"/>
            <a:ext cx="6619149" cy="1377444"/>
            <a:chOff x="1390979" y="4797152"/>
            <a:chExt cx="6619149" cy="137744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C8B982-6108-440A-8B86-9147D2BF4648}"/>
                </a:ext>
              </a:extLst>
            </p:cNvPr>
            <p:cNvGrpSpPr/>
            <p:nvPr/>
          </p:nvGrpSpPr>
          <p:grpSpPr>
            <a:xfrm>
              <a:off x="1390979" y="4797152"/>
              <a:ext cx="6619149" cy="1050478"/>
              <a:chOff x="1390979" y="5013176"/>
              <a:chExt cx="6619149" cy="105047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E5CFF69-F744-4DDE-889E-53BF3DE1CAEE}"/>
                  </a:ext>
                </a:extLst>
              </p:cNvPr>
              <p:cNvGrpSpPr/>
              <p:nvPr/>
            </p:nvGrpSpPr>
            <p:grpSpPr>
              <a:xfrm>
                <a:off x="1390979" y="5013176"/>
                <a:ext cx="6599308" cy="1050478"/>
                <a:chOff x="2843808" y="5330850"/>
                <a:chExt cx="6599308" cy="1050478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3423E90-0CFE-4C05-8317-A1C7CAD2447E}"/>
                    </a:ext>
                  </a:extLst>
                </p:cNvPr>
                <p:cNvGrpSpPr/>
                <p:nvPr/>
              </p:nvGrpSpPr>
              <p:grpSpPr>
                <a:xfrm>
                  <a:off x="2843808" y="5330850"/>
                  <a:ext cx="3769638" cy="1050478"/>
                  <a:chOff x="3088362" y="961072"/>
                  <a:chExt cx="3769638" cy="1050478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2F73ECA8-7911-49B6-8FF7-62936EBFA121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56" y="1412772"/>
                    <a:ext cx="3629969" cy="598778"/>
                    <a:chOff x="4189716" y="4797896"/>
                    <a:chExt cx="2309732" cy="381000"/>
                  </a:xfrm>
                </p:grpSpPr>
                <p:sp>
                  <p:nvSpPr>
                    <p:cNvPr id="21" name="Oval 5">
                      <a:extLst>
                        <a:ext uri="{FF2B5EF4-FFF2-40B4-BE49-F238E27FC236}">
                          <a16:creationId xmlns:a16="http://schemas.microsoft.com/office/drawing/2014/main" id="{62DD976B-7448-4561-B631-7CBFE19C16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9716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Oval 6">
                      <a:extLst>
                        <a:ext uri="{FF2B5EF4-FFF2-40B4-BE49-F238E27FC236}">
                          <a16:creationId xmlns:a16="http://schemas.microsoft.com/office/drawing/2014/main" id="{44B82BA5-8063-40E8-A26E-F07728EC01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4048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Oval 7">
                      <a:extLst>
                        <a:ext uri="{FF2B5EF4-FFF2-40B4-BE49-F238E27FC236}">
                          <a16:creationId xmlns:a16="http://schemas.microsoft.com/office/drawing/2014/main" id="{DBADDD08-5B1F-4E25-A004-6889D03DEB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8448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" name="AutoShape 8">
                      <a:extLst>
                        <a:ext uri="{FF2B5EF4-FFF2-40B4-BE49-F238E27FC236}">
                          <a16:creationId xmlns:a16="http://schemas.microsoft.com/office/drawing/2014/main" id="{ABE9D4C5-AE1F-45D9-9758-35E0916367E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86146" y="5003396"/>
                      <a:ext cx="342753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prstDash val="sysDot"/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6" name="AutoShape 13">
                      <a:extLst>
                        <a:ext uri="{FF2B5EF4-FFF2-40B4-BE49-F238E27FC236}">
                          <a16:creationId xmlns:a16="http://schemas.microsoft.com/office/drawing/2014/main" id="{ABA1BA2F-4A5C-494F-BB0A-EB7E8ECE307E}"/>
                        </a:ext>
                      </a:extLst>
                    </p:cNvPr>
                    <p:cNvCxnSpPr>
                      <a:cxnSpLocks noChangeShapeType="1"/>
                      <a:stCxn id="22" idx="6"/>
                      <a:endCxn id="23" idx="2"/>
                    </p:cNvCxnSpPr>
                    <p:nvPr/>
                  </p:nvCxnSpPr>
                  <p:spPr bwMode="auto">
                    <a:xfrm>
                      <a:off x="5585048" y="4988396"/>
                      <a:ext cx="533400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369AE983-A070-4A54-90D4-BF4CFECDC1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03450" y="971346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369AE983-A070-4A54-90D4-BF4CFECDC1D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03450" y="971346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E8CCCD7-2554-40CD-8CC9-8CC9145E68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56176" y="961072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E8CCCD7-2554-40CD-8CC9-8CC9145E68F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56176" y="961072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31F999E-163B-499C-850D-EC0A2D2D3F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88362" y="971436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31F999E-163B-499C-850D-EC0A2D2D3F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88362" y="971436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6168CE5-CD74-4392-A090-B65FD32A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215" y="5782550"/>
                  <a:ext cx="598779" cy="59877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Oval 6">
                  <a:extLst>
                    <a:ext uri="{FF2B5EF4-FFF2-40B4-BE49-F238E27FC236}">
                      <a16:creationId xmlns:a16="http://schemas.microsoft.com/office/drawing/2014/main" id="{55FDB670-EAD7-4D0E-A218-2561198BF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4337" y="5782550"/>
                  <a:ext cx="598779" cy="59877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AutoShape 8">
                  <a:extLst>
                    <a:ext uri="{FF2B5EF4-FFF2-40B4-BE49-F238E27FC236}">
                      <a16:creationId xmlns:a16="http://schemas.microsoft.com/office/drawing/2014/main" id="{0832EB43-5F8C-4C05-AD70-5FB9672322A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030403" y="6105513"/>
                  <a:ext cx="53867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13">
                  <a:extLst>
                    <a:ext uri="{FF2B5EF4-FFF2-40B4-BE49-F238E27FC236}">
                      <a16:creationId xmlns:a16="http://schemas.microsoft.com/office/drawing/2014/main" id="{93A512A6-ECC7-4048-BBCA-45C4295662F7}"/>
                    </a:ext>
                  </a:extLst>
                </p:cNvPr>
                <p:cNvCxnSpPr>
                  <a:cxnSpLocks noChangeShapeType="1"/>
                  <a:stCxn id="23" idx="6"/>
                </p:cNvCxnSpPr>
                <p:nvPr/>
              </p:nvCxnSpPr>
              <p:spPr bwMode="auto">
                <a:xfrm>
                  <a:off x="6523071" y="6081939"/>
                  <a:ext cx="71322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293BBC2-B24D-43C8-AE0A-1CA6774484A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4676" y="5014793"/>
                    <a:ext cx="70182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293BBC2-B24D-43C8-AE0A-1CA6774484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4676" y="5014793"/>
                    <a:ext cx="70182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22E1CB9-D629-4709-81D1-62EC2DEAE07F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5014793"/>
                    <a:ext cx="70182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22E1CB9-D629-4709-81D1-62EC2DEAE0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5014793"/>
                    <a:ext cx="70182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B331F67-E79C-4C7D-BE73-388E98AABDE9}"/>
                </a:ext>
              </a:extLst>
            </p:cNvPr>
            <p:cNvCxnSpPr/>
            <p:nvPr/>
          </p:nvCxnSpPr>
          <p:spPr>
            <a:xfrm>
              <a:off x="2483768" y="5805264"/>
              <a:ext cx="43204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209C7DF-33BA-473C-80E1-E5BCC2979CCB}"/>
                </a:ext>
              </a:extLst>
            </p:cNvPr>
            <p:cNvCxnSpPr>
              <a:cxnSpLocks/>
            </p:cNvCxnSpPr>
            <p:nvPr/>
          </p:nvCxnSpPr>
          <p:spPr>
            <a:xfrm>
              <a:off x="3923928" y="5805264"/>
              <a:ext cx="43204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901E88A-3DB9-4BE0-82A1-0AEB4F30F70C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5805264"/>
              <a:ext cx="432048" cy="0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7718CD-5628-4277-A95D-CC84E04C8DE4}"/>
                </a:ext>
              </a:extLst>
            </p:cNvPr>
            <p:cNvCxnSpPr>
              <a:cxnSpLocks/>
            </p:cNvCxnSpPr>
            <p:nvPr/>
          </p:nvCxnSpPr>
          <p:spPr>
            <a:xfrm>
              <a:off x="6516216" y="5805264"/>
              <a:ext cx="432048" cy="0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D3A5739-C0C0-4B71-BBB7-5DEBAA167C7D}"/>
                    </a:ext>
                  </a:extLst>
                </p:cNvPr>
                <p:cNvSpPr txBox="1"/>
                <p:nvPr/>
              </p:nvSpPr>
              <p:spPr>
                <a:xfrm>
                  <a:off x="6372200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D3A5739-C0C0-4B71-BBB7-5DEBAA167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5805264"/>
                  <a:ext cx="112126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D85F7-C02E-4122-9562-12F780EDB9AC}"/>
                    </a:ext>
                  </a:extLst>
                </p:cNvPr>
                <p:cNvSpPr txBox="1"/>
                <p:nvPr/>
              </p:nvSpPr>
              <p:spPr>
                <a:xfrm>
                  <a:off x="4890895" y="5805263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D85F7-C02E-4122-9562-12F780EDB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895" y="5805263"/>
                  <a:ext cx="112126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6DC71A4-ED97-4FD0-B89E-A779268A707D}"/>
                    </a:ext>
                  </a:extLst>
                </p:cNvPr>
                <p:cNvSpPr txBox="1"/>
                <p:nvPr/>
              </p:nvSpPr>
              <p:spPr>
                <a:xfrm>
                  <a:off x="3491880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6DC71A4-ED97-4FD0-B89E-A779268A7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5805264"/>
                  <a:ext cx="11212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AE8DC-8A42-4963-B4FA-48AEDAF6F0A5}"/>
                    </a:ext>
                  </a:extLst>
                </p:cNvPr>
                <p:cNvSpPr txBox="1"/>
                <p:nvPr/>
              </p:nvSpPr>
              <p:spPr>
                <a:xfrm>
                  <a:off x="1938567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AE8DC-8A42-4963-B4FA-48AEDAF6F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567" y="5805264"/>
                  <a:ext cx="112126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824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Factor graphs (FG)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F42BB3-12A9-4A32-9FDE-5E9FD51C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58" y="3526761"/>
            <a:ext cx="4199950" cy="2350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6513B-D271-4208-9B52-91E42FF38A58}"/>
                  </a:ext>
                </a:extLst>
              </p:cNvPr>
              <p:cNvSpPr txBox="1"/>
              <p:nvPr/>
            </p:nvSpPr>
            <p:spPr>
              <a:xfrm>
                <a:off x="449700" y="5928836"/>
                <a:ext cx="8229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6513B-D271-4208-9B52-91E42FF3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0" y="5928836"/>
                <a:ext cx="8229600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50681D-EFCC-4736-B95E-ACDBE8A71ABC}"/>
                  </a:ext>
                </a:extLst>
              </p:cNvPr>
              <p:cNvSpPr txBox="1"/>
              <p:nvPr/>
            </p:nvSpPr>
            <p:spPr>
              <a:xfrm>
                <a:off x="2058233" y="2736503"/>
                <a:ext cx="457200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50681D-EFCC-4736-B95E-ACDBE8A71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33" y="2736503"/>
                <a:ext cx="4572000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763E-5FF9-41ED-9923-D35EAA03324A}"/>
                  </a:ext>
                </a:extLst>
              </p:cNvPr>
              <p:cNvSpPr txBox="1"/>
              <p:nvPr/>
            </p:nvSpPr>
            <p:spPr>
              <a:xfrm>
                <a:off x="539552" y="1380539"/>
                <a:ext cx="8229600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Bipartite graph, with variable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connected only to factor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and vice versa.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Like MRF, but with explicitly specified factors (or potential functions)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763E-5FF9-41ED-9923-D35EAA033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80539"/>
                <a:ext cx="8229600" cy="1040349"/>
              </a:xfrm>
              <a:prstGeom prst="rect">
                <a:avLst/>
              </a:prstGeom>
              <a:blipFill>
                <a:blip r:embed="rId5"/>
                <a:stretch>
                  <a:fillRect l="-667" t="-2339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3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MRF to FG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5D2A0-260E-4401-94D0-36B49C9F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589818" cy="195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5885AF-6ECF-44DB-B58A-A3F0EF3D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466939"/>
            <a:ext cx="2341418" cy="2116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A39F-0857-46AB-A6D2-A10264524AB9}"/>
                  </a:ext>
                </a:extLst>
              </p:cNvPr>
              <p:cNvSpPr txBox="1"/>
              <p:nvPr/>
            </p:nvSpPr>
            <p:spPr>
              <a:xfrm>
                <a:off x="2843808" y="3473596"/>
                <a:ext cx="264604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A39F-0857-46AB-A6D2-A1026452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473596"/>
                <a:ext cx="264604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0B76F-D9CD-40D7-AD7D-216A9283C12A}"/>
                  </a:ext>
                </a:extLst>
              </p:cNvPr>
              <p:cNvSpPr txBox="1"/>
              <p:nvPr/>
            </p:nvSpPr>
            <p:spPr>
              <a:xfrm>
                <a:off x="5498103" y="3473068"/>
                <a:ext cx="367139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0B76F-D9CD-40D7-AD7D-216A9283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03" y="3473068"/>
                <a:ext cx="367139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A6F72-E5B5-4B8C-9734-52D735EBBA4E}"/>
                  </a:ext>
                </a:extLst>
              </p:cNvPr>
              <p:cNvSpPr txBox="1"/>
              <p:nvPr/>
            </p:nvSpPr>
            <p:spPr>
              <a:xfrm>
                <a:off x="3240360" y="5949280"/>
                <a:ext cx="4572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A6F72-E5B5-4B8C-9734-52D735EB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60" y="5949280"/>
                <a:ext cx="457200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EA74CD-FA6C-46E8-8AC9-BE7570F12F05}"/>
                  </a:ext>
                </a:extLst>
              </p:cNvPr>
              <p:cNvSpPr txBox="1"/>
              <p:nvPr/>
            </p:nvSpPr>
            <p:spPr>
              <a:xfrm>
                <a:off x="53752" y="3480564"/>
                <a:ext cx="264604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EA74CD-FA6C-46E8-8AC9-BE7570F1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3480564"/>
                <a:ext cx="2646040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05736B-8CF7-4628-83D2-B1542FDE8ED5}"/>
              </a:ext>
            </a:extLst>
          </p:cNvPr>
          <p:cNvSpPr txBox="1"/>
          <p:nvPr/>
        </p:nvSpPr>
        <p:spPr>
          <a:xfrm>
            <a:off x="287613" y="4548325"/>
            <a:ext cx="6156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MRF can be converted to FG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Since FG is more explicate, different factor graphs can correspond to the same MRF</a:t>
            </a:r>
          </a:p>
        </p:txBody>
      </p:sp>
    </p:spTree>
    <p:extLst>
      <p:ext uri="{BB962C8B-B14F-4D97-AF65-F5344CB8AC3E}">
        <p14:creationId xmlns:p14="http://schemas.microsoft.com/office/powerpoint/2010/main" val="581974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e7cdfa2245_0_65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FG representations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936" name="Google Shape;936;g2e7cdfa2245_0_65"/>
          <p:cNvPicPr preferRelativeResize="0"/>
          <p:nvPr/>
        </p:nvPicPr>
        <p:blipFill rotWithShape="1">
          <a:blip r:embed="rId3">
            <a:alphaModFix/>
          </a:blip>
          <a:srcRect l="34027" r="36429"/>
          <a:stretch/>
        </p:blipFill>
        <p:spPr>
          <a:xfrm>
            <a:off x="553948" y="1124744"/>
            <a:ext cx="2268150" cy="1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g2e7cdfa2245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76" y="3501008"/>
            <a:ext cx="2026575" cy="1831809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g2e7cdfa2245_0_65"/>
          <p:cNvSpPr txBox="1"/>
          <p:nvPr/>
        </p:nvSpPr>
        <p:spPr>
          <a:xfrm>
            <a:off x="457200" y="2636912"/>
            <a:ext cx="2268000" cy="498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9" name="Google Shape;939;g2e7cdfa2245_0_65"/>
          <p:cNvSpPr txBox="1"/>
          <p:nvPr/>
        </p:nvSpPr>
        <p:spPr>
          <a:xfrm>
            <a:off x="339700" y="5229200"/>
            <a:ext cx="3858600" cy="498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40" name="Google Shape;940;g2e7cdfa2245_0_65"/>
          <p:cNvGrpSpPr/>
          <p:nvPr/>
        </p:nvGrpSpPr>
        <p:grpSpPr>
          <a:xfrm>
            <a:off x="3737556" y="1404640"/>
            <a:ext cx="1814925" cy="1366213"/>
            <a:chOff x="1069975" y="2337113"/>
            <a:chExt cx="1814925" cy="1366213"/>
          </a:xfrm>
        </p:grpSpPr>
        <p:sp>
          <p:nvSpPr>
            <p:cNvPr id="941" name="Google Shape;941;g2e7cdfa2245_0_65"/>
            <p:cNvSpPr/>
            <p:nvPr/>
          </p:nvSpPr>
          <p:spPr>
            <a:xfrm>
              <a:off x="1073625" y="26549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g2e7cdfa2245_0_65"/>
            <p:cNvSpPr/>
            <p:nvPr/>
          </p:nvSpPr>
          <p:spPr>
            <a:xfrm>
              <a:off x="1423125" y="26549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g2e7cdfa2245_0_65"/>
            <p:cNvSpPr/>
            <p:nvPr/>
          </p:nvSpPr>
          <p:spPr>
            <a:xfrm>
              <a:off x="1772625" y="26549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g2e7cdfa2245_0_65"/>
            <p:cNvSpPr/>
            <p:nvPr/>
          </p:nvSpPr>
          <p:spPr>
            <a:xfrm>
              <a:off x="2122125" y="26549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g2e7cdfa2245_0_65"/>
            <p:cNvSpPr/>
            <p:nvPr/>
          </p:nvSpPr>
          <p:spPr>
            <a:xfrm>
              <a:off x="1073625" y="30023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g2e7cdfa2245_0_65"/>
            <p:cNvSpPr/>
            <p:nvPr/>
          </p:nvSpPr>
          <p:spPr>
            <a:xfrm>
              <a:off x="1423125" y="30023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g2e7cdfa2245_0_65"/>
            <p:cNvSpPr/>
            <p:nvPr/>
          </p:nvSpPr>
          <p:spPr>
            <a:xfrm>
              <a:off x="1772625" y="30023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g2e7cdfa2245_0_65"/>
            <p:cNvSpPr/>
            <p:nvPr/>
          </p:nvSpPr>
          <p:spPr>
            <a:xfrm>
              <a:off x="2122125" y="30023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g2e7cdfa2245_0_65"/>
            <p:cNvSpPr/>
            <p:nvPr/>
          </p:nvSpPr>
          <p:spPr>
            <a:xfrm>
              <a:off x="1073625" y="33497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g2e7cdfa2245_0_65"/>
            <p:cNvSpPr/>
            <p:nvPr/>
          </p:nvSpPr>
          <p:spPr>
            <a:xfrm>
              <a:off x="1423125" y="33497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g2e7cdfa2245_0_65"/>
            <p:cNvSpPr/>
            <p:nvPr/>
          </p:nvSpPr>
          <p:spPr>
            <a:xfrm>
              <a:off x="1772625" y="33497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g2e7cdfa2245_0_65"/>
            <p:cNvSpPr/>
            <p:nvPr/>
          </p:nvSpPr>
          <p:spPr>
            <a:xfrm>
              <a:off x="2122125" y="33497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3" name="Google Shape;953;g2e7cdfa2245_0_65"/>
            <p:cNvCxnSpPr/>
            <p:nvPr/>
          </p:nvCxnSpPr>
          <p:spPr>
            <a:xfrm rot="10800000" flipH="1">
              <a:off x="1284750" y="2489513"/>
              <a:ext cx="14049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g2e7cdfa2245_0_65"/>
            <p:cNvCxnSpPr/>
            <p:nvPr/>
          </p:nvCxnSpPr>
          <p:spPr>
            <a:xfrm>
              <a:off x="2686200" y="2489525"/>
              <a:ext cx="0" cy="10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g2e7cdfa2245_0_65"/>
            <p:cNvCxnSpPr/>
            <p:nvPr/>
          </p:nvCxnSpPr>
          <p:spPr>
            <a:xfrm rot="10800000" flipH="1">
              <a:off x="1480000" y="2337113"/>
              <a:ext cx="14049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g2e7cdfa2245_0_65"/>
            <p:cNvCxnSpPr/>
            <p:nvPr/>
          </p:nvCxnSpPr>
          <p:spPr>
            <a:xfrm>
              <a:off x="2881450" y="2337125"/>
              <a:ext cx="3000" cy="104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g2e7cdfa2245_0_65"/>
            <p:cNvCxnSpPr/>
            <p:nvPr/>
          </p:nvCxnSpPr>
          <p:spPr>
            <a:xfrm rot="10800000" flipH="1">
              <a:off x="2471625" y="2681450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g2e7cdfa2245_0_65"/>
            <p:cNvCxnSpPr/>
            <p:nvPr/>
          </p:nvCxnSpPr>
          <p:spPr>
            <a:xfrm rot="10800000" flipH="1">
              <a:off x="2471625" y="3032450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g2e7cdfa2245_0_65"/>
            <p:cNvCxnSpPr/>
            <p:nvPr/>
          </p:nvCxnSpPr>
          <p:spPr>
            <a:xfrm rot="10800000" flipH="1">
              <a:off x="2471625" y="3382925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g2e7cdfa2245_0_65"/>
            <p:cNvCxnSpPr/>
            <p:nvPr/>
          </p:nvCxnSpPr>
          <p:spPr>
            <a:xfrm rot="10800000" flipH="1">
              <a:off x="2469250" y="2341925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g2e7cdfa2245_0_65"/>
            <p:cNvCxnSpPr/>
            <p:nvPr/>
          </p:nvCxnSpPr>
          <p:spPr>
            <a:xfrm rot="10800000" flipH="1">
              <a:off x="1069975" y="2341675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g2e7cdfa2245_0_65"/>
            <p:cNvCxnSpPr/>
            <p:nvPr/>
          </p:nvCxnSpPr>
          <p:spPr>
            <a:xfrm rot="10800000" flipH="1">
              <a:off x="1423125" y="2341675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g2e7cdfa2245_0_65"/>
            <p:cNvCxnSpPr/>
            <p:nvPr/>
          </p:nvCxnSpPr>
          <p:spPr>
            <a:xfrm rot="10800000" flipH="1">
              <a:off x="1769613" y="2341675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g2e7cdfa2245_0_65"/>
            <p:cNvCxnSpPr/>
            <p:nvPr/>
          </p:nvCxnSpPr>
          <p:spPr>
            <a:xfrm rot="10800000" flipH="1">
              <a:off x="2121388" y="2337125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5" name="Google Shape;965;g2e7cdfa2245_0_65"/>
          <p:cNvSpPr txBox="1"/>
          <p:nvPr/>
        </p:nvSpPr>
        <p:spPr>
          <a:xfrm>
            <a:off x="3275856" y="1931902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6" name="Google Shape;966;g2e7cdfa2245_0_65"/>
          <p:cNvSpPr txBox="1"/>
          <p:nvPr/>
        </p:nvSpPr>
        <p:spPr>
          <a:xfrm>
            <a:off x="4234181" y="2610602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7" name="Google Shape;967;g2e7cdfa2245_0_65"/>
          <p:cNvSpPr txBox="1"/>
          <p:nvPr/>
        </p:nvSpPr>
        <p:spPr>
          <a:xfrm>
            <a:off x="5260681" y="2426777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68" name="Google Shape;968;g2e7cdfa2245_0_65"/>
          <p:cNvGrpSpPr/>
          <p:nvPr/>
        </p:nvGrpSpPr>
        <p:grpSpPr>
          <a:xfrm>
            <a:off x="3737568" y="3564374"/>
            <a:ext cx="1620950" cy="1208038"/>
            <a:chOff x="4198300" y="4295588"/>
            <a:chExt cx="1620950" cy="1208038"/>
          </a:xfrm>
        </p:grpSpPr>
        <p:sp>
          <p:nvSpPr>
            <p:cNvPr id="969" name="Google Shape;969;g2e7cdfa2245_0_65"/>
            <p:cNvSpPr/>
            <p:nvPr/>
          </p:nvSpPr>
          <p:spPr>
            <a:xfrm>
              <a:off x="4201950" y="44610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g2e7cdfa2245_0_65"/>
            <p:cNvSpPr/>
            <p:nvPr/>
          </p:nvSpPr>
          <p:spPr>
            <a:xfrm>
              <a:off x="4551450" y="44610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g2e7cdfa2245_0_65"/>
            <p:cNvSpPr/>
            <p:nvPr/>
          </p:nvSpPr>
          <p:spPr>
            <a:xfrm>
              <a:off x="4900950" y="44610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g2e7cdfa2245_0_65"/>
            <p:cNvSpPr/>
            <p:nvPr/>
          </p:nvSpPr>
          <p:spPr>
            <a:xfrm>
              <a:off x="5250450" y="44610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g2e7cdfa2245_0_65"/>
            <p:cNvSpPr/>
            <p:nvPr/>
          </p:nvSpPr>
          <p:spPr>
            <a:xfrm>
              <a:off x="4201950" y="48084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g2e7cdfa2245_0_65"/>
            <p:cNvSpPr/>
            <p:nvPr/>
          </p:nvSpPr>
          <p:spPr>
            <a:xfrm>
              <a:off x="4551450" y="48084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g2e7cdfa2245_0_65"/>
            <p:cNvSpPr/>
            <p:nvPr/>
          </p:nvSpPr>
          <p:spPr>
            <a:xfrm>
              <a:off x="4900950" y="48084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g2e7cdfa2245_0_65"/>
            <p:cNvSpPr/>
            <p:nvPr/>
          </p:nvSpPr>
          <p:spPr>
            <a:xfrm>
              <a:off x="5250450" y="48084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g2e7cdfa2245_0_65"/>
            <p:cNvSpPr/>
            <p:nvPr/>
          </p:nvSpPr>
          <p:spPr>
            <a:xfrm>
              <a:off x="4201950" y="51558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g2e7cdfa2245_0_65"/>
            <p:cNvSpPr/>
            <p:nvPr/>
          </p:nvSpPr>
          <p:spPr>
            <a:xfrm>
              <a:off x="4551450" y="51558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g2e7cdfa2245_0_65"/>
            <p:cNvSpPr/>
            <p:nvPr/>
          </p:nvSpPr>
          <p:spPr>
            <a:xfrm>
              <a:off x="4900950" y="51558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g2e7cdfa2245_0_65"/>
            <p:cNvSpPr/>
            <p:nvPr/>
          </p:nvSpPr>
          <p:spPr>
            <a:xfrm>
              <a:off x="5250450" y="515585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1" name="Google Shape;981;g2e7cdfa2245_0_65"/>
            <p:cNvCxnSpPr/>
            <p:nvPr/>
          </p:nvCxnSpPr>
          <p:spPr>
            <a:xfrm rot="10800000" flipH="1">
              <a:off x="4413075" y="4295588"/>
              <a:ext cx="14049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g2e7cdfa2245_0_65"/>
            <p:cNvCxnSpPr/>
            <p:nvPr/>
          </p:nvCxnSpPr>
          <p:spPr>
            <a:xfrm>
              <a:off x="5814525" y="4295600"/>
              <a:ext cx="0" cy="10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g2e7cdfa2245_0_65"/>
            <p:cNvCxnSpPr/>
            <p:nvPr/>
          </p:nvCxnSpPr>
          <p:spPr>
            <a:xfrm rot="10800000" flipH="1">
              <a:off x="5597575" y="4297700"/>
              <a:ext cx="219300" cy="17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g2e7cdfa2245_0_65"/>
            <p:cNvCxnSpPr/>
            <p:nvPr/>
          </p:nvCxnSpPr>
          <p:spPr>
            <a:xfrm rot="10800000" flipH="1">
              <a:off x="5597575" y="4642775"/>
              <a:ext cx="219300" cy="17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g2e7cdfa2245_0_65"/>
            <p:cNvCxnSpPr/>
            <p:nvPr/>
          </p:nvCxnSpPr>
          <p:spPr>
            <a:xfrm rot="10800000" flipH="1">
              <a:off x="5597575" y="4987850"/>
              <a:ext cx="219300" cy="17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g2e7cdfa2245_0_65"/>
            <p:cNvCxnSpPr/>
            <p:nvPr/>
          </p:nvCxnSpPr>
          <p:spPr>
            <a:xfrm rot="10800000" flipH="1">
              <a:off x="5599950" y="5332925"/>
              <a:ext cx="219300" cy="17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g2e7cdfa2245_0_65"/>
            <p:cNvCxnSpPr/>
            <p:nvPr/>
          </p:nvCxnSpPr>
          <p:spPr>
            <a:xfrm rot="10800000" flipH="1">
              <a:off x="4198300" y="4301000"/>
              <a:ext cx="220500" cy="16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g2e7cdfa2245_0_65"/>
            <p:cNvCxnSpPr/>
            <p:nvPr/>
          </p:nvCxnSpPr>
          <p:spPr>
            <a:xfrm rot="10800000" flipH="1">
              <a:off x="4549625" y="4299350"/>
              <a:ext cx="224700" cy="16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g2e7cdfa2245_0_65"/>
            <p:cNvCxnSpPr/>
            <p:nvPr/>
          </p:nvCxnSpPr>
          <p:spPr>
            <a:xfrm rot="10800000" flipH="1">
              <a:off x="4905150" y="4295600"/>
              <a:ext cx="224700" cy="16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g2e7cdfa2245_0_65"/>
            <p:cNvCxnSpPr/>
            <p:nvPr/>
          </p:nvCxnSpPr>
          <p:spPr>
            <a:xfrm rot="10800000" flipH="1">
              <a:off x="5251363" y="4299350"/>
              <a:ext cx="224700" cy="16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g2e7cdfa2245_0_65"/>
          <p:cNvGrpSpPr/>
          <p:nvPr/>
        </p:nvGrpSpPr>
        <p:grpSpPr>
          <a:xfrm>
            <a:off x="6393118" y="3501008"/>
            <a:ext cx="1814925" cy="665263"/>
            <a:chOff x="6612300" y="4156538"/>
            <a:chExt cx="1814925" cy="665263"/>
          </a:xfrm>
        </p:grpSpPr>
        <p:sp>
          <p:nvSpPr>
            <p:cNvPr id="992" name="Google Shape;992;g2e7cdfa2245_0_65"/>
            <p:cNvSpPr/>
            <p:nvPr/>
          </p:nvSpPr>
          <p:spPr>
            <a:xfrm>
              <a:off x="6615950" y="447440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g2e7cdfa2245_0_65"/>
            <p:cNvSpPr/>
            <p:nvPr/>
          </p:nvSpPr>
          <p:spPr>
            <a:xfrm>
              <a:off x="6965450" y="447440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g2e7cdfa2245_0_65"/>
            <p:cNvSpPr/>
            <p:nvPr/>
          </p:nvSpPr>
          <p:spPr>
            <a:xfrm>
              <a:off x="7314950" y="447440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g2e7cdfa2245_0_65"/>
            <p:cNvSpPr/>
            <p:nvPr/>
          </p:nvSpPr>
          <p:spPr>
            <a:xfrm>
              <a:off x="7664450" y="4474400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6" name="Google Shape;996;g2e7cdfa2245_0_65"/>
            <p:cNvCxnSpPr/>
            <p:nvPr/>
          </p:nvCxnSpPr>
          <p:spPr>
            <a:xfrm rot="10800000" flipH="1">
              <a:off x="6827075" y="4308938"/>
              <a:ext cx="14049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g2e7cdfa2245_0_65"/>
            <p:cNvCxnSpPr/>
            <p:nvPr/>
          </p:nvCxnSpPr>
          <p:spPr>
            <a:xfrm>
              <a:off x="8228525" y="4308950"/>
              <a:ext cx="3000" cy="34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g2e7cdfa2245_0_65"/>
            <p:cNvCxnSpPr/>
            <p:nvPr/>
          </p:nvCxnSpPr>
          <p:spPr>
            <a:xfrm rot="10800000" flipH="1">
              <a:off x="7022325" y="4156538"/>
              <a:ext cx="14049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g2e7cdfa2245_0_65"/>
            <p:cNvCxnSpPr/>
            <p:nvPr/>
          </p:nvCxnSpPr>
          <p:spPr>
            <a:xfrm flipH="1">
              <a:off x="8423475" y="4156550"/>
              <a:ext cx="300" cy="34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g2e7cdfa2245_0_65"/>
            <p:cNvCxnSpPr/>
            <p:nvPr/>
          </p:nvCxnSpPr>
          <p:spPr>
            <a:xfrm rot="10800000" flipH="1">
              <a:off x="8013950" y="4500875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g2e7cdfa2245_0_65"/>
            <p:cNvCxnSpPr/>
            <p:nvPr/>
          </p:nvCxnSpPr>
          <p:spPr>
            <a:xfrm rot="10800000" flipH="1">
              <a:off x="8011575" y="4161350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g2e7cdfa2245_0_65"/>
            <p:cNvCxnSpPr/>
            <p:nvPr/>
          </p:nvCxnSpPr>
          <p:spPr>
            <a:xfrm rot="10800000" flipH="1">
              <a:off x="6612300" y="4161100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g2e7cdfa2245_0_65"/>
            <p:cNvCxnSpPr/>
            <p:nvPr/>
          </p:nvCxnSpPr>
          <p:spPr>
            <a:xfrm rot="10800000" flipH="1">
              <a:off x="6965450" y="4161100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g2e7cdfa2245_0_65"/>
            <p:cNvCxnSpPr/>
            <p:nvPr/>
          </p:nvCxnSpPr>
          <p:spPr>
            <a:xfrm rot="10800000" flipH="1">
              <a:off x="7311938" y="4161100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g2e7cdfa2245_0_65"/>
            <p:cNvCxnSpPr/>
            <p:nvPr/>
          </p:nvCxnSpPr>
          <p:spPr>
            <a:xfrm rot="10800000" flipH="1">
              <a:off x="7663713" y="4156550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6" name="Google Shape;1006;g2e7cdfa2245_0_65"/>
          <p:cNvGrpSpPr/>
          <p:nvPr/>
        </p:nvGrpSpPr>
        <p:grpSpPr>
          <a:xfrm>
            <a:off x="5897784" y="4725144"/>
            <a:ext cx="763388" cy="1367525"/>
            <a:chOff x="7663713" y="5023800"/>
            <a:chExt cx="763388" cy="1367525"/>
          </a:xfrm>
        </p:grpSpPr>
        <p:sp>
          <p:nvSpPr>
            <p:cNvPr id="1007" name="Google Shape;1007;g2e7cdfa2245_0_65"/>
            <p:cNvSpPr/>
            <p:nvPr/>
          </p:nvSpPr>
          <p:spPr>
            <a:xfrm>
              <a:off x="7664450" y="53429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g2e7cdfa2245_0_65"/>
            <p:cNvSpPr/>
            <p:nvPr/>
          </p:nvSpPr>
          <p:spPr>
            <a:xfrm>
              <a:off x="7664450" y="56903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g2e7cdfa2245_0_65"/>
            <p:cNvSpPr/>
            <p:nvPr/>
          </p:nvSpPr>
          <p:spPr>
            <a:xfrm>
              <a:off x="7664450" y="6037775"/>
              <a:ext cx="349500" cy="34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0" name="Google Shape;1010;g2e7cdfa2245_0_65"/>
            <p:cNvCxnSpPr/>
            <p:nvPr/>
          </p:nvCxnSpPr>
          <p:spPr>
            <a:xfrm rot="10800000" flipH="1">
              <a:off x="7878950" y="5177575"/>
              <a:ext cx="353100" cy="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g2e7cdfa2245_0_65"/>
            <p:cNvCxnSpPr/>
            <p:nvPr/>
          </p:nvCxnSpPr>
          <p:spPr>
            <a:xfrm>
              <a:off x="8228525" y="5177525"/>
              <a:ext cx="0" cy="10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g2e7cdfa2245_0_65"/>
            <p:cNvCxnSpPr/>
            <p:nvPr/>
          </p:nvCxnSpPr>
          <p:spPr>
            <a:xfrm>
              <a:off x="8075800" y="5023800"/>
              <a:ext cx="351300" cy="1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g2e7cdfa2245_0_65"/>
            <p:cNvCxnSpPr/>
            <p:nvPr/>
          </p:nvCxnSpPr>
          <p:spPr>
            <a:xfrm>
              <a:off x="8423775" y="5025125"/>
              <a:ext cx="3000" cy="104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g2e7cdfa2245_0_65"/>
            <p:cNvCxnSpPr/>
            <p:nvPr/>
          </p:nvCxnSpPr>
          <p:spPr>
            <a:xfrm rot="10800000" flipH="1">
              <a:off x="8013950" y="5369450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g2e7cdfa2245_0_65"/>
            <p:cNvCxnSpPr/>
            <p:nvPr/>
          </p:nvCxnSpPr>
          <p:spPr>
            <a:xfrm rot="10800000" flipH="1">
              <a:off x="8013950" y="5720450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g2e7cdfa2245_0_65"/>
            <p:cNvCxnSpPr/>
            <p:nvPr/>
          </p:nvCxnSpPr>
          <p:spPr>
            <a:xfrm rot="10800000" flipH="1">
              <a:off x="8013950" y="6070925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g2e7cdfa2245_0_65"/>
            <p:cNvCxnSpPr/>
            <p:nvPr/>
          </p:nvCxnSpPr>
          <p:spPr>
            <a:xfrm rot="10800000" flipH="1">
              <a:off x="8011575" y="5029925"/>
              <a:ext cx="412200" cy="32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g2e7cdfa2245_0_65"/>
            <p:cNvCxnSpPr/>
            <p:nvPr/>
          </p:nvCxnSpPr>
          <p:spPr>
            <a:xfrm rot="10800000" flipH="1">
              <a:off x="7663713" y="5025125"/>
              <a:ext cx="411300" cy="31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9" name="Google Shape;1019;g2e7cdfa2245_0_65"/>
          <p:cNvSpPr txBox="1"/>
          <p:nvPr/>
        </p:nvSpPr>
        <p:spPr>
          <a:xfrm>
            <a:off x="3275868" y="3957536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0" name="Google Shape;1020;g2e7cdfa2245_0_65"/>
          <p:cNvSpPr txBox="1"/>
          <p:nvPr/>
        </p:nvSpPr>
        <p:spPr>
          <a:xfrm>
            <a:off x="4225568" y="4606911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1" name="Google Shape;1021;g2e7cdfa2245_0_65"/>
          <p:cNvSpPr txBox="1"/>
          <p:nvPr/>
        </p:nvSpPr>
        <p:spPr>
          <a:xfrm>
            <a:off x="6917693" y="4037245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g2e7cdfa2245_0_65"/>
          <p:cNvSpPr txBox="1"/>
          <p:nvPr/>
        </p:nvSpPr>
        <p:spPr>
          <a:xfrm>
            <a:off x="5436096" y="5259394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g2e7cdfa2245_0_65"/>
          <p:cNvSpPr txBox="1"/>
          <p:nvPr/>
        </p:nvSpPr>
        <p:spPr>
          <a:xfrm>
            <a:off x="6336596" y="5798194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4" name="Google Shape;1024;g2e7cdfa2245_0_65"/>
          <p:cNvSpPr txBox="1"/>
          <p:nvPr/>
        </p:nvSpPr>
        <p:spPr>
          <a:xfrm>
            <a:off x="7925393" y="3835633"/>
            <a:ext cx="46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300" i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300" i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11B86-A9F9-196D-7122-85E185C4BC09}"/>
              </a:ext>
            </a:extLst>
          </p:cNvPr>
          <p:cNvSpPr txBox="1"/>
          <p:nvPr/>
        </p:nvSpPr>
        <p:spPr>
          <a:xfrm>
            <a:off x="5784460" y="1425560"/>
            <a:ext cx="335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For discrete variables,</a:t>
            </a:r>
          </a:p>
          <a:p>
            <a:pPr algn="l"/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factors can be represented as K-dimensional tables of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98E20-202F-7965-D7C4-9A1BDEA37800}"/>
              </a:ext>
            </a:extLst>
          </p:cNvPr>
          <p:cNvSpPr txBox="1"/>
          <p:nvPr/>
        </p:nvSpPr>
        <p:spPr>
          <a:xfrm>
            <a:off x="251520" y="603400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joint probability can be obtained as </a:t>
            </a:r>
          </a:p>
          <a:p>
            <a:pPr algn="l"/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broadcasted elementwise product  of the factors and normalized to sum to one.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DC2AB3D-2087-8ED4-6FAB-D444E932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1747" name="Picture 3" descr="Figure8.21a.jpg">
            <a:extLst>
              <a:ext uri="{FF2B5EF4-FFF2-40B4-BE49-F238E27FC236}">
                <a16:creationId xmlns:a16="http://schemas.microsoft.com/office/drawing/2014/main" id="{0FEDF1D0-B6A8-D39E-B14F-7FF08117A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 descr="TP_tmp.png">
            <a:extLst>
              <a:ext uri="{FF2B5EF4-FFF2-40B4-BE49-F238E27FC236}">
                <a16:creationId xmlns:a16="http://schemas.microsoft.com/office/drawing/2014/main" id="{2490F198-6C82-8FD6-A271-9E183F4A91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00808"/>
            <a:ext cx="355758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TextBox 10">
                <a:extLst>
                  <a:ext uri="{FF2B5EF4-FFF2-40B4-BE49-F238E27FC236}">
                    <a16:creationId xmlns:a16="http://schemas.microsoft.com/office/drawing/2014/main" id="{B547D65E-82EB-A3DF-8225-5FDD8B79E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950" y="4050977"/>
                <a:ext cx="499424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altLang="en-US" sz="2000" dirty="0">
                    <a:latin typeface="+mj-lt"/>
                    <a:cs typeface="Andalus" pitchFamily="2" charset="0"/>
                  </a:rPr>
                  <a:t>- </a:t>
                </a:r>
                <a:r>
                  <a:rPr lang="en-GB" altLang="en-US" sz="2000" dirty="0">
                    <a:latin typeface="+mj-lt"/>
                  </a:rPr>
                  <a:t>Battery (0=flat, 1=fully charged)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altLang="en-US" sz="2000" i="1" dirty="0">
                    <a:latin typeface="+mj-lt"/>
                    <a:cs typeface="Andalus" pitchFamily="2" charset="0"/>
                  </a:rPr>
                  <a:t> </a:t>
                </a:r>
                <a:r>
                  <a:rPr lang="en-GB" altLang="en-US" sz="2000" dirty="0">
                    <a:latin typeface="+mj-lt"/>
                  </a:rPr>
                  <a:t>- Fuel Tank (0=empty, 1=full)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altLang="en-US" sz="2000" i="1" dirty="0">
                    <a:latin typeface="+mj-lt"/>
                    <a:cs typeface="Andalus" pitchFamily="2" charset="0"/>
                  </a:rPr>
                  <a:t> </a:t>
                </a:r>
                <a:r>
                  <a:rPr lang="en-GB" altLang="en-US" sz="2000" dirty="0">
                    <a:latin typeface="+mj-lt"/>
                    <a:cs typeface="Andalus" pitchFamily="2" charset="0"/>
                  </a:rPr>
                  <a:t>- </a:t>
                </a:r>
                <a:r>
                  <a:rPr lang="en-GB" altLang="en-US" sz="2000" dirty="0">
                    <a:latin typeface="+mj-lt"/>
                  </a:rPr>
                  <a:t>Fuel Gauge Reading  (0=empty, 1=full)</a:t>
                </a:r>
              </a:p>
            </p:txBody>
          </p:sp>
        </mc:Choice>
        <mc:Fallback xmlns="">
          <p:sp>
            <p:nvSpPr>
              <p:cNvPr id="31749" name="TextBox 10">
                <a:extLst>
                  <a:ext uri="{FF2B5EF4-FFF2-40B4-BE49-F238E27FC236}">
                    <a16:creationId xmlns:a16="http://schemas.microsoft.com/office/drawing/2014/main" id="{B547D65E-82EB-A3DF-8225-5FDD8B79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9950" y="4050977"/>
                <a:ext cx="4994242" cy="1015663"/>
              </a:xfrm>
              <a:prstGeom prst="rect">
                <a:avLst/>
              </a:prstGeom>
              <a:blipFill>
                <a:blip r:embed="rId7"/>
                <a:stretch>
                  <a:fillRect t="-3012" r="-611" b="-1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11">
            <a:extLst>
              <a:ext uri="{FF2B5EF4-FFF2-40B4-BE49-F238E27FC236}">
                <a16:creationId xmlns:a16="http://schemas.microsoft.com/office/drawing/2014/main" id="{2AD32F46-5DC9-278C-6731-6017ABA3EDD6}"/>
              </a:ext>
            </a:extLst>
          </p:cNvPr>
          <p:cNvGrpSpPr>
            <a:grpSpLocks/>
          </p:cNvGrpSpPr>
          <p:nvPr/>
        </p:nvGrpSpPr>
        <p:grpSpPr bwMode="auto">
          <a:xfrm>
            <a:off x="784821" y="3789040"/>
            <a:ext cx="2058987" cy="1423987"/>
            <a:chOff x="1372652" y="4267779"/>
            <a:chExt cx="2058399" cy="1424106"/>
          </a:xfrm>
        </p:grpSpPr>
        <p:pic>
          <p:nvPicPr>
            <p:cNvPr id="31751" name="Picture 6" descr="TP_tmp.png">
              <a:extLst>
                <a:ext uri="{FF2B5EF4-FFF2-40B4-BE49-F238E27FC236}">
                  <a16:creationId xmlns:a16="http://schemas.microsoft.com/office/drawing/2014/main" id="{F029849D-781F-36D6-AD5B-1A4F4D90872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52" y="4267779"/>
              <a:ext cx="2058399" cy="142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8">
              <a:extLst>
                <a:ext uri="{FF2B5EF4-FFF2-40B4-BE49-F238E27FC236}">
                  <a16:creationId xmlns:a16="http://schemas.microsoft.com/office/drawing/2014/main" id="{EA282624-4E51-D5F6-3972-E8CBD9B34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40" y="4916847"/>
              <a:ext cx="1426499" cy="40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2000" dirty="0">
                  <a:latin typeface="+mj-lt"/>
                </a:rPr>
                <a:t>and hence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1A45864-E6B2-F702-3707-73525C082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800" y="6165304"/>
                <a:ext cx="8035651" cy="432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000" i="1" kern="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en-US" sz="2000" i="1" kern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en-US" sz="2000" kern="0" dirty="0">
                    <a:solidFill>
                      <a:schemeClr val="tx1"/>
                    </a:solidFill>
                    <a:latin typeface="+mj-lt"/>
                  </a:rPr>
                  <a:t>are independent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cs-CZ" altLang="en-US" sz="2000" kern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1A45864-E6B2-F702-3707-73525C08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800" y="6165304"/>
                <a:ext cx="8035651" cy="432048"/>
              </a:xfrm>
              <a:prstGeom prst="rect">
                <a:avLst/>
              </a:prstGeom>
              <a:blipFill>
                <a:blip r:embed="rId9"/>
                <a:stretch>
                  <a:fillRect l="-835" t="-12676"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06E-987B-4D88-8E9C-5FA248E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BN to FG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CF63-AA28-4CEF-A17D-6639C6B0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1" y="4463992"/>
            <a:ext cx="8672945" cy="1989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A5FAD-C113-4596-A3B8-3C1BC249A087}"/>
                  </a:ext>
                </a:extLst>
              </p:cNvPr>
              <p:cNvSpPr txBox="1"/>
              <p:nvPr/>
            </p:nvSpPr>
            <p:spPr>
              <a:xfrm>
                <a:off x="-27113" y="3789040"/>
                <a:ext cx="34834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A5FAD-C113-4596-A3B8-3C1BC249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13" y="3789040"/>
                <a:ext cx="3483496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1D35D-7365-4C57-88BA-BC488C1C8F31}"/>
                  </a:ext>
                </a:extLst>
              </p:cNvPr>
              <p:cNvSpPr txBox="1"/>
              <p:nvPr/>
            </p:nvSpPr>
            <p:spPr>
              <a:xfrm>
                <a:off x="2808311" y="3573016"/>
                <a:ext cx="34834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1D35D-7365-4C57-88BA-BC488C1C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11" y="3573016"/>
                <a:ext cx="3483496" cy="646331"/>
              </a:xfrm>
              <a:prstGeom prst="rect">
                <a:avLst/>
              </a:prstGeom>
              <a:blipFill>
                <a:blip r:embed="rId4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B6D4-E39D-405C-AC27-5E10D6A9A6C9}"/>
                  </a:ext>
                </a:extLst>
              </p:cNvPr>
              <p:cNvSpPr txBox="1"/>
              <p:nvPr/>
            </p:nvSpPr>
            <p:spPr>
              <a:xfrm>
                <a:off x="6192688" y="3441774"/>
                <a:ext cx="29878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B6D4-E39D-405C-AC27-5E10D6A9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88" y="3441774"/>
                <a:ext cx="2987824" cy="923330"/>
              </a:xfrm>
              <a:prstGeom prst="rect">
                <a:avLst/>
              </a:prstGeom>
              <a:blipFill>
                <a:blip r:embed="rId5"/>
                <a:stretch>
                  <a:fillRect l="-612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FBEFB87-9449-4946-ACB0-C3CE0929E912}"/>
              </a:ext>
            </a:extLst>
          </p:cNvPr>
          <p:cNvSpPr txBox="1"/>
          <p:nvPr/>
        </p:nvSpPr>
        <p:spPr>
          <a:xfrm>
            <a:off x="539552" y="1380539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BN can be also converted to FG, but such graph does not necessarily describe all the conditional independence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e.g. the explain away property of the BN from this example is not directly seen from the resulting factor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Again, different FGs can be constructed for the same BN to capturing more or less details about the original factorization.</a:t>
            </a:r>
          </a:p>
        </p:txBody>
      </p:sp>
    </p:spTree>
    <p:extLst>
      <p:ext uri="{BB962C8B-B14F-4D97-AF65-F5344CB8AC3E}">
        <p14:creationId xmlns:p14="http://schemas.microsoft.com/office/powerpoint/2010/main" val="3324295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06E-987B-4D88-8E9C-5FA248E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FG with Tree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EF159-C797-4C84-82AE-DB006A75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6" y="3106447"/>
            <a:ext cx="4279986" cy="1762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A5564-9D67-4C85-B75F-6BA2A5599CC9}"/>
              </a:ext>
            </a:extLst>
          </p:cNvPr>
          <p:cNvSpPr txBox="1"/>
          <p:nvPr/>
        </p:nvSpPr>
        <p:spPr>
          <a:xfrm>
            <a:off x="539552" y="170603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Efficient inference algorithms exists for FG with tree topology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 if the original BN or MRF is not tree, it can be often represented by FG with tree topology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CEDC6F-3502-453C-828B-E6DC30356E71}"/>
              </a:ext>
            </a:extLst>
          </p:cNvPr>
          <p:cNvGrpSpPr/>
          <p:nvPr/>
        </p:nvGrpSpPr>
        <p:grpSpPr>
          <a:xfrm>
            <a:off x="5098090" y="4797152"/>
            <a:ext cx="3578366" cy="1672208"/>
            <a:chOff x="4810058" y="4960828"/>
            <a:chExt cx="3578366" cy="1672208"/>
          </a:xfrm>
        </p:grpSpPr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CAA025B-C6AC-4AF4-AE15-09660113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2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961EC7A0-3462-4C67-84EE-7D50D2125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2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936D175-64A1-440F-8FFE-078891F9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48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D9B27BAA-E24C-4078-81C9-8DC88240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648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10B47E3C-8672-48A6-B6B8-F30CD73D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2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D3871817-6AA6-44E2-871A-1099C7B0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2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7EC68AF8-B089-4C67-8E04-D53471469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48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C24D89AA-678D-4882-B623-DD6534CD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648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50298E5E-FFFA-4FCF-9C5E-12C011703574}"/>
                </a:ext>
              </a:extLst>
            </p:cNvPr>
            <p:cNvCxnSpPr>
              <a:cxnSpLocks noChangeShapeType="1"/>
              <a:stCxn id="11" idx="4"/>
              <a:endCxn id="16" idx="0"/>
            </p:cNvCxnSpPr>
            <p:nvPr/>
          </p:nvCxnSpPr>
          <p:spPr bwMode="auto">
            <a:xfrm>
              <a:off x="5332412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4">
              <a:extLst>
                <a:ext uri="{FF2B5EF4-FFF2-40B4-BE49-F238E27FC236}">
                  <a16:creationId xmlns:a16="http://schemas.microsoft.com/office/drawing/2014/main" id="{3429DFB8-CE4D-4CCA-8545-109BC6D5D177}"/>
                </a:ext>
              </a:extLst>
            </p:cNvPr>
            <p:cNvCxnSpPr>
              <a:cxnSpLocks noChangeShapeType="1"/>
              <a:stCxn id="12" idx="4"/>
              <a:endCxn id="17" idx="0"/>
            </p:cNvCxnSpPr>
            <p:nvPr/>
          </p:nvCxnSpPr>
          <p:spPr bwMode="auto">
            <a:xfrm>
              <a:off x="6246812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5">
              <a:extLst>
                <a:ext uri="{FF2B5EF4-FFF2-40B4-BE49-F238E27FC236}">
                  <a16:creationId xmlns:a16="http://schemas.microsoft.com/office/drawing/2014/main" id="{41DCEE74-360E-4E83-99A2-F7CE76FA8B5B}"/>
                </a:ext>
              </a:extLst>
            </p:cNvPr>
            <p:cNvCxnSpPr>
              <a:cxnSpLocks noChangeShapeType="1"/>
              <a:stCxn id="13" idx="4"/>
              <a:endCxn id="18" idx="0"/>
            </p:cNvCxnSpPr>
            <p:nvPr/>
          </p:nvCxnSpPr>
          <p:spPr bwMode="auto">
            <a:xfrm>
              <a:off x="7194748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6">
              <a:extLst>
                <a:ext uri="{FF2B5EF4-FFF2-40B4-BE49-F238E27FC236}">
                  <a16:creationId xmlns:a16="http://schemas.microsoft.com/office/drawing/2014/main" id="{4465DB47-EE42-42EB-801A-6F6C85F8BD99}"/>
                </a:ext>
              </a:extLst>
            </p:cNvPr>
            <p:cNvCxnSpPr>
              <a:cxnSpLocks noChangeShapeType="1"/>
              <a:stCxn id="14" idx="4"/>
              <a:endCxn id="19" idx="0"/>
            </p:cNvCxnSpPr>
            <p:nvPr/>
          </p:nvCxnSpPr>
          <p:spPr bwMode="auto">
            <a:xfrm>
              <a:off x="8109148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5CCFC367-10A4-441B-88C0-021766755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496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CD66EAE4-3088-4937-9503-35E322EDF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896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9B1E7BE1-DB0A-41D9-961B-CA46F502D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8352" y="496082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56145BF1-4D02-4100-A417-42A4C1F46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1224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2DDE68E6-11F3-4DA3-BC1F-BC5FE17BC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058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A4A53C72-8238-428F-928B-FCD9B0ED2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458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C738C960-46A9-4329-88C2-90B3FC7D3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0" y="6209372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8AE6E0A6-A646-4986-96EF-45B5DDDA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336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13">
              <a:extLst>
                <a:ext uri="{FF2B5EF4-FFF2-40B4-BE49-F238E27FC236}">
                  <a16:creationId xmlns:a16="http://schemas.microsoft.com/office/drawing/2014/main" id="{27F11374-CCEC-45F4-A14B-EE8076695548}"/>
                </a:ext>
              </a:extLst>
            </p:cNvPr>
            <p:cNvCxnSpPr>
              <a:cxnSpLocks noChangeShapeType="1"/>
              <a:stCxn id="11" idx="6"/>
            </p:cNvCxnSpPr>
            <p:nvPr/>
          </p:nvCxnSpPr>
          <p:spPr bwMode="auto">
            <a:xfrm>
              <a:off x="5522912" y="552813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3">
              <a:extLst>
                <a:ext uri="{FF2B5EF4-FFF2-40B4-BE49-F238E27FC236}">
                  <a16:creationId xmlns:a16="http://schemas.microsoft.com/office/drawing/2014/main" id="{67F94285-4CA9-42E6-A3FD-7CAB2F31DE4D}"/>
                </a:ext>
              </a:extLst>
            </p:cNvPr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7385248" y="552813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27367D-28F3-4C77-8328-A8262650D565}"/>
                </a:ext>
              </a:extLst>
            </p:cNvPr>
            <p:cNvSpPr/>
            <p:nvPr/>
          </p:nvSpPr>
          <p:spPr>
            <a:xfrm>
              <a:off x="5681580" y="542012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47CA9E-257B-4BCD-9237-4DAA18F34293}"/>
                </a:ext>
              </a:extLst>
            </p:cNvPr>
            <p:cNvSpPr/>
            <p:nvPr/>
          </p:nvSpPr>
          <p:spPr>
            <a:xfrm>
              <a:off x="7524328" y="544522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449DE0B2-7CB7-4002-8258-68F91F3F3ED6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6437312" y="5528136"/>
              <a:ext cx="56693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0B2D5E-61ED-4644-914A-93BB6CBD21DE}"/>
                </a:ext>
              </a:extLst>
            </p:cNvPr>
            <p:cNvSpPr/>
            <p:nvPr/>
          </p:nvSpPr>
          <p:spPr>
            <a:xfrm>
              <a:off x="7089813" y="58772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EBC88A-14D1-4C1B-92A8-80A27A2187C3}"/>
                </a:ext>
              </a:extLst>
            </p:cNvPr>
            <p:cNvSpPr/>
            <p:nvPr/>
          </p:nvSpPr>
          <p:spPr>
            <a:xfrm>
              <a:off x="6133257" y="58640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4267327-8C17-430B-84F1-D2EE545895C7}"/>
                </a:ext>
              </a:extLst>
            </p:cNvPr>
            <p:cNvSpPr/>
            <p:nvPr/>
          </p:nvSpPr>
          <p:spPr>
            <a:xfrm>
              <a:off x="5214113" y="58640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7C91E3-BA85-448B-8F2E-F5E64095C2F4}"/>
                </a:ext>
              </a:extLst>
            </p:cNvPr>
            <p:cNvSpPr/>
            <p:nvPr/>
          </p:nvSpPr>
          <p:spPr>
            <a:xfrm>
              <a:off x="8001136" y="58772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D95511-F997-47A2-A51C-99F0F9EDFD75}"/>
                </a:ext>
              </a:extLst>
            </p:cNvPr>
            <p:cNvSpPr/>
            <p:nvPr/>
          </p:nvSpPr>
          <p:spPr>
            <a:xfrm>
              <a:off x="6609928" y="543393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9876465-F24E-4A08-AFAF-4620895BBF71}"/>
              </a:ext>
            </a:extLst>
          </p:cNvPr>
          <p:cNvSpPr txBox="1"/>
          <p:nvPr/>
        </p:nvSpPr>
        <p:spPr>
          <a:xfrm>
            <a:off x="5767194" y="449982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FG for HMM is tree</a:t>
            </a:r>
          </a:p>
        </p:txBody>
      </p:sp>
    </p:spTree>
    <p:extLst>
      <p:ext uri="{BB962C8B-B14F-4D97-AF65-F5344CB8AC3E}">
        <p14:creationId xmlns:p14="http://schemas.microsoft.com/office/powerpoint/2010/main" val="3892235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411676" y="908720"/>
                <a:ext cx="8458200" cy="58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Also known as </a:t>
                </a:r>
                <a:r>
                  <a:rPr lang="en-US" sz="2000" b="1" dirty="0"/>
                  <a:t>sum-product message passing </a:t>
                </a:r>
                <a:r>
                  <a:rPr lang="en-US" sz="2000" dirty="0"/>
                  <a:t>algorithm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Algorithm for exact inference in FG (or MRF) with (poly)tree topology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are interested in obtaining the marginal probability of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	- set of all variables excluding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6" y="908720"/>
                <a:ext cx="8458200" cy="5801781"/>
              </a:xfrm>
              <a:prstGeom prst="rect">
                <a:avLst/>
              </a:prstGeom>
              <a:blipFill>
                <a:blip r:embed="rId2"/>
                <a:stretch>
                  <a:fillRect l="-649" t="-420" b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3995936" y="2132856"/>
                <a:ext cx="4952708" cy="207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already know that joint probability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 set of variables nodes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32856"/>
                <a:ext cx="4952708" cy="2070310"/>
              </a:xfrm>
              <a:prstGeom prst="rect">
                <a:avLst/>
              </a:prstGeom>
              <a:blipFill>
                <a:blip r:embed="rId3"/>
                <a:stretch>
                  <a:fillRect t="-1475" b="-4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1EF4D4F-5A86-4D7E-B367-394D514F5E42}"/>
              </a:ext>
            </a:extLst>
          </p:cNvPr>
          <p:cNvGrpSpPr/>
          <p:nvPr/>
        </p:nvGrpSpPr>
        <p:grpSpPr>
          <a:xfrm>
            <a:off x="150588" y="1685701"/>
            <a:ext cx="3651784" cy="2724061"/>
            <a:chOff x="150588" y="1685701"/>
            <a:chExt cx="3651784" cy="272406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B812780-180F-42A6-ADD4-23654364DE15}"/>
                </a:ext>
              </a:extLst>
            </p:cNvPr>
            <p:cNvGrpSpPr/>
            <p:nvPr/>
          </p:nvGrpSpPr>
          <p:grpSpPr>
            <a:xfrm>
              <a:off x="150588" y="1685701"/>
              <a:ext cx="3651784" cy="2724061"/>
              <a:chOff x="150588" y="1696718"/>
              <a:chExt cx="3651784" cy="272406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368A386-3DE6-4909-93AA-9464C770B1DB}"/>
                  </a:ext>
                </a:extLst>
              </p:cNvPr>
              <p:cNvGrpSpPr/>
              <p:nvPr/>
            </p:nvGrpSpPr>
            <p:grpSpPr>
              <a:xfrm>
                <a:off x="150588" y="1696718"/>
                <a:ext cx="3651784" cy="2724061"/>
                <a:chOff x="251520" y="3572983"/>
                <a:chExt cx="3651784" cy="2724061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45D51C5-7CDB-4338-9E3E-13714FB04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421772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BB28122-F83F-422A-A31A-D888C7131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65" y="3645024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C96D138-C140-4F7A-8C72-65A17EAF1BFF}"/>
                    </a:ext>
                  </a:extLst>
                </p:cNvPr>
                <p:cNvSpPr/>
                <p:nvPr/>
              </p:nvSpPr>
              <p:spPr>
                <a:xfrm>
                  <a:off x="990704" y="429279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AutoShape 13">
                  <a:extLst>
                    <a:ext uri="{FF2B5EF4-FFF2-40B4-BE49-F238E27FC236}">
                      <a16:creationId xmlns:a16="http://schemas.microsoft.com/office/drawing/2014/main" id="{B95BA094-7870-4750-9552-71DA4D371038}"/>
                    </a:ext>
                  </a:extLst>
                </p:cNvPr>
                <p:cNvCxnSpPr>
                  <a:cxnSpLocks noChangeShapeType="1"/>
                  <a:stCxn id="127" idx="7"/>
                  <a:endCxn id="125" idx="2"/>
                </p:cNvCxnSpPr>
                <p:nvPr/>
              </p:nvCxnSpPr>
              <p:spPr bwMode="auto">
                <a:xfrm flipV="1">
                  <a:off x="576724" y="4405700"/>
                  <a:ext cx="527093" cy="42628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1" name="AutoShape 13">
                  <a:extLst>
                    <a:ext uri="{FF2B5EF4-FFF2-40B4-BE49-F238E27FC236}">
                      <a16:creationId xmlns:a16="http://schemas.microsoft.com/office/drawing/2014/main" id="{72D8A05E-EDAB-411F-ACC9-473E0E124653}"/>
                    </a:ext>
                  </a:extLst>
                </p:cNvPr>
                <p:cNvCxnSpPr>
                  <a:cxnSpLocks noChangeShapeType="1"/>
                  <a:stCxn id="105" idx="5"/>
                  <a:endCxn id="114" idx="3"/>
                </p:cNvCxnSpPr>
                <p:nvPr/>
              </p:nvCxnSpPr>
              <p:spPr bwMode="auto">
                <a:xfrm>
                  <a:off x="1944876" y="4542925"/>
                  <a:ext cx="403434" cy="41754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2" name="AutoShape 13">
                  <a:extLst>
                    <a:ext uri="{FF2B5EF4-FFF2-40B4-BE49-F238E27FC236}">
                      <a16:creationId xmlns:a16="http://schemas.microsoft.com/office/drawing/2014/main" id="{F110840E-0D61-438F-854A-D3925B988E3E}"/>
                    </a:ext>
                  </a:extLst>
                </p:cNvPr>
                <p:cNvCxnSpPr>
                  <a:cxnSpLocks noChangeShapeType="1"/>
                  <a:stCxn id="105" idx="2"/>
                  <a:endCxn id="125" idx="6"/>
                </p:cNvCxnSpPr>
                <p:nvPr/>
              </p:nvCxnSpPr>
              <p:spPr bwMode="auto">
                <a:xfrm flipH="1" flipV="1">
                  <a:off x="1154865" y="4405700"/>
                  <a:ext cx="464807" cy="2521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3" name="Oval 9">
                  <a:extLst>
                    <a:ext uri="{FF2B5EF4-FFF2-40B4-BE49-F238E27FC236}">
                      <a16:creationId xmlns:a16="http://schemas.microsoft.com/office/drawing/2014/main" id="{E4800D0E-D69F-4CED-9283-3A4C12680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5365316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Oval 9">
                  <a:extLst>
                    <a:ext uri="{FF2B5EF4-FFF2-40B4-BE49-F238E27FC236}">
                      <a16:creationId xmlns:a16="http://schemas.microsoft.com/office/drawing/2014/main" id="{A5461330-64C1-4604-93F6-B79919573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340834" y="495377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Oval 9">
                  <a:extLst>
                    <a:ext uri="{FF2B5EF4-FFF2-40B4-BE49-F238E27FC236}">
                      <a16:creationId xmlns:a16="http://schemas.microsoft.com/office/drawing/2014/main" id="{BAB93BD8-4BFA-460D-AF49-DB9065121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478613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6" name="AutoShape 13">
                  <a:extLst>
                    <a:ext uri="{FF2B5EF4-FFF2-40B4-BE49-F238E27FC236}">
                      <a16:creationId xmlns:a16="http://schemas.microsoft.com/office/drawing/2014/main" id="{E6AEA4FD-99CA-4227-A4DE-A719944249C0}"/>
                    </a:ext>
                  </a:extLst>
                </p:cNvPr>
                <p:cNvCxnSpPr>
                  <a:cxnSpLocks noChangeShapeType="1"/>
                  <a:stCxn id="113" idx="7"/>
                  <a:endCxn id="114" idx="1"/>
                </p:cNvCxnSpPr>
                <p:nvPr/>
              </p:nvCxnSpPr>
              <p:spPr bwMode="auto">
                <a:xfrm flipV="1">
                  <a:off x="1944876" y="4992795"/>
                  <a:ext cx="403434" cy="428317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AutoShape 13">
                  <a:extLst>
                    <a:ext uri="{FF2B5EF4-FFF2-40B4-BE49-F238E27FC236}">
                      <a16:creationId xmlns:a16="http://schemas.microsoft.com/office/drawing/2014/main" id="{BD6B4E0E-1F03-4ADC-98E5-2DB7FA14F59F}"/>
                    </a:ext>
                  </a:extLst>
                </p:cNvPr>
                <p:cNvCxnSpPr>
                  <a:cxnSpLocks noChangeShapeType="1"/>
                  <a:stCxn id="114" idx="6"/>
                  <a:endCxn id="115" idx="2"/>
                </p:cNvCxnSpPr>
                <p:nvPr/>
              </p:nvCxnSpPr>
              <p:spPr bwMode="auto">
                <a:xfrm>
                  <a:off x="2391882" y="4976631"/>
                  <a:ext cx="523934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9" name="Oval 9">
                  <a:extLst>
                    <a:ext uri="{FF2B5EF4-FFF2-40B4-BE49-F238E27FC236}">
                      <a16:creationId xmlns:a16="http://schemas.microsoft.com/office/drawing/2014/main" id="{3CCA4CAE-FA13-46FA-ADDA-879C6C001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50539" y="552211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0" name="AutoShape 14">
                  <a:extLst>
                    <a:ext uri="{FF2B5EF4-FFF2-40B4-BE49-F238E27FC236}">
                      <a16:creationId xmlns:a16="http://schemas.microsoft.com/office/drawing/2014/main" id="{757ADEB6-328F-4C84-A5E3-E235DF5380C0}"/>
                    </a:ext>
                  </a:extLst>
                </p:cNvPr>
                <p:cNvCxnSpPr>
                  <a:cxnSpLocks noChangeShapeType="1"/>
                  <a:stCxn id="119" idx="3"/>
                  <a:endCxn id="115" idx="5"/>
                </p:cNvCxnSpPr>
                <p:nvPr/>
              </p:nvCxnSpPr>
              <p:spPr bwMode="auto">
                <a:xfrm flipH="1" flipV="1">
                  <a:off x="3241020" y="5111335"/>
                  <a:ext cx="416995" cy="41747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1" name="AutoShape 14">
                  <a:extLst>
                    <a:ext uri="{FF2B5EF4-FFF2-40B4-BE49-F238E27FC236}">
                      <a16:creationId xmlns:a16="http://schemas.microsoft.com/office/drawing/2014/main" id="{E85393E5-9A1D-445C-A998-70DED8661C8E}"/>
                    </a:ext>
                  </a:extLst>
                </p:cNvPr>
                <p:cNvCxnSpPr>
                  <a:cxnSpLocks noChangeShapeType="1"/>
                  <a:stCxn id="122" idx="0"/>
                  <a:endCxn id="123" idx="2"/>
                </p:cNvCxnSpPr>
                <p:nvPr/>
              </p:nvCxnSpPr>
              <p:spPr bwMode="auto">
                <a:xfrm flipV="1">
                  <a:off x="3676063" y="5663828"/>
                  <a:ext cx="3471" cy="24480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0E15610D-3F68-4E4A-BF30-8642B461F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5563" y="5908630"/>
                  <a:ext cx="381000" cy="38841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38E5C9-4037-44EA-A666-09D3EE4926C2}"/>
                    </a:ext>
                  </a:extLst>
                </p:cNvPr>
                <p:cNvSpPr/>
                <p:nvPr/>
              </p:nvSpPr>
              <p:spPr>
                <a:xfrm>
                  <a:off x="3571522" y="544780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F1A5DDD-8976-4DD4-AF7B-B6D0BE606453}"/>
                    </a:ext>
                  </a:extLst>
                </p:cNvPr>
                <p:cNvSpPr/>
                <p:nvPr/>
              </p:nvSpPr>
              <p:spPr>
                <a:xfrm>
                  <a:off x="2266251" y="4868938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9">
                  <a:extLst>
                    <a:ext uri="{FF2B5EF4-FFF2-40B4-BE49-F238E27FC236}">
                      <a16:creationId xmlns:a16="http://schemas.microsoft.com/office/drawing/2014/main" id="{9FB80F74-9B06-4A47-A14A-BCC329FE0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3817" y="4382840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6" name="AutoShape 14">
                  <a:extLst>
                    <a:ext uri="{FF2B5EF4-FFF2-40B4-BE49-F238E27FC236}">
                      <a16:creationId xmlns:a16="http://schemas.microsoft.com/office/drawing/2014/main" id="{1EF6A19A-9C53-4C2C-8111-E97A3E1CC3E3}"/>
                    </a:ext>
                  </a:extLst>
                </p:cNvPr>
                <p:cNvCxnSpPr>
                  <a:cxnSpLocks noChangeShapeType="1"/>
                  <a:stCxn id="125" idx="3"/>
                  <a:endCxn id="106" idx="5"/>
                </p:cNvCxnSpPr>
                <p:nvPr/>
              </p:nvCxnSpPr>
              <p:spPr bwMode="auto">
                <a:xfrm flipH="1" flipV="1">
                  <a:off x="580269" y="3970228"/>
                  <a:ext cx="531024" cy="41930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773626B-8236-495C-A717-725C00D3F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20" y="4776192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495CA08D-08E9-4340-895A-3D9A981F5E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0752" y="4427820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99108D35-333A-41BA-A173-105C396EC2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0752" y="4427820"/>
                      <a:ext cx="403434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E00F72F0-5AA7-4B6B-9747-6F9DD17871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0764" y="5805264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C340F319-51D3-4988-98B8-8DF619326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0764" y="5805264"/>
                      <a:ext cx="40343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379BE71B-BA8F-4FFB-B546-B008866D69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8455" y="5701388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3B7A6CE7-BD7A-4BD0-BDA4-D510762DCD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8455" y="5701388"/>
                      <a:ext cx="40343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09873DB1-C987-4CAC-8F66-82C1CAA602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9672" y="3795249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2AD22656-D4EF-4A2F-8FBB-14D1FF11B6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9672" y="3795249"/>
                      <a:ext cx="40343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670F46A3-3766-4254-B01C-DBF28FC4E6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768" y="3572983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BBA8BB7C-2319-475F-AEBD-B881C2AA24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768" y="3572983"/>
                      <a:ext cx="40343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4E93B082-70E4-4B71-8C10-B8511AFDA4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1966" y="4797799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4BBEB3A9-54AF-4B6E-B85B-3C83A5A761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966" y="4797799"/>
                      <a:ext cx="40343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6DC24BAA-C6AB-4FCC-91DA-197A762E80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2279" y="3894074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00ABFF1D-FEB9-49DB-A1A9-2571992278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2279" y="3894074"/>
                      <a:ext cx="40343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30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5BCF29AB-0712-418D-B710-023ABBABB0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99870" y="5063932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85E39F39-D537-49F5-BFDA-1BABFF25CF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9870" y="5063932"/>
                      <a:ext cx="4034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211AEA5-8B34-4D04-8B27-AA80FE27AA1D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804" y="262356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211AEA5-8B34-4D04-8B27-AA80FE27AA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4804" y="2623563"/>
                    <a:ext cx="40343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15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AutoShape 14">
                <a:extLst>
                  <a:ext uri="{FF2B5EF4-FFF2-40B4-BE49-F238E27FC236}">
                    <a16:creationId xmlns:a16="http://schemas.microsoft.com/office/drawing/2014/main" id="{9D831F49-524F-472C-A950-0F1A651C1B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68158" y="3232490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1DED8F-A748-430A-BCC6-747F0A4E0F08}"/>
                  </a:ext>
                </a:extLst>
              </p:cNvPr>
              <p:cNvSpPr/>
              <p:nvPr/>
            </p:nvSpPr>
            <p:spPr>
              <a:xfrm>
                <a:off x="798660" y="3568959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932CFA9-86C4-4CF6-89FB-1088667F964B}"/>
                      </a:ext>
                    </a:extLst>
                  </p:cNvPr>
                  <p:cNvSpPr txBox="1"/>
                  <p:nvPr/>
                </p:nvSpPr>
                <p:spPr>
                  <a:xfrm>
                    <a:off x="726652" y="3712975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932CFA9-86C4-4CF6-89FB-1088667F96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652" y="3712975"/>
                    <a:ext cx="403434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AutoShape 14">
                <a:extLst>
                  <a:ext uri="{FF2B5EF4-FFF2-40B4-BE49-F238E27FC236}">
                    <a16:creationId xmlns:a16="http://schemas.microsoft.com/office/drawing/2014/main" id="{15AB7418-4CF2-4242-A53D-DF5285EA16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21484" y="3832386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F44DF17-25AE-48E7-A476-2ABC2B2CDFC9}"/>
                  </a:ext>
                </a:extLst>
              </p:cNvPr>
              <p:cNvSpPr/>
              <p:nvPr/>
            </p:nvSpPr>
            <p:spPr>
              <a:xfrm>
                <a:off x="2151986" y="4168855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1895800-095A-4FB8-86D3-FC931DA95DF1}"/>
                      </a:ext>
                    </a:extLst>
                  </p:cNvPr>
                  <p:cNvSpPr txBox="1"/>
                  <p:nvPr/>
                </p:nvSpPr>
                <p:spPr>
                  <a:xfrm>
                    <a:off x="2080334" y="378498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1895800-095A-4FB8-86D3-FC931DA95D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0334" y="3784983"/>
                    <a:ext cx="40343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AutoShape 14">
              <a:extLst>
                <a:ext uri="{FF2B5EF4-FFF2-40B4-BE49-F238E27FC236}">
                  <a16:creationId xmlns:a16="http://schemas.microsoft.com/office/drawing/2014/main" id="{3498E491-7797-4C00-9DAF-7485F92A2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482" y="2659712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8ABEFE-1779-4951-A45B-44DC7CBC70C3}"/>
                </a:ext>
              </a:extLst>
            </p:cNvPr>
            <p:cNvSpPr/>
            <p:nvPr/>
          </p:nvSpPr>
          <p:spPr>
            <a:xfrm>
              <a:off x="1153085" y="299124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A33CAD8-DE84-41B0-A0B9-4B4DD63DB5D0}"/>
                    </a:ext>
                  </a:extLst>
                </p:cNvPr>
                <p:cNvSpPr txBox="1"/>
                <p:nvPr/>
              </p:nvSpPr>
              <p:spPr>
                <a:xfrm>
                  <a:off x="1072222" y="3181114"/>
                  <a:ext cx="403434" cy="3919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A33CAD8-DE84-41B0-A0B9-4B4DD63DB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222" y="3181114"/>
                  <a:ext cx="403434" cy="391902"/>
                </a:xfrm>
                <a:prstGeom prst="rect">
                  <a:avLst/>
                </a:prstGeom>
                <a:blipFill>
                  <a:blip r:embed="rId16"/>
                  <a:stretch>
                    <a:fillRect l="-303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D4E4C5B-272C-8813-01A6-CD37580B3359}"/>
              </a:ext>
            </a:extLst>
          </p:cNvPr>
          <p:cNvSpPr/>
          <p:nvPr/>
        </p:nvSpPr>
        <p:spPr>
          <a:xfrm>
            <a:off x="6191674" y="5116760"/>
            <a:ext cx="2628798" cy="1264568"/>
          </a:xfrm>
          <a:prstGeom prst="wedgeRectCallout">
            <a:avLst>
              <a:gd name="adj1" fmla="val -66562"/>
              <a:gd name="adj2" fmla="val -16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will assume only discrete variables. For continuous, sum would be replaced by integral</a:t>
            </a:r>
          </a:p>
        </p:txBody>
      </p:sp>
    </p:spTree>
    <p:extLst>
      <p:ext uri="{BB962C8B-B14F-4D97-AF65-F5344CB8AC3E}">
        <p14:creationId xmlns:p14="http://schemas.microsoft.com/office/powerpoint/2010/main" val="2621375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/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00B050"/>
                    </a:solidFill>
                  </a:rPr>
                  <a:t>tree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start from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a node obtains messages from all its children, it sends message to its parent.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When root obtains all the messages,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evaluated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blipFill>
                <a:blip r:embed="rId2"/>
                <a:stretch>
                  <a:fillRect l="-932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AutoShape 14">
            <a:extLst>
              <a:ext uri="{FF2B5EF4-FFF2-40B4-BE49-F238E27FC236}">
                <a16:creationId xmlns:a16="http://schemas.microsoft.com/office/drawing/2014/main" id="{EF1F41A8-DC8F-4952-919B-0ABF34E058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30500" y="9678690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885EBEF-F511-42E9-8D42-FE3F7BB7113D}"/>
              </a:ext>
            </a:extLst>
          </p:cNvPr>
          <p:cNvSpPr/>
          <p:nvPr/>
        </p:nvSpPr>
        <p:spPr>
          <a:xfrm>
            <a:off x="1461002" y="1001515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AutoShape 14">
            <a:extLst>
              <a:ext uri="{FF2B5EF4-FFF2-40B4-BE49-F238E27FC236}">
                <a16:creationId xmlns:a16="http://schemas.microsoft.com/office/drawing/2014/main" id="{5D17B80E-E042-4DBE-8E18-3BEF8B949547}"/>
              </a:ext>
            </a:extLst>
          </p:cNvPr>
          <p:cNvCxnSpPr>
            <a:cxnSpLocks noChangeShapeType="1"/>
            <a:stCxn id="138" idx="0"/>
          </p:cNvCxnSpPr>
          <p:nvPr/>
        </p:nvCxnSpPr>
        <p:spPr bwMode="auto">
          <a:xfrm flipV="1">
            <a:off x="2880952" y="9636544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41637DB5-383B-4F57-8F27-287EBD2F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52" y="9881346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AB0C6B5-7CA2-4C56-B4A7-123DE4BC2865}"/>
              </a:ext>
            </a:extLst>
          </p:cNvPr>
          <p:cNvCxnSpPr>
            <a:cxnSpLocks/>
          </p:cNvCxnSpPr>
          <p:nvPr/>
        </p:nvCxnSpPr>
        <p:spPr>
          <a:xfrm flipV="1">
            <a:off x="3192322" y="9561089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D56EEFA-810B-4673-B8CE-3891EAC54C52}"/>
              </a:ext>
            </a:extLst>
          </p:cNvPr>
          <p:cNvCxnSpPr>
            <a:cxnSpLocks/>
          </p:cNvCxnSpPr>
          <p:nvPr/>
        </p:nvCxnSpPr>
        <p:spPr>
          <a:xfrm flipH="1" flipV="1">
            <a:off x="865581" y="9784177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9BE6532B-4559-4A31-A6B3-B4C3C81217E1}"/>
              </a:ext>
            </a:extLst>
          </p:cNvPr>
          <p:cNvSpPr txBox="1">
            <a:spLocks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/>
              <a:t>Belief Propagation -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/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marginal probability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efficiently calculated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set of factor nodes neighboring with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so-called message send from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to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Like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function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can be recursively evaluated as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set of variables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set of variable nodes neighboring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node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is message send from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0" i="1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blipFill>
                <a:blip r:embed="rId3"/>
                <a:stretch>
                  <a:fillRect l="-997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5F2BF-69EE-418F-BEE5-7EA2EA80C555}"/>
              </a:ext>
            </a:extLst>
          </p:cNvPr>
          <p:cNvGrpSpPr/>
          <p:nvPr/>
        </p:nvGrpSpPr>
        <p:grpSpPr>
          <a:xfrm>
            <a:off x="5220072" y="1097211"/>
            <a:ext cx="3651784" cy="2497737"/>
            <a:chOff x="251520" y="3572983"/>
            <a:chExt cx="3651784" cy="249773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FB2E5F-62C7-4765-9966-5D83F437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6588-5A99-4E3D-9499-6336A9AE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8B9077-8DC2-414B-B7EF-11769DE69366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AutoShape 13">
              <a:extLst>
                <a:ext uri="{FF2B5EF4-FFF2-40B4-BE49-F238E27FC236}">
                  <a16:creationId xmlns:a16="http://schemas.microsoft.com/office/drawing/2014/main" id="{7E38F585-1D46-45D2-B665-5A742E62C004}"/>
                </a:ext>
              </a:extLst>
            </p:cNvPr>
            <p:cNvCxnSpPr>
              <a:cxnSpLocks noChangeShapeType="1"/>
              <a:stCxn id="71" idx="7"/>
              <a:endCxn id="69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559143C2-68FC-497F-8F27-50131191512A}"/>
                </a:ext>
              </a:extLst>
            </p:cNvPr>
            <p:cNvCxnSpPr>
              <a:cxnSpLocks noChangeShapeType="1"/>
              <a:stCxn id="55" idx="5"/>
              <a:endCxn id="62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699B44E8-63F8-4803-AE7C-A7779BDCEE3D}"/>
                </a:ext>
              </a:extLst>
            </p:cNvPr>
            <p:cNvCxnSpPr>
              <a:cxnSpLocks noChangeShapeType="1"/>
              <a:stCxn id="55" idx="2"/>
              <a:endCxn id="69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6B492A13-97F0-44CB-BFB7-A57EB21C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64D20A93-F7FE-4A52-A2C2-4044415FA0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197B9E6A-DB29-4F34-99DA-894CA43A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AutoShape 13">
              <a:extLst>
                <a:ext uri="{FF2B5EF4-FFF2-40B4-BE49-F238E27FC236}">
                  <a16:creationId xmlns:a16="http://schemas.microsoft.com/office/drawing/2014/main" id="{B520A67F-2B8A-4AC7-B422-A2CC98FBF202}"/>
                </a:ext>
              </a:extLst>
            </p:cNvPr>
            <p:cNvCxnSpPr>
              <a:cxnSpLocks noChangeShapeType="1"/>
              <a:stCxn id="61" idx="7"/>
              <a:endCxn id="62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3">
              <a:extLst>
                <a:ext uri="{FF2B5EF4-FFF2-40B4-BE49-F238E27FC236}">
                  <a16:creationId xmlns:a16="http://schemas.microsoft.com/office/drawing/2014/main" id="{573689BF-C1AD-4E4B-8A13-FCF4082B6EAB}"/>
                </a:ext>
              </a:extLst>
            </p:cNvPr>
            <p:cNvCxnSpPr>
              <a:cxnSpLocks noChangeShapeType="1"/>
              <a:stCxn id="62" idx="6"/>
              <a:endCxn id="63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138B7305-1C8F-4F4D-BCA5-EF73C03059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14">
              <a:extLst>
                <a:ext uri="{FF2B5EF4-FFF2-40B4-BE49-F238E27FC236}">
                  <a16:creationId xmlns:a16="http://schemas.microsoft.com/office/drawing/2014/main" id="{FB2F24CA-A55E-4126-8DE1-D8D181CAE803}"/>
                </a:ext>
              </a:extLst>
            </p:cNvPr>
            <p:cNvCxnSpPr>
              <a:cxnSpLocks noChangeShapeType="1"/>
              <a:stCxn id="66" idx="3"/>
              <a:endCxn id="63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7A7969-5F7A-4604-8892-DB85DD3145CF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E1612579-FE29-484B-9561-2EF85C9AC6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7861EFDB-DFFD-4E86-981E-4D066B0BD0F8}"/>
                </a:ext>
              </a:extLst>
            </p:cNvPr>
            <p:cNvCxnSpPr>
              <a:cxnSpLocks noChangeShapeType="1"/>
              <a:stCxn id="69" idx="3"/>
              <a:endCxn id="56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977AEAC-C7AD-49F4-9273-CDE8E051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F14EBEA-6DF7-4F6C-88C6-9A0271DE0B95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49AF844-BD7A-451F-834E-B3243FF61A0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11916AF-8ADE-498D-8100-1EE2C7C81DD4}"/>
              </a:ext>
            </a:extLst>
          </p:cNvPr>
          <p:cNvGrpSpPr/>
          <p:nvPr/>
        </p:nvGrpSpPr>
        <p:grpSpPr>
          <a:xfrm>
            <a:off x="7285430" y="1621421"/>
            <a:ext cx="1102994" cy="400518"/>
            <a:chOff x="2511795" y="1732338"/>
            <a:chExt cx="1102994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/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blipFill>
                  <a:blip r:embed="rId1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35F0E5B-DFEC-4624-B7C7-8489860687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2132856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5A8B6D-7B61-4033-87E1-BF4EC51A46D0}"/>
              </a:ext>
            </a:extLst>
          </p:cNvPr>
          <p:cNvGrpSpPr/>
          <p:nvPr/>
        </p:nvGrpSpPr>
        <p:grpSpPr>
          <a:xfrm>
            <a:off x="6896880" y="1372911"/>
            <a:ext cx="1131504" cy="678996"/>
            <a:chOff x="2166245" y="1704376"/>
            <a:chExt cx="1131504" cy="678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/>
                <p:nvPr/>
              </p:nvSpPr>
              <p:spPr>
                <a:xfrm>
                  <a:off x="2194755" y="1704376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755" y="1704376"/>
                  <a:ext cx="1102994" cy="360996"/>
                </a:xfrm>
                <a:prstGeom prst="rect">
                  <a:avLst/>
                </a:prstGeom>
                <a:blipFill>
                  <a:blip r:embed="rId13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E29B788-287C-458B-8B1E-95EAF128A629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B2120BD4-C2EA-4671-A139-5ED900D18C5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7640" y="322250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C5B4B56-B129-4E91-BFDB-F05341F487A6}"/>
              </a:ext>
            </a:extLst>
          </p:cNvPr>
          <p:cNvSpPr/>
          <p:nvPr/>
        </p:nvSpPr>
        <p:spPr>
          <a:xfrm>
            <a:off x="7258142" y="355897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/>
              <p:nvPr/>
            </p:nvSpPr>
            <p:spPr>
              <a:xfrm>
                <a:off x="7168829" y="317445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829" y="3174459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/>
              <p:nvPr/>
            </p:nvSpPr>
            <p:spPr>
              <a:xfrm>
                <a:off x="8126293" y="3329492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293" y="3329492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1CD0256D-49BC-4A5D-98FB-AFCC9F40AFD2}"/>
              </a:ext>
            </a:extLst>
          </p:cNvPr>
          <p:cNvSpPr/>
          <p:nvPr/>
        </p:nvSpPr>
        <p:spPr>
          <a:xfrm>
            <a:off x="8537051" y="297289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5BA402A6-2AF0-4E76-ACE2-31BFD75F5664}"/>
              </a:ext>
            </a:extLst>
          </p:cNvPr>
          <p:cNvCxnSpPr>
            <a:cxnSpLocks noChangeShapeType="1"/>
            <a:stCxn id="92" idx="0"/>
          </p:cNvCxnSpPr>
          <p:nvPr/>
        </p:nvCxnSpPr>
        <p:spPr bwMode="auto">
          <a:xfrm flipV="1">
            <a:off x="8641592" y="3188923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02BF180A-624A-458A-8F0A-FDD67E80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092" y="3433725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8BB52140-D7B1-4E1D-9706-6F6A2E621091}"/>
              </a:ext>
            </a:extLst>
          </p:cNvPr>
          <p:cNvCxnSpPr>
            <a:cxnSpLocks noChangeShapeType="1"/>
            <a:endCxn id="55" idx="3"/>
          </p:cNvCxnSpPr>
          <p:nvPr/>
        </p:nvCxnSpPr>
        <p:spPr bwMode="auto">
          <a:xfrm flipV="1">
            <a:off x="6369943" y="2067153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A27021B-482A-4932-ACF5-41F23BF41DF3}"/>
              </a:ext>
            </a:extLst>
          </p:cNvPr>
          <p:cNvSpPr/>
          <p:nvPr/>
        </p:nvSpPr>
        <p:spPr>
          <a:xfrm>
            <a:off x="6219546" y="2398681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/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AutoShape 14">
            <a:extLst>
              <a:ext uri="{FF2B5EF4-FFF2-40B4-BE49-F238E27FC236}">
                <a16:creationId xmlns:a16="http://schemas.microsoft.com/office/drawing/2014/main" id="{00633507-27B0-4438-B06E-BA6B5AF5B6E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34619" y="262891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C788D6D3-7D9C-435B-8432-F4714D267A89}"/>
              </a:ext>
            </a:extLst>
          </p:cNvPr>
          <p:cNvSpPr/>
          <p:nvPr/>
        </p:nvSpPr>
        <p:spPr>
          <a:xfrm>
            <a:off x="5865121" y="296538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/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B66AEAA-B461-4B7E-95FF-DD3729CFED29}"/>
              </a:ext>
            </a:extLst>
          </p:cNvPr>
          <p:cNvGrpSpPr/>
          <p:nvPr/>
        </p:nvGrpSpPr>
        <p:grpSpPr>
          <a:xfrm>
            <a:off x="5436096" y="4294665"/>
            <a:ext cx="3325146" cy="1222567"/>
            <a:chOff x="5436096" y="4437112"/>
            <a:chExt cx="3325146" cy="1222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/>
                <p:nvPr/>
              </p:nvSpPr>
              <p:spPr>
                <a:xfrm>
                  <a:off x="6513097" y="5290347"/>
                  <a:ext cx="3323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97" y="5290347"/>
                  <a:ext cx="33236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7C032D-2444-4727-B5CA-CF54D909840F}"/>
                </a:ext>
              </a:extLst>
            </p:cNvPr>
            <p:cNvGrpSpPr/>
            <p:nvPr/>
          </p:nvGrpSpPr>
          <p:grpSpPr>
            <a:xfrm>
              <a:off x="5436096" y="4437112"/>
              <a:ext cx="3325146" cy="1222567"/>
              <a:chOff x="5436096" y="4581128"/>
              <a:chExt cx="3325146" cy="122256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2DDDF-C96C-431B-8060-F582F757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015" y="513273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7E481C-CEAA-4B41-9A97-243E897D910F}"/>
                  </a:ext>
                </a:extLst>
              </p:cNvPr>
              <p:cNvSpPr/>
              <p:nvPr/>
            </p:nvSpPr>
            <p:spPr>
              <a:xfrm>
                <a:off x="8214904" y="522144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4">
                <a:extLst>
                  <a:ext uri="{FF2B5EF4-FFF2-40B4-BE49-F238E27FC236}">
                    <a16:creationId xmlns:a16="http://schemas.microsoft.com/office/drawing/2014/main" id="{F1E599EF-D71C-460A-8591-3A422CF7157F}"/>
                  </a:ext>
                </a:extLst>
              </p:cNvPr>
              <p:cNvCxnSpPr>
                <a:cxnSpLocks noChangeShapeType="1"/>
                <a:stCxn id="7" idx="1"/>
                <a:endCxn id="6" idx="6"/>
              </p:cNvCxnSpPr>
              <p:nvPr/>
            </p:nvCxnSpPr>
            <p:spPr bwMode="auto">
              <a:xfrm flipH="1" flipV="1">
                <a:off x="7751015" y="5323234"/>
                <a:ext cx="463889" cy="622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/>
                  <p:nvPr/>
                </p:nvSpPr>
                <p:spPr>
                  <a:xfrm>
                    <a:off x="7362401" y="543436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2401" y="5434363"/>
                    <a:ext cx="40343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636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3D1E52ED-CDCB-4DE2-97E8-52124443AC5A}"/>
                  </a:ext>
                </a:extLst>
              </p:cNvPr>
              <p:cNvCxnSpPr>
                <a:cxnSpLocks noChangeShapeType="1"/>
                <a:endCxn id="7" idx="3"/>
              </p:cNvCxnSpPr>
              <p:nvPr/>
            </p:nvCxnSpPr>
            <p:spPr bwMode="auto">
              <a:xfrm flipH="1">
                <a:off x="8430928" y="5329459"/>
                <a:ext cx="31753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DFA2761-0D80-4CE1-9606-DD004FFC0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3022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09029A-26D9-41D9-9E30-2665B572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4296" y="513254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C03ADB-4558-47AA-9C2C-D7CBCE048E35}"/>
                  </a:ext>
                </a:extLst>
              </p:cNvPr>
              <p:cNvSpPr/>
              <p:nvPr/>
            </p:nvSpPr>
            <p:spPr>
              <a:xfrm>
                <a:off x="5767224" y="520945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C2EA9843-6499-4EB9-BF7D-A8A96BAAA5AA}"/>
                  </a:ext>
                </a:extLst>
              </p:cNvPr>
              <p:cNvCxnSpPr>
                <a:cxnSpLocks noChangeShapeType="1"/>
                <a:stCxn id="33" idx="2"/>
                <a:endCxn id="34" idx="3"/>
              </p:cNvCxnSpPr>
              <p:nvPr/>
            </p:nvCxnSpPr>
            <p:spPr bwMode="auto">
              <a:xfrm flipH="1" flipV="1">
                <a:off x="5983248" y="5317469"/>
                <a:ext cx="521048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AutoShape 14">
                <a:extLst>
                  <a:ext uri="{FF2B5EF4-FFF2-40B4-BE49-F238E27FC236}">
                    <a16:creationId xmlns:a16="http://schemas.microsoft.com/office/drawing/2014/main" id="{7AB11223-CCBC-43B6-B44F-EED8FCC4AEF2}"/>
                  </a:ext>
                </a:extLst>
              </p:cNvPr>
              <p:cNvCxnSpPr>
                <a:cxnSpLocks noChangeShapeType="1"/>
                <a:endCxn id="33" idx="6"/>
              </p:cNvCxnSpPr>
              <p:nvPr/>
            </p:nvCxnSpPr>
            <p:spPr bwMode="auto">
              <a:xfrm flipH="1">
                <a:off x="6885296" y="5317469"/>
                <a:ext cx="246869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95245E3-227F-4650-AA39-08E1AB9B7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015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/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0000FF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3279E9-31E8-4844-94C4-A38D444A7457}"/>
              </a:ext>
            </a:extLst>
          </p:cNvPr>
          <p:cNvGrpSpPr/>
          <p:nvPr/>
        </p:nvGrpSpPr>
        <p:grpSpPr>
          <a:xfrm rot="2529420">
            <a:off x="8149579" y="2120780"/>
            <a:ext cx="1102994" cy="424975"/>
            <a:chOff x="2501520" y="1736619"/>
            <a:chExt cx="1102994" cy="424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/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EBD32C8-FCFB-4EA8-BA63-51B73E761912}"/>
                </a:ext>
              </a:extLst>
            </p:cNvPr>
            <p:cNvCxnSpPr>
              <a:cxnSpLocks/>
            </p:cNvCxnSpPr>
            <p:nvPr/>
          </p:nvCxnSpPr>
          <p:spPr>
            <a:xfrm>
              <a:off x="2635071" y="2161594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7A3D2F-EF4B-46ED-87D0-05B05CED37F2}"/>
              </a:ext>
            </a:extLst>
          </p:cNvPr>
          <p:cNvGrpSpPr/>
          <p:nvPr/>
        </p:nvGrpSpPr>
        <p:grpSpPr>
          <a:xfrm>
            <a:off x="5796136" y="838887"/>
            <a:ext cx="1606023" cy="678996"/>
            <a:chOff x="2166245" y="1704376"/>
            <a:chExt cx="1131504" cy="678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/>
                <p:nvPr/>
              </p:nvSpPr>
              <p:spPr>
                <a:xfrm>
                  <a:off x="2194755" y="1704376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755" y="1704376"/>
                  <a:ext cx="1102994" cy="361702"/>
                </a:xfrm>
                <a:prstGeom prst="rect">
                  <a:avLst/>
                </a:prstGeom>
                <a:blipFill>
                  <a:blip r:embed="rId2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15423C1-5063-41F1-8D51-F1653F46F3D2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506312-54B3-4F4A-B865-9DD553138A30}"/>
              </a:ext>
            </a:extLst>
          </p:cNvPr>
          <p:cNvGrpSpPr/>
          <p:nvPr/>
        </p:nvGrpSpPr>
        <p:grpSpPr>
          <a:xfrm rot="2529420">
            <a:off x="6663152" y="2774237"/>
            <a:ext cx="2081287" cy="798597"/>
            <a:chOff x="2117748" y="1843294"/>
            <a:chExt cx="2081287" cy="798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/>
                <p:nvPr/>
              </p:nvSpPr>
              <p:spPr>
                <a:xfrm rot="81100">
                  <a:off x="2117748" y="1843294"/>
                  <a:ext cx="2081287" cy="60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1100">
                  <a:off x="2117748" y="1843294"/>
                  <a:ext cx="2081287" cy="60721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5F3D707-D24D-4983-AF36-3905111679DC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597859" y="2273024"/>
              <a:ext cx="381000" cy="36886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132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CE4459A8-6462-4605-ABB5-219769D9F44B}"/>
              </a:ext>
            </a:extLst>
          </p:cNvPr>
          <p:cNvSpPr/>
          <p:nvPr/>
        </p:nvSpPr>
        <p:spPr>
          <a:xfrm rot="293180">
            <a:off x="3101872" y="3176529"/>
            <a:ext cx="954896" cy="165435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33A2F47-8142-4F5A-9259-AF033C244EF4}"/>
              </a:ext>
            </a:extLst>
          </p:cNvPr>
          <p:cNvSpPr/>
          <p:nvPr/>
        </p:nvSpPr>
        <p:spPr>
          <a:xfrm rot="15507856">
            <a:off x="-274542" y="1562481"/>
            <a:ext cx="3321139" cy="2960808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4204509" y="2414437"/>
                <a:ext cx="48887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set of factor nodes that are 	neighbors of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	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via the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product of all the factors in the 	group associated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09" y="2414437"/>
                <a:ext cx="4888701" cy="2308324"/>
              </a:xfrm>
              <a:prstGeom prst="rect">
                <a:avLst/>
              </a:prstGeom>
              <a:blipFill>
                <a:blip r:embed="rId2"/>
                <a:stretch>
                  <a:fillRect l="-1122" t="-1319" r="-1372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4004758" y="1052736"/>
                <a:ext cx="5535794" cy="1908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Let’s 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a </a:t>
                </a:r>
                <a:r>
                  <a:rPr lang="en-US" sz="1800" dirty="0">
                    <a:solidFill>
                      <a:srgbClr val="00B050"/>
                    </a:solidFill>
                  </a:rPr>
                  <a:t>root </a:t>
                </a:r>
                <a:r>
                  <a:rPr lang="en-US" dirty="0"/>
                  <a:t>node</a:t>
                </a:r>
                <a:endParaRPr lang="en-US" sz="1800" dirty="0">
                  <a:solidFill>
                    <a:srgbClr val="00B050"/>
                  </a:solidFill>
                </a:endParaRPr>
              </a:p>
              <a:p>
                <a:endParaRPr lang="en-US" sz="1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58" y="1052736"/>
                <a:ext cx="5535794" cy="1908215"/>
              </a:xfrm>
              <a:prstGeom prst="rect">
                <a:avLst/>
              </a:prstGeom>
              <a:blipFill>
                <a:blip r:embed="rId3"/>
                <a:stretch>
                  <a:fillRect l="-991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C7E5532-B99B-4389-81A9-E3A969FDE9A7}"/>
              </a:ext>
            </a:extLst>
          </p:cNvPr>
          <p:cNvGrpSpPr/>
          <p:nvPr/>
        </p:nvGrpSpPr>
        <p:grpSpPr>
          <a:xfrm>
            <a:off x="150588" y="1136502"/>
            <a:ext cx="4215402" cy="3273260"/>
            <a:chOff x="150588" y="1147519"/>
            <a:chExt cx="4215402" cy="32732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4E5952-2564-4980-85FA-421404D41FEF}"/>
                </a:ext>
              </a:extLst>
            </p:cNvPr>
            <p:cNvGrpSpPr/>
            <p:nvPr/>
          </p:nvGrpSpPr>
          <p:grpSpPr>
            <a:xfrm>
              <a:off x="150588" y="1696718"/>
              <a:ext cx="3651784" cy="2724061"/>
              <a:chOff x="251520" y="3572983"/>
              <a:chExt cx="3651784" cy="272406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E236B9F-6966-4D83-A90E-CA36BE20A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40A0FCE-0498-47AD-B2C1-C575BCC3A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5" y="364502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861B265-1CE4-4F54-8CDF-7AA26DFCF59C}"/>
                  </a:ext>
                </a:extLst>
              </p:cNvPr>
              <p:cNvSpPr/>
              <p:nvPr/>
            </p:nvSpPr>
            <p:spPr>
              <a:xfrm>
                <a:off x="990704" y="429279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AutoShape 13">
                <a:extLst>
                  <a:ext uri="{FF2B5EF4-FFF2-40B4-BE49-F238E27FC236}">
                    <a16:creationId xmlns:a16="http://schemas.microsoft.com/office/drawing/2014/main" id="{BFF17037-38BC-4278-B6FB-BCE3322C3A61}"/>
                  </a:ext>
                </a:extLst>
              </p:cNvPr>
              <p:cNvCxnSpPr>
                <a:cxnSpLocks noChangeShapeType="1"/>
                <a:stCxn id="72" idx="7"/>
                <a:endCxn id="70" idx="2"/>
              </p:cNvCxnSpPr>
              <p:nvPr/>
            </p:nvCxnSpPr>
            <p:spPr bwMode="auto">
              <a:xfrm flipV="1">
                <a:off x="576724" y="4405700"/>
                <a:ext cx="527093" cy="4262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13">
                <a:extLst>
                  <a:ext uri="{FF2B5EF4-FFF2-40B4-BE49-F238E27FC236}">
                    <a16:creationId xmlns:a16="http://schemas.microsoft.com/office/drawing/2014/main" id="{E892C171-11FC-4EA9-9ACB-F9D980C27CCD}"/>
                  </a:ext>
                </a:extLst>
              </p:cNvPr>
              <p:cNvCxnSpPr>
                <a:cxnSpLocks noChangeShapeType="1"/>
                <a:stCxn id="48" idx="5"/>
                <a:endCxn id="57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13">
                <a:extLst>
                  <a:ext uri="{FF2B5EF4-FFF2-40B4-BE49-F238E27FC236}">
                    <a16:creationId xmlns:a16="http://schemas.microsoft.com/office/drawing/2014/main" id="{D4B99EF4-90D3-45C1-8EF1-0B8207C9B5BB}"/>
                  </a:ext>
                </a:extLst>
              </p:cNvPr>
              <p:cNvCxnSpPr>
                <a:cxnSpLocks noChangeShapeType="1"/>
                <a:stCxn id="48" idx="2"/>
                <a:endCxn id="70" idx="6"/>
              </p:cNvCxnSpPr>
              <p:nvPr/>
            </p:nvCxnSpPr>
            <p:spPr bwMode="auto">
              <a:xfrm flipH="1" flipV="1">
                <a:off x="1154865" y="4405700"/>
                <a:ext cx="464807" cy="252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Oval 9">
                <a:extLst>
                  <a:ext uri="{FF2B5EF4-FFF2-40B4-BE49-F238E27FC236}">
                    <a16:creationId xmlns:a16="http://schemas.microsoft.com/office/drawing/2014/main" id="{137B77CF-C92B-462F-9887-93B41385E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9">
                <a:extLst>
                  <a:ext uri="{FF2B5EF4-FFF2-40B4-BE49-F238E27FC236}">
                    <a16:creationId xmlns:a16="http://schemas.microsoft.com/office/drawing/2014/main" id="{9372848E-1776-442F-B212-41D47A6F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9">
                <a:extLst>
                  <a:ext uri="{FF2B5EF4-FFF2-40B4-BE49-F238E27FC236}">
                    <a16:creationId xmlns:a16="http://schemas.microsoft.com/office/drawing/2014/main" id="{5D19374B-18C0-4A7E-B7ED-1416C4A81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AutoShape 13">
                <a:extLst>
                  <a:ext uri="{FF2B5EF4-FFF2-40B4-BE49-F238E27FC236}">
                    <a16:creationId xmlns:a16="http://schemas.microsoft.com/office/drawing/2014/main" id="{526DB1A9-C95A-4484-B771-2E484B8D4648}"/>
                  </a:ext>
                </a:extLst>
              </p:cNvPr>
              <p:cNvCxnSpPr>
                <a:cxnSpLocks noChangeShapeType="1"/>
                <a:stCxn id="56" idx="7"/>
                <a:endCxn id="57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AutoShape 13">
                <a:extLst>
                  <a:ext uri="{FF2B5EF4-FFF2-40B4-BE49-F238E27FC236}">
                    <a16:creationId xmlns:a16="http://schemas.microsoft.com/office/drawing/2014/main" id="{5582AAC2-F115-4F78-B026-7FB0CE1CFC70}"/>
                  </a:ext>
                </a:extLst>
              </p:cNvPr>
              <p:cNvCxnSpPr>
                <a:cxnSpLocks noChangeShapeType="1"/>
                <a:stCxn id="57" idx="6"/>
                <a:endCxn id="58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B52A3C32-445B-487D-99F5-B90E718EA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50539" y="552211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AutoShape 14">
                <a:extLst>
                  <a:ext uri="{FF2B5EF4-FFF2-40B4-BE49-F238E27FC236}">
                    <a16:creationId xmlns:a16="http://schemas.microsoft.com/office/drawing/2014/main" id="{89E31A52-CB0B-42A6-831B-C4B1E963AAF1}"/>
                  </a:ext>
                </a:extLst>
              </p:cNvPr>
              <p:cNvCxnSpPr>
                <a:cxnSpLocks noChangeShapeType="1"/>
                <a:stCxn id="62" idx="3"/>
                <a:endCxn id="58" idx="5"/>
              </p:cNvCxnSpPr>
              <p:nvPr/>
            </p:nvCxnSpPr>
            <p:spPr bwMode="auto">
              <a:xfrm flipH="1" flipV="1">
                <a:off x="3241020" y="5111335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14">
                <a:extLst>
                  <a:ext uri="{FF2B5EF4-FFF2-40B4-BE49-F238E27FC236}">
                    <a16:creationId xmlns:a16="http://schemas.microsoft.com/office/drawing/2014/main" id="{1B45F336-11B1-4A98-B799-CD30BFBDB73A}"/>
                  </a:ext>
                </a:extLst>
              </p:cNvPr>
              <p:cNvCxnSpPr>
                <a:cxnSpLocks noChangeShapeType="1"/>
                <a:stCxn id="67" idx="0"/>
                <a:endCxn id="68" idx="2"/>
              </p:cNvCxnSpPr>
              <p:nvPr/>
            </p:nvCxnSpPr>
            <p:spPr bwMode="auto">
              <a:xfrm flipV="1">
                <a:off x="3676063" y="5663828"/>
                <a:ext cx="3471" cy="24480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85F31E-ACA1-40A2-B114-DB3E575A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563" y="5908630"/>
                <a:ext cx="381000" cy="38841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2113831-46D4-477B-BB23-D233361470BA}"/>
                  </a:ext>
                </a:extLst>
              </p:cNvPr>
              <p:cNvSpPr/>
              <p:nvPr/>
            </p:nvSpPr>
            <p:spPr>
              <a:xfrm>
                <a:off x="3571522" y="544780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01AAC6A-4BFA-4993-88D7-2E09261A19C9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9">
                <a:extLst>
                  <a:ext uri="{FF2B5EF4-FFF2-40B4-BE49-F238E27FC236}">
                    <a16:creationId xmlns:a16="http://schemas.microsoft.com/office/drawing/2014/main" id="{45366D36-D749-4655-9133-AF2AFCAF7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03817" y="4382840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AutoShape 14">
                <a:extLst>
                  <a:ext uri="{FF2B5EF4-FFF2-40B4-BE49-F238E27FC236}">
                    <a16:creationId xmlns:a16="http://schemas.microsoft.com/office/drawing/2014/main" id="{C7EB552F-1979-476F-B719-D5ED7BBAECF6}"/>
                  </a:ext>
                </a:extLst>
              </p:cNvPr>
              <p:cNvCxnSpPr>
                <a:cxnSpLocks noChangeShapeType="1"/>
                <a:stCxn id="70" idx="3"/>
                <a:endCxn id="49" idx="5"/>
              </p:cNvCxnSpPr>
              <p:nvPr/>
            </p:nvCxnSpPr>
            <p:spPr bwMode="auto">
              <a:xfrm flipH="1" flipV="1">
                <a:off x="580269" y="3970228"/>
                <a:ext cx="531024" cy="41930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748969F-EC5C-45BC-ADA8-5F65E6D17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776192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9108D35-333A-41BA-A173-105C396EC2ED}"/>
                      </a:ext>
                    </a:extLst>
                  </p:cNvPr>
                  <p:cNvSpPr txBox="1"/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9108D35-333A-41BA-A173-105C396EC2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340F319-51D3-4988-98B8-8DF61932612D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764" y="580526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340F319-51D3-4988-98B8-8DF6193261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0764" y="5805264"/>
                    <a:ext cx="40343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B7A6CE7-BD7A-4BD0-BDA4-D510762DCD2A}"/>
                      </a:ext>
                    </a:extLst>
                  </p:cNvPr>
                  <p:cNvSpPr txBox="1"/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B7A6CE7-BD7A-4BD0-BDA4-D510762DC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AD22656-D4EF-4A2F-8FBB-14D1FF11B67E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AD22656-D4EF-4A2F-8FBB-14D1FF11B6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BA8BB7C-2319-475F-AEBD-B881C2AA2456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68" y="357298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BA8BB7C-2319-475F-AEBD-B881C2AA24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68" y="3572983"/>
                    <a:ext cx="40343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BBEB3A9-54AF-4B6E-B85B-3C83A5A7611A}"/>
                      </a:ext>
                    </a:extLst>
                  </p:cNvPr>
                  <p:cNvSpPr txBox="1"/>
                  <p:nvPr/>
                </p:nvSpPr>
                <p:spPr>
                  <a:xfrm>
                    <a:off x="661966" y="479779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BBEB3A9-54AF-4B6E-B85B-3C83A5A761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966" y="4797799"/>
                    <a:ext cx="40343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0ABFF1D-FEB9-49DB-A1A9-2571992278BB}"/>
                      </a:ext>
                    </a:extLst>
                  </p:cNvPr>
                  <p:cNvSpPr txBox="1"/>
                  <p:nvPr/>
                </p:nvSpPr>
                <p:spPr>
                  <a:xfrm>
                    <a:off x="942279" y="389407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0ABFF1D-FEB9-49DB-A1A9-2571992278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2279" y="3894074"/>
                    <a:ext cx="40343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03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5E39F39-D537-49F5-BFDA-1BABFF25CF3A}"/>
                      </a:ext>
                    </a:extLst>
                  </p:cNvPr>
                  <p:cNvSpPr txBox="1"/>
                  <p:nvPr/>
                </p:nvSpPr>
                <p:spPr>
                  <a:xfrm>
                    <a:off x="3499870" y="5063932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5E39F39-D537-49F5-BFDA-1BABFF25CF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9870" y="5063932"/>
                    <a:ext cx="4034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3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6527805-7152-4789-ABBF-2AE51D1D4847}"/>
                    </a:ext>
                  </a:extLst>
                </p:cNvPr>
                <p:cNvSpPr txBox="1"/>
                <p:nvPr/>
              </p:nvSpPr>
              <p:spPr>
                <a:xfrm>
                  <a:off x="2094804" y="262356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6527805-7152-4789-ABBF-2AE51D1D4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4" y="2623563"/>
                  <a:ext cx="403434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5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22F3439-2D36-4315-89BF-427B91EAE946}"/>
                    </a:ext>
                  </a:extLst>
                </p:cNvPr>
                <p:cNvSpPr txBox="1"/>
                <p:nvPr/>
              </p:nvSpPr>
              <p:spPr>
                <a:xfrm>
                  <a:off x="1662756" y="1147519"/>
                  <a:ext cx="270323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85C8CD"/>
                      </a:solidFill>
                    </a:rPr>
                    <a:t>Factors in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85C8CD"/>
                    </a:solidFill>
                  </a:endParaRPr>
                </a:p>
                <a:p>
                  <a:r>
                    <a:rPr lang="en-US" dirty="0">
                      <a:solidFill>
                        <a:srgbClr val="85C8CD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85C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85C8CD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22F3439-2D36-4315-89BF-427B91EAE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756" y="1147519"/>
                  <a:ext cx="2703234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2032" t="-4717"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AutoShape 14">
              <a:extLst>
                <a:ext uri="{FF2B5EF4-FFF2-40B4-BE49-F238E27FC236}">
                  <a16:creationId xmlns:a16="http://schemas.microsoft.com/office/drawing/2014/main" id="{E492A8E5-46DA-42E0-9538-8DA60B4285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21484" y="3832386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B949F7-6B41-4909-9F35-6C107D64F5B0}"/>
                </a:ext>
              </a:extLst>
            </p:cNvPr>
            <p:cNvSpPr/>
            <p:nvPr/>
          </p:nvSpPr>
          <p:spPr>
            <a:xfrm>
              <a:off x="2151986" y="4168855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CB49ED-6428-4FB1-9CE8-7C6C672FF74E}"/>
                    </a:ext>
                  </a:extLst>
                </p:cNvPr>
                <p:cNvSpPr txBox="1"/>
                <p:nvPr/>
              </p:nvSpPr>
              <p:spPr>
                <a:xfrm>
                  <a:off x="2080334" y="3784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CB49ED-6428-4FB1-9CE8-7C6C672FF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334" y="3784983"/>
                  <a:ext cx="4034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6B09E45E-DA36-4DF0-B89C-213A81F08D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C59AE79-D93C-40FC-8939-32B8D022962D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876F8-0D2D-4540-8A87-57AAF1C64232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876F8-0D2D-4540-8A87-57AAF1C6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092CBAD8-C077-4D36-BA7F-0BED6230F43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682E3-4987-41BB-8D87-1BC64FDF16A7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A4B709-CB2C-4264-90BC-B3950A39526D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A4B709-CB2C-4264-90BC-B3950A39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712C35-27B0-47EB-9B8A-AACC4BDEEABA}"/>
                  </a:ext>
                </a:extLst>
              </p:cNvPr>
              <p:cNvSpPr txBox="1"/>
              <p:nvPr/>
            </p:nvSpPr>
            <p:spPr>
              <a:xfrm>
                <a:off x="1676194" y="4797152"/>
                <a:ext cx="2621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712C35-27B0-47EB-9B8A-AACC4BDE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94" y="4797152"/>
                <a:ext cx="2621212" cy="646331"/>
              </a:xfrm>
              <a:prstGeom prst="rect">
                <a:avLst/>
              </a:prstGeom>
              <a:blipFill>
                <a:blip r:embed="rId18"/>
                <a:stretch>
                  <a:fillRect l="-209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1FE3AB0-5147-41B6-AD39-6D7A5E6F8AE7}"/>
                  </a:ext>
                </a:extLst>
              </p:cNvPr>
              <p:cNvSpPr txBox="1"/>
              <p:nvPr/>
            </p:nvSpPr>
            <p:spPr>
              <a:xfrm>
                <a:off x="179512" y="5445224"/>
                <a:ext cx="8911432" cy="135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For our example: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limLow>
                        <m:limLow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limLow>
                        <m:limLow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1FE3AB0-5147-41B6-AD39-6D7A5E6F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45224"/>
                <a:ext cx="8911432" cy="1355628"/>
              </a:xfrm>
              <a:prstGeom prst="rect">
                <a:avLst/>
              </a:prstGeom>
              <a:blipFill>
                <a:blip r:embed="rId19"/>
                <a:stretch>
                  <a:fillRect l="-547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00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AE1E9FC6-5A33-4A5A-B89E-0534CF16F15B}"/>
              </a:ext>
            </a:extLst>
          </p:cNvPr>
          <p:cNvSpPr/>
          <p:nvPr/>
        </p:nvSpPr>
        <p:spPr>
          <a:xfrm rot="293180">
            <a:off x="3101872" y="3176529"/>
            <a:ext cx="954896" cy="165435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06CBF7C-4501-4190-BE46-77D669409AC1}"/>
              </a:ext>
            </a:extLst>
          </p:cNvPr>
          <p:cNvSpPr/>
          <p:nvPr/>
        </p:nvSpPr>
        <p:spPr>
          <a:xfrm rot="15507856">
            <a:off x="-274542" y="1567417"/>
            <a:ext cx="3321139" cy="2960808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2718372" y="4815956"/>
                <a:ext cx="5698976" cy="1794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our example:</a:t>
                </a:r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72" y="4815956"/>
                <a:ext cx="5698976" cy="1794274"/>
              </a:xfrm>
              <a:prstGeom prst="rect">
                <a:avLst/>
              </a:prstGeom>
              <a:blipFill>
                <a:blip r:embed="rId2"/>
                <a:stretch>
                  <a:fillRect l="-963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B229F49-CBC6-428D-873F-AE93D74953E8}"/>
              </a:ext>
            </a:extLst>
          </p:cNvPr>
          <p:cNvGrpSpPr/>
          <p:nvPr/>
        </p:nvGrpSpPr>
        <p:grpSpPr>
          <a:xfrm>
            <a:off x="150588" y="1690637"/>
            <a:ext cx="3651784" cy="2497737"/>
            <a:chOff x="251520" y="3572983"/>
            <a:chExt cx="3651784" cy="249773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CEB344D-A9A0-4647-9950-E3AB01284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D1E642-75C5-4E30-BFF0-E77CD9851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69C262-5722-455E-B54F-7E702472D493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AutoShape 13">
              <a:extLst>
                <a:ext uri="{FF2B5EF4-FFF2-40B4-BE49-F238E27FC236}">
                  <a16:creationId xmlns:a16="http://schemas.microsoft.com/office/drawing/2014/main" id="{7A0FEF08-C154-4801-9F90-E56363B3FB66}"/>
                </a:ext>
              </a:extLst>
            </p:cNvPr>
            <p:cNvCxnSpPr>
              <a:cxnSpLocks noChangeShapeType="1"/>
              <a:stCxn id="112" idx="7"/>
              <a:endCxn id="110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13">
              <a:extLst>
                <a:ext uri="{FF2B5EF4-FFF2-40B4-BE49-F238E27FC236}">
                  <a16:creationId xmlns:a16="http://schemas.microsoft.com/office/drawing/2014/main" id="{F534AD09-3395-45E3-BE62-FC31D91BAD1A}"/>
                </a:ext>
              </a:extLst>
            </p:cNvPr>
            <p:cNvCxnSpPr>
              <a:cxnSpLocks noChangeShapeType="1"/>
              <a:stCxn id="88" idx="5"/>
              <a:endCxn id="97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13">
              <a:extLst>
                <a:ext uri="{FF2B5EF4-FFF2-40B4-BE49-F238E27FC236}">
                  <a16:creationId xmlns:a16="http://schemas.microsoft.com/office/drawing/2014/main" id="{07A50D0F-1EF5-474B-AAFF-DCF91953D072}"/>
                </a:ext>
              </a:extLst>
            </p:cNvPr>
            <p:cNvCxnSpPr>
              <a:cxnSpLocks noChangeShapeType="1"/>
              <a:stCxn id="88" idx="2"/>
              <a:endCxn id="110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Oval 9">
              <a:extLst>
                <a:ext uri="{FF2B5EF4-FFF2-40B4-BE49-F238E27FC236}">
                  <a16:creationId xmlns:a16="http://schemas.microsoft.com/office/drawing/2014/main" id="{DD70724C-3FE5-47D0-95E7-F68160EDF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F43D9D78-D58E-40FD-B32C-6B2CBBDEF4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9">
              <a:extLst>
                <a:ext uri="{FF2B5EF4-FFF2-40B4-BE49-F238E27FC236}">
                  <a16:creationId xmlns:a16="http://schemas.microsoft.com/office/drawing/2014/main" id="{042E3FC4-EE5B-4B00-98AB-1B34F7C3A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AutoShape 13">
              <a:extLst>
                <a:ext uri="{FF2B5EF4-FFF2-40B4-BE49-F238E27FC236}">
                  <a16:creationId xmlns:a16="http://schemas.microsoft.com/office/drawing/2014/main" id="{668D7545-225B-4F29-A030-09C8937719CB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13">
              <a:extLst>
                <a:ext uri="{FF2B5EF4-FFF2-40B4-BE49-F238E27FC236}">
                  <a16:creationId xmlns:a16="http://schemas.microsoft.com/office/drawing/2014/main" id="{27F8A3E0-F7D6-4307-8E35-640DA7A8C755}"/>
                </a:ext>
              </a:extLst>
            </p:cNvPr>
            <p:cNvCxnSpPr>
              <a:cxnSpLocks noChangeShapeType="1"/>
              <a:stCxn id="97" idx="6"/>
              <a:endCxn id="98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944C7629-ACFE-4512-89DD-72011099F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AutoShape 14">
              <a:extLst>
                <a:ext uri="{FF2B5EF4-FFF2-40B4-BE49-F238E27FC236}">
                  <a16:creationId xmlns:a16="http://schemas.microsoft.com/office/drawing/2014/main" id="{5D5658E0-220F-42A6-9205-BA1B5502C095}"/>
                </a:ext>
              </a:extLst>
            </p:cNvPr>
            <p:cNvCxnSpPr>
              <a:cxnSpLocks noChangeShapeType="1"/>
              <a:stCxn id="102" idx="3"/>
              <a:endCxn id="98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BF3E36A-259A-4B43-955F-1C5C85D6E106}"/>
                </a:ext>
              </a:extLst>
            </p:cNvPr>
            <p:cNvSpPr/>
            <p:nvPr/>
          </p:nvSpPr>
          <p:spPr>
            <a:xfrm>
              <a:off x="3571522" y="54478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179F4A2-FE0A-409F-BF4F-4FEF70E6E22E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763715A6-0D47-4D76-B78D-EAAAAE0AB0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AutoShape 14">
              <a:extLst>
                <a:ext uri="{FF2B5EF4-FFF2-40B4-BE49-F238E27FC236}">
                  <a16:creationId xmlns:a16="http://schemas.microsoft.com/office/drawing/2014/main" id="{B089E35F-C4D1-43C6-BF66-B82A183D90FC}"/>
                </a:ext>
              </a:extLst>
            </p:cNvPr>
            <p:cNvCxnSpPr>
              <a:cxnSpLocks noChangeShapeType="1"/>
              <a:stCxn id="110" idx="3"/>
              <a:endCxn id="89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409F01-1892-422A-8591-8BA1DCC0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3F5BA44-801F-4554-BCC1-197DB0C86D13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3F5BA44-801F-4554-BCC1-197DB0C86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C48E276-4AB7-40C0-9331-BD0FEC143539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C48E276-4AB7-40C0-9331-BD0FEC143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8169744-6A7F-4662-9FE4-4C7AE4936975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8169744-6A7F-4662-9FE4-4C7AE4936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6EB63F6-168A-4323-9057-6BE3ECED65F0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6EB63F6-168A-4323-9057-6BE3ECED6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232D9D1-E059-45D1-B5E1-C4F0D3929FB1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232D9D1-E059-45D1-B5E1-C4F0D3929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E44B66-342E-4C30-8266-F10C30462085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E44B66-342E-4C30-8266-F10C30462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A5ECAE2-1E21-40D8-AFB4-DA5F167D5723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A5ECAE2-1E21-40D8-AFB4-DA5F167D5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8E941D7-81D4-47C8-B27E-DFDC7F0F99E2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8E941D7-81D4-47C8-B27E-DFDC7F0F9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4511785" y="980728"/>
                <a:ext cx="4596719" cy="3845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i="1" dirty="0">
                  <a:latin typeface="Cambria Math" panose="02040503050406030204" pitchFamily="18" charset="0"/>
                </a:endParaRPr>
              </a:p>
              <a:p>
                <a:br>
                  <a:rPr lang="en-US" sz="2000" b="0" dirty="0"/>
                </a:b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85" y="980728"/>
                <a:ext cx="4596719" cy="38457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13D3C89-5A0C-4957-9C0A-15B323B536CB}"/>
              </a:ext>
            </a:extLst>
          </p:cNvPr>
          <p:cNvGrpSpPr/>
          <p:nvPr/>
        </p:nvGrpSpPr>
        <p:grpSpPr>
          <a:xfrm>
            <a:off x="2104467" y="3418862"/>
            <a:ext cx="1102994" cy="407042"/>
            <a:chOff x="2400316" y="1688298"/>
            <a:chExt cx="1102994" cy="407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590F3D0-2AAF-4E16-BBC0-3669F60908F8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590F3D0-2AAF-4E16-BBC0-3669F6090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blipFill>
                  <a:blip r:embed="rId13"/>
                  <a:stretch>
                    <a:fillRect r="-1657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7A169D-49DB-4FAE-B6FC-B88F6B116D51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1688298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AutoShape 14">
            <a:extLst>
              <a:ext uri="{FF2B5EF4-FFF2-40B4-BE49-F238E27FC236}">
                <a16:creationId xmlns:a16="http://schemas.microsoft.com/office/drawing/2014/main" id="{4B0B02F8-6E06-4EEC-88AB-356CBDDFAD5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1484" y="3826305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85B8C9B-DE91-4C77-8DF4-778CD8D54495}"/>
              </a:ext>
            </a:extLst>
          </p:cNvPr>
          <p:cNvSpPr/>
          <p:nvPr/>
        </p:nvSpPr>
        <p:spPr>
          <a:xfrm>
            <a:off x="2151986" y="4162774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AB0B3-4E39-4AF4-B85C-82AD9C5BEF51}"/>
                  </a:ext>
                </a:extLst>
              </p:cNvPr>
              <p:cNvSpPr txBox="1"/>
              <p:nvPr/>
            </p:nvSpPr>
            <p:spPr>
              <a:xfrm>
                <a:off x="2080334" y="3778902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AB0B3-4E39-4AF4-B85C-82AD9C5BE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34" y="3778902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AutoShape 14">
            <a:extLst>
              <a:ext uri="{FF2B5EF4-FFF2-40B4-BE49-F238E27FC236}">
                <a16:creationId xmlns:a16="http://schemas.microsoft.com/office/drawing/2014/main" id="{B5182939-15EE-43E9-9913-63A0BDB5A3BE}"/>
              </a:ext>
            </a:extLst>
          </p:cNvPr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1828E2D-5DFC-4446-9269-A229D5DC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63CAD3-2EB2-4EC3-80E1-E75269AB37D1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897846-31A1-4B89-9798-1F04CB34544D}"/>
                  </a:ext>
                </a:extLst>
              </p:cNvPr>
              <p:cNvSpPr txBox="1"/>
              <p:nvPr/>
            </p:nvSpPr>
            <p:spPr>
              <a:xfrm>
                <a:off x="3059832" y="39229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897846-31A1-4B89-9798-1F04CB34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918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8E9B5CE-FD41-4978-BE03-47BDD8D717AF}"/>
                  </a:ext>
                </a:extLst>
              </p:cNvPr>
              <p:cNvSpPr/>
              <p:nvPr/>
            </p:nvSpPr>
            <p:spPr>
              <a:xfrm>
                <a:off x="35496" y="5805264"/>
                <a:ext cx="2835736" cy="976536"/>
              </a:xfrm>
              <a:prstGeom prst="wedgeRectCallout">
                <a:avLst>
                  <a:gd name="adj1" fmla="val 81103"/>
                  <a:gd name="adj2" fmla="val 1963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only depend 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8E9B5CE-FD41-4978-BE03-47BDD8D71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2835736" cy="976536"/>
              </a:xfrm>
              <a:prstGeom prst="wedgeRectCallout">
                <a:avLst>
                  <a:gd name="adj1" fmla="val 81103"/>
                  <a:gd name="adj2" fmla="val 19630"/>
                </a:avLst>
              </a:prstGeom>
              <a:blipFill>
                <a:blip r:embed="rId16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C190688B-B34C-4420-A97A-4B22A057135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E351C-4717-46B7-A124-C793E1D54E38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E351C-4717-46B7-A124-C793E1D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8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AutoShape 14">
            <a:extLst>
              <a:ext uri="{FF2B5EF4-FFF2-40B4-BE49-F238E27FC236}">
                <a16:creationId xmlns:a16="http://schemas.microsoft.com/office/drawing/2014/main" id="{110EAA59-2A27-4ADF-A08E-F6DB774A14F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2A32F1-4AE4-4D5E-BC8B-794C8792796B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F385-427D-4533-A2C5-A0927CA2E694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019A4-81BF-435A-93D1-7644638B33A6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019A4-81BF-435A-93D1-7644638B3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99FEE-3E02-4705-BEE7-3D18575850EF}"/>
                  </a:ext>
                </a:extLst>
              </p:cNvPr>
              <p:cNvSpPr txBox="1"/>
              <p:nvPr/>
            </p:nvSpPr>
            <p:spPr>
              <a:xfrm>
                <a:off x="3254751" y="2473007"/>
                <a:ext cx="2621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99FEE-3E02-4705-BEE7-3D185758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51" y="2473007"/>
                <a:ext cx="2621212" cy="646331"/>
              </a:xfrm>
              <a:prstGeom prst="rect">
                <a:avLst/>
              </a:prstGeom>
              <a:blipFill>
                <a:blip r:embed="rId20"/>
                <a:stretch>
                  <a:fillRect l="-209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E5A6BA-9252-4555-9FF5-A339895F312E}"/>
                  </a:ext>
                </a:extLst>
              </p:cNvPr>
              <p:cNvSpPr txBox="1"/>
              <p:nvPr/>
            </p:nvSpPr>
            <p:spPr>
              <a:xfrm>
                <a:off x="1662756" y="1136502"/>
                <a:ext cx="27032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E5A6BA-9252-4555-9FF5-A339895F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56" y="1136502"/>
                <a:ext cx="2703234" cy="646331"/>
              </a:xfrm>
              <a:prstGeom prst="rect">
                <a:avLst/>
              </a:prstGeom>
              <a:blipFill>
                <a:blip r:embed="rId21"/>
                <a:stretch>
                  <a:fillRect l="-2032" t="-47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393825C-33B6-4B69-AA92-52FF41B894C8}"/>
                  </a:ext>
                </a:extLst>
              </p:cNvPr>
              <p:cNvSpPr/>
              <p:nvPr/>
            </p:nvSpPr>
            <p:spPr>
              <a:xfrm>
                <a:off x="5364088" y="4149080"/>
                <a:ext cx="3773340" cy="1143000"/>
              </a:xfrm>
              <a:prstGeom prst="wedgeRectCallout">
                <a:avLst>
                  <a:gd name="adj1" fmla="val 17797"/>
                  <a:gd name="adj2" fmla="val -7185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Product of all the factors in the subtree connected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through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/>
                  <a:t> with all the variables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marginalized (summed) out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393825C-33B6-4B69-AA92-52FF41B89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9080"/>
                <a:ext cx="3773340" cy="1143000"/>
              </a:xfrm>
              <a:prstGeom prst="wedgeRectCallout">
                <a:avLst>
                  <a:gd name="adj1" fmla="val 17797"/>
                  <a:gd name="adj2" fmla="val -71854"/>
                </a:avLst>
              </a:prstGeom>
              <a:blipFill>
                <a:blip r:embed="rId22"/>
                <a:stretch>
                  <a:fillRect r="-1124"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451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FF04876-4F5E-49AA-8527-0A1BF42171F1}"/>
              </a:ext>
            </a:extLst>
          </p:cNvPr>
          <p:cNvSpPr/>
          <p:nvPr/>
        </p:nvSpPr>
        <p:spPr>
          <a:xfrm>
            <a:off x="1427288" y="3822845"/>
            <a:ext cx="1251585" cy="1062374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803887D-B94F-4064-994F-38971DB75E8D}"/>
                  </a:ext>
                </a:extLst>
              </p:cNvPr>
              <p:cNvSpPr txBox="1"/>
              <p:nvPr/>
            </p:nvSpPr>
            <p:spPr>
              <a:xfrm>
                <a:off x="3483036" y="1461041"/>
                <a:ext cx="4833380" cy="2976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𝑠𝑚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803887D-B94F-4064-994F-38971DB7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036" y="1461041"/>
                <a:ext cx="4833380" cy="2976071"/>
              </a:xfrm>
              <a:prstGeom prst="rect">
                <a:avLst/>
              </a:prstGeom>
              <a:blipFill>
                <a:blip r:embed="rId2"/>
                <a:stretch>
                  <a:fillRect r="-15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loud 91">
            <a:extLst>
              <a:ext uri="{FF2B5EF4-FFF2-40B4-BE49-F238E27FC236}">
                <a16:creationId xmlns:a16="http://schemas.microsoft.com/office/drawing/2014/main" id="{D39033BC-78BE-4095-82C7-2C3ACC8DFD07}"/>
              </a:ext>
            </a:extLst>
          </p:cNvPr>
          <p:cNvSpPr/>
          <p:nvPr/>
        </p:nvSpPr>
        <p:spPr>
          <a:xfrm rot="5053636">
            <a:off x="-613392" y="2042182"/>
            <a:ext cx="2614526" cy="1652705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C8BD6F-83CE-4967-997F-162F61FD354C}"/>
              </a:ext>
            </a:extLst>
          </p:cNvPr>
          <p:cNvGrpSpPr/>
          <p:nvPr/>
        </p:nvGrpSpPr>
        <p:grpSpPr>
          <a:xfrm>
            <a:off x="153611" y="1689770"/>
            <a:ext cx="3651784" cy="2497737"/>
            <a:chOff x="251520" y="3572983"/>
            <a:chExt cx="3651784" cy="249773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FF5D06B-D14C-41B3-A288-7CC4852B8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49921B2-92E4-4F96-B609-1E463C44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DF69FB1-AEC0-4A95-9768-276BD823C774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AutoShape 13">
              <a:extLst>
                <a:ext uri="{FF2B5EF4-FFF2-40B4-BE49-F238E27FC236}">
                  <a16:creationId xmlns:a16="http://schemas.microsoft.com/office/drawing/2014/main" id="{0E1FE358-CD43-4A17-91E9-0BDBFB5FF492}"/>
                </a:ext>
              </a:extLst>
            </p:cNvPr>
            <p:cNvCxnSpPr>
              <a:cxnSpLocks noChangeShapeType="1"/>
              <a:stCxn id="118" idx="7"/>
              <a:endCxn id="116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13">
              <a:extLst>
                <a:ext uri="{FF2B5EF4-FFF2-40B4-BE49-F238E27FC236}">
                  <a16:creationId xmlns:a16="http://schemas.microsoft.com/office/drawing/2014/main" id="{54D70A89-6C3C-46A6-9A97-B55EF5CBA474}"/>
                </a:ext>
              </a:extLst>
            </p:cNvPr>
            <p:cNvCxnSpPr>
              <a:cxnSpLocks noChangeShapeType="1"/>
              <a:stCxn id="94" idx="5"/>
              <a:endCxn id="103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AutoShape 13">
              <a:extLst>
                <a:ext uri="{FF2B5EF4-FFF2-40B4-BE49-F238E27FC236}">
                  <a16:creationId xmlns:a16="http://schemas.microsoft.com/office/drawing/2014/main" id="{F9A96F03-DB55-449D-95BD-146ECEF214F7}"/>
                </a:ext>
              </a:extLst>
            </p:cNvPr>
            <p:cNvCxnSpPr>
              <a:cxnSpLocks noChangeShapeType="1"/>
              <a:stCxn id="94" idx="2"/>
              <a:endCxn id="116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8678B55D-541B-4D97-AA4F-196FBC70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794376E7-3E46-409F-A656-5A3FB73AE9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val 9">
              <a:extLst>
                <a:ext uri="{FF2B5EF4-FFF2-40B4-BE49-F238E27FC236}">
                  <a16:creationId xmlns:a16="http://schemas.microsoft.com/office/drawing/2014/main" id="{DADE2073-12FA-4668-8CEF-32F8C098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AutoShape 13">
              <a:extLst>
                <a:ext uri="{FF2B5EF4-FFF2-40B4-BE49-F238E27FC236}">
                  <a16:creationId xmlns:a16="http://schemas.microsoft.com/office/drawing/2014/main" id="{B1F5A219-A557-42B0-B627-5D95A75F04DD}"/>
                </a:ext>
              </a:extLst>
            </p:cNvPr>
            <p:cNvCxnSpPr>
              <a:cxnSpLocks noChangeShapeType="1"/>
              <a:stCxn id="102" idx="7"/>
              <a:endCxn id="103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13">
              <a:extLst>
                <a:ext uri="{FF2B5EF4-FFF2-40B4-BE49-F238E27FC236}">
                  <a16:creationId xmlns:a16="http://schemas.microsoft.com/office/drawing/2014/main" id="{67BC0A1B-1BB2-4A71-B64B-F4607BE46243}"/>
                </a:ext>
              </a:extLst>
            </p:cNvPr>
            <p:cNvCxnSpPr>
              <a:cxnSpLocks noChangeShapeType="1"/>
              <a:stCxn id="103" idx="6"/>
              <a:endCxn id="104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9043F139-C210-4A8F-9EF9-E0A2CB25C1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AutoShape 14">
              <a:extLst>
                <a:ext uri="{FF2B5EF4-FFF2-40B4-BE49-F238E27FC236}">
                  <a16:creationId xmlns:a16="http://schemas.microsoft.com/office/drawing/2014/main" id="{510EE0A9-AB4E-481C-BB5E-252211D65ACF}"/>
                </a:ext>
              </a:extLst>
            </p:cNvPr>
            <p:cNvCxnSpPr>
              <a:cxnSpLocks noChangeShapeType="1"/>
              <a:stCxn id="108" idx="3"/>
              <a:endCxn id="104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AF898AE-997A-4267-8C45-E310D8AA8D8B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970ECAD1-9810-45D5-8F53-7B9F896BB9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AutoShape 14">
              <a:extLst>
                <a:ext uri="{FF2B5EF4-FFF2-40B4-BE49-F238E27FC236}">
                  <a16:creationId xmlns:a16="http://schemas.microsoft.com/office/drawing/2014/main" id="{99C6F40E-3169-49CA-90FC-E96490AB2E7F}"/>
                </a:ext>
              </a:extLst>
            </p:cNvPr>
            <p:cNvCxnSpPr>
              <a:cxnSpLocks noChangeShapeType="1"/>
              <a:stCxn id="116" idx="3"/>
              <a:endCxn id="95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272FE7E-6752-4476-83C0-03AD63885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A8D3FB7-C133-498E-BCAD-E834CB0315F1}"/>
              </a:ext>
            </a:extLst>
          </p:cNvPr>
          <p:cNvGrpSpPr/>
          <p:nvPr/>
        </p:nvGrpSpPr>
        <p:grpSpPr>
          <a:xfrm>
            <a:off x="2107490" y="3417995"/>
            <a:ext cx="1102994" cy="407042"/>
            <a:chOff x="2400316" y="1688298"/>
            <a:chExt cx="1102994" cy="407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4C743D-566C-44B1-9628-967D4072A0E7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4C743D-566C-44B1-9628-967D4072A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blipFill>
                  <a:blip r:embed="rId12"/>
                  <a:stretch>
                    <a:fillRect r="-1657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F8C8C13-F197-41B0-9C2E-AF04F5604E9E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1688298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962A8-396B-46E4-BE63-31FA098EBEB4}"/>
                  </a:ext>
                </a:extLst>
              </p:cNvPr>
              <p:cNvSpPr txBox="1"/>
              <p:nvPr/>
            </p:nvSpPr>
            <p:spPr>
              <a:xfrm>
                <a:off x="827584" y="1198493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962A8-396B-46E4-BE63-31FA098E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8493"/>
                <a:ext cx="2347650" cy="646331"/>
              </a:xfrm>
              <a:prstGeom prst="rect">
                <a:avLst/>
              </a:prstGeom>
              <a:blipFill>
                <a:blip r:embed="rId13"/>
                <a:stretch>
                  <a:fillRect l="-2338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4C38ED6-295D-40AF-8B3E-364392100994}"/>
              </a:ext>
            </a:extLst>
          </p:cNvPr>
          <p:cNvGrpSpPr/>
          <p:nvPr/>
        </p:nvGrpSpPr>
        <p:grpSpPr>
          <a:xfrm>
            <a:off x="2025819" y="2087359"/>
            <a:ext cx="1175002" cy="585550"/>
            <a:chOff x="2166245" y="1797822"/>
            <a:chExt cx="1175002" cy="585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8C57B36-3025-4175-B09F-64AF8C796F2C}"/>
                    </a:ext>
                  </a:extLst>
                </p:cNvPr>
                <p:cNvSpPr txBox="1"/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8C57B36-3025-4175-B09F-64AF8C796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blipFill>
                  <a:blip r:embed="rId14"/>
                  <a:stretch>
                    <a:fillRect r="-2210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BEC7F3C-DE8A-4376-9CDC-A65F442014C0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B96F377-886B-4345-9867-93DB3C1735E3}"/>
                  </a:ext>
                </a:extLst>
              </p:cNvPr>
              <p:cNvSpPr txBox="1"/>
              <p:nvPr/>
            </p:nvSpPr>
            <p:spPr>
              <a:xfrm>
                <a:off x="323528" y="5700571"/>
                <a:ext cx="8636053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limLow>
                                        <m:limLowPr>
                                          <m:ctrlPr>
                                            <a:rPr lang="en-US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lim>
                                      </m:limLow>
                                    </m:e>
                                  </m:nary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e>
                      </m:d>
                      <m:limLow>
                        <m:limLow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lim>
                              </m:limLow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B96F377-886B-4345-9867-93DB3C173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00571"/>
                <a:ext cx="8636053" cy="1112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AutoShape 14">
            <a:extLst>
              <a:ext uri="{FF2B5EF4-FFF2-40B4-BE49-F238E27FC236}">
                <a16:creationId xmlns:a16="http://schemas.microsoft.com/office/drawing/2014/main" id="{53BEC04B-A61E-4339-8AB9-B7219782B3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4679" y="382362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5694AF5-4532-4EFB-B903-355D3348752A}"/>
              </a:ext>
            </a:extLst>
          </p:cNvPr>
          <p:cNvSpPr/>
          <p:nvPr/>
        </p:nvSpPr>
        <p:spPr>
          <a:xfrm>
            <a:off x="2155181" y="416009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AB14A1-6981-4A93-B5CC-6264032CF959}"/>
                  </a:ext>
                </a:extLst>
              </p:cNvPr>
              <p:cNvSpPr txBox="1"/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AB14A1-6981-4A93-B5CC-6264032C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186DFE5-15A1-4DD6-AB55-9A66A8E4C669}"/>
                  </a:ext>
                </a:extLst>
              </p:cNvPr>
              <p:cNvSpPr txBox="1"/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186DFE5-15A1-4DD6-AB55-9A66A8E4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C7F7882-1522-4613-9C30-61AF4FC95465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AutoShape 14">
            <a:extLst>
              <a:ext uri="{FF2B5EF4-FFF2-40B4-BE49-F238E27FC236}">
                <a16:creationId xmlns:a16="http://schemas.microsoft.com/office/drawing/2014/main" id="{C50EC3E6-0EBB-484F-B153-4F3386369473}"/>
              </a:ext>
            </a:extLst>
          </p:cNvPr>
          <p:cNvCxnSpPr>
            <a:cxnSpLocks noChangeShapeType="1"/>
            <a:stCxn id="5" idx="0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94FAC98-FA71-45B2-9022-6FC9BCBB9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14BE24-088E-4EE2-8BCD-52A483256817}"/>
                  </a:ext>
                </a:extLst>
              </p:cNvPr>
              <p:cNvSpPr txBox="1"/>
              <p:nvPr/>
            </p:nvSpPr>
            <p:spPr>
              <a:xfrm>
                <a:off x="179512" y="4941168"/>
                <a:ext cx="88924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via the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the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14BE24-088E-4EE2-8BCD-52A483256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41168"/>
                <a:ext cx="8892480" cy="646331"/>
              </a:xfrm>
              <a:prstGeom prst="rect">
                <a:avLst/>
              </a:prstGeom>
              <a:blipFill>
                <a:blip r:embed="rId1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B5ECBD44-71C9-4889-8232-2CDF0798A539}"/>
              </a:ext>
            </a:extLst>
          </p:cNvPr>
          <p:cNvCxnSpPr>
            <a:cxnSpLocks noChangeShapeType="1"/>
            <a:endCxn id="94" idx="3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4DA13-DE2D-493C-8AB3-63CC8C2C3BE7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4D41CA-B16A-4F4D-A299-3885BB4C1BC8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4D41CA-B16A-4F4D-A299-3885BB4C1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9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A99B60A6-CDEF-4B5D-B0F2-48F47B294F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20CDD-EB47-422B-BDD5-467C6930BCD2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126573-78DD-4A41-81E3-6ECEE4FBC76B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126573-78DD-4A41-81E3-6ECEE4FB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5C096-9A26-48E8-9AD1-569478F89538}"/>
                  </a:ext>
                </a:extLst>
              </p:cNvPr>
              <p:cNvSpPr txBox="1"/>
              <p:nvPr/>
            </p:nvSpPr>
            <p:spPr>
              <a:xfrm>
                <a:off x="2584390" y="4365104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5C096-9A26-48E8-9AD1-569478F8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90" y="4365104"/>
                <a:ext cx="2347650" cy="646331"/>
              </a:xfrm>
              <a:prstGeom prst="rect">
                <a:avLst/>
              </a:prstGeom>
              <a:blipFill>
                <a:blip r:embed="rId21"/>
                <a:stretch>
                  <a:fillRect l="-2338"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>
            <a:extLst>
              <a:ext uri="{FF2B5EF4-FFF2-40B4-BE49-F238E27FC236}">
                <a16:creationId xmlns:a16="http://schemas.microsoft.com/office/drawing/2014/main" id="{D70E17C9-070A-4A28-A024-13A3740E4BC1}"/>
              </a:ext>
            </a:extLst>
          </p:cNvPr>
          <p:cNvSpPr/>
          <p:nvPr/>
        </p:nvSpPr>
        <p:spPr>
          <a:xfrm rot="15507856">
            <a:off x="-274542" y="1567417"/>
            <a:ext cx="3321139" cy="2960808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8D5C9CF-0221-4B98-8DAD-D0A937ED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III</a:t>
            </a:r>
          </a:p>
        </p:txBody>
      </p:sp>
    </p:spTree>
    <p:extLst>
      <p:ext uri="{BB962C8B-B14F-4D97-AF65-F5344CB8AC3E}">
        <p14:creationId xmlns:p14="http://schemas.microsoft.com/office/powerpoint/2010/main" val="1029854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B036B6F2-E43E-878A-FA65-C4F135C54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7" name="Picture 169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2B93EA-5DD5-7367-EF2A-288442CA6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954" b="582"/>
          <a:stretch/>
        </p:blipFill>
        <p:spPr>
          <a:xfrm>
            <a:off x="6876690" y="4422209"/>
            <a:ext cx="1289304" cy="1517904"/>
          </a:xfrm>
          <a:prstGeom prst="rect">
            <a:avLst/>
          </a:prstGeom>
          <a:solidFill>
            <a:srgbClr val="FF403F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p:pic>
        <p:nvPicPr>
          <p:cNvPr id="1674" name="Picture 1673" descr="A black background with red numbers&#10;&#10;Description automatically generated">
            <a:extLst>
              <a:ext uri="{FF2B5EF4-FFF2-40B4-BE49-F238E27FC236}">
                <a16:creationId xmlns:a16="http://schemas.microsoft.com/office/drawing/2014/main" id="{9A777CF1-8ABB-11B0-8124-B88DB0803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r="637"/>
          <a:stretch/>
        </p:blipFill>
        <p:spPr>
          <a:xfrm>
            <a:off x="3563888" y="4422209"/>
            <a:ext cx="1305111" cy="1526786"/>
          </a:xfrm>
          <a:prstGeom prst="rect">
            <a:avLst/>
          </a:prstGeom>
          <a:solidFill>
            <a:schemeClr val="bg1"/>
          </a:solidFill>
          <a:scene3d>
            <a:camera prst="isometricOffAxis2Top">
              <a:rot lat="18448668" lon="2370243" rev="18834415"/>
            </a:camera>
            <a:lightRig rig="threePt" dir="t"/>
          </a:scene3d>
        </p:spPr>
      </p:pic>
      <p:sp>
        <p:nvSpPr>
          <p:cNvPr id="1467" name="Google Shape;1467;g2e7cdfa2245_0_199">
            <a:extLst>
              <a:ext uri="{FF2B5EF4-FFF2-40B4-BE49-F238E27FC236}">
                <a16:creationId xmlns:a16="http://schemas.microsoft.com/office/drawing/2014/main" id="{8A1927F3-121A-69CC-48C0-7095FADBB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Belief Propagation</a:t>
            </a:r>
            <a:br>
              <a:rPr lang="en-US" sz="4000" dirty="0"/>
            </a:br>
            <a:r>
              <a:rPr lang="en-US" sz="4000" dirty="0">
                <a:solidFill>
                  <a:schemeClr val="tx1"/>
                </a:solidFill>
              </a:rPr>
              <a:t>Message evaluation example</a:t>
            </a:r>
            <a:endParaRPr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56388-DFCB-F0CB-C6D9-D77AD482E65B}"/>
                  </a:ext>
                </a:extLst>
              </p:cNvPr>
              <p:cNvSpPr txBox="1"/>
              <p:nvPr/>
            </p:nvSpPr>
            <p:spPr>
              <a:xfrm>
                <a:off x="3208755" y="1844824"/>
                <a:ext cx="5755733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56388-DFCB-F0CB-C6D9-D77AD482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55" y="1844824"/>
                <a:ext cx="5755733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0" name="Group 1699">
            <a:extLst>
              <a:ext uri="{FF2B5EF4-FFF2-40B4-BE49-F238E27FC236}">
                <a16:creationId xmlns:a16="http://schemas.microsoft.com/office/drawing/2014/main" id="{770A8D16-5268-5112-3E55-301E0FA220E3}"/>
              </a:ext>
            </a:extLst>
          </p:cNvPr>
          <p:cNvGrpSpPr/>
          <p:nvPr/>
        </p:nvGrpSpPr>
        <p:grpSpPr>
          <a:xfrm>
            <a:off x="874486" y="1412776"/>
            <a:ext cx="1725731" cy="2275471"/>
            <a:chOff x="9785309" y="2475031"/>
            <a:chExt cx="1725731" cy="22754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67AE8E1-58BB-5D27-0FB5-A85FB8E897B8}"/>
                </a:ext>
              </a:extLst>
            </p:cNvPr>
            <p:cNvGrpSpPr/>
            <p:nvPr/>
          </p:nvGrpSpPr>
          <p:grpSpPr>
            <a:xfrm>
              <a:off x="9785309" y="2475031"/>
              <a:ext cx="1725731" cy="2275471"/>
              <a:chOff x="1608455" y="3795249"/>
              <a:chExt cx="1725731" cy="227547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4F693E-20AF-905E-6649-79203EBAA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AutoShape 13">
                <a:extLst>
                  <a:ext uri="{FF2B5EF4-FFF2-40B4-BE49-F238E27FC236}">
                    <a16:creationId xmlns:a16="http://schemas.microsoft.com/office/drawing/2014/main" id="{6D918287-7EA9-DAA3-1BBF-ED5C70A54DB0}"/>
                  </a:ext>
                </a:extLst>
              </p:cNvPr>
              <p:cNvCxnSpPr>
                <a:cxnSpLocks noChangeShapeType="1"/>
                <a:stCxn id="20" idx="5"/>
                <a:endCxn id="27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Oval 9">
                <a:extLst>
                  <a:ext uri="{FF2B5EF4-FFF2-40B4-BE49-F238E27FC236}">
                    <a16:creationId xmlns:a16="http://schemas.microsoft.com/office/drawing/2014/main" id="{7A79EC33-1B1F-1FFD-B415-01B4DC2E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9">
                <a:extLst>
                  <a:ext uri="{FF2B5EF4-FFF2-40B4-BE49-F238E27FC236}">
                    <a16:creationId xmlns:a16="http://schemas.microsoft.com/office/drawing/2014/main" id="{2B332A0C-A1DB-617D-7A55-53B7B6F8B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9">
                <a:extLst>
                  <a:ext uri="{FF2B5EF4-FFF2-40B4-BE49-F238E27FC236}">
                    <a16:creationId xmlns:a16="http://schemas.microsoft.com/office/drawing/2014/main" id="{14D1ECAF-9061-95C1-79D5-AF8327185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AutoShape 13">
                <a:extLst>
                  <a:ext uri="{FF2B5EF4-FFF2-40B4-BE49-F238E27FC236}">
                    <a16:creationId xmlns:a16="http://schemas.microsoft.com/office/drawing/2014/main" id="{570818A3-5326-E9B2-6466-477CD9EEE7D1}"/>
                  </a:ext>
                </a:extLst>
              </p:cNvPr>
              <p:cNvCxnSpPr>
                <a:cxnSpLocks noChangeShapeType="1"/>
                <a:stCxn id="26" idx="7"/>
                <a:endCxn id="27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13">
                <a:extLst>
                  <a:ext uri="{FF2B5EF4-FFF2-40B4-BE49-F238E27FC236}">
                    <a16:creationId xmlns:a16="http://schemas.microsoft.com/office/drawing/2014/main" id="{E91B656E-B280-429B-F93A-0E6A5DE3DED2}"/>
                  </a:ext>
                </a:extLst>
              </p:cNvPr>
              <p:cNvCxnSpPr>
                <a:cxnSpLocks noChangeShapeType="1"/>
                <a:stCxn id="27" idx="6"/>
                <a:endCxn id="28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41" name="Rectangle 1440">
                <a:extLst>
                  <a:ext uri="{FF2B5EF4-FFF2-40B4-BE49-F238E27FC236}">
                    <a16:creationId xmlns:a16="http://schemas.microsoft.com/office/drawing/2014/main" id="{5502D6E1-D0E2-EE32-0046-3C4C4F1699D0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5" name="TextBox 1444">
                    <a:extLst>
                      <a:ext uri="{FF2B5EF4-FFF2-40B4-BE49-F238E27FC236}">
                        <a16:creationId xmlns:a16="http://schemas.microsoft.com/office/drawing/2014/main" id="{AB14E291-7910-230A-3155-92DEB12C2891}"/>
                      </a:ext>
                    </a:extLst>
                  </p:cNvPr>
                  <p:cNvSpPr txBox="1"/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66D5F24C-C785-415E-87C9-41AD2A694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6" name="TextBox 1445">
                    <a:extLst>
                      <a:ext uri="{FF2B5EF4-FFF2-40B4-BE49-F238E27FC236}">
                        <a16:creationId xmlns:a16="http://schemas.microsoft.com/office/drawing/2014/main" id="{641FE7B1-F233-A909-D4BE-12D299193504}"/>
                      </a:ext>
                    </a:extLst>
                  </p:cNvPr>
                  <p:cNvSpPr txBox="1"/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7D21C062-D0AB-4DEF-98DD-D8ABEDF53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7" name="TextBox 1446">
                    <a:extLst>
                      <a:ext uri="{FF2B5EF4-FFF2-40B4-BE49-F238E27FC236}">
                        <a16:creationId xmlns:a16="http://schemas.microsoft.com/office/drawing/2014/main" id="{7A980BAA-8AF0-EBF4-9BD0-8122A5158C26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4AE3E9C4-8BFB-4779-8D11-A876EDD915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0" name="TextBox 1449">
                    <a:extLst>
                      <a:ext uri="{FF2B5EF4-FFF2-40B4-BE49-F238E27FC236}">
                        <a16:creationId xmlns:a16="http://schemas.microsoft.com/office/drawing/2014/main" id="{376E00C6-D141-104F-1AF4-EA2F95C99C91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736" y="449982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0" name="TextBox 1449">
                    <a:extLst>
                      <a:ext uri="{FF2B5EF4-FFF2-40B4-BE49-F238E27FC236}">
                        <a16:creationId xmlns:a16="http://schemas.microsoft.com/office/drawing/2014/main" id="{400CA0A7-F3A3-483A-EF78-FB905B5EA1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736" y="4499828"/>
                    <a:ext cx="40343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15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3" name="Group 1452">
              <a:extLst>
                <a:ext uri="{FF2B5EF4-FFF2-40B4-BE49-F238E27FC236}">
                  <a16:creationId xmlns:a16="http://schemas.microsoft.com/office/drawing/2014/main" id="{F422A509-7F45-5B1C-8ACF-3D1BBC263B23}"/>
                </a:ext>
              </a:extLst>
            </p:cNvPr>
            <p:cNvGrpSpPr/>
            <p:nvPr/>
          </p:nvGrpSpPr>
          <p:grpSpPr>
            <a:xfrm>
              <a:off x="10382253" y="3980990"/>
              <a:ext cx="1102994" cy="407042"/>
              <a:chOff x="2400316" y="1688298"/>
              <a:chExt cx="1102994" cy="4070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4" name="TextBox 1453">
                    <a:extLst>
                      <a:ext uri="{FF2B5EF4-FFF2-40B4-BE49-F238E27FC236}">
                        <a16:creationId xmlns:a16="http://schemas.microsoft.com/office/drawing/2014/main" id="{1FA1C61C-B8A7-9409-130E-D341D02255B5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316" y="1700808"/>
                    <a:ext cx="1102994" cy="3945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8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D04C743D-566C-44B1-9628-967D4072A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0316" y="1700808"/>
                    <a:ext cx="1102994" cy="3945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657"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55" name="Straight Arrow Connector 1454">
                <a:extLst>
                  <a:ext uri="{FF2B5EF4-FFF2-40B4-BE49-F238E27FC236}">
                    <a16:creationId xmlns:a16="http://schemas.microsoft.com/office/drawing/2014/main" id="{CCF50FCA-4CA0-718C-0FD7-0B6E89E15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6858" y="1688298"/>
                <a:ext cx="72531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57" name="Group 1456">
              <a:extLst>
                <a:ext uri="{FF2B5EF4-FFF2-40B4-BE49-F238E27FC236}">
                  <a16:creationId xmlns:a16="http://schemas.microsoft.com/office/drawing/2014/main" id="{C3DF8CC3-9640-9316-D70B-55ED57A2B064}"/>
                </a:ext>
              </a:extLst>
            </p:cNvPr>
            <p:cNvGrpSpPr/>
            <p:nvPr/>
          </p:nvGrpSpPr>
          <p:grpSpPr>
            <a:xfrm>
              <a:off x="10300582" y="2650354"/>
              <a:ext cx="1175002" cy="585550"/>
              <a:chOff x="2166245" y="1797822"/>
              <a:chExt cx="1175002" cy="585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8" name="TextBox 1457">
                    <a:extLst>
                      <a:ext uri="{FF2B5EF4-FFF2-40B4-BE49-F238E27FC236}">
                        <a16:creationId xmlns:a16="http://schemas.microsoft.com/office/drawing/2014/main" id="{023FB8E5-C1CD-02A5-B355-6530287A56ED}"/>
                      </a:ext>
                    </a:extLst>
                  </p:cNvPr>
                  <p:cNvSpPr txBox="1"/>
                  <p:nvPr/>
                </p:nvSpPr>
                <p:spPr>
                  <a:xfrm>
                    <a:off x="2238253" y="1797822"/>
                    <a:ext cx="1102994" cy="3945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8C57B36-3025-4175-B09F-64AF8C796F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8253" y="1797822"/>
                    <a:ext cx="1102994" cy="3945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210"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59" name="Straight Arrow Connector 1458">
                <a:extLst>
                  <a:ext uri="{FF2B5EF4-FFF2-40B4-BE49-F238E27FC236}">
                    <a16:creationId xmlns:a16="http://schemas.microsoft.com/office/drawing/2014/main" id="{DA67198D-A440-5A36-259A-3D5F67CAC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6245" y="1976330"/>
                <a:ext cx="394955" cy="407042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293BE-B848-F721-D256-4F96E609467A}"/>
                  </a:ext>
                </a:extLst>
              </p:cNvPr>
              <p:cNvSpPr txBox="1"/>
              <p:nvPr/>
            </p:nvSpPr>
            <p:spPr>
              <a:xfrm>
                <a:off x="35496" y="2530412"/>
                <a:ext cx="1146038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293BE-B848-F721-D256-4F96E6094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30412"/>
                <a:ext cx="1146038" cy="394532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FC6A7F-A8A3-55F7-7252-B54216F08EFF}"/>
              </a:ext>
            </a:extLst>
          </p:cNvPr>
          <p:cNvCxnSpPr>
            <a:cxnSpLocks/>
          </p:cNvCxnSpPr>
          <p:nvPr/>
        </p:nvCxnSpPr>
        <p:spPr>
          <a:xfrm flipV="1">
            <a:off x="1130602" y="2496785"/>
            <a:ext cx="357400" cy="3955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0" name="TextBox 1639">
                <a:extLst>
                  <a:ext uri="{FF2B5EF4-FFF2-40B4-BE49-F238E27FC236}">
                    <a16:creationId xmlns:a16="http://schemas.microsoft.com/office/drawing/2014/main" id="{9AB4E5E7-41A5-6CBF-D0BF-010BC4A045CF}"/>
                  </a:ext>
                </a:extLst>
              </p:cNvPr>
              <p:cNvSpPr txBox="1"/>
              <p:nvPr/>
            </p:nvSpPr>
            <p:spPr>
              <a:xfrm>
                <a:off x="7837293" y="5755869"/>
                <a:ext cx="1146038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40" name="TextBox 1639">
                <a:extLst>
                  <a:ext uri="{FF2B5EF4-FFF2-40B4-BE49-F238E27FC236}">
                    <a16:creationId xmlns:a16="http://schemas.microsoft.com/office/drawing/2014/main" id="{9AB4E5E7-41A5-6CBF-D0BF-010BC4A04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293" y="5755869"/>
                <a:ext cx="1146038" cy="394532"/>
              </a:xfrm>
              <a:prstGeom prst="rect">
                <a:avLst/>
              </a:prstGeom>
              <a:blipFill>
                <a:blip r:embed="rId1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" name="TextBox 1640">
                <a:extLst>
                  <a:ext uri="{FF2B5EF4-FFF2-40B4-BE49-F238E27FC236}">
                    <a16:creationId xmlns:a16="http://schemas.microsoft.com/office/drawing/2014/main" id="{747BCC4F-75A9-71E9-0C8A-4964549E3FD5}"/>
                  </a:ext>
                </a:extLst>
              </p:cNvPr>
              <p:cNvSpPr txBox="1"/>
              <p:nvPr/>
            </p:nvSpPr>
            <p:spPr>
              <a:xfrm rot="159554">
                <a:off x="6274849" y="5778571"/>
                <a:ext cx="1102994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1" name="TextBox 1640">
                <a:extLst>
                  <a:ext uri="{FF2B5EF4-FFF2-40B4-BE49-F238E27FC236}">
                    <a16:creationId xmlns:a16="http://schemas.microsoft.com/office/drawing/2014/main" id="{747BCC4F-75A9-71E9-0C8A-4964549E3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554">
                <a:off x="6274849" y="5778571"/>
                <a:ext cx="1102994" cy="394532"/>
              </a:xfrm>
              <a:prstGeom prst="rect">
                <a:avLst/>
              </a:prstGeom>
              <a:blipFill>
                <a:blip r:embed="rId17"/>
                <a:stretch>
                  <a:fillRect r="-108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2" name="TextBox 1441">
                <a:extLst>
                  <a:ext uri="{FF2B5EF4-FFF2-40B4-BE49-F238E27FC236}">
                    <a16:creationId xmlns:a16="http://schemas.microsoft.com/office/drawing/2014/main" id="{F0168ADB-67AC-9807-4C67-900C93AB0CF7}"/>
                  </a:ext>
                </a:extLst>
              </p:cNvPr>
              <p:cNvSpPr txBox="1"/>
              <p:nvPr/>
            </p:nvSpPr>
            <p:spPr>
              <a:xfrm>
                <a:off x="2159162" y="5809817"/>
                <a:ext cx="3997014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2" name="TextBox 1441">
                <a:extLst>
                  <a:ext uri="{FF2B5EF4-FFF2-40B4-BE49-F238E27FC236}">
                    <a16:creationId xmlns:a16="http://schemas.microsoft.com/office/drawing/2014/main" id="{F0168ADB-67AC-9807-4C67-900C93AB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62" y="5809817"/>
                <a:ext cx="3997014" cy="394532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8" name="TextBox 1447">
                <a:extLst>
                  <a:ext uri="{FF2B5EF4-FFF2-40B4-BE49-F238E27FC236}">
                    <a16:creationId xmlns:a16="http://schemas.microsoft.com/office/drawing/2014/main" id="{DDF77591-5722-400A-7201-5B88F66773E6}"/>
                  </a:ext>
                </a:extLst>
              </p:cNvPr>
              <p:cNvSpPr txBox="1"/>
              <p:nvPr/>
            </p:nvSpPr>
            <p:spPr>
              <a:xfrm>
                <a:off x="1170387" y="5802826"/>
                <a:ext cx="821642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8" name="TextBox 1447">
                <a:extLst>
                  <a:ext uri="{FF2B5EF4-FFF2-40B4-BE49-F238E27FC236}">
                    <a16:creationId xmlns:a16="http://schemas.microsoft.com/office/drawing/2014/main" id="{DDF77591-5722-400A-7201-5B88F667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87" y="5802826"/>
                <a:ext cx="821642" cy="5355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" name="Picture 1463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76202F91-E78E-175D-4E17-8A97694BC3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t="-1192" r="1060" b="1192"/>
          <a:stretch/>
        </p:blipFill>
        <p:spPr>
          <a:xfrm>
            <a:off x="3569864" y="3900764"/>
            <a:ext cx="1305111" cy="1529557"/>
          </a:xfrm>
          <a:prstGeom prst="rect">
            <a:avLst/>
          </a:prstGeom>
          <a:solidFill>
            <a:schemeClr val="bg1"/>
          </a:solidFill>
          <a:effectLst/>
          <a:scene3d>
            <a:camera prst="isometricOffAxis2Top">
              <a:rot lat="18448668" lon="2370243" rev="18834415"/>
            </a:camera>
            <a:lightRig rig="threePt" dir="t"/>
          </a:scene3d>
        </p:spPr>
      </p:pic>
      <p:pic>
        <p:nvPicPr>
          <p:cNvPr id="1695" name="Picture 169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2EFC29-FAA4-33FD-B376-1020E78ADB6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-123" r="805" b="883"/>
          <a:stretch/>
        </p:blipFill>
        <p:spPr>
          <a:xfrm>
            <a:off x="6877050" y="3900465"/>
            <a:ext cx="1289304" cy="1517904"/>
          </a:xfrm>
          <a:prstGeom prst="rect">
            <a:avLst/>
          </a:prstGeom>
          <a:solidFill>
            <a:srgbClr val="FF403F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01" name="TextBox 1700">
                <a:extLst>
                  <a:ext uri="{FF2B5EF4-FFF2-40B4-BE49-F238E27FC236}">
                    <a16:creationId xmlns:a16="http://schemas.microsoft.com/office/drawing/2014/main" id="{2B648315-8D89-9350-127D-F4C8F03E7036}"/>
                  </a:ext>
                </a:extLst>
              </p:cNvPr>
              <p:cNvSpPr txBox="1"/>
              <p:nvPr/>
            </p:nvSpPr>
            <p:spPr>
              <a:xfrm>
                <a:off x="7818450" y="3908861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71" lon="2370244" rev="1883442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1" name="TextBox 1700">
                <a:extLst>
                  <a:ext uri="{FF2B5EF4-FFF2-40B4-BE49-F238E27FC236}">
                    <a16:creationId xmlns:a16="http://schemas.microsoft.com/office/drawing/2014/main" id="{2B648315-8D89-9350-127D-F4C8F03E7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50" y="3908861"/>
                <a:ext cx="48165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3" name="TextBox 1702">
                <a:extLst>
                  <a:ext uri="{FF2B5EF4-FFF2-40B4-BE49-F238E27FC236}">
                    <a16:creationId xmlns:a16="http://schemas.microsoft.com/office/drawing/2014/main" id="{E306CF3B-0154-B5A1-E68C-573A91DD8E81}"/>
                  </a:ext>
                </a:extLst>
              </p:cNvPr>
              <p:cNvSpPr txBox="1"/>
              <p:nvPr/>
            </p:nvSpPr>
            <p:spPr>
              <a:xfrm>
                <a:off x="6378290" y="4196893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69" lon="2370244" rev="18834418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3" name="TextBox 1702">
                <a:extLst>
                  <a:ext uri="{FF2B5EF4-FFF2-40B4-BE49-F238E27FC236}">
                    <a16:creationId xmlns:a16="http://schemas.microsoft.com/office/drawing/2014/main" id="{E306CF3B-0154-B5A1-E68C-573A91DD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90" y="4196893"/>
                <a:ext cx="48165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5" name="TextBox 1704">
                <a:extLst>
                  <a:ext uri="{FF2B5EF4-FFF2-40B4-BE49-F238E27FC236}">
                    <a16:creationId xmlns:a16="http://schemas.microsoft.com/office/drawing/2014/main" id="{30BFE986-5C31-806D-E1CE-1301C5737AB7}"/>
                  </a:ext>
                </a:extLst>
              </p:cNvPr>
              <p:cNvSpPr txBox="1"/>
              <p:nvPr/>
            </p:nvSpPr>
            <p:spPr>
              <a:xfrm>
                <a:off x="8628334" y="4532307"/>
                <a:ext cx="31714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5" name="TextBox 1704">
                <a:extLst>
                  <a:ext uri="{FF2B5EF4-FFF2-40B4-BE49-F238E27FC236}">
                    <a16:creationId xmlns:a16="http://schemas.microsoft.com/office/drawing/2014/main" id="{30BFE986-5C31-806D-E1CE-1301C5737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334" y="4532307"/>
                <a:ext cx="317148" cy="338554"/>
              </a:xfrm>
              <a:prstGeom prst="rect">
                <a:avLst/>
              </a:prstGeom>
              <a:blipFill>
                <a:blip r:embed="rId24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6" name="Right Brace 1705">
            <a:extLst>
              <a:ext uri="{FF2B5EF4-FFF2-40B4-BE49-F238E27FC236}">
                <a16:creationId xmlns:a16="http://schemas.microsoft.com/office/drawing/2014/main" id="{8BF3A98C-33E3-A01C-0F4D-5ECBD27FF5B9}"/>
              </a:ext>
            </a:extLst>
          </p:cNvPr>
          <p:cNvSpPr/>
          <p:nvPr/>
        </p:nvSpPr>
        <p:spPr>
          <a:xfrm>
            <a:off x="8466723" y="4471076"/>
            <a:ext cx="176434" cy="5143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8" name="Picture 170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440EAD-3C5B-7A41-79F4-03F62EFAC3C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944" b="1000"/>
          <a:stretch/>
        </p:blipFill>
        <p:spPr>
          <a:xfrm>
            <a:off x="6410346" y="5473754"/>
            <a:ext cx="1289304" cy="411480"/>
          </a:xfrm>
          <a:prstGeom prst="rect">
            <a:avLst/>
          </a:prstGeom>
          <a:solidFill>
            <a:srgbClr val="CC00CC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p:pic>
        <p:nvPicPr>
          <p:cNvPr id="1710" name="Picture 170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E81EBA-3C61-1546-641E-65B5E544E16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 b="1181"/>
          <a:stretch/>
        </p:blipFill>
        <p:spPr>
          <a:xfrm>
            <a:off x="8178490" y="4638233"/>
            <a:ext cx="448056" cy="150876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Top">
              <a:rot lat="18448669" lon="2370244" rev="18834418"/>
            </a:camera>
            <a:lightRig rig="threePt" dir="t"/>
          </a:scene3d>
        </p:spPr>
      </p:pic>
      <p:sp>
        <p:nvSpPr>
          <p:cNvPr id="1712" name="Right Brace 1711">
            <a:extLst>
              <a:ext uri="{FF2B5EF4-FFF2-40B4-BE49-F238E27FC236}">
                <a16:creationId xmlns:a16="http://schemas.microsoft.com/office/drawing/2014/main" id="{D29800EA-8422-1FCB-8D4C-CB53E9852FAC}"/>
              </a:ext>
            </a:extLst>
          </p:cNvPr>
          <p:cNvSpPr/>
          <p:nvPr/>
        </p:nvSpPr>
        <p:spPr>
          <a:xfrm rot="10800000">
            <a:off x="6757378" y="3781727"/>
            <a:ext cx="162745" cy="1408186"/>
          </a:xfrm>
          <a:prstGeom prst="rightBrace">
            <a:avLst>
              <a:gd name="adj1" fmla="val 0"/>
              <a:gd name="adj2" fmla="val 50781"/>
            </a:avLst>
          </a:prstGeom>
          <a:ln w="22225"/>
          <a:scene3d>
            <a:camera prst="isometricOffAxis2Top">
              <a:rot lat="18448668" lon="2370244" rev="18834415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6" name="Right Brace 1715">
            <a:extLst>
              <a:ext uri="{FF2B5EF4-FFF2-40B4-BE49-F238E27FC236}">
                <a16:creationId xmlns:a16="http://schemas.microsoft.com/office/drawing/2014/main" id="{E214C417-19FF-A706-1C95-852216A9C869}"/>
              </a:ext>
            </a:extLst>
          </p:cNvPr>
          <p:cNvSpPr/>
          <p:nvPr/>
        </p:nvSpPr>
        <p:spPr>
          <a:xfrm flipH="1">
            <a:off x="7767648" y="3647837"/>
            <a:ext cx="319533" cy="1209893"/>
          </a:xfrm>
          <a:prstGeom prst="rightBrace">
            <a:avLst/>
          </a:prstGeom>
          <a:ln w="19050"/>
          <a:scene3d>
            <a:camera prst="isometricOffAxis2Top">
              <a:rot lat="20742000" lon="17669997" rev="15402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4D9BC1-43BE-4DB1-460A-5F29214F7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9634"/>
              </p:ext>
            </p:extLst>
          </p:nvPr>
        </p:nvGraphicFramePr>
        <p:xfrm>
          <a:off x="1949063" y="4513673"/>
          <a:ext cx="552245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245">
                  <a:extLst>
                    <a:ext uri="{9D8B030D-6E8A-4147-A177-3AD203B41FA5}">
                      <a16:colId xmlns:a16="http://schemas.microsoft.com/office/drawing/2014/main" val="92881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3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69.5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38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85B15D-EC6F-0064-381C-239C9C8D7EBE}"/>
                  </a:ext>
                </a:extLst>
              </p:cNvPr>
              <p:cNvSpPr txBox="1"/>
              <p:nvPr/>
            </p:nvSpPr>
            <p:spPr>
              <a:xfrm>
                <a:off x="6559044" y="3724195"/>
                <a:ext cx="15246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85B15D-EC6F-0064-381C-239C9C8D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044" y="3724195"/>
                <a:ext cx="1524619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3F4704-03D1-CC90-BB5B-3C09C122FBED}"/>
                  </a:ext>
                </a:extLst>
              </p:cNvPr>
              <p:cNvSpPr txBox="1"/>
              <p:nvPr/>
            </p:nvSpPr>
            <p:spPr>
              <a:xfrm>
                <a:off x="-63323" y="4556277"/>
                <a:ext cx="2110330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3F4704-03D1-CC90-BB5B-3C09C122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323" y="4556277"/>
                <a:ext cx="2110330" cy="696729"/>
              </a:xfrm>
              <a:prstGeom prst="rect">
                <a:avLst/>
              </a:prstGeom>
              <a:blipFill>
                <a:blip r:embed="rId2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4CADCB8-1623-0832-AE8E-0710986965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6945" y="5417222"/>
            <a:ext cx="683402" cy="488118"/>
          </a:xfrm>
          <a:prstGeom prst="curvedConnector3">
            <a:avLst>
              <a:gd name="adj1" fmla="val -175"/>
            </a:avLst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52" name="Picture 16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C1716B-A56E-3146-0CFA-5226E2F3F30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34" y="4068691"/>
            <a:ext cx="1263547" cy="382389"/>
          </a:xfrm>
          <a:prstGeom prst="rect">
            <a:avLst/>
          </a:prstGeom>
          <a:scene3d>
            <a:camera prst="isometricOffAxis2Top">
              <a:rot lat="18448671" lon="2370244" rev="18834421"/>
            </a:camera>
            <a:lightRig rig="threePt" dir="t"/>
          </a:scene3d>
        </p:spPr>
      </p:pic>
      <p:pic>
        <p:nvPicPr>
          <p:cNvPr id="1654" name="Picture 16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A7F733-3ED7-E3EA-472A-0638FEF9C9B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47" y="3717032"/>
            <a:ext cx="423953" cy="1493535"/>
          </a:xfrm>
          <a:prstGeom prst="rect">
            <a:avLst/>
          </a:prstGeom>
          <a:scene3d>
            <a:camera prst="isometricOffAxis2Top">
              <a:rot lat="18448671" lon="2370244" rev="18834421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TextBox 1654">
                <a:extLst>
                  <a:ext uri="{FF2B5EF4-FFF2-40B4-BE49-F238E27FC236}">
                    <a16:creationId xmlns:a16="http://schemas.microsoft.com/office/drawing/2014/main" id="{98C140A9-5035-5E9F-1228-16DA3E6F6380}"/>
                  </a:ext>
                </a:extLst>
              </p:cNvPr>
              <p:cNvSpPr txBox="1"/>
              <p:nvPr/>
            </p:nvSpPr>
            <p:spPr>
              <a:xfrm>
                <a:off x="4521732" y="3945701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71" lon="2370244" rev="1883442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5" name="TextBox 1654">
                <a:extLst>
                  <a:ext uri="{FF2B5EF4-FFF2-40B4-BE49-F238E27FC236}">
                    <a16:creationId xmlns:a16="http://schemas.microsoft.com/office/drawing/2014/main" id="{98C140A9-5035-5E9F-1228-16DA3E6F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32" y="3945701"/>
                <a:ext cx="481652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6" name="TextBox 1655">
                <a:extLst>
                  <a:ext uri="{FF2B5EF4-FFF2-40B4-BE49-F238E27FC236}">
                    <a16:creationId xmlns:a16="http://schemas.microsoft.com/office/drawing/2014/main" id="{C0437B41-4BC2-BC94-DD94-61E3600042EE}"/>
                  </a:ext>
                </a:extLst>
              </p:cNvPr>
              <p:cNvSpPr txBox="1"/>
              <p:nvPr/>
            </p:nvSpPr>
            <p:spPr>
              <a:xfrm>
                <a:off x="3131840" y="4161725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69" lon="2370244" rev="18834418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6" name="TextBox 1655">
                <a:extLst>
                  <a:ext uri="{FF2B5EF4-FFF2-40B4-BE49-F238E27FC236}">
                    <a16:creationId xmlns:a16="http://schemas.microsoft.com/office/drawing/2014/main" id="{C0437B41-4BC2-BC94-DD94-61E36000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161725"/>
                <a:ext cx="481652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7" name="TextBox 1656">
                <a:extLst>
                  <a:ext uri="{FF2B5EF4-FFF2-40B4-BE49-F238E27FC236}">
                    <a16:creationId xmlns:a16="http://schemas.microsoft.com/office/drawing/2014/main" id="{0D0ED2EA-D6B9-1A4F-2015-3EC6AA4DD0C3}"/>
                  </a:ext>
                </a:extLst>
              </p:cNvPr>
              <p:cNvSpPr txBox="1"/>
              <p:nvPr/>
            </p:nvSpPr>
            <p:spPr>
              <a:xfrm>
                <a:off x="5173132" y="4554133"/>
                <a:ext cx="31714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57" name="TextBox 1656">
                <a:extLst>
                  <a:ext uri="{FF2B5EF4-FFF2-40B4-BE49-F238E27FC236}">
                    <a16:creationId xmlns:a16="http://schemas.microsoft.com/office/drawing/2014/main" id="{0D0ED2EA-D6B9-1A4F-2015-3EC6AA4D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32" y="4554133"/>
                <a:ext cx="317148" cy="338554"/>
              </a:xfrm>
              <a:prstGeom prst="rect">
                <a:avLst/>
              </a:prstGeom>
              <a:blipFill>
                <a:blip r:embed="rId3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58" name="Table 1657">
            <a:extLst>
              <a:ext uri="{FF2B5EF4-FFF2-40B4-BE49-F238E27FC236}">
                <a16:creationId xmlns:a16="http://schemas.microsoft.com/office/drawing/2014/main" id="{F46E8A59-C4DE-E1A1-86AD-74222D7A5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68460"/>
              </p:ext>
            </p:extLst>
          </p:nvPr>
        </p:nvGraphicFramePr>
        <p:xfrm>
          <a:off x="5092240" y="4356403"/>
          <a:ext cx="232093" cy="733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113421802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T="34350" marB="343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78230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900" b="0" i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i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marT="34350" marB="343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580007"/>
                  </a:ext>
                </a:extLst>
              </a:tr>
            </a:tbl>
          </a:graphicData>
        </a:graphic>
      </p:graphicFrame>
      <p:sp>
        <p:nvSpPr>
          <p:cNvPr id="1440" name="Arrow: U-Turn 1439">
            <a:extLst>
              <a:ext uri="{FF2B5EF4-FFF2-40B4-BE49-F238E27FC236}">
                <a16:creationId xmlns:a16="http://schemas.microsoft.com/office/drawing/2014/main" id="{B18C9A70-AC01-4A01-C2E4-0B3420D52A79}"/>
              </a:ext>
            </a:extLst>
          </p:cNvPr>
          <p:cNvSpPr/>
          <p:nvPr/>
        </p:nvSpPr>
        <p:spPr>
          <a:xfrm flipH="1" flipV="1">
            <a:off x="4202799" y="6309320"/>
            <a:ext cx="3393536" cy="297592"/>
          </a:xfrm>
          <a:prstGeom prst="uturnArrow">
            <a:avLst>
              <a:gd name="adj1" fmla="val 0"/>
              <a:gd name="adj2" fmla="val 25000"/>
              <a:gd name="adj3" fmla="val 25000"/>
              <a:gd name="adj4" fmla="val 50000"/>
              <a:gd name="adj5" fmla="val 75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36" name="Straight Arrow Connector 1635">
            <a:extLst>
              <a:ext uri="{FF2B5EF4-FFF2-40B4-BE49-F238E27FC236}">
                <a16:creationId xmlns:a16="http://schemas.microsoft.com/office/drawing/2014/main" id="{BA998187-0AE4-ED3B-9C47-B152601DA9CF}"/>
              </a:ext>
            </a:extLst>
          </p:cNvPr>
          <p:cNvCxnSpPr>
            <a:cxnSpLocks/>
          </p:cNvCxnSpPr>
          <p:nvPr/>
        </p:nvCxnSpPr>
        <p:spPr>
          <a:xfrm>
            <a:off x="1843283" y="6007083"/>
            <a:ext cx="5259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" name="Speech Bubble: Rectangle 1648">
            <a:extLst>
              <a:ext uri="{FF2B5EF4-FFF2-40B4-BE49-F238E27FC236}">
                <a16:creationId xmlns:a16="http://schemas.microsoft.com/office/drawing/2014/main" id="{1AD53FB1-5D0E-A6FC-FA77-E402E72FBFB3}"/>
              </a:ext>
            </a:extLst>
          </p:cNvPr>
          <p:cNvSpPr/>
          <p:nvPr/>
        </p:nvSpPr>
        <p:spPr>
          <a:xfrm>
            <a:off x="3224876" y="2695643"/>
            <a:ext cx="3041414" cy="612648"/>
          </a:xfrm>
          <a:prstGeom prst="wedgeRectCallout">
            <a:avLst>
              <a:gd name="adj1" fmla="val -71450"/>
              <a:gd name="adj2" fmla="val 23600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With discrete variables, 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 messages are a vectors</a:t>
            </a:r>
          </a:p>
        </p:txBody>
      </p:sp>
    </p:spTree>
    <p:extLst>
      <p:ext uri="{BB962C8B-B14F-4D97-AF65-F5344CB8AC3E}">
        <p14:creationId xmlns:p14="http://schemas.microsoft.com/office/powerpoint/2010/main" val="2304602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DD7CA5C2-6BF4-4F8C-9276-4855A1D72D0D}"/>
              </a:ext>
            </a:extLst>
          </p:cNvPr>
          <p:cNvSpPr/>
          <p:nvPr/>
        </p:nvSpPr>
        <p:spPr>
          <a:xfrm rot="10800000">
            <a:off x="1089943" y="2599138"/>
            <a:ext cx="511318" cy="167791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D114933-6B08-44F6-A871-490593165381}"/>
              </a:ext>
            </a:extLst>
          </p:cNvPr>
          <p:cNvSpPr/>
          <p:nvPr/>
        </p:nvSpPr>
        <p:spPr>
          <a:xfrm rot="5718743">
            <a:off x="-820847" y="2208014"/>
            <a:ext cx="2614526" cy="1350932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B8AC8-B0DE-4485-AEFD-F3F6485B380A}"/>
              </a:ext>
            </a:extLst>
          </p:cNvPr>
          <p:cNvGrpSpPr/>
          <p:nvPr/>
        </p:nvGrpSpPr>
        <p:grpSpPr>
          <a:xfrm>
            <a:off x="153611" y="1689770"/>
            <a:ext cx="3651784" cy="2497737"/>
            <a:chOff x="251520" y="3572983"/>
            <a:chExt cx="3651784" cy="24977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939F28-6D12-4251-89CB-32C5E93AC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D7BFE9-28EA-4907-89DF-E7A2FC9B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0B5FF-F54C-416E-9B87-5A0281255BC7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68E1F572-0E2E-4FF8-B320-1F225FC9DA41}"/>
                </a:ext>
              </a:extLst>
            </p:cNvPr>
            <p:cNvCxnSpPr>
              <a:cxnSpLocks noChangeShapeType="1"/>
              <a:stCxn id="29" idx="7"/>
              <a:endCxn id="27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0635D873-E9F1-42AE-A925-F612D81F67DA}"/>
                </a:ext>
              </a:extLst>
            </p:cNvPr>
            <p:cNvCxnSpPr>
              <a:cxnSpLocks noChangeShapeType="1"/>
              <a:stCxn id="13" idx="5"/>
              <a:endCxn id="20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1C576B0C-7F33-4EC4-BEFC-7D240AC6F331}"/>
                </a:ext>
              </a:extLst>
            </p:cNvPr>
            <p:cNvCxnSpPr>
              <a:cxnSpLocks noChangeShapeType="1"/>
              <a:stCxn id="13" idx="2"/>
              <a:endCxn id="27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59159146-22B6-4684-8F0F-D2F9C37E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73F41D8C-BC59-4B0E-802C-DC54144082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74F7889E-7715-4FB1-B574-7CF8FCA07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AutoShape 13">
              <a:extLst>
                <a:ext uri="{FF2B5EF4-FFF2-40B4-BE49-F238E27FC236}">
                  <a16:creationId xmlns:a16="http://schemas.microsoft.com/office/drawing/2014/main" id="{09B6CB17-24AF-4334-8218-59098368E233}"/>
                </a:ext>
              </a:extLst>
            </p:cNvPr>
            <p:cNvCxnSpPr>
              <a:cxnSpLocks noChangeShapeType="1"/>
              <a:stCxn id="19" idx="7"/>
              <a:endCxn id="20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>
              <a:extLst>
                <a:ext uri="{FF2B5EF4-FFF2-40B4-BE49-F238E27FC236}">
                  <a16:creationId xmlns:a16="http://schemas.microsoft.com/office/drawing/2014/main" id="{CB938B8B-8B87-4B5D-BE04-EF66954A0C2C}"/>
                </a:ext>
              </a:extLst>
            </p:cNvPr>
            <p:cNvCxnSpPr>
              <a:cxnSpLocks noChangeShapeType="1"/>
              <a:stCxn id="20" idx="6"/>
              <a:endCxn id="21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B31B92F1-2184-4E16-832E-9851BA672E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AutoShape 14">
              <a:extLst>
                <a:ext uri="{FF2B5EF4-FFF2-40B4-BE49-F238E27FC236}">
                  <a16:creationId xmlns:a16="http://schemas.microsoft.com/office/drawing/2014/main" id="{A6E44417-BED7-4657-8795-6D7AC76B04A2}"/>
                </a:ext>
              </a:extLst>
            </p:cNvPr>
            <p:cNvCxnSpPr>
              <a:cxnSpLocks noChangeShapeType="1"/>
              <a:stCxn id="24" idx="3"/>
              <a:endCxn id="21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B2951A-EE3D-4A30-B5A6-6FED7D66F79D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CE837676-0202-49DB-8FD0-D9829C5894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AutoShape 14">
              <a:extLst>
                <a:ext uri="{FF2B5EF4-FFF2-40B4-BE49-F238E27FC236}">
                  <a16:creationId xmlns:a16="http://schemas.microsoft.com/office/drawing/2014/main" id="{AAAC6C75-93AE-4219-BBFD-67F291F9A0EE}"/>
                </a:ext>
              </a:extLst>
            </p:cNvPr>
            <p:cNvCxnSpPr>
              <a:cxnSpLocks noChangeShapeType="1"/>
              <a:stCxn id="27" idx="3"/>
              <a:endCxn id="14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1A453D-59A1-4EB0-8FCB-95B5E297E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601AF91-ECB6-4873-89C0-863DE6801476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243E09C-47E7-440D-ADEB-396154A13F9C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863FBE4-B08E-4C18-9685-744B84524618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22F2109-BEEB-41C0-AFFE-FDFB9F6C88A3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B36E194-AB88-4790-9FFF-C994E75CF586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F35D72-ED23-49FE-BA03-AA9EBA1A7B8C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9F24E2-7C49-4F34-8B98-E8C1F4256A70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194DC14-BE3B-48BD-A24B-3EE48C95D885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5CC013-5A73-4809-9E51-A919F1BA9A42}"/>
              </a:ext>
            </a:extLst>
          </p:cNvPr>
          <p:cNvGrpSpPr/>
          <p:nvPr/>
        </p:nvGrpSpPr>
        <p:grpSpPr>
          <a:xfrm>
            <a:off x="971600" y="1556792"/>
            <a:ext cx="1102994" cy="446299"/>
            <a:chOff x="2400316" y="1700808"/>
            <a:chExt cx="1102994" cy="446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D7F71C8-571E-4400-B612-2DFBF47B0386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D7F71C8-571E-4400-B612-2DFBF47B0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404213"/>
                </a:xfrm>
                <a:prstGeom prst="rect">
                  <a:avLst/>
                </a:prstGeom>
                <a:blipFill>
                  <a:blip r:embed="rId12"/>
                  <a:stretch>
                    <a:fillRect r="-4420" b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991707E-7EC3-4B12-B150-4A2C2A1E57EF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2137152"/>
              <a:ext cx="558518" cy="995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F44531-FDFE-4072-B511-62C0C8D11CBD}"/>
              </a:ext>
            </a:extLst>
          </p:cNvPr>
          <p:cNvGrpSpPr/>
          <p:nvPr/>
        </p:nvGrpSpPr>
        <p:grpSpPr>
          <a:xfrm>
            <a:off x="2025819" y="2087359"/>
            <a:ext cx="1175002" cy="585550"/>
            <a:chOff x="2166245" y="1797822"/>
            <a:chExt cx="1175002" cy="585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B0CE71E-4784-4CFC-8546-D618370E9416}"/>
                    </a:ext>
                  </a:extLst>
                </p:cNvPr>
                <p:cNvSpPr txBox="1"/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B0CE71E-4784-4CFC-8546-D618370E9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blipFill>
                  <a:blip r:embed="rId14"/>
                  <a:stretch>
                    <a:fillRect r="-2210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837CBE-8D69-4331-9FDE-368CEE47F465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AutoShape 14">
            <a:extLst>
              <a:ext uri="{FF2B5EF4-FFF2-40B4-BE49-F238E27FC236}">
                <a16:creationId xmlns:a16="http://schemas.microsoft.com/office/drawing/2014/main" id="{D5AEC52B-A49A-45FC-B6B0-F097139354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4679" y="382362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0191404-0702-4FC0-84DE-00FF55F2DE9E}"/>
              </a:ext>
            </a:extLst>
          </p:cNvPr>
          <p:cNvSpPr/>
          <p:nvPr/>
        </p:nvSpPr>
        <p:spPr>
          <a:xfrm>
            <a:off x="2155181" y="416009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5764EF-DA7B-487D-A3E4-F85B39D20BB1}"/>
                  </a:ext>
                </a:extLst>
              </p:cNvPr>
              <p:cNvSpPr txBox="1"/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5764EF-DA7B-487D-A3E4-F85B39D20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02787-B8E8-4413-9C2E-65A3DF562268}"/>
                  </a:ext>
                </a:extLst>
              </p:cNvPr>
              <p:cNvSpPr txBox="1"/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02787-B8E8-4413-9C2E-65A3DF562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F9C242A4-D114-4AB0-B35B-FD044CC0C543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AutoShape 14">
            <a:extLst>
              <a:ext uri="{FF2B5EF4-FFF2-40B4-BE49-F238E27FC236}">
                <a16:creationId xmlns:a16="http://schemas.microsoft.com/office/drawing/2014/main" id="{CF50C5B8-B10A-49CC-B252-EB197332072B}"/>
              </a:ext>
            </a:extLst>
          </p:cNvPr>
          <p:cNvCxnSpPr>
            <a:cxnSpLocks noChangeShapeType="1"/>
            <a:stCxn id="51" idx="0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D1A177C-ADDF-45ED-994E-99E60395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AutoShape 14">
            <a:extLst>
              <a:ext uri="{FF2B5EF4-FFF2-40B4-BE49-F238E27FC236}">
                <a16:creationId xmlns:a16="http://schemas.microsoft.com/office/drawing/2014/main" id="{986D76DD-3A64-496E-BD95-2D49D21B9876}"/>
              </a:ext>
            </a:extLst>
          </p:cNvPr>
          <p:cNvCxnSpPr>
            <a:cxnSpLocks noChangeShapeType="1"/>
            <a:endCxn id="13" idx="3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346FA6F-B1B5-4316-B860-CAFADB9223D9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3B18F-A840-41E7-AD30-D54E42877866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3B18F-A840-41E7-AD30-D54E4287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7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AutoShape 14">
            <a:extLst>
              <a:ext uri="{FF2B5EF4-FFF2-40B4-BE49-F238E27FC236}">
                <a16:creationId xmlns:a16="http://schemas.microsoft.com/office/drawing/2014/main" id="{68F31225-8F87-430D-842B-4FF0C30E87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FD718-8AB8-4C79-A208-73345BD98DB6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2A8CF22-779C-4FC2-95C4-201CD44CF030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2A8CF22-779C-4FC2-95C4-201CD44CF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82DCBA-FCD6-4645-BCE9-CB0B51459877}"/>
                  </a:ext>
                </a:extLst>
              </p:cNvPr>
              <p:cNvSpPr txBox="1"/>
              <p:nvPr/>
            </p:nvSpPr>
            <p:spPr>
              <a:xfrm>
                <a:off x="3563888" y="1628800"/>
                <a:ext cx="4901147" cy="3248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𝑚𝑙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82DCBA-FCD6-4645-BCE9-CB0B5145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28800"/>
                <a:ext cx="4901147" cy="3248774"/>
              </a:xfrm>
              <a:prstGeom prst="rect">
                <a:avLst/>
              </a:prstGeom>
              <a:blipFill>
                <a:blip r:embed="rId19"/>
                <a:stretch>
                  <a:fillRect r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F139F-6076-4630-9DD2-EEEEB065BCA2}"/>
                  </a:ext>
                </a:extLst>
              </p:cNvPr>
              <p:cNvSpPr txBox="1"/>
              <p:nvPr/>
            </p:nvSpPr>
            <p:spPr>
              <a:xfrm>
                <a:off x="208126" y="980728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F139F-6076-4630-9DD2-EEEEB065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6" y="980728"/>
                <a:ext cx="2347650" cy="646331"/>
              </a:xfrm>
              <a:prstGeom prst="rect">
                <a:avLst/>
              </a:prstGeom>
              <a:blipFill>
                <a:blip r:embed="rId20"/>
                <a:stretch>
                  <a:fillRect l="-2078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1C2B5-3E86-46B0-8E8A-DE7475650A84}"/>
                  </a:ext>
                </a:extLst>
              </p:cNvPr>
              <p:cNvSpPr txBox="1"/>
              <p:nvPr/>
            </p:nvSpPr>
            <p:spPr>
              <a:xfrm>
                <a:off x="-53677" y="4241100"/>
                <a:ext cx="2347650" cy="711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1C2B5-3E86-46B0-8E8A-DE747565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677" y="4241100"/>
                <a:ext cx="2347650" cy="711220"/>
              </a:xfrm>
              <a:prstGeom prst="rect">
                <a:avLst/>
              </a:prstGeom>
              <a:blipFill>
                <a:blip r:embed="rId21"/>
                <a:stretch>
                  <a:fillRect l="-2078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190B4E-4DFD-4C17-89FD-658808BB3EC0}"/>
                  </a:ext>
                </a:extLst>
              </p:cNvPr>
              <p:cNvSpPr txBox="1"/>
              <p:nvPr/>
            </p:nvSpPr>
            <p:spPr>
              <a:xfrm>
                <a:off x="844370" y="5376125"/>
                <a:ext cx="7802765" cy="11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limLow>
                                        <m:limLowPr>
                                          <m:ctrlPr>
                                            <a:rPr lang="en-US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lim>
                                      </m:limLow>
                                    </m:e>
                                  </m:nary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en-US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190B4E-4DFD-4C17-89FD-658808BB3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70" y="5376125"/>
                <a:ext cx="7802765" cy="11680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itle 1">
            <a:extLst>
              <a:ext uri="{FF2B5EF4-FFF2-40B4-BE49-F238E27FC236}">
                <a16:creationId xmlns:a16="http://schemas.microsoft.com/office/drawing/2014/main" id="{B3FE26EB-71E0-4A20-AF61-C3291D39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IV</a:t>
            </a:r>
          </a:p>
        </p:txBody>
      </p:sp>
    </p:spTree>
    <p:extLst>
      <p:ext uri="{BB962C8B-B14F-4D97-AF65-F5344CB8AC3E}">
        <p14:creationId xmlns:p14="http://schemas.microsoft.com/office/powerpoint/2010/main" val="655251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/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00B050"/>
                    </a:solidFill>
                  </a:rPr>
                  <a:t>tree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start from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a node obtains messages from all its children, it sends message to its parent.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When root obtains all the messages,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evaluated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blipFill>
                <a:blip r:embed="rId2"/>
                <a:stretch>
                  <a:fillRect l="-932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AutoShape 14">
            <a:extLst>
              <a:ext uri="{FF2B5EF4-FFF2-40B4-BE49-F238E27FC236}">
                <a16:creationId xmlns:a16="http://schemas.microsoft.com/office/drawing/2014/main" id="{EF1F41A8-DC8F-4952-919B-0ABF34E058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30500" y="9678690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885EBEF-F511-42E9-8D42-FE3F7BB7113D}"/>
              </a:ext>
            </a:extLst>
          </p:cNvPr>
          <p:cNvSpPr/>
          <p:nvPr/>
        </p:nvSpPr>
        <p:spPr>
          <a:xfrm>
            <a:off x="1461002" y="1001515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AutoShape 14">
            <a:extLst>
              <a:ext uri="{FF2B5EF4-FFF2-40B4-BE49-F238E27FC236}">
                <a16:creationId xmlns:a16="http://schemas.microsoft.com/office/drawing/2014/main" id="{5D17B80E-E042-4DBE-8E18-3BEF8B949547}"/>
              </a:ext>
            </a:extLst>
          </p:cNvPr>
          <p:cNvCxnSpPr>
            <a:cxnSpLocks noChangeShapeType="1"/>
            <a:stCxn id="138" idx="0"/>
          </p:cNvCxnSpPr>
          <p:nvPr/>
        </p:nvCxnSpPr>
        <p:spPr bwMode="auto">
          <a:xfrm flipV="1">
            <a:off x="2880952" y="9636544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41637DB5-383B-4F57-8F27-287EBD2F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52" y="9881346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AB0C6B5-7CA2-4C56-B4A7-123DE4BC2865}"/>
              </a:ext>
            </a:extLst>
          </p:cNvPr>
          <p:cNvCxnSpPr>
            <a:cxnSpLocks/>
          </p:cNvCxnSpPr>
          <p:nvPr/>
        </p:nvCxnSpPr>
        <p:spPr>
          <a:xfrm flipV="1">
            <a:off x="3192322" y="9561089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D56EEFA-810B-4673-B8CE-3891EAC54C52}"/>
              </a:ext>
            </a:extLst>
          </p:cNvPr>
          <p:cNvCxnSpPr>
            <a:cxnSpLocks/>
          </p:cNvCxnSpPr>
          <p:nvPr/>
        </p:nvCxnSpPr>
        <p:spPr>
          <a:xfrm flipH="1" flipV="1">
            <a:off x="865581" y="9784177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9BE6532B-4559-4A31-A6B3-B4C3C81217E1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/>
              <a:t>Belief Propagation -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/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marginal probability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efficiently calculated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set of factor nodes neighboring with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so-called message send from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to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Like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function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can be recursively evaluated as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set of variables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set of variable nodes neighboring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node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is message send from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0" i="1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blipFill>
                <a:blip r:embed="rId3"/>
                <a:stretch>
                  <a:fillRect l="-997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5F2BF-69EE-418F-BEE5-7EA2EA80C555}"/>
              </a:ext>
            </a:extLst>
          </p:cNvPr>
          <p:cNvGrpSpPr/>
          <p:nvPr/>
        </p:nvGrpSpPr>
        <p:grpSpPr>
          <a:xfrm>
            <a:off x="5220072" y="755412"/>
            <a:ext cx="3847954" cy="2515132"/>
            <a:chOff x="251520" y="3231184"/>
            <a:chExt cx="3847954" cy="251513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FB2E5F-62C7-4765-9966-5D83F437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6588-5A99-4E3D-9499-6336A9AE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8B9077-8DC2-414B-B7EF-11769DE69366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AutoShape 13">
              <a:extLst>
                <a:ext uri="{FF2B5EF4-FFF2-40B4-BE49-F238E27FC236}">
                  <a16:creationId xmlns:a16="http://schemas.microsoft.com/office/drawing/2014/main" id="{7E38F585-1D46-45D2-B665-5A742E62C004}"/>
                </a:ext>
              </a:extLst>
            </p:cNvPr>
            <p:cNvCxnSpPr>
              <a:cxnSpLocks noChangeShapeType="1"/>
              <a:stCxn id="71" idx="7"/>
              <a:endCxn id="69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559143C2-68FC-497F-8F27-50131191512A}"/>
                </a:ext>
              </a:extLst>
            </p:cNvPr>
            <p:cNvCxnSpPr>
              <a:cxnSpLocks noChangeShapeType="1"/>
              <a:stCxn id="55" idx="5"/>
              <a:endCxn id="62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699B44E8-63F8-4803-AE7C-A7779BDCEE3D}"/>
                </a:ext>
              </a:extLst>
            </p:cNvPr>
            <p:cNvCxnSpPr>
              <a:cxnSpLocks noChangeShapeType="1"/>
              <a:stCxn id="55" idx="2"/>
              <a:endCxn id="69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6B492A13-97F0-44CB-BFB7-A57EB21C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64D20A93-F7FE-4A52-A2C2-4044415FA0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197B9E6A-DB29-4F34-99DA-894CA43A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AutoShape 13">
              <a:extLst>
                <a:ext uri="{FF2B5EF4-FFF2-40B4-BE49-F238E27FC236}">
                  <a16:creationId xmlns:a16="http://schemas.microsoft.com/office/drawing/2014/main" id="{B520A67F-2B8A-4AC7-B422-A2CC98FBF202}"/>
                </a:ext>
              </a:extLst>
            </p:cNvPr>
            <p:cNvCxnSpPr>
              <a:cxnSpLocks noChangeShapeType="1"/>
              <a:stCxn id="61" idx="7"/>
              <a:endCxn id="62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3">
              <a:extLst>
                <a:ext uri="{FF2B5EF4-FFF2-40B4-BE49-F238E27FC236}">
                  <a16:creationId xmlns:a16="http://schemas.microsoft.com/office/drawing/2014/main" id="{573689BF-C1AD-4E4B-8A13-FCF4082B6EAB}"/>
                </a:ext>
              </a:extLst>
            </p:cNvPr>
            <p:cNvCxnSpPr>
              <a:cxnSpLocks noChangeShapeType="1"/>
              <a:stCxn id="62" idx="6"/>
              <a:endCxn id="63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138B7305-1C8F-4F4D-BCA5-EF73C03059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14">
              <a:extLst>
                <a:ext uri="{FF2B5EF4-FFF2-40B4-BE49-F238E27FC236}">
                  <a16:creationId xmlns:a16="http://schemas.microsoft.com/office/drawing/2014/main" id="{FB2F24CA-A55E-4126-8DE1-D8D181CAE803}"/>
                </a:ext>
              </a:extLst>
            </p:cNvPr>
            <p:cNvCxnSpPr>
              <a:cxnSpLocks noChangeShapeType="1"/>
              <a:stCxn id="66" idx="3"/>
              <a:endCxn id="63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7A7969-5F7A-4604-8892-DB85DD3145CF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E1612579-FE29-484B-9561-2EF85C9AC6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7861EFDB-DFFD-4E86-981E-4D066B0BD0F8}"/>
                </a:ext>
              </a:extLst>
            </p:cNvPr>
            <p:cNvCxnSpPr>
              <a:cxnSpLocks noChangeShapeType="1"/>
              <a:stCxn id="69" idx="3"/>
              <a:endCxn id="56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977AEAC-C7AD-49F4-9273-CDE8E051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F14EBEA-6DF7-4F6C-88C6-9A0271DE0B95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/>
                <p:nvPr/>
              </p:nvSpPr>
              <p:spPr>
                <a:xfrm>
                  <a:off x="1648906" y="503777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906" y="503777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/>
                <p:nvPr/>
              </p:nvSpPr>
              <p:spPr>
                <a:xfrm>
                  <a:off x="1619672" y="381654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816540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/>
                <p:nvPr/>
              </p:nvSpPr>
              <p:spPr>
                <a:xfrm>
                  <a:off x="280134" y="323118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34" y="3231184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49AF844-BD7A-451F-834E-B3243FF61A0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/>
                <p:nvPr/>
              </p:nvSpPr>
              <p:spPr>
                <a:xfrm>
                  <a:off x="2195736" y="44553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55320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/>
                <p:nvPr/>
              </p:nvSpPr>
              <p:spPr>
                <a:xfrm>
                  <a:off x="942279" y="381654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16540"/>
                  <a:ext cx="40343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3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/>
                <p:nvPr/>
              </p:nvSpPr>
              <p:spPr>
                <a:xfrm>
                  <a:off x="3696040" y="503138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040" y="5031384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98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11916AF-8ADE-498D-8100-1EE2C7C81DD4}"/>
              </a:ext>
            </a:extLst>
          </p:cNvPr>
          <p:cNvGrpSpPr/>
          <p:nvPr/>
        </p:nvGrpSpPr>
        <p:grpSpPr>
          <a:xfrm>
            <a:off x="7285430" y="1732338"/>
            <a:ext cx="1102994" cy="432792"/>
            <a:chOff x="2511795" y="1732338"/>
            <a:chExt cx="1102994" cy="432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/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blipFill>
                  <a:blip r:embed="rId1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35F0E5B-DFEC-4624-B7C7-848986068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9195" y="2164386"/>
              <a:ext cx="466260" cy="74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5A8B6D-7B61-4033-87E1-BF4EC51A46D0}"/>
              </a:ext>
            </a:extLst>
          </p:cNvPr>
          <p:cNvGrpSpPr/>
          <p:nvPr/>
        </p:nvGrpSpPr>
        <p:grpSpPr>
          <a:xfrm>
            <a:off x="6896880" y="1411820"/>
            <a:ext cx="1203512" cy="649028"/>
            <a:chOff x="2166245" y="1743285"/>
            <a:chExt cx="1203512" cy="649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/>
                <p:nvPr/>
              </p:nvSpPr>
              <p:spPr>
                <a:xfrm>
                  <a:off x="2266763" y="1743285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763" y="1743285"/>
                  <a:ext cx="1102994" cy="360996"/>
                </a:xfrm>
                <a:prstGeom prst="rect">
                  <a:avLst/>
                </a:prstGeom>
                <a:blipFill>
                  <a:blip r:embed="rId13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E29B788-287C-458B-8B1E-95EAF128A629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85271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B2120BD4-C2EA-4671-A139-5ED900D18C5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7640" y="322250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C5B4B56-B129-4E91-BFDB-F05341F487A6}"/>
              </a:ext>
            </a:extLst>
          </p:cNvPr>
          <p:cNvSpPr/>
          <p:nvPr/>
        </p:nvSpPr>
        <p:spPr>
          <a:xfrm>
            <a:off x="7258142" y="355897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/>
              <p:nvPr/>
            </p:nvSpPr>
            <p:spPr>
              <a:xfrm>
                <a:off x="7452320" y="341970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419708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/>
              <p:nvPr/>
            </p:nvSpPr>
            <p:spPr>
              <a:xfrm>
                <a:off x="8777078" y="3429000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78" y="3429000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1CD0256D-49BC-4A5D-98FB-AFCC9F40AFD2}"/>
              </a:ext>
            </a:extLst>
          </p:cNvPr>
          <p:cNvSpPr/>
          <p:nvPr/>
        </p:nvSpPr>
        <p:spPr>
          <a:xfrm>
            <a:off x="8537051" y="297289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5BA402A6-2AF0-4E76-ACE2-31BFD75F5664}"/>
              </a:ext>
            </a:extLst>
          </p:cNvPr>
          <p:cNvCxnSpPr>
            <a:cxnSpLocks noChangeShapeType="1"/>
            <a:stCxn id="92" idx="0"/>
          </p:cNvCxnSpPr>
          <p:nvPr/>
        </p:nvCxnSpPr>
        <p:spPr bwMode="auto">
          <a:xfrm flipV="1">
            <a:off x="8641592" y="3188923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02BF180A-624A-458A-8F0A-FDD67E80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092" y="3433725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8BB52140-D7B1-4E1D-9706-6F6A2E621091}"/>
              </a:ext>
            </a:extLst>
          </p:cNvPr>
          <p:cNvCxnSpPr>
            <a:cxnSpLocks noChangeShapeType="1"/>
            <a:endCxn id="55" idx="3"/>
          </p:cNvCxnSpPr>
          <p:nvPr/>
        </p:nvCxnSpPr>
        <p:spPr bwMode="auto">
          <a:xfrm flipV="1">
            <a:off x="6369943" y="2067153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A27021B-482A-4932-ACF5-41F23BF41DF3}"/>
              </a:ext>
            </a:extLst>
          </p:cNvPr>
          <p:cNvSpPr/>
          <p:nvPr/>
        </p:nvSpPr>
        <p:spPr>
          <a:xfrm>
            <a:off x="6219546" y="2398681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/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AutoShape 14">
            <a:extLst>
              <a:ext uri="{FF2B5EF4-FFF2-40B4-BE49-F238E27FC236}">
                <a16:creationId xmlns:a16="http://schemas.microsoft.com/office/drawing/2014/main" id="{00633507-27B0-4438-B06E-BA6B5AF5B6E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34619" y="262891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C788D6D3-7D9C-435B-8432-F4714D267A89}"/>
              </a:ext>
            </a:extLst>
          </p:cNvPr>
          <p:cNvSpPr/>
          <p:nvPr/>
        </p:nvSpPr>
        <p:spPr>
          <a:xfrm>
            <a:off x="5865121" y="296538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/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B66AEAA-B461-4B7E-95FF-DD3729CFED29}"/>
              </a:ext>
            </a:extLst>
          </p:cNvPr>
          <p:cNvGrpSpPr/>
          <p:nvPr/>
        </p:nvGrpSpPr>
        <p:grpSpPr>
          <a:xfrm>
            <a:off x="5436096" y="4294665"/>
            <a:ext cx="3325146" cy="1161420"/>
            <a:chOff x="5436096" y="4437112"/>
            <a:chExt cx="3325146" cy="11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/>
                <p:nvPr/>
              </p:nvSpPr>
              <p:spPr>
                <a:xfrm>
                  <a:off x="6513097" y="5229200"/>
                  <a:ext cx="3323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97" y="5229200"/>
                  <a:ext cx="33236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7C032D-2444-4727-B5CA-CF54D909840F}"/>
                </a:ext>
              </a:extLst>
            </p:cNvPr>
            <p:cNvGrpSpPr/>
            <p:nvPr/>
          </p:nvGrpSpPr>
          <p:grpSpPr>
            <a:xfrm>
              <a:off x="5436096" y="4437112"/>
              <a:ext cx="3325146" cy="1161420"/>
              <a:chOff x="5436096" y="4581128"/>
              <a:chExt cx="3325146" cy="116142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2DDDF-C96C-431B-8060-F582F757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015" y="513273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7E481C-CEAA-4B41-9A97-243E897D910F}"/>
                  </a:ext>
                </a:extLst>
              </p:cNvPr>
              <p:cNvSpPr/>
              <p:nvPr/>
            </p:nvSpPr>
            <p:spPr>
              <a:xfrm>
                <a:off x="8214904" y="522144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4">
                <a:extLst>
                  <a:ext uri="{FF2B5EF4-FFF2-40B4-BE49-F238E27FC236}">
                    <a16:creationId xmlns:a16="http://schemas.microsoft.com/office/drawing/2014/main" id="{F1E599EF-D71C-460A-8591-3A422CF7157F}"/>
                  </a:ext>
                </a:extLst>
              </p:cNvPr>
              <p:cNvCxnSpPr>
                <a:cxnSpLocks noChangeShapeType="1"/>
                <a:stCxn id="7" idx="1"/>
                <a:endCxn id="6" idx="6"/>
              </p:cNvCxnSpPr>
              <p:nvPr/>
            </p:nvCxnSpPr>
            <p:spPr bwMode="auto">
              <a:xfrm flipH="1" flipV="1">
                <a:off x="7751015" y="5323234"/>
                <a:ext cx="463889" cy="622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/>
                  <p:nvPr/>
                </p:nvSpPr>
                <p:spPr>
                  <a:xfrm>
                    <a:off x="7362401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2401" y="5373216"/>
                    <a:ext cx="40343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636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3D1E52ED-CDCB-4DE2-97E8-52124443AC5A}"/>
                  </a:ext>
                </a:extLst>
              </p:cNvPr>
              <p:cNvCxnSpPr>
                <a:cxnSpLocks noChangeShapeType="1"/>
                <a:endCxn id="7" idx="3"/>
              </p:cNvCxnSpPr>
              <p:nvPr/>
            </p:nvCxnSpPr>
            <p:spPr bwMode="auto">
              <a:xfrm flipH="1">
                <a:off x="8430928" y="5329459"/>
                <a:ext cx="31753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DFA2761-0D80-4CE1-9606-DD004FFC0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3022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09029A-26D9-41D9-9E30-2665B572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4296" y="513254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C03ADB-4558-47AA-9C2C-D7CBCE048E35}"/>
                  </a:ext>
                </a:extLst>
              </p:cNvPr>
              <p:cNvSpPr/>
              <p:nvPr/>
            </p:nvSpPr>
            <p:spPr>
              <a:xfrm>
                <a:off x="5767224" y="520945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C2EA9843-6499-4EB9-BF7D-A8A96BAAA5AA}"/>
                  </a:ext>
                </a:extLst>
              </p:cNvPr>
              <p:cNvCxnSpPr>
                <a:cxnSpLocks noChangeShapeType="1"/>
                <a:stCxn id="33" idx="2"/>
                <a:endCxn id="34" idx="3"/>
              </p:cNvCxnSpPr>
              <p:nvPr/>
            </p:nvCxnSpPr>
            <p:spPr bwMode="auto">
              <a:xfrm flipH="1" flipV="1">
                <a:off x="5983248" y="5317469"/>
                <a:ext cx="521048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AutoShape 14">
                <a:extLst>
                  <a:ext uri="{FF2B5EF4-FFF2-40B4-BE49-F238E27FC236}">
                    <a16:creationId xmlns:a16="http://schemas.microsoft.com/office/drawing/2014/main" id="{7AB11223-CCBC-43B6-B44F-EED8FCC4AEF2}"/>
                  </a:ext>
                </a:extLst>
              </p:cNvPr>
              <p:cNvCxnSpPr>
                <a:cxnSpLocks noChangeShapeType="1"/>
                <a:endCxn id="33" idx="6"/>
              </p:cNvCxnSpPr>
              <p:nvPr/>
            </p:nvCxnSpPr>
            <p:spPr bwMode="auto">
              <a:xfrm flipH="1">
                <a:off x="6885296" y="5317469"/>
                <a:ext cx="246869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95245E3-227F-4650-AA39-08E1AB9B7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015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/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0000FF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3279E9-31E8-4844-94C4-A38D444A7457}"/>
              </a:ext>
            </a:extLst>
          </p:cNvPr>
          <p:cNvGrpSpPr/>
          <p:nvPr/>
        </p:nvGrpSpPr>
        <p:grpSpPr>
          <a:xfrm rot="2529420">
            <a:off x="8068813" y="2096108"/>
            <a:ext cx="1102994" cy="696963"/>
            <a:chOff x="2501520" y="1736619"/>
            <a:chExt cx="1102994" cy="69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/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EBD32C8-FCFB-4EA8-BA63-51B73E761912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758679" y="1967254"/>
              <a:ext cx="458124" cy="46632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7A3D2F-EF4B-46ED-87D0-05B05CED37F2}"/>
              </a:ext>
            </a:extLst>
          </p:cNvPr>
          <p:cNvGrpSpPr/>
          <p:nvPr/>
        </p:nvGrpSpPr>
        <p:grpSpPr>
          <a:xfrm>
            <a:off x="5580113" y="980728"/>
            <a:ext cx="1781581" cy="526036"/>
            <a:chOff x="2130905" y="1782302"/>
            <a:chExt cx="1255190" cy="526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/>
                <p:nvPr/>
              </p:nvSpPr>
              <p:spPr>
                <a:xfrm>
                  <a:off x="2283101" y="1782302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101" y="1782302"/>
                  <a:ext cx="1102994" cy="361702"/>
                </a:xfrm>
                <a:prstGeom prst="rect">
                  <a:avLst/>
                </a:prstGeom>
                <a:blipFill>
                  <a:blip r:embed="rId2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15423C1-5063-41F1-8D51-F1653F46F3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0905" y="1926318"/>
              <a:ext cx="309999" cy="382020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506312-54B3-4F4A-B865-9DD553138A30}"/>
              </a:ext>
            </a:extLst>
          </p:cNvPr>
          <p:cNvGrpSpPr/>
          <p:nvPr/>
        </p:nvGrpSpPr>
        <p:grpSpPr>
          <a:xfrm rot="2529420">
            <a:off x="6581957" y="2733163"/>
            <a:ext cx="2081287" cy="991707"/>
            <a:chOff x="2120644" y="1760720"/>
            <a:chExt cx="2081287" cy="991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/>
                <p:nvPr/>
              </p:nvSpPr>
              <p:spPr>
                <a:xfrm rot="191254">
                  <a:off x="2120644" y="1760720"/>
                  <a:ext cx="2081287" cy="60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54">
                  <a:off x="2120644" y="1760720"/>
                  <a:ext cx="2081287" cy="60721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5F3D707-D24D-4983-AF36-3905111679DC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640464" y="2205065"/>
              <a:ext cx="514712" cy="547362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95D944-D12D-4392-BC8F-CD69B299360B}"/>
              </a:ext>
            </a:extLst>
          </p:cNvPr>
          <p:cNvCxnSpPr>
            <a:cxnSpLocks/>
          </p:cNvCxnSpPr>
          <p:nvPr/>
        </p:nvCxnSpPr>
        <p:spPr>
          <a:xfrm flipV="1">
            <a:off x="8892480" y="2996952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A5FB9-79CC-435B-9E99-2338F6525918}"/>
              </a:ext>
            </a:extLst>
          </p:cNvPr>
          <p:cNvCxnSpPr>
            <a:cxnSpLocks/>
          </p:cNvCxnSpPr>
          <p:nvPr/>
        </p:nvCxnSpPr>
        <p:spPr>
          <a:xfrm>
            <a:off x="6207164" y="1556792"/>
            <a:ext cx="4648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D2D2A1-D8CE-41DB-9BE1-45963D3BAEF1}"/>
              </a:ext>
            </a:extLst>
          </p:cNvPr>
          <p:cNvCxnSpPr>
            <a:cxnSpLocks/>
          </p:cNvCxnSpPr>
          <p:nvPr/>
        </p:nvCxnSpPr>
        <p:spPr>
          <a:xfrm flipH="1" flipV="1">
            <a:off x="5355463" y="2740888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E0E64F-4DF3-42D8-8BBF-C1D51EF16E5A}"/>
              </a:ext>
            </a:extLst>
          </p:cNvPr>
          <p:cNvCxnSpPr>
            <a:cxnSpLocks/>
          </p:cNvCxnSpPr>
          <p:nvPr/>
        </p:nvCxnSpPr>
        <p:spPr>
          <a:xfrm flipV="1">
            <a:off x="6576404" y="2208016"/>
            <a:ext cx="186282" cy="273729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CEE7BA-B3BE-4D8A-9A40-7B115BC1642A}"/>
              </a:ext>
            </a:extLst>
          </p:cNvPr>
          <p:cNvCxnSpPr>
            <a:cxnSpLocks/>
          </p:cNvCxnSpPr>
          <p:nvPr/>
        </p:nvCxnSpPr>
        <p:spPr>
          <a:xfrm flipV="1">
            <a:off x="5412824" y="1821106"/>
            <a:ext cx="432191" cy="350905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3570D1-7C87-4DA8-A4E0-8DAA2E766198}"/>
              </a:ext>
            </a:extLst>
          </p:cNvPr>
          <p:cNvCxnSpPr>
            <a:cxnSpLocks/>
          </p:cNvCxnSpPr>
          <p:nvPr/>
        </p:nvCxnSpPr>
        <p:spPr>
          <a:xfrm flipV="1">
            <a:off x="6878108" y="2418992"/>
            <a:ext cx="250406" cy="262428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2235168-3FE0-0C76-0406-F0EC45D3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848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2771" name="Picture 3" descr="Figure8.21b.jpg">
            <a:extLst>
              <a:ext uri="{FF2B5EF4-FFF2-40B4-BE49-F238E27FC236}">
                <a16:creationId xmlns:a16="http://schemas.microsoft.com/office/drawing/2014/main" id="{AA0A6CA9-3D98-EDD6-468B-6CCC93259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TP_tmp.png">
            <a:extLst>
              <a:ext uri="{FF2B5EF4-FFF2-40B4-BE49-F238E27FC236}">
                <a16:creationId xmlns:a16="http://schemas.microsoft.com/office/drawing/2014/main" id="{E14A4375-5A62-E787-BEF1-18D6F9D54C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00" y="3834556"/>
            <a:ext cx="5181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TextBox 8">
                <a:extLst>
                  <a:ext uri="{FF2B5EF4-FFF2-40B4-BE49-F238E27FC236}">
                    <a16:creationId xmlns:a16="http://schemas.microsoft.com/office/drawing/2014/main" id="{3C6B78B4-6949-35FF-DE05-86A0C5BBC1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608" y="4882808"/>
                <a:ext cx="6811094" cy="176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GB" altLang="en-US" sz="2000" dirty="0"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𝐺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altLang="en-US" sz="2000" dirty="0">
                  <a:latin typeface="+mj-lt"/>
                </a:endParaRPr>
              </a:p>
              <a:p>
                <a:endParaRPr lang="en-GB" altLang="en-US" sz="2000" dirty="0">
                  <a:latin typeface="+mj-lt"/>
                </a:endParaRPr>
              </a:p>
              <a:p>
                <a:r>
                  <a:rPr lang="en-GB" altLang="en-US" sz="2000" dirty="0">
                    <a:latin typeface="+mj-lt"/>
                  </a:rPr>
                  <a:t>Probability of an empty tank increased by observing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2000" dirty="0"/>
                  <a:t>. </a:t>
                </a:r>
              </a:p>
            </p:txBody>
          </p:sp>
        </mc:Choice>
        <mc:Fallback xmlns="">
          <p:sp>
            <p:nvSpPr>
              <p:cNvPr id="32773" name="TextBox 8">
                <a:extLst>
                  <a:ext uri="{FF2B5EF4-FFF2-40B4-BE49-F238E27FC236}">
                    <a16:creationId xmlns:a16="http://schemas.microsoft.com/office/drawing/2014/main" id="{3C6B78B4-6949-35FF-DE05-86A0C5BB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882808"/>
                <a:ext cx="6811094" cy="1760931"/>
              </a:xfrm>
              <a:prstGeom prst="rect">
                <a:avLst/>
              </a:prstGeom>
              <a:blipFill>
                <a:blip r:embed="rId6"/>
                <a:stretch>
                  <a:fillRect l="-894" t="-1730" r="-1252" b="-5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8">
            <a:extLst>
              <a:ext uri="{FF2B5EF4-FFF2-40B4-BE49-F238E27FC236}">
                <a16:creationId xmlns:a16="http://schemas.microsoft.com/office/drawing/2014/main" id="{F917EE04-4AA4-1F09-1D2F-D367927B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21249"/>
            <a:ext cx="3642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latin typeface="+mj-lt"/>
              </a:rPr>
              <a:t>Let us make some simple inference with this probabilistic model:</a:t>
            </a:r>
            <a:endParaRPr lang="en-GB" altLang="en-US" sz="20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AD5B86B-668A-D39D-E138-4BF9C70A8F1A}"/>
              </a:ext>
            </a:extLst>
          </p:cNvPr>
          <p:cNvSpPr/>
          <p:nvPr/>
        </p:nvSpPr>
        <p:spPr>
          <a:xfrm>
            <a:off x="1488207" y="2795565"/>
            <a:ext cx="1656184" cy="612648"/>
          </a:xfrm>
          <a:prstGeom prst="wedgeRoundRectCallout">
            <a:avLst>
              <a:gd name="adj1" fmla="val 68572"/>
              <a:gd name="adj2" fmla="val 111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Bayes rule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31FB56-AB36-20F9-385D-611B1035EA97}"/>
              </a:ext>
            </a:extLst>
          </p:cNvPr>
          <p:cNvSpPr/>
          <p:nvPr/>
        </p:nvSpPr>
        <p:spPr>
          <a:xfrm>
            <a:off x="1488207" y="2780928"/>
            <a:ext cx="1656184" cy="612648"/>
          </a:xfrm>
          <a:prstGeom prst="wedgeRoundRectCallout">
            <a:avLst>
              <a:gd name="adj1" fmla="val 68572"/>
              <a:gd name="adj2" fmla="val 111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Bayes rule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400" dirty="0"/>
              <a:t>BP solving all marginals at once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C9B852-86F9-4142-BC6C-B288E678A690}"/>
              </a:ext>
            </a:extLst>
          </p:cNvPr>
          <p:cNvGrpSpPr/>
          <p:nvPr/>
        </p:nvGrpSpPr>
        <p:grpSpPr>
          <a:xfrm>
            <a:off x="2895962" y="991271"/>
            <a:ext cx="3450067" cy="2101292"/>
            <a:chOff x="251520" y="3645024"/>
            <a:chExt cx="3450067" cy="210129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D216ECD-3E27-488F-BAA6-19B25235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8C6ED19-E472-4070-96BE-9A033342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8617033-996C-405D-8A4C-7F79BE8732B9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90178F64-F013-49E0-87A3-32F2F47B64F7}"/>
                </a:ext>
              </a:extLst>
            </p:cNvPr>
            <p:cNvCxnSpPr>
              <a:cxnSpLocks noChangeShapeType="1"/>
              <a:stCxn id="73" idx="7"/>
              <a:endCxn id="71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3">
              <a:extLst>
                <a:ext uri="{FF2B5EF4-FFF2-40B4-BE49-F238E27FC236}">
                  <a16:creationId xmlns:a16="http://schemas.microsoft.com/office/drawing/2014/main" id="{140897D5-A9FC-4084-A3BA-F81E8B6F9915}"/>
                </a:ext>
              </a:extLst>
            </p:cNvPr>
            <p:cNvCxnSpPr>
              <a:cxnSpLocks noChangeShapeType="1"/>
              <a:stCxn id="57" idx="5"/>
              <a:endCxn id="64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3">
              <a:extLst>
                <a:ext uri="{FF2B5EF4-FFF2-40B4-BE49-F238E27FC236}">
                  <a16:creationId xmlns:a16="http://schemas.microsoft.com/office/drawing/2014/main" id="{BBEC8AFC-929E-4C02-B3FB-CD7903697FDF}"/>
                </a:ext>
              </a:extLst>
            </p:cNvPr>
            <p:cNvCxnSpPr>
              <a:cxnSpLocks noChangeShapeType="1"/>
              <a:stCxn id="57" idx="2"/>
              <a:endCxn id="71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3F8141BA-7D4A-4759-A5DC-158DCBFA5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85BFC190-C8F2-4F6B-A308-7842476FAD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540F1DD9-54C6-4233-8734-94E9E7602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AutoShape 13">
              <a:extLst>
                <a:ext uri="{FF2B5EF4-FFF2-40B4-BE49-F238E27FC236}">
                  <a16:creationId xmlns:a16="http://schemas.microsoft.com/office/drawing/2014/main" id="{65ACF4EC-800D-403F-A7ED-458650A55C22}"/>
                </a:ext>
              </a:extLst>
            </p:cNvPr>
            <p:cNvCxnSpPr>
              <a:cxnSpLocks noChangeShapeType="1"/>
              <a:stCxn id="63" idx="7"/>
              <a:endCxn id="64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13">
              <a:extLst>
                <a:ext uri="{FF2B5EF4-FFF2-40B4-BE49-F238E27FC236}">
                  <a16:creationId xmlns:a16="http://schemas.microsoft.com/office/drawing/2014/main" id="{B09C2D53-40F1-436E-9C1B-75E9A5131E43}"/>
                </a:ext>
              </a:extLst>
            </p:cNvPr>
            <p:cNvCxnSpPr>
              <a:cxnSpLocks noChangeShapeType="1"/>
              <a:stCxn id="64" idx="6"/>
              <a:endCxn id="65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C38C476A-20F2-43AC-A744-5D6A1437D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AutoShape 14">
              <a:extLst>
                <a:ext uri="{FF2B5EF4-FFF2-40B4-BE49-F238E27FC236}">
                  <a16:creationId xmlns:a16="http://schemas.microsoft.com/office/drawing/2014/main" id="{F7A9728C-D877-4579-A3E7-1AB135B0FE0F}"/>
                </a:ext>
              </a:extLst>
            </p:cNvPr>
            <p:cNvCxnSpPr>
              <a:cxnSpLocks noChangeShapeType="1"/>
              <a:stCxn id="68" idx="3"/>
              <a:endCxn id="65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75B4AF-FEED-447C-B4CA-161E5C4CA8BB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9">
              <a:extLst>
                <a:ext uri="{FF2B5EF4-FFF2-40B4-BE49-F238E27FC236}">
                  <a16:creationId xmlns:a16="http://schemas.microsoft.com/office/drawing/2014/main" id="{A39ACA5B-DE44-4BB6-824C-BC913BC3A4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AutoShape 14">
              <a:extLst>
                <a:ext uri="{FF2B5EF4-FFF2-40B4-BE49-F238E27FC236}">
                  <a16:creationId xmlns:a16="http://schemas.microsoft.com/office/drawing/2014/main" id="{EB155B71-CE0C-4333-9714-DA6697866923}"/>
                </a:ext>
              </a:extLst>
            </p:cNvPr>
            <p:cNvCxnSpPr>
              <a:cxnSpLocks noChangeShapeType="1"/>
              <a:stCxn id="71" idx="3"/>
              <a:endCxn id="58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29D0B8F-A945-4C83-B879-814C9CC96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623919C0-96E4-4E09-97EB-15D27103F86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67030" y="305308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994243-F8B1-486F-889B-FB5F4B708AE8}"/>
              </a:ext>
            </a:extLst>
          </p:cNvPr>
          <p:cNvSpPr/>
          <p:nvPr/>
        </p:nvSpPr>
        <p:spPr>
          <a:xfrm>
            <a:off x="4897532" y="338955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EEDD20B-DFB9-490C-8621-D116B490A028}"/>
              </a:ext>
            </a:extLst>
          </p:cNvPr>
          <p:cNvSpPr/>
          <p:nvPr/>
        </p:nvSpPr>
        <p:spPr>
          <a:xfrm>
            <a:off x="6212941" y="279491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D2F1042E-C9D5-4CFF-B0D9-A721584C354E}"/>
              </a:ext>
            </a:extLst>
          </p:cNvPr>
          <p:cNvCxnSpPr>
            <a:cxnSpLocks noChangeShapeType="1"/>
            <a:stCxn id="94" idx="0"/>
          </p:cNvCxnSpPr>
          <p:nvPr/>
        </p:nvCxnSpPr>
        <p:spPr bwMode="auto">
          <a:xfrm flipV="1">
            <a:off x="6317482" y="301094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1257487E-13BF-4B2D-A1EC-6930D790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982" y="325574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AutoShape 14">
            <a:extLst>
              <a:ext uri="{FF2B5EF4-FFF2-40B4-BE49-F238E27FC236}">
                <a16:creationId xmlns:a16="http://schemas.microsoft.com/office/drawing/2014/main" id="{9613B4F7-6982-42AF-B37B-2BF1057CEA7B}"/>
              </a:ext>
            </a:extLst>
          </p:cNvPr>
          <p:cNvCxnSpPr>
            <a:cxnSpLocks noChangeShapeType="1"/>
            <a:endCxn id="57" idx="3"/>
          </p:cNvCxnSpPr>
          <p:nvPr/>
        </p:nvCxnSpPr>
        <p:spPr bwMode="auto">
          <a:xfrm flipV="1">
            <a:off x="4045833" y="188917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EE7B647-BC8F-40C8-A809-64305A463FE0}"/>
              </a:ext>
            </a:extLst>
          </p:cNvPr>
          <p:cNvSpPr/>
          <p:nvPr/>
        </p:nvSpPr>
        <p:spPr>
          <a:xfrm>
            <a:off x="3895436" y="222070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14">
            <a:extLst>
              <a:ext uri="{FF2B5EF4-FFF2-40B4-BE49-F238E27FC236}">
                <a16:creationId xmlns:a16="http://schemas.microsoft.com/office/drawing/2014/main" id="{C50252DE-41F8-49B8-9C9D-23E779607C6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10509" y="245093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2D0E0B4-3EB6-44F7-8DD2-24B09F81E4D3}"/>
              </a:ext>
            </a:extLst>
          </p:cNvPr>
          <p:cNvSpPr/>
          <p:nvPr/>
        </p:nvSpPr>
        <p:spPr>
          <a:xfrm>
            <a:off x="3541011" y="278740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13E2018-C97B-4CC2-B35D-388A8A8B1BD8}"/>
              </a:ext>
            </a:extLst>
          </p:cNvPr>
          <p:cNvCxnSpPr>
            <a:cxnSpLocks/>
          </p:cNvCxnSpPr>
          <p:nvPr/>
        </p:nvCxnSpPr>
        <p:spPr>
          <a:xfrm>
            <a:off x="3334382" y="1053313"/>
            <a:ext cx="426790" cy="406619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9B92397-2C12-4197-9A68-8CA9855845C1}"/>
              </a:ext>
            </a:extLst>
          </p:cNvPr>
          <p:cNvCxnSpPr>
            <a:cxnSpLocks/>
          </p:cNvCxnSpPr>
          <p:nvPr/>
        </p:nvCxnSpPr>
        <p:spPr>
          <a:xfrm flipV="1">
            <a:off x="6720714" y="2924417"/>
            <a:ext cx="11526" cy="515093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5294DD9-1487-4CBA-A855-2B5BCC55F5A6}"/>
              </a:ext>
            </a:extLst>
          </p:cNvPr>
          <p:cNvCxnSpPr>
            <a:cxnSpLocks/>
          </p:cNvCxnSpPr>
          <p:nvPr/>
        </p:nvCxnSpPr>
        <p:spPr>
          <a:xfrm>
            <a:off x="3850691" y="1539516"/>
            <a:ext cx="464807" cy="0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F629256-48C3-4EFD-A818-409AD5BA651C}"/>
              </a:ext>
            </a:extLst>
          </p:cNvPr>
          <p:cNvCxnSpPr>
            <a:cxnSpLocks/>
          </p:cNvCxnSpPr>
          <p:nvPr/>
        </p:nvCxnSpPr>
        <p:spPr>
          <a:xfrm flipH="1" flipV="1">
            <a:off x="2961993" y="2637887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9B257F2-0470-4944-82BF-A5CFCE3B8988}"/>
              </a:ext>
            </a:extLst>
          </p:cNvPr>
          <p:cNvCxnSpPr>
            <a:cxnSpLocks/>
          </p:cNvCxnSpPr>
          <p:nvPr/>
        </p:nvCxnSpPr>
        <p:spPr>
          <a:xfrm flipH="1" flipV="1">
            <a:off x="4302111" y="3158575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403D185-CE49-4551-9FBC-5A7A01A4D105}"/>
              </a:ext>
            </a:extLst>
          </p:cNvPr>
          <p:cNvCxnSpPr>
            <a:cxnSpLocks/>
          </p:cNvCxnSpPr>
          <p:nvPr/>
        </p:nvCxnSpPr>
        <p:spPr>
          <a:xfrm flipH="1" flipV="1">
            <a:off x="6105209" y="2232340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8345647-80A8-404D-86BE-E9628D7B5E00}"/>
              </a:ext>
            </a:extLst>
          </p:cNvPr>
          <p:cNvCxnSpPr>
            <a:cxnSpLocks/>
          </p:cNvCxnSpPr>
          <p:nvPr/>
        </p:nvCxnSpPr>
        <p:spPr>
          <a:xfrm flipV="1">
            <a:off x="4191235" y="1999350"/>
            <a:ext cx="196271" cy="284767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ED4188-4993-43F8-81A9-605D4F2E6765}"/>
              </a:ext>
            </a:extLst>
          </p:cNvPr>
          <p:cNvCxnSpPr>
            <a:cxnSpLocks/>
          </p:cNvCxnSpPr>
          <p:nvPr/>
        </p:nvCxnSpPr>
        <p:spPr>
          <a:xfrm>
            <a:off x="4747546" y="1648446"/>
            <a:ext cx="443891" cy="4229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694876-63FA-4127-BD40-8689AF14104E}"/>
              </a:ext>
            </a:extLst>
          </p:cNvPr>
          <p:cNvCxnSpPr>
            <a:cxnSpLocks/>
          </p:cNvCxnSpPr>
          <p:nvPr/>
        </p:nvCxnSpPr>
        <p:spPr>
          <a:xfrm flipV="1">
            <a:off x="3050884" y="1690486"/>
            <a:ext cx="432191" cy="350905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6B2C56-ECBA-486D-80EF-3D4355CB789A}"/>
              </a:ext>
            </a:extLst>
          </p:cNvPr>
          <p:cNvCxnSpPr>
            <a:cxnSpLocks/>
          </p:cNvCxnSpPr>
          <p:nvPr/>
        </p:nvCxnSpPr>
        <p:spPr>
          <a:xfrm flipV="1">
            <a:off x="4387363" y="2215374"/>
            <a:ext cx="360183" cy="343039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091ED2-622C-4C3E-BAA6-E813D654854E}"/>
              </a:ext>
            </a:extLst>
          </p:cNvPr>
          <p:cNvCxnSpPr>
            <a:cxnSpLocks/>
          </p:cNvCxnSpPr>
          <p:nvPr/>
        </p:nvCxnSpPr>
        <p:spPr>
          <a:xfrm flipH="1" flipV="1">
            <a:off x="5222967" y="2115919"/>
            <a:ext cx="368822" cy="652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DF9C9D-EDDA-4B7C-B227-0FCADA71C288}"/>
              </a:ext>
            </a:extLst>
          </p:cNvPr>
          <p:cNvCxnSpPr>
            <a:cxnSpLocks/>
          </p:cNvCxnSpPr>
          <p:nvPr/>
        </p:nvCxnSpPr>
        <p:spPr>
          <a:xfrm>
            <a:off x="3377831" y="940438"/>
            <a:ext cx="443891" cy="4229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41CA39-559F-4B3B-BF31-BA405A1B4F9F}"/>
              </a:ext>
            </a:extLst>
          </p:cNvPr>
          <p:cNvCxnSpPr>
            <a:cxnSpLocks/>
          </p:cNvCxnSpPr>
          <p:nvPr/>
        </p:nvCxnSpPr>
        <p:spPr>
          <a:xfrm>
            <a:off x="3837304" y="1444306"/>
            <a:ext cx="464807" cy="0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E2A7E-00E6-4CCC-9098-023E00055898}"/>
              </a:ext>
            </a:extLst>
          </p:cNvPr>
          <p:cNvCxnSpPr>
            <a:cxnSpLocks/>
          </p:cNvCxnSpPr>
          <p:nvPr/>
        </p:nvCxnSpPr>
        <p:spPr>
          <a:xfrm>
            <a:off x="4696558" y="1771442"/>
            <a:ext cx="443891" cy="422912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0A6809-F89E-4083-B400-8B3B1DEE2985}"/>
              </a:ext>
            </a:extLst>
          </p:cNvPr>
          <p:cNvCxnSpPr>
            <a:cxnSpLocks/>
          </p:cNvCxnSpPr>
          <p:nvPr/>
        </p:nvCxnSpPr>
        <p:spPr>
          <a:xfrm flipH="1" flipV="1">
            <a:off x="5200780" y="1992828"/>
            <a:ext cx="368822" cy="6522"/>
          </a:xfrm>
          <a:prstGeom prst="straightConnector1">
            <a:avLst/>
          </a:prstGeom>
          <a:ln w="25400">
            <a:solidFill>
              <a:srgbClr val="CC00CC"/>
            </a:solidFill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463298-9A91-47F7-ADC5-19773F95748C}"/>
              </a:ext>
            </a:extLst>
          </p:cNvPr>
          <p:cNvCxnSpPr>
            <a:cxnSpLocks/>
          </p:cNvCxnSpPr>
          <p:nvPr/>
        </p:nvCxnSpPr>
        <p:spPr>
          <a:xfrm flipH="1" flipV="1">
            <a:off x="6013658" y="2287382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92EAEE-F9A4-4B95-BBA3-D65C9F6ECD99}"/>
              </a:ext>
            </a:extLst>
          </p:cNvPr>
          <p:cNvCxnSpPr>
            <a:cxnSpLocks/>
          </p:cNvCxnSpPr>
          <p:nvPr/>
        </p:nvCxnSpPr>
        <p:spPr>
          <a:xfrm flipV="1">
            <a:off x="6619754" y="2914434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91B42F-4921-4BFC-AFAD-F77975BC8577}"/>
              </a:ext>
            </a:extLst>
          </p:cNvPr>
          <p:cNvCxnSpPr>
            <a:cxnSpLocks/>
          </p:cNvCxnSpPr>
          <p:nvPr/>
        </p:nvCxnSpPr>
        <p:spPr>
          <a:xfrm flipH="1" flipV="1">
            <a:off x="4234478" y="3244944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44E7A1-8F12-41B2-963E-562B8AE46202}"/>
              </a:ext>
            </a:extLst>
          </p:cNvPr>
          <p:cNvCxnSpPr>
            <a:cxnSpLocks/>
          </p:cNvCxnSpPr>
          <p:nvPr/>
        </p:nvCxnSpPr>
        <p:spPr>
          <a:xfrm flipH="1" flipV="1">
            <a:off x="3029800" y="2535374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6C6667-CFE0-44F3-808A-6C740DC3CEF8}"/>
              </a:ext>
            </a:extLst>
          </p:cNvPr>
          <p:cNvCxnSpPr>
            <a:cxnSpLocks/>
          </p:cNvCxnSpPr>
          <p:nvPr/>
        </p:nvCxnSpPr>
        <p:spPr>
          <a:xfrm flipV="1">
            <a:off x="2954742" y="1622158"/>
            <a:ext cx="432191" cy="350905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6BC28E-3396-41A8-B699-6BFFE2EF35AF}"/>
              </a:ext>
            </a:extLst>
          </p:cNvPr>
          <p:cNvCxnSpPr>
            <a:cxnSpLocks/>
          </p:cNvCxnSpPr>
          <p:nvPr/>
        </p:nvCxnSpPr>
        <p:spPr>
          <a:xfrm flipV="1">
            <a:off x="4263243" y="2068093"/>
            <a:ext cx="196271" cy="284767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9F55A-DE08-4DC6-B57E-C68133C3BCF6}"/>
              </a:ext>
            </a:extLst>
          </p:cNvPr>
          <p:cNvCxnSpPr>
            <a:cxnSpLocks/>
          </p:cNvCxnSpPr>
          <p:nvPr/>
        </p:nvCxnSpPr>
        <p:spPr>
          <a:xfrm flipV="1">
            <a:off x="4459371" y="2287382"/>
            <a:ext cx="360183" cy="343039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325580" y="4277995"/>
                <a:ext cx="85669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root obtains all the messages, we can keep sending messages from the root towards to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way, all variable nodes obtain messages from the neighboring factor nodes </a:t>
                </a:r>
                <a:r>
                  <a:rPr lang="en-US" dirty="0">
                    <a:sym typeface="Wingdings" panose="05000000000000000000" pitchFamily="2" charset="2"/>
                  </a:rPr>
                  <a:t> we can efficiently calculate marginals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the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takes only 2x more time than calculating marginal for one node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the same computational complexity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It does not matter which node is selected as the root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" y="4277995"/>
                <a:ext cx="8566900" cy="2031325"/>
              </a:xfrm>
              <a:prstGeom prst="rect">
                <a:avLst/>
              </a:prstGeom>
              <a:blipFill>
                <a:blip r:embed="rId2"/>
                <a:stretch>
                  <a:fillRect l="-427" t="-1802" r="-925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9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BP with observed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467544" y="1628800"/>
                <a:ext cx="8229600" cy="495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 far, we have assumed that all the variables are unobserved.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can also calculate </a:t>
                </a:r>
                <a:r>
                  <a:rPr lang="en-US" dirty="0">
                    <a:solidFill>
                      <a:srgbClr val="0000FF"/>
                    </a:solidFill>
                  </a:rPr>
                  <a:t>marginal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given a set observed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sub>
                        <m:sup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 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our example with 6 random variables, we may wish to evaluate:</a:t>
                </a:r>
                <a:br>
                  <a:rPr lang="en-US" dirty="0"/>
                </a:br>
                <a:br>
                  <a:rPr lang="en-US" sz="800" dirty="0"/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br>
                  <a:rPr lang="en-US" sz="1800" b="0" dirty="0"/>
                </a:br>
                <a:br>
                  <a:rPr lang="en-US" sz="800" b="0" dirty="0"/>
                </a:br>
                <a:r>
                  <a:rPr lang="en-US" sz="1800" b="0" dirty="0"/>
                  <a:t>where the observed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have known fixed values.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solve the same problem as before for marginals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except that we do not sum over the observed variables </a:t>
                </a:r>
                <a:r>
                  <a:rPr lang="en-US" dirty="0">
                    <a:sym typeface="Wingdings" panose="05000000000000000000" pitchFamily="2" charset="2"/>
                  </a:rPr>
                  <a:t> We can use the same efficient BP algorithm except that the sums are removed for the observed variables and the factors are evaluated with the given values of the observed variables</a:t>
                </a:r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Make sure that the resulting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is properly normalized distribution!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29600" cy="4954048"/>
              </a:xfrm>
              <a:prstGeom prst="rect">
                <a:avLst/>
              </a:prstGeom>
              <a:blipFill>
                <a:blip r:embed="rId2"/>
                <a:stretch>
                  <a:fillRect l="-519" t="-61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20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71400"/>
            <a:ext cx="8880983" cy="1143000"/>
          </a:xfrm>
        </p:spPr>
        <p:txBody>
          <a:bodyPr/>
          <a:lstStyle/>
          <a:p>
            <a:r>
              <a:rPr lang="en-US" sz="4000" dirty="0"/>
              <a:t>Marginal distribution of set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283246" y="679517"/>
                <a:ext cx="8609234" cy="613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 can also easily calculate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joint marginal distribution for subset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belonging to one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(e.g.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our example):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We cannot easily obtain joint marginal distribution for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not</a:t>
                </a:r>
                <a:r>
                  <a:rPr lang="en-US" sz="1600" dirty="0">
                    <a:solidFill>
                      <a:schemeClr val="tx1"/>
                    </a:solidFill>
                  </a:rPr>
                  <a:t> belonging to one factor (e.g.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our example</a:t>
                </a:r>
                <a:r>
                  <a:rPr lang="en-US" sz="1600" dirty="0"/>
                  <a:t>).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But we can use BP to efficiently </a:t>
                </a:r>
                <a:r>
                  <a:rPr lang="en-US" sz="1600" dirty="0">
                    <a:solidFill>
                      <a:srgbClr val="0000FF"/>
                    </a:solidFill>
                  </a:rPr>
                  <a:t>evaluate such distribution for particular (observed) values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(i.e. we can evaluate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for particular given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Here, we require that the factor graph is created from a Bayesian Network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factors corresponds to well normalized distributions and therefore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See the slide “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Example: HMM as MRF</a:t>
                </a:r>
                <a:r>
                  <a:rPr lang="en-US" sz="1600" dirty="0">
                    <a:solidFill>
                      <a:schemeClr val="tx1"/>
                    </a:solidFill>
                  </a:rPr>
                  <a:t>” as an example</a:t>
                </a:r>
              </a:p>
              <a:p>
                <a:pPr lvl="1"/>
                <a:endParaRPr lang="en-US" sz="7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7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BP algorithm can be used to efficiently evaluate the right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hand side for fixed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 Again, we do not sum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over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BP. Instead, we directly use the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given fixed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when evaluating the factors.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Choosing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as the “root” for BP, we can calculate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as the product of the incoming messages 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6" y="679517"/>
                <a:ext cx="8609234" cy="6133859"/>
              </a:xfrm>
              <a:prstGeom prst="rect">
                <a:avLst/>
              </a:prstGeom>
              <a:blipFill>
                <a:blip r:embed="rId2"/>
                <a:stretch>
                  <a:fillRect l="-283" t="-298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41301F4-D793-43B2-B4E0-9B23EF5725BC}"/>
              </a:ext>
            </a:extLst>
          </p:cNvPr>
          <p:cNvGrpSpPr/>
          <p:nvPr/>
        </p:nvGrpSpPr>
        <p:grpSpPr>
          <a:xfrm>
            <a:off x="6228184" y="4509120"/>
            <a:ext cx="2600608" cy="2016224"/>
            <a:chOff x="150588" y="1610453"/>
            <a:chExt cx="3637880" cy="279930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632603-E237-4B5E-91CA-2E6FC22829D6}"/>
                </a:ext>
              </a:extLst>
            </p:cNvPr>
            <p:cNvGrpSpPr/>
            <p:nvPr/>
          </p:nvGrpSpPr>
          <p:grpSpPr>
            <a:xfrm>
              <a:off x="150588" y="1610453"/>
              <a:ext cx="3637880" cy="2799309"/>
              <a:chOff x="150588" y="1621470"/>
              <a:chExt cx="3637880" cy="279930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E20AF8-481B-48FE-B2BC-4FCAADC33553}"/>
                  </a:ext>
                </a:extLst>
              </p:cNvPr>
              <p:cNvGrpSpPr/>
              <p:nvPr/>
            </p:nvGrpSpPr>
            <p:grpSpPr>
              <a:xfrm>
                <a:off x="150588" y="1621470"/>
                <a:ext cx="3637880" cy="2799309"/>
                <a:chOff x="251520" y="3497735"/>
                <a:chExt cx="3637880" cy="2799309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FEB8591-A8EA-4CC1-9186-6BD4E8E51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421772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0B8A61B-AF9E-4AD8-8102-1FBE882DD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65" y="3645024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E305F93-5451-461C-BD9B-E3CB2145286C}"/>
                    </a:ext>
                  </a:extLst>
                </p:cNvPr>
                <p:cNvSpPr/>
                <p:nvPr/>
              </p:nvSpPr>
              <p:spPr>
                <a:xfrm>
                  <a:off x="990704" y="429279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48" name="AutoShape 13">
                  <a:extLst>
                    <a:ext uri="{FF2B5EF4-FFF2-40B4-BE49-F238E27FC236}">
                      <a16:creationId xmlns:a16="http://schemas.microsoft.com/office/drawing/2014/main" id="{CAFC6671-0226-47DE-B14F-FE2CD1E04107}"/>
                    </a:ext>
                  </a:extLst>
                </p:cNvPr>
                <p:cNvCxnSpPr>
                  <a:cxnSpLocks noChangeShapeType="1"/>
                  <a:stCxn id="66" idx="7"/>
                  <a:endCxn id="64" idx="2"/>
                </p:cNvCxnSpPr>
                <p:nvPr/>
              </p:nvCxnSpPr>
              <p:spPr bwMode="auto">
                <a:xfrm flipV="1">
                  <a:off x="576724" y="4405700"/>
                  <a:ext cx="527093" cy="42628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AutoShape 13">
                  <a:extLst>
                    <a:ext uri="{FF2B5EF4-FFF2-40B4-BE49-F238E27FC236}">
                      <a16:creationId xmlns:a16="http://schemas.microsoft.com/office/drawing/2014/main" id="{18948ECE-E6FF-4B0D-BA17-53874DD8A903}"/>
                    </a:ext>
                  </a:extLst>
                </p:cNvPr>
                <p:cNvCxnSpPr>
                  <a:cxnSpLocks noChangeShapeType="1"/>
                  <a:stCxn id="43" idx="5"/>
                  <a:endCxn id="52" idx="3"/>
                </p:cNvCxnSpPr>
                <p:nvPr/>
              </p:nvCxnSpPr>
              <p:spPr bwMode="auto">
                <a:xfrm>
                  <a:off x="1944876" y="4542925"/>
                  <a:ext cx="403434" cy="41754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AutoShape 13">
                  <a:extLst>
                    <a:ext uri="{FF2B5EF4-FFF2-40B4-BE49-F238E27FC236}">
                      <a16:creationId xmlns:a16="http://schemas.microsoft.com/office/drawing/2014/main" id="{4D34821B-000C-4C26-86C2-4F4820AE39C3}"/>
                    </a:ext>
                  </a:extLst>
                </p:cNvPr>
                <p:cNvCxnSpPr>
                  <a:cxnSpLocks noChangeShapeType="1"/>
                  <a:stCxn id="43" idx="2"/>
                  <a:endCxn id="64" idx="6"/>
                </p:cNvCxnSpPr>
                <p:nvPr/>
              </p:nvCxnSpPr>
              <p:spPr bwMode="auto">
                <a:xfrm flipH="1" flipV="1">
                  <a:off x="1154865" y="4405700"/>
                  <a:ext cx="464807" cy="2521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Oval 9">
                  <a:extLst>
                    <a:ext uri="{FF2B5EF4-FFF2-40B4-BE49-F238E27FC236}">
                      <a16:creationId xmlns:a16="http://schemas.microsoft.com/office/drawing/2014/main" id="{3345D6AC-978E-44B9-8433-EA02A6FF3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5365316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9">
                  <a:extLst>
                    <a:ext uri="{FF2B5EF4-FFF2-40B4-BE49-F238E27FC236}">
                      <a16:creationId xmlns:a16="http://schemas.microsoft.com/office/drawing/2014/main" id="{B43DAA71-1AF1-4223-9CC6-52D054D9B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340834" y="495377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Oval 9">
                  <a:extLst>
                    <a:ext uri="{FF2B5EF4-FFF2-40B4-BE49-F238E27FC236}">
                      <a16:creationId xmlns:a16="http://schemas.microsoft.com/office/drawing/2014/main" id="{964A65AF-244A-4DF1-AED8-37B66FC5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478613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AutoShape 13">
                  <a:extLst>
                    <a:ext uri="{FF2B5EF4-FFF2-40B4-BE49-F238E27FC236}">
                      <a16:creationId xmlns:a16="http://schemas.microsoft.com/office/drawing/2014/main" id="{671DC004-F213-4531-9802-4309B54D4613}"/>
                    </a:ext>
                  </a:extLst>
                </p:cNvPr>
                <p:cNvCxnSpPr>
                  <a:cxnSpLocks noChangeShapeType="1"/>
                  <a:stCxn id="51" idx="7"/>
                  <a:endCxn id="52" idx="1"/>
                </p:cNvCxnSpPr>
                <p:nvPr/>
              </p:nvCxnSpPr>
              <p:spPr bwMode="auto">
                <a:xfrm flipV="1">
                  <a:off x="1944876" y="4992795"/>
                  <a:ext cx="403434" cy="428317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13">
                  <a:extLst>
                    <a:ext uri="{FF2B5EF4-FFF2-40B4-BE49-F238E27FC236}">
                      <a16:creationId xmlns:a16="http://schemas.microsoft.com/office/drawing/2014/main" id="{BC702D3F-01FC-4B49-AEC3-A2D7DFF06F9A}"/>
                    </a:ext>
                  </a:extLst>
                </p:cNvPr>
                <p:cNvCxnSpPr>
                  <a:cxnSpLocks noChangeShapeType="1"/>
                  <a:stCxn id="52" idx="6"/>
                  <a:endCxn id="54" idx="2"/>
                </p:cNvCxnSpPr>
                <p:nvPr/>
              </p:nvCxnSpPr>
              <p:spPr bwMode="auto">
                <a:xfrm>
                  <a:off x="2391882" y="4976631"/>
                  <a:ext cx="523934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Oval 9">
                  <a:extLst>
                    <a:ext uri="{FF2B5EF4-FFF2-40B4-BE49-F238E27FC236}">
                      <a16:creationId xmlns:a16="http://schemas.microsoft.com/office/drawing/2014/main" id="{A49271A4-2C9D-4C6E-9A76-E70A2B2DA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50539" y="552211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9" name="AutoShape 14">
                  <a:extLst>
                    <a:ext uri="{FF2B5EF4-FFF2-40B4-BE49-F238E27FC236}">
                      <a16:creationId xmlns:a16="http://schemas.microsoft.com/office/drawing/2014/main" id="{98E5EB1C-DE80-4BA2-8521-05428445C13F}"/>
                    </a:ext>
                  </a:extLst>
                </p:cNvPr>
                <p:cNvCxnSpPr>
                  <a:cxnSpLocks noChangeShapeType="1"/>
                  <a:stCxn id="58" idx="3"/>
                  <a:endCxn id="54" idx="5"/>
                </p:cNvCxnSpPr>
                <p:nvPr/>
              </p:nvCxnSpPr>
              <p:spPr bwMode="auto">
                <a:xfrm flipH="1" flipV="1">
                  <a:off x="3241020" y="5111335"/>
                  <a:ext cx="416995" cy="41747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14">
                  <a:extLst>
                    <a:ext uri="{FF2B5EF4-FFF2-40B4-BE49-F238E27FC236}">
                      <a16:creationId xmlns:a16="http://schemas.microsoft.com/office/drawing/2014/main" id="{03E4A616-C2F3-4003-9259-CF68392FC202}"/>
                    </a:ext>
                  </a:extLst>
                </p:cNvPr>
                <p:cNvCxnSpPr>
                  <a:cxnSpLocks noChangeShapeType="1"/>
                  <a:stCxn id="61" idx="0"/>
                  <a:endCxn id="62" idx="2"/>
                </p:cNvCxnSpPr>
                <p:nvPr/>
              </p:nvCxnSpPr>
              <p:spPr bwMode="auto">
                <a:xfrm flipV="1">
                  <a:off x="3676063" y="5663828"/>
                  <a:ext cx="3471" cy="24480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80261D2-66C0-48F6-8C9B-77586630D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5563" y="5908630"/>
                  <a:ext cx="381000" cy="38841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BE114DF-5E70-4B07-BBFF-C62DA1AE7698}"/>
                    </a:ext>
                  </a:extLst>
                </p:cNvPr>
                <p:cNvSpPr/>
                <p:nvPr/>
              </p:nvSpPr>
              <p:spPr>
                <a:xfrm>
                  <a:off x="3571522" y="544780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22E772-7521-4A03-B649-FBACF13490D7}"/>
                    </a:ext>
                  </a:extLst>
                </p:cNvPr>
                <p:cNvSpPr/>
                <p:nvPr/>
              </p:nvSpPr>
              <p:spPr>
                <a:xfrm>
                  <a:off x="2266251" y="4868938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" name="Oval 9">
                  <a:extLst>
                    <a:ext uri="{FF2B5EF4-FFF2-40B4-BE49-F238E27FC236}">
                      <a16:creationId xmlns:a16="http://schemas.microsoft.com/office/drawing/2014/main" id="{4F904869-DCF8-45A6-B877-2833CEEB4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3817" y="4382840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AutoShape 14">
                  <a:extLst>
                    <a:ext uri="{FF2B5EF4-FFF2-40B4-BE49-F238E27FC236}">
                      <a16:creationId xmlns:a16="http://schemas.microsoft.com/office/drawing/2014/main" id="{790B6029-D299-45A4-9514-FB4D19C20E61}"/>
                    </a:ext>
                  </a:extLst>
                </p:cNvPr>
                <p:cNvCxnSpPr>
                  <a:cxnSpLocks noChangeShapeType="1"/>
                  <a:stCxn id="64" idx="3"/>
                  <a:endCxn id="44" idx="5"/>
                </p:cNvCxnSpPr>
                <p:nvPr/>
              </p:nvCxnSpPr>
              <p:spPr bwMode="auto">
                <a:xfrm flipH="1" flipV="1">
                  <a:off x="580269" y="3970228"/>
                  <a:ext cx="531024" cy="41930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B1A6B25-EB1B-445B-A004-898E3C9C7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20" y="4776192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3959027-1F17-4FEB-A2E8-B15173EBE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0474" y="4325136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3959027-1F17-4FEB-A2E8-B15173EBE5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70474" y="4325136"/>
                      <a:ext cx="403433" cy="47004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4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F719795-7B17-4427-9FDB-59EFA8A43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26816" y="5805264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F719795-7B17-4427-9FDB-59EFA8A43F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26816" y="5805264"/>
                      <a:ext cx="403433" cy="47004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824069A2-642D-4CF4-94FF-ECA90E3C5F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0998" y="5701388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824069A2-642D-4CF4-94FF-ECA90E3C5F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0998" y="5701388"/>
                      <a:ext cx="403433" cy="47004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CA24495F-AEF7-4DDB-A863-E093E2EA6D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9499" y="3827492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CA24495F-AEF7-4DDB-A863-E093E2EA6D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9499" y="3827492"/>
                      <a:ext cx="403433" cy="47004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D6520D0-96DC-4B3F-9014-A56D7751BF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3708" y="3497735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D6520D0-96DC-4B3F-9014-A56D7751BF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708" y="3497735"/>
                      <a:ext cx="403433" cy="47004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A54DDA7-9768-4D0B-8697-813A1B3488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611" y="4741069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A54DDA7-9768-4D0B-8697-813A1B3488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611" y="4741069"/>
                      <a:ext cx="403433" cy="47004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9396262-12A1-406A-9575-75AC691C2F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9798" y="3811460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9396262-12A1-406A-9575-75AC691C2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9798" y="3811460"/>
                      <a:ext cx="403433" cy="47004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8511"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E1F624FD-5DE7-4503-A599-29F6D67857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85967" y="4997365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E1F624FD-5DE7-4503-A599-29F6D67857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85967" y="4997365"/>
                      <a:ext cx="403433" cy="47004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128" r="-8511"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D70EDAD-718C-491F-BE09-338014A44A17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804" y="2521248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D70EDAD-718C-491F-BE09-338014A44A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4804" y="2521248"/>
                    <a:ext cx="403433" cy="47004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28" r="-2128"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AutoShape 14">
                <a:extLst>
                  <a:ext uri="{FF2B5EF4-FFF2-40B4-BE49-F238E27FC236}">
                    <a16:creationId xmlns:a16="http://schemas.microsoft.com/office/drawing/2014/main" id="{96DF404E-6B05-4428-8034-538DC09962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68158" y="3232490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76110F-F3C0-413A-8B01-C43885E8B240}"/>
                  </a:ext>
                </a:extLst>
              </p:cNvPr>
              <p:cNvSpPr/>
              <p:nvPr/>
            </p:nvSpPr>
            <p:spPr>
              <a:xfrm>
                <a:off x="798660" y="3568959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A8DDC8-D2DB-4E90-AEAB-89A068D344D9}"/>
                      </a:ext>
                    </a:extLst>
                  </p:cNvPr>
                  <p:cNvSpPr txBox="1"/>
                  <p:nvPr/>
                </p:nvSpPr>
                <p:spPr>
                  <a:xfrm>
                    <a:off x="654234" y="3712975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A8DDC8-D2DB-4E90-AEAB-89A068D344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234" y="3712975"/>
                    <a:ext cx="403433" cy="47004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128" r="-2128" b="-1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AutoShape 14">
                <a:extLst>
                  <a:ext uri="{FF2B5EF4-FFF2-40B4-BE49-F238E27FC236}">
                    <a16:creationId xmlns:a16="http://schemas.microsoft.com/office/drawing/2014/main" id="{4B354D51-FF34-404D-9BD2-013006A7AB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21484" y="3832386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BE99BAA-B790-4495-9232-E512E72E23F3}"/>
                  </a:ext>
                </a:extLst>
              </p:cNvPr>
              <p:cNvSpPr/>
              <p:nvPr/>
            </p:nvSpPr>
            <p:spPr>
              <a:xfrm>
                <a:off x="2151986" y="4168855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73BB834-5FAD-485F-9217-4D5002646EEA}"/>
                      </a:ext>
                    </a:extLst>
                  </p:cNvPr>
                  <p:cNvSpPr txBox="1"/>
                  <p:nvPr/>
                </p:nvSpPr>
                <p:spPr>
                  <a:xfrm>
                    <a:off x="2080334" y="3720952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73BB834-5FAD-485F-9217-4D5002646E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0334" y="3720952"/>
                    <a:ext cx="403433" cy="47004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128" r="-2128" b="-1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E533CD0C-71A2-45BE-A812-DA974BD595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482" y="2659712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360DD6-2A0D-4A93-A80C-379284C42D9D}"/>
                </a:ext>
              </a:extLst>
            </p:cNvPr>
            <p:cNvSpPr/>
            <p:nvPr/>
          </p:nvSpPr>
          <p:spPr>
            <a:xfrm>
              <a:off x="1153085" y="299124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A58CB5-5130-42B5-9AD3-CD7278CC561C}"/>
                    </a:ext>
                  </a:extLst>
                </p:cNvPr>
                <p:cNvSpPr txBox="1"/>
                <p:nvPr/>
              </p:nvSpPr>
              <p:spPr>
                <a:xfrm>
                  <a:off x="1057150" y="3110083"/>
                  <a:ext cx="403433" cy="4978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A58CB5-5130-42B5-9AD3-CD7278CC5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150" y="3110083"/>
                  <a:ext cx="403433" cy="497822"/>
                </a:xfrm>
                <a:prstGeom prst="rect">
                  <a:avLst/>
                </a:prstGeom>
                <a:blipFill>
                  <a:blip r:embed="rId15"/>
                  <a:stretch>
                    <a:fillRect l="-2128" r="-10638"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2259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BA42-AB5B-4D0D-B47E-C4866518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59" y="-27384"/>
            <a:ext cx="8229600" cy="1143000"/>
          </a:xfrm>
        </p:spPr>
        <p:txBody>
          <a:bodyPr/>
          <a:lstStyle/>
          <a:p>
            <a:r>
              <a:rPr lang="en-US" dirty="0"/>
              <a:t>Most likely values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611F7-D6BB-4EEB-8968-3AEE32D55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31022" cy="4525963"/>
              </a:xfrm>
            </p:spPr>
            <p:txBody>
              <a:bodyPr/>
              <a:lstStyle/>
              <a:p>
                <a:r>
                  <a:rPr lang="en-US" sz="1800" dirty="0"/>
                  <a:t>Belief Propagation allows us to calculate the marginals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so 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, we can find the value that is </a:t>
                </a:r>
                <a:r>
                  <a:rPr lang="en-US" sz="1800" i="1" dirty="0"/>
                  <a:t>individually </a:t>
                </a:r>
                <a:r>
                  <a:rPr lang="en-US" sz="1800" dirty="0"/>
                  <a:t>the most probable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Instead, we may want to know what are values of all the variables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that have </a:t>
                </a:r>
                <a:r>
                  <a:rPr lang="en-US" sz="1800" i="1" dirty="0"/>
                  <a:t>jointly </a:t>
                </a:r>
                <a:r>
                  <a:rPr lang="en-US" sz="1800" dirty="0"/>
                  <a:t>the largest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An example where individually and jointly most probable values are different:</a:t>
                </a:r>
              </a:p>
              <a:p>
                <a:pPr lvl="1"/>
                <a:r>
                  <a:rPr lang="en-US" sz="1400" dirty="0"/>
                  <a:t>Individually, the most likely values are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=0.38</m:t>
                    </m:r>
                  </m:oMath>
                </a14:m>
                <a:r>
                  <a:rPr lang="en-US" sz="1400" dirty="0"/>
                  <a:t> are the largest marginal probabilities</a:t>
                </a:r>
              </a:p>
              <a:p>
                <a:pPr lvl="1"/>
                <a:r>
                  <a:rPr lang="en-US" sz="1400" dirty="0"/>
                  <a:t>But it is impossible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at the same time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Jointly, the most likely values are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=4,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=0.24 </m:t>
                    </m:r>
                  </m:oMath>
                </a14:m>
                <a:r>
                  <a:rPr lang="en-US" sz="1400" dirty="0"/>
                  <a:t>is the largest joint probability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611F7-D6BB-4EEB-8968-3AEE32D55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31022" cy="4525963"/>
              </a:xfrm>
              <a:blipFill>
                <a:blip r:embed="rId2"/>
                <a:stretch>
                  <a:fillRect l="-506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D93C62-D4D6-4227-8E67-B2745D6BA4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4639355"/>
                  </p:ext>
                </p:extLst>
              </p:nvPr>
            </p:nvGraphicFramePr>
            <p:xfrm>
              <a:off x="2790400" y="4509120"/>
              <a:ext cx="4949952" cy="2203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7136">
                      <a:extLst>
                        <a:ext uri="{9D8B030D-6E8A-4147-A177-3AD203B41FA5}">
                          <a16:colId xmlns:a16="http://schemas.microsoft.com/office/drawing/2014/main" val="1551402995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330504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24368785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919749114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927976267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3880427400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684122716"/>
                        </a:ext>
                      </a:extLst>
                    </a:gridCol>
                  </a:tblGrid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866507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13575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0.0</a:t>
                          </a: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617654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183690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634167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608277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6973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D93C62-D4D6-4227-8E67-B2745D6BA4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4639355"/>
                  </p:ext>
                </p:extLst>
              </p:nvPr>
            </p:nvGraphicFramePr>
            <p:xfrm>
              <a:off x="2790400" y="4509120"/>
              <a:ext cx="4949952" cy="2203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7136">
                      <a:extLst>
                        <a:ext uri="{9D8B030D-6E8A-4147-A177-3AD203B41FA5}">
                          <a16:colId xmlns:a16="http://schemas.microsoft.com/office/drawing/2014/main" val="1551402995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330504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24368785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919749114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927976267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3880427400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684122716"/>
                        </a:ext>
                      </a:extLst>
                    </a:gridCol>
                  </a:tblGrid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1923" r="-6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62" t="-1923" r="-5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62" t="-1923" r="-4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291" t="-1923" r="-299145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724" t="-1923" r="-201724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724" t="-1923" r="-1724" b="-628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66507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101923" r="-602586" b="-5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13575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201923" r="-602586" b="-4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0.0</a:t>
                          </a: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617654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307843" r="-602586" b="-3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183690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2" t="-400000" r="-602586" b="-2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634167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608277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62" t="-600000" r="-602586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6973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6600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AE21-29D6-4A11-A5B0-183B304E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Max-product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A589A-EA42-4B3C-AD68-4C6A2E195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507288" cy="5544616"/>
              </a:xfrm>
            </p:spPr>
            <p:txBody>
              <a:bodyPr/>
              <a:lstStyle/>
              <a:p>
                <a:r>
                  <a:rPr lang="en-US" sz="1800" dirty="0">
                    <a:latin typeface="+mj-lt"/>
                  </a:rPr>
                  <a:t>Sum-product algorithm (or Belief Propagation) allowed us to find marginals</a:t>
                </a:r>
                <a:br>
                  <a:rPr lang="en-US" sz="18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sz="18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dirty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sz="1800" dirty="0"/>
                </a:br>
                <a:r>
                  <a:rPr lang="en-US" sz="1800" dirty="0"/>
                  <a:t>efficiently by re-arranging the order of sums and products using the </a:t>
                </a:r>
                <a:r>
                  <a:rPr lang="en-US" sz="1800" i="1" dirty="0"/>
                  <a:t>distributive property of multiplication over addition: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Similar distributive property holds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1800" dirty="0"/>
                  <a:t> operator: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sz="1800" i="1" dirty="0"/>
                </a:br>
                <a:r>
                  <a:rPr lang="en-US" sz="1800" dirty="0"/>
                  <a:t>which allows for the same efficient calculation of the largest joint probability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p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dirty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We use the same BP where </a:t>
                </a:r>
                <a:r>
                  <a:rPr lang="en-US" sz="1800" i="1" dirty="0"/>
                  <a:t>sum</a:t>
                </a:r>
                <a:r>
                  <a:rPr lang="en-US" sz="1800" dirty="0"/>
                  <a:t> is replaced with </a:t>
                </a:r>
                <a:r>
                  <a:rPr lang="en-US" sz="1800" i="1" dirty="0">
                    <a:solidFill>
                      <a:srgbClr val="FF0000"/>
                    </a:solidFill>
                  </a:rPr>
                  <a:t>max</a:t>
                </a:r>
                <a:r>
                  <a:rPr lang="en-US" sz="1800" dirty="0"/>
                  <a:t> in the messages from factor nodes to variable nodes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solution is the maximum of the product of the messages arriving to the root node evaluated for the possible values of the “root”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p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A589A-EA42-4B3C-AD68-4C6A2E195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507288" cy="5544616"/>
              </a:xfrm>
              <a:blipFill>
                <a:blip r:embed="rId2"/>
                <a:stretch>
                  <a:fillRect l="-430" t="-660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919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4B12-38BC-4E2F-A87B-8AC4F1C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Max-product algorithm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96944" cy="5750099"/>
              </a:xfrm>
            </p:spPr>
            <p:txBody>
              <a:bodyPr/>
              <a:lstStyle/>
              <a:p>
                <a:r>
                  <a:rPr lang="en-US" sz="1800" dirty="0"/>
                  <a:t>The solution on the previous slide is the (unnormalized unless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) maximum of the joint distribution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However, we usually need the most likely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r>
                  <a:rPr lang="en-US" sz="1800" b="0" dirty="0"/>
                  <a:t>Solution: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1800" b="0" dirty="0"/>
                  <a:t> operator is applied during the max-product algorithm, remember the variable values giving the maximum</a:t>
                </a:r>
              </a:p>
              <a:p>
                <a:pPr lvl="1"/>
                <a:r>
                  <a:rPr lang="en-US" sz="1600" dirty="0"/>
                  <a:t>When calculating message from factor node to variable node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ne</m:t>
                        </m:r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en-US" sz="1600" b="0" dirty="0">
                    <a:solidFill>
                      <a:schemeClr val="tx1"/>
                    </a:solidFill>
                  </a:rPr>
                </a:br>
                <a:r>
                  <a:rPr lang="en-US" sz="1600" b="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, remember the </a:t>
                </a:r>
                <a:r>
                  <a:rPr lang="en-US" sz="1600" b="0" dirty="0"/>
                  <a:t>most likely values of the other factor’s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sz="16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ne</m:t>
                        </m:r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b="0" dirty="0"/>
              </a:p>
              <a:p>
                <a:pPr lvl="1"/>
                <a:r>
                  <a:rPr lang="en-US" sz="1600" b="0" dirty="0"/>
                  <a:t>When calculating</a:t>
                </a:r>
                <a:br>
                  <a:rPr lang="en-US" sz="1600" b="0" dirty="0"/>
                </a:b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ne</m:t>
                            </m:r>
                            <m:d>
                              <m:d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br>
                  <a:rPr lang="en-US" sz="1600" dirty="0">
                    <a:solidFill>
                      <a:srgbClr val="0000FF"/>
                    </a:solidFill>
                  </a:rPr>
                </a:br>
                <a:r>
                  <a:rPr lang="en-US" sz="1600" b="0" dirty="0"/>
                  <a:t>obtain also the most likely setting of the “root” variable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d>
                                <m:d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96944" cy="5750099"/>
              </a:xfrm>
              <a:blipFill>
                <a:blip r:embed="rId2"/>
                <a:stretch>
                  <a:fillRect l="-502" t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777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>
          <a:extLst>
            <a:ext uri="{FF2B5EF4-FFF2-40B4-BE49-F238E27FC236}">
              <a16:creationId xmlns:a16="http://schemas.microsoft.com/office/drawing/2014/main" id="{A34369F9-DAB0-8327-C411-11419685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7" name="Picture 169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838567-29B2-87D3-B2B6-074429FAB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954" b="582"/>
          <a:stretch/>
        </p:blipFill>
        <p:spPr>
          <a:xfrm>
            <a:off x="6876690" y="3481552"/>
            <a:ext cx="1289304" cy="1517904"/>
          </a:xfrm>
          <a:prstGeom prst="rect">
            <a:avLst/>
          </a:prstGeom>
          <a:solidFill>
            <a:srgbClr val="FF403F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p:pic>
        <p:nvPicPr>
          <p:cNvPr id="1674" name="Picture 1673" descr="A black background with red numbers&#10;&#10;Description automatically generated">
            <a:extLst>
              <a:ext uri="{FF2B5EF4-FFF2-40B4-BE49-F238E27FC236}">
                <a16:creationId xmlns:a16="http://schemas.microsoft.com/office/drawing/2014/main" id="{8DCBD1CA-A2A1-D409-75C6-B59A6E1D9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r="637"/>
          <a:stretch/>
        </p:blipFill>
        <p:spPr>
          <a:xfrm>
            <a:off x="3563888" y="3481552"/>
            <a:ext cx="1305111" cy="1526786"/>
          </a:xfrm>
          <a:prstGeom prst="rect">
            <a:avLst/>
          </a:prstGeom>
          <a:solidFill>
            <a:schemeClr val="bg1"/>
          </a:solidFill>
          <a:scene3d>
            <a:camera prst="isometricOffAxis2Top">
              <a:rot lat="18448668" lon="2370243" rev="18834415"/>
            </a:camera>
            <a:lightRig rig="threePt" dir="t"/>
          </a:scene3d>
        </p:spPr>
      </p:pic>
      <p:sp>
        <p:nvSpPr>
          <p:cNvPr id="1467" name="Google Shape;1467;g2e7cdfa2245_0_199">
            <a:extLst>
              <a:ext uri="{FF2B5EF4-FFF2-40B4-BE49-F238E27FC236}">
                <a16:creationId xmlns:a16="http://schemas.microsoft.com/office/drawing/2014/main" id="{E8098D71-F57E-468D-BA02-46D416973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Max-product message example</a:t>
            </a:r>
            <a:endParaRPr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EB3629-E61C-D0DD-6C84-2F298A29F4C9}"/>
                  </a:ext>
                </a:extLst>
              </p:cNvPr>
              <p:cNvSpPr txBox="1"/>
              <p:nvPr/>
            </p:nvSpPr>
            <p:spPr>
              <a:xfrm>
                <a:off x="3203848" y="1438163"/>
                <a:ext cx="5755733" cy="48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EB3629-E61C-D0DD-6C84-2F298A29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38163"/>
                <a:ext cx="5755733" cy="488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0" name="Group 1699">
            <a:extLst>
              <a:ext uri="{FF2B5EF4-FFF2-40B4-BE49-F238E27FC236}">
                <a16:creationId xmlns:a16="http://schemas.microsoft.com/office/drawing/2014/main" id="{AEC62FD5-4F7A-C333-376F-6912A3C7794E}"/>
              </a:ext>
            </a:extLst>
          </p:cNvPr>
          <p:cNvGrpSpPr/>
          <p:nvPr/>
        </p:nvGrpSpPr>
        <p:grpSpPr>
          <a:xfrm>
            <a:off x="874486" y="1124744"/>
            <a:ext cx="1725731" cy="2275471"/>
            <a:chOff x="9785309" y="2475031"/>
            <a:chExt cx="1725731" cy="22754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C0FF8E-266A-D9AC-2DCC-4D955FB97928}"/>
                </a:ext>
              </a:extLst>
            </p:cNvPr>
            <p:cNvGrpSpPr/>
            <p:nvPr/>
          </p:nvGrpSpPr>
          <p:grpSpPr>
            <a:xfrm>
              <a:off x="9785309" y="2475031"/>
              <a:ext cx="1725731" cy="2275471"/>
              <a:chOff x="1608455" y="3795249"/>
              <a:chExt cx="1725731" cy="227547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9A1F21-BC57-C26C-7EE3-36C56A04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AutoShape 13">
                <a:extLst>
                  <a:ext uri="{FF2B5EF4-FFF2-40B4-BE49-F238E27FC236}">
                    <a16:creationId xmlns:a16="http://schemas.microsoft.com/office/drawing/2014/main" id="{D8DB3F1A-DD2A-0F0E-EE91-7B4A72C6D7AE}"/>
                  </a:ext>
                </a:extLst>
              </p:cNvPr>
              <p:cNvCxnSpPr>
                <a:cxnSpLocks noChangeShapeType="1"/>
                <a:stCxn id="20" idx="5"/>
                <a:endCxn id="27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Oval 9">
                <a:extLst>
                  <a:ext uri="{FF2B5EF4-FFF2-40B4-BE49-F238E27FC236}">
                    <a16:creationId xmlns:a16="http://schemas.microsoft.com/office/drawing/2014/main" id="{071DAAF3-23AF-6DC5-0D76-34A37EFA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9">
                <a:extLst>
                  <a:ext uri="{FF2B5EF4-FFF2-40B4-BE49-F238E27FC236}">
                    <a16:creationId xmlns:a16="http://schemas.microsoft.com/office/drawing/2014/main" id="{471A9433-45BD-DECA-94A7-DF8FCEB4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9">
                <a:extLst>
                  <a:ext uri="{FF2B5EF4-FFF2-40B4-BE49-F238E27FC236}">
                    <a16:creationId xmlns:a16="http://schemas.microsoft.com/office/drawing/2014/main" id="{A1DD2AE6-E776-6784-D589-D93CDB43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AutoShape 13">
                <a:extLst>
                  <a:ext uri="{FF2B5EF4-FFF2-40B4-BE49-F238E27FC236}">
                    <a16:creationId xmlns:a16="http://schemas.microsoft.com/office/drawing/2014/main" id="{B35E8867-2FF1-CFBC-95CE-12C2D896EF4A}"/>
                  </a:ext>
                </a:extLst>
              </p:cNvPr>
              <p:cNvCxnSpPr>
                <a:cxnSpLocks noChangeShapeType="1"/>
                <a:stCxn id="26" idx="7"/>
                <a:endCxn id="27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13">
                <a:extLst>
                  <a:ext uri="{FF2B5EF4-FFF2-40B4-BE49-F238E27FC236}">
                    <a16:creationId xmlns:a16="http://schemas.microsoft.com/office/drawing/2014/main" id="{37779002-98E3-15C5-0683-CDF5B9A694C5}"/>
                  </a:ext>
                </a:extLst>
              </p:cNvPr>
              <p:cNvCxnSpPr>
                <a:cxnSpLocks noChangeShapeType="1"/>
                <a:stCxn id="27" idx="6"/>
                <a:endCxn id="28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41" name="Rectangle 1440">
                <a:extLst>
                  <a:ext uri="{FF2B5EF4-FFF2-40B4-BE49-F238E27FC236}">
                    <a16:creationId xmlns:a16="http://schemas.microsoft.com/office/drawing/2014/main" id="{B9225974-8E51-35CF-F97C-23F39A401197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5" name="TextBox 1444">
                    <a:extLst>
                      <a:ext uri="{FF2B5EF4-FFF2-40B4-BE49-F238E27FC236}">
                        <a16:creationId xmlns:a16="http://schemas.microsoft.com/office/drawing/2014/main" id="{B608DF89-03C6-6424-A60B-32EF98BE393B}"/>
                      </a:ext>
                    </a:extLst>
                  </p:cNvPr>
                  <p:cNvSpPr txBox="1"/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66D5F24C-C785-415E-87C9-41AD2A694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6" name="TextBox 1445">
                    <a:extLst>
                      <a:ext uri="{FF2B5EF4-FFF2-40B4-BE49-F238E27FC236}">
                        <a16:creationId xmlns:a16="http://schemas.microsoft.com/office/drawing/2014/main" id="{19F0D5F6-265E-E864-055A-B9E0E36C6055}"/>
                      </a:ext>
                    </a:extLst>
                  </p:cNvPr>
                  <p:cNvSpPr txBox="1"/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7D21C062-D0AB-4DEF-98DD-D8ABEDF53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7" name="TextBox 1446">
                    <a:extLst>
                      <a:ext uri="{FF2B5EF4-FFF2-40B4-BE49-F238E27FC236}">
                        <a16:creationId xmlns:a16="http://schemas.microsoft.com/office/drawing/2014/main" id="{26E346A9-D2D4-8FE8-18B8-F96404E370E5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4AE3E9C4-8BFB-4779-8D11-A876EDD915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0" name="TextBox 1449">
                    <a:extLst>
                      <a:ext uri="{FF2B5EF4-FFF2-40B4-BE49-F238E27FC236}">
                        <a16:creationId xmlns:a16="http://schemas.microsoft.com/office/drawing/2014/main" id="{400CA0A7-F3A3-483A-EF78-FB905B5EA139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736" y="449982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0" name="TextBox 1449">
                    <a:extLst>
                      <a:ext uri="{FF2B5EF4-FFF2-40B4-BE49-F238E27FC236}">
                        <a16:creationId xmlns:a16="http://schemas.microsoft.com/office/drawing/2014/main" id="{400CA0A7-F3A3-483A-EF78-FB905B5EA1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736" y="4499828"/>
                    <a:ext cx="40343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15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3" name="Group 1452">
              <a:extLst>
                <a:ext uri="{FF2B5EF4-FFF2-40B4-BE49-F238E27FC236}">
                  <a16:creationId xmlns:a16="http://schemas.microsoft.com/office/drawing/2014/main" id="{CC8D7B14-E52E-C844-A12A-12C50A0CA74A}"/>
                </a:ext>
              </a:extLst>
            </p:cNvPr>
            <p:cNvGrpSpPr/>
            <p:nvPr/>
          </p:nvGrpSpPr>
          <p:grpSpPr>
            <a:xfrm>
              <a:off x="10382253" y="3980990"/>
              <a:ext cx="1102994" cy="407042"/>
              <a:chOff x="2400316" y="1688298"/>
              <a:chExt cx="1102994" cy="4070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4" name="TextBox 1453">
                    <a:extLst>
                      <a:ext uri="{FF2B5EF4-FFF2-40B4-BE49-F238E27FC236}">
                        <a16:creationId xmlns:a16="http://schemas.microsoft.com/office/drawing/2014/main" id="{5B7371E8-F558-B2A5-E17D-1C82D031EF14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316" y="1700808"/>
                    <a:ext cx="1102994" cy="3945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8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D04C743D-566C-44B1-9628-967D4072A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0316" y="1700808"/>
                    <a:ext cx="1102994" cy="3945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657"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55" name="Straight Arrow Connector 1454">
                <a:extLst>
                  <a:ext uri="{FF2B5EF4-FFF2-40B4-BE49-F238E27FC236}">
                    <a16:creationId xmlns:a16="http://schemas.microsoft.com/office/drawing/2014/main" id="{4767B110-AB61-0EC1-59AC-EF9E50417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6858" y="1688298"/>
                <a:ext cx="72531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57" name="Group 1456">
              <a:extLst>
                <a:ext uri="{FF2B5EF4-FFF2-40B4-BE49-F238E27FC236}">
                  <a16:creationId xmlns:a16="http://schemas.microsoft.com/office/drawing/2014/main" id="{D575D6CB-7950-02F8-BA25-3D09A5D6FDB2}"/>
                </a:ext>
              </a:extLst>
            </p:cNvPr>
            <p:cNvGrpSpPr/>
            <p:nvPr/>
          </p:nvGrpSpPr>
          <p:grpSpPr>
            <a:xfrm>
              <a:off x="10300582" y="2650354"/>
              <a:ext cx="1175002" cy="585550"/>
              <a:chOff x="2166245" y="1797822"/>
              <a:chExt cx="1175002" cy="585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8" name="TextBox 1457">
                    <a:extLst>
                      <a:ext uri="{FF2B5EF4-FFF2-40B4-BE49-F238E27FC236}">
                        <a16:creationId xmlns:a16="http://schemas.microsoft.com/office/drawing/2014/main" id="{C6B5CD8E-2F59-DE4C-A236-E859622FD0B4}"/>
                      </a:ext>
                    </a:extLst>
                  </p:cNvPr>
                  <p:cNvSpPr txBox="1"/>
                  <p:nvPr/>
                </p:nvSpPr>
                <p:spPr>
                  <a:xfrm>
                    <a:off x="2238253" y="1797822"/>
                    <a:ext cx="1102994" cy="3945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8C57B36-3025-4175-B09F-64AF8C796F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8253" y="1797822"/>
                    <a:ext cx="1102994" cy="3945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210"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59" name="Straight Arrow Connector 1458">
                <a:extLst>
                  <a:ext uri="{FF2B5EF4-FFF2-40B4-BE49-F238E27FC236}">
                    <a16:creationId xmlns:a16="http://schemas.microsoft.com/office/drawing/2014/main" id="{A5B3A5C2-7094-6D3E-0459-EE20BED0A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6245" y="1976330"/>
                <a:ext cx="394955" cy="407042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B6B5F5-BC1B-F169-87DC-B7BDFBDBCF2F}"/>
                  </a:ext>
                </a:extLst>
              </p:cNvPr>
              <p:cNvSpPr txBox="1"/>
              <p:nvPr/>
            </p:nvSpPr>
            <p:spPr>
              <a:xfrm>
                <a:off x="35496" y="2242380"/>
                <a:ext cx="1146038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B6B5F5-BC1B-F169-87DC-B7BDFBDB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42380"/>
                <a:ext cx="1146038" cy="394532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D5984F-00B5-CB8F-2255-0383C80C55E3}"/>
              </a:ext>
            </a:extLst>
          </p:cNvPr>
          <p:cNvCxnSpPr>
            <a:cxnSpLocks/>
          </p:cNvCxnSpPr>
          <p:nvPr/>
        </p:nvCxnSpPr>
        <p:spPr>
          <a:xfrm flipV="1">
            <a:off x="1130602" y="2208753"/>
            <a:ext cx="357400" cy="3955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19ABF-0FA1-F03C-D8EC-5A71B9EDA550}"/>
                  </a:ext>
                </a:extLst>
              </p:cNvPr>
              <p:cNvSpPr txBox="1"/>
              <p:nvPr/>
            </p:nvSpPr>
            <p:spPr>
              <a:xfrm>
                <a:off x="3283543" y="1988840"/>
                <a:ext cx="5582354" cy="537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19ABF-0FA1-F03C-D8EC-5A71B9ED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43" y="1988840"/>
                <a:ext cx="5582354" cy="5374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" name="TextBox 1639">
                <a:extLst>
                  <a:ext uri="{FF2B5EF4-FFF2-40B4-BE49-F238E27FC236}">
                    <a16:creationId xmlns:a16="http://schemas.microsoft.com/office/drawing/2014/main" id="{9C7A6D61-DE55-F920-2D40-F7C6637CD96A}"/>
                  </a:ext>
                </a:extLst>
              </p:cNvPr>
              <p:cNvSpPr txBox="1"/>
              <p:nvPr/>
            </p:nvSpPr>
            <p:spPr>
              <a:xfrm>
                <a:off x="7837293" y="4815212"/>
                <a:ext cx="1146038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40" name="TextBox 1639">
                <a:extLst>
                  <a:ext uri="{FF2B5EF4-FFF2-40B4-BE49-F238E27FC236}">
                    <a16:creationId xmlns:a16="http://schemas.microsoft.com/office/drawing/2014/main" id="{9C7A6D61-DE55-F920-2D40-F7C6637CD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293" y="4815212"/>
                <a:ext cx="1146038" cy="394532"/>
              </a:xfrm>
              <a:prstGeom prst="rect">
                <a:avLst/>
              </a:prstGeom>
              <a:blipFill>
                <a:blip r:embed="rId1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" name="TextBox 1640">
                <a:extLst>
                  <a:ext uri="{FF2B5EF4-FFF2-40B4-BE49-F238E27FC236}">
                    <a16:creationId xmlns:a16="http://schemas.microsoft.com/office/drawing/2014/main" id="{1A736D3D-1CEE-2CC1-6AD1-EC943B5FB2BC}"/>
                  </a:ext>
                </a:extLst>
              </p:cNvPr>
              <p:cNvSpPr txBox="1"/>
              <p:nvPr/>
            </p:nvSpPr>
            <p:spPr>
              <a:xfrm rot="159554">
                <a:off x="6274849" y="4837914"/>
                <a:ext cx="1102994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1" name="TextBox 1640">
                <a:extLst>
                  <a:ext uri="{FF2B5EF4-FFF2-40B4-BE49-F238E27FC236}">
                    <a16:creationId xmlns:a16="http://schemas.microsoft.com/office/drawing/2014/main" id="{1A736D3D-1CEE-2CC1-6AD1-EC943B5FB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554">
                <a:off x="6274849" y="4837914"/>
                <a:ext cx="1102994" cy="394532"/>
              </a:xfrm>
              <a:prstGeom prst="rect">
                <a:avLst/>
              </a:prstGeom>
              <a:blipFill>
                <a:blip r:embed="rId18"/>
                <a:stretch>
                  <a:fillRect r="-108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2" name="TextBox 1441">
                <a:extLst>
                  <a:ext uri="{FF2B5EF4-FFF2-40B4-BE49-F238E27FC236}">
                    <a16:creationId xmlns:a16="http://schemas.microsoft.com/office/drawing/2014/main" id="{503386D8-3802-4BD3-84D1-42101E4A4282}"/>
                  </a:ext>
                </a:extLst>
              </p:cNvPr>
              <p:cNvSpPr txBox="1"/>
              <p:nvPr/>
            </p:nvSpPr>
            <p:spPr>
              <a:xfrm>
                <a:off x="2159162" y="4869160"/>
                <a:ext cx="3997014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2" name="TextBox 1441">
                <a:extLst>
                  <a:ext uri="{FF2B5EF4-FFF2-40B4-BE49-F238E27FC236}">
                    <a16:creationId xmlns:a16="http://schemas.microsoft.com/office/drawing/2014/main" id="{503386D8-3802-4BD3-84D1-42101E4A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62" y="4869160"/>
                <a:ext cx="3997014" cy="394532"/>
              </a:xfrm>
              <a:prstGeom prst="rect">
                <a:avLst/>
              </a:prstGeom>
              <a:blipFill>
                <a:blip r:embed="rId1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8" name="TextBox 1447">
                <a:extLst>
                  <a:ext uri="{FF2B5EF4-FFF2-40B4-BE49-F238E27FC236}">
                    <a16:creationId xmlns:a16="http://schemas.microsoft.com/office/drawing/2014/main" id="{EB048BF9-41B7-CD9E-6C32-FA9C269B7183}"/>
                  </a:ext>
                </a:extLst>
              </p:cNvPr>
              <p:cNvSpPr txBox="1"/>
              <p:nvPr/>
            </p:nvSpPr>
            <p:spPr>
              <a:xfrm>
                <a:off x="463776" y="4437112"/>
                <a:ext cx="2055686" cy="48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8" name="TextBox 1447">
                <a:extLst>
                  <a:ext uri="{FF2B5EF4-FFF2-40B4-BE49-F238E27FC236}">
                    <a16:creationId xmlns:a16="http://schemas.microsoft.com/office/drawing/2014/main" id="{EB048BF9-41B7-CD9E-6C32-FA9C269B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6" y="4437112"/>
                <a:ext cx="2055686" cy="4888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" name="Picture 1463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4CA7ADA4-D261-A015-D046-15757C3E42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t="-1192" r="1060" b="1192"/>
          <a:stretch/>
        </p:blipFill>
        <p:spPr>
          <a:xfrm>
            <a:off x="3569864" y="2960107"/>
            <a:ext cx="1305111" cy="1529557"/>
          </a:xfrm>
          <a:prstGeom prst="rect">
            <a:avLst/>
          </a:prstGeom>
          <a:solidFill>
            <a:schemeClr val="bg1"/>
          </a:solidFill>
          <a:effectLst/>
          <a:scene3d>
            <a:camera prst="isometricOffAxis2Top">
              <a:rot lat="18448668" lon="2370243" rev="18834415"/>
            </a:camera>
            <a:lightRig rig="threePt" dir="t"/>
          </a:scene3d>
        </p:spPr>
      </p:pic>
      <p:pic>
        <p:nvPicPr>
          <p:cNvPr id="1695" name="Picture 169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F374FE-6535-C0EB-DC92-91528842ECC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-123" r="805" b="883"/>
          <a:stretch/>
        </p:blipFill>
        <p:spPr>
          <a:xfrm>
            <a:off x="6877050" y="2959808"/>
            <a:ext cx="1289304" cy="1517904"/>
          </a:xfrm>
          <a:prstGeom prst="rect">
            <a:avLst/>
          </a:prstGeom>
          <a:solidFill>
            <a:srgbClr val="FF403F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01" name="TextBox 1700">
                <a:extLst>
                  <a:ext uri="{FF2B5EF4-FFF2-40B4-BE49-F238E27FC236}">
                    <a16:creationId xmlns:a16="http://schemas.microsoft.com/office/drawing/2014/main" id="{705F841C-5067-1ED7-DE08-533E9051BD4E}"/>
                  </a:ext>
                </a:extLst>
              </p:cNvPr>
              <p:cNvSpPr txBox="1"/>
              <p:nvPr/>
            </p:nvSpPr>
            <p:spPr>
              <a:xfrm>
                <a:off x="7818450" y="2968204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71" lon="2370244" rev="1883442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1" name="TextBox 1700">
                <a:extLst>
                  <a:ext uri="{FF2B5EF4-FFF2-40B4-BE49-F238E27FC236}">
                    <a16:creationId xmlns:a16="http://schemas.microsoft.com/office/drawing/2014/main" id="{705F841C-5067-1ED7-DE08-533E9051B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50" y="2968204"/>
                <a:ext cx="48165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3" name="TextBox 1702">
                <a:extLst>
                  <a:ext uri="{FF2B5EF4-FFF2-40B4-BE49-F238E27FC236}">
                    <a16:creationId xmlns:a16="http://schemas.microsoft.com/office/drawing/2014/main" id="{13DE3224-606C-092C-F830-A045577872F2}"/>
                  </a:ext>
                </a:extLst>
              </p:cNvPr>
              <p:cNvSpPr txBox="1"/>
              <p:nvPr/>
            </p:nvSpPr>
            <p:spPr>
              <a:xfrm>
                <a:off x="6378290" y="3256236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69" lon="2370244" rev="18834418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3" name="TextBox 1702">
                <a:extLst>
                  <a:ext uri="{FF2B5EF4-FFF2-40B4-BE49-F238E27FC236}">
                    <a16:creationId xmlns:a16="http://schemas.microsoft.com/office/drawing/2014/main" id="{13DE3224-606C-092C-F830-A0455778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90" y="3256236"/>
                <a:ext cx="48165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5" name="TextBox 1704">
                <a:extLst>
                  <a:ext uri="{FF2B5EF4-FFF2-40B4-BE49-F238E27FC236}">
                    <a16:creationId xmlns:a16="http://schemas.microsoft.com/office/drawing/2014/main" id="{79086D0F-4A07-6029-F9AB-EE95CE0656A9}"/>
                  </a:ext>
                </a:extLst>
              </p:cNvPr>
              <p:cNvSpPr txBox="1"/>
              <p:nvPr/>
            </p:nvSpPr>
            <p:spPr>
              <a:xfrm>
                <a:off x="8628334" y="3591650"/>
                <a:ext cx="31714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5" name="TextBox 1704">
                <a:extLst>
                  <a:ext uri="{FF2B5EF4-FFF2-40B4-BE49-F238E27FC236}">
                    <a16:creationId xmlns:a16="http://schemas.microsoft.com/office/drawing/2014/main" id="{79086D0F-4A07-6029-F9AB-EE95CE06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334" y="3591650"/>
                <a:ext cx="317148" cy="338554"/>
              </a:xfrm>
              <a:prstGeom prst="rect">
                <a:avLst/>
              </a:prstGeom>
              <a:blipFill>
                <a:blip r:embed="rId25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6" name="Right Brace 1705">
            <a:extLst>
              <a:ext uri="{FF2B5EF4-FFF2-40B4-BE49-F238E27FC236}">
                <a16:creationId xmlns:a16="http://schemas.microsoft.com/office/drawing/2014/main" id="{39ACE7BE-26CE-58C4-5A4C-7D47712AF6B6}"/>
              </a:ext>
            </a:extLst>
          </p:cNvPr>
          <p:cNvSpPr/>
          <p:nvPr/>
        </p:nvSpPr>
        <p:spPr>
          <a:xfrm>
            <a:off x="8466723" y="3530419"/>
            <a:ext cx="176434" cy="5143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8" name="Picture 170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661DB9-7F9E-DE20-32B3-FEAF1BE9AF5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944" b="1000"/>
          <a:stretch/>
        </p:blipFill>
        <p:spPr>
          <a:xfrm>
            <a:off x="6410346" y="4533097"/>
            <a:ext cx="1289304" cy="411480"/>
          </a:xfrm>
          <a:prstGeom prst="rect">
            <a:avLst/>
          </a:prstGeom>
          <a:solidFill>
            <a:srgbClr val="CC00CC"/>
          </a:solidFill>
          <a:scene3d>
            <a:camera prst="isometricOffAxis2Top">
              <a:rot lat="18448669" lon="2370244" rev="18834418"/>
            </a:camera>
            <a:lightRig rig="threePt" dir="t"/>
          </a:scene3d>
        </p:spPr>
      </p:pic>
      <p:pic>
        <p:nvPicPr>
          <p:cNvPr id="1710" name="Picture 170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A1EE7D-479B-E150-4E32-D67169E59FE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 b="1181"/>
          <a:stretch/>
        </p:blipFill>
        <p:spPr>
          <a:xfrm>
            <a:off x="8178490" y="3697576"/>
            <a:ext cx="448056" cy="150876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Top">
              <a:rot lat="18448669" lon="2370244" rev="18834418"/>
            </a:camera>
            <a:lightRig rig="threePt" dir="t"/>
          </a:scene3d>
        </p:spPr>
      </p:pic>
      <p:sp>
        <p:nvSpPr>
          <p:cNvPr id="1712" name="Right Brace 1711">
            <a:extLst>
              <a:ext uri="{FF2B5EF4-FFF2-40B4-BE49-F238E27FC236}">
                <a16:creationId xmlns:a16="http://schemas.microsoft.com/office/drawing/2014/main" id="{84ED7CF6-D544-CA64-7A9D-82B1E8A95792}"/>
              </a:ext>
            </a:extLst>
          </p:cNvPr>
          <p:cNvSpPr/>
          <p:nvPr/>
        </p:nvSpPr>
        <p:spPr>
          <a:xfrm rot="10800000">
            <a:off x="6757378" y="2841070"/>
            <a:ext cx="162745" cy="1408186"/>
          </a:xfrm>
          <a:prstGeom prst="rightBrace">
            <a:avLst>
              <a:gd name="adj1" fmla="val 0"/>
              <a:gd name="adj2" fmla="val 50781"/>
            </a:avLst>
          </a:prstGeom>
          <a:ln w="22225"/>
          <a:scene3d>
            <a:camera prst="isometricOffAxis2Top">
              <a:rot lat="18448668" lon="2370244" rev="18834415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6" name="Right Brace 1715">
            <a:extLst>
              <a:ext uri="{FF2B5EF4-FFF2-40B4-BE49-F238E27FC236}">
                <a16:creationId xmlns:a16="http://schemas.microsoft.com/office/drawing/2014/main" id="{25103E7C-C821-0EA1-357A-FC06836AAA93}"/>
              </a:ext>
            </a:extLst>
          </p:cNvPr>
          <p:cNvSpPr/>
          <p:nvPr/>
        </p:nvSpPr>
        <p:spPr>
          <a:xfrm flipH="1">
            <a:off x="7767648" y="2705152"/>
            <a:ext cx="319533" cy="1209893"/>
          </a:xfrm>
          <a:prstGeom prst="rightBrace">
            <a:avLst/>
          </a:prstGeom>
          <a:ln w="19050"/>
          <a:scene3d>
            <a:camera prst="isometricOffAxis2Top">
              <a:rot lat="20742000" lon="17669997" rev="15402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683C74-FC17-4AF7-46C8-3EB12C76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74562"/>
              </p:ext>
            </p:extLst>
          </p:nvPr>
        </p:nvGraphicFramePr>
        <p:xfrm>
          <a:off x="1949064" y="3573016"/>
          <a:ext cx="42019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196">
                  <a:extLst>
                    <a:ext uri="{9D8B030D-6E8A-4147-A177-3AD203B41FA5}">
                      <a16:colId xmlns:a16="http://schemas.microsoft.com/office/drawing/2014/main" val="92881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3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38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C4B1B9-CF41-8CF8-2E4A-F40978889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63140"/>
                  </p:ext>
                </p:extLst>
              </p:nvPr>
            </p:nvGraphicFramePr>
            <p:xfrm>
              <a:off x="1619672" y="5877272"/>
              <a:ext cx="1316149" cy="8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16149">
                      <a:extLst>
                        <a:ext uri="{9D8B030D-6E8A-4147-A177-3AD203B41FA5}">
                          <a16:colId xmlns:a16="http://schemas.microsoft.com/office/drawing/2014/main" val="9288195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404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0332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404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338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C4B1B9-CF41-8CF8-2E4A-F40978889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963140"/>
                  </p:ext>
                </p:extLst>
              </p:nvPr>
            </p:nvGraphicFramePr>
            <p:xfrm>
              <a:off x="1619672" y="5877272"/>
              <a:ext cx="1316149" cy="8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16149">
                      <a:extLst>
                        <a:ext uri="{9D8B030D-6E8A-4147-A177-3AD203B41FA5}">
                          <a16:colId xmlns:a16="http://schemas.microsoft.com/office/drawing/2014/main" val="928819514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461" t="-1471" r="-922" b="-1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033272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461" t="-101471" r="-922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338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A2C07-00FE-41F0-0FCD-ECD47EB6CF82}"/>
                  </a:ext>
                </a:extLst>
              </p:cNvPr>
              <p:cNvSpPr txBox="1"/>
              <p:nvPr/>
            </p:nvSpPr>
            <p:spPr>
              <a:xfrm>
                <a:off x="477424" y="5267809"/>
                <a:ext cx="2010265" cy="537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A2C07-00FE-41F0-0FCD-ECD47EB6C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4" y="5267809"/>
                <a:ext cx="2010265" cy="53745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CD640D-B861-5515-A803-287519EA4059}"/>
                  </a:ext>
                </a:extLst>
              </p:cNvPr>
              <p:cNvSpPr txBox="1"/>
              <p:nvPr/>
            </p:nvSpPr>
            <p:spPr>
              <a:xfrm>
                <a:off x="6559044" y="2783538"/>
                <a:ext cx="15246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CD640D-B861-5515-A803-287519EA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044" y="2783538"/>
                <a:ext cx="1524619" cy="369332"/>
              </a:xfrm>
              <a:prstGeom prst="rect">
                <a:avLst/>
              </a:prstGeom>
              <a:blipFill>
                <a:blip r:embed="rId3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3FAA1-CAE3-65B0-A6F7-7A0C701B4308}"/>
                  </a:ext>
                </a:extLst>
              </p:cNvPr>
              <p:cNvSpPr txBox="1"/>
              <p:nvPr/>
            </p:nvSpPr>
            <p:spPr>
              <a:xfrm>
                <a:off x="-63323" y="3615620"/>
                <a:ext cx="2110330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3FAA1-CAE3-65B0-A6F7-7A0C701B4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323" y="3615620"/>
                <a:ext cx="2110330" cy="696729"/>
              </a:xfrm>
              <a:prstGeom prst="rect">
                <a:avLst/>
              </a:prstGeom>
              <a:blipFill>
                <a:blip r:embed="rId3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70213-14E6-EF97-03BC-96B012C7CC9C}"/>
                  </a:ext>
                </a:extLst>
              </p:cNvPr>
              <p:cNvSpPr txBox="1"/>
              <p:nvPr/>
            </p:nvSpPr>
            <p:spPr>
              <a:xfrm>
                <a:off x="7959" y="5970016"/>
                <a:ext cx="1670073" cy="97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70213-14E6-EF97-03BC-96B012C7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" y="5970016"/>
                <a:ext cx="1670073" cy="97372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99D271F-9888-A7EB-BEFC-51A2A2AEB9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43691" y="5140796"/>
            <a:ext cx="403668" cy="355312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4B4A83F-E215-F430-8AD0-921F18B19EC2}"/>
              </a:ext>
            </a:extLst>
          </p:cNvPr>
          <p:cNvCxnSpPr>
            <a:cxnSpLocks/>
          </p:cNvCxnSpPr>
          <p:nvPr/>
        </p:nvCxnSpPr>
        <p:spPr>
          <a:xfrm rot="10800000">
            <a:off x="1805923" y="4636744"/>
            <a:ext cx="533831" cy="386374"/>
          </a:xfrm>
          <a:prstGeom prst="curvedConnector3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A3968F2D-BBF5-F368-392F-694235D7EF0E}"/>
              </a:ext>
            </a:extLst>
          </p:cNvPr>
          <p:cNvCxnSpPr>
            <a:cxnSpLocks/>
          </p:cNvCxnSpPr>
          <p:nvPr/>
        </p:nvCxnSpPr>
        <p:spPr>
          <a:xfrm rot="10800000">
            <a:off x="407718" y="4339960"/>
            <a:ext cx="773817" cy="314235"/>
          </a:xfrm>
          <a:prstGeom prst="curvedConnector3">
            <a:avLst>
              <a:gd name="adj1" fmla="val 102911"/>
            </a:avLst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9" name="Connector: Curved 1638">
            <a:extLst>
              <a:ext uri="{FF2B5EF4-FFF2-40B4-BE49-F238E27FC236}">
                <a16:creationId xmlns:a16="http://schemas.microsoft.com/office/drawing/2014/main" id="{BE21E061-1CE3-2DF8-5F98-336E62F364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3528" y="5460833"/>
            <a:ext cx="710222" cy="576059"/>
          </a:xfrm>
          <a:prstGeom prst="curvedConnector3">
            <a:avLst>
              <a:gd name="adj1" fmla="val 99962"/>
            </a:avLst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52" name="Picture 16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F6C8E7-CF19-E2D6-E152-FBAAEE69401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34" y="3128034"/>
            <a:ext cx="1263547" cy="382389"/>
          </a:xfrm>
          <a:prstGeom prst="rect">
            <a:avLst/>
          </a:prstGeom>
          <a:scene3d>
            <a:camera prst="isometricOffAxis2Top">
              <a:rot lat="18448671" lon="2370244" rev="18834421"/>
            </a:camera>
            <a:lightRig rig="threePt" dir="t"/>
          </a:scene3d>
        </p:spPr>
      </p:pic>
      <p:pic>
        <p:nvPicPr>
          <p:cNvPr id="1654" name="Picture 16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B01264-C14E-B607-E404-D8A7807D04D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47" y="2776375"/>
            <a:ext cx="423953" cy="1493535"/>
          </a:xfrm>
          <a:prstGeom prst="rect">
            <a:avLst/>
          </a:prstGeom>
          <a:scene3d>
            <a:camera prst="isometricOffAxis2Top">
              <a:rot lat="18448671" lon="2370244" rev="18834421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TextBox 1654">
                <a:extLst>
                  <a:ext uri="{FF2B5EF4-FFF2-40B4-BE49-F238E27FC236}">
                    <a16:creationId xmlns:a16="http://schemas.microsoft.com/office/drawing/2014/main" id="{BB39744F-FED0-9604-83CA-3D1177A015C6}"/>
                  </a:ext>
                </a:extLst>
              </p:cNvPr>
              <p:cNvSpPr txBox="1"/>
              <p:nvPr/>
            </p:nvSpPr>
            <p:spPr>
              <a:xfrm>
                <a:off x="4521732" y="3005044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71" lon="2370244" rev="1883442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5" name="TextBox 1654">
                <a:extLst>
                  <a:ext uri="{FF2B5EF4-FFF2-40B4-BE49-F238E27FC236}">
                    <a16:creationId xmlns:a16="http://schemas.microsoft.com/office/drawing/2014/main" id="{BB39744F-FED0-9604-83CA-3D1177A0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32" y="3005044"/>
                <a:ext cx="481652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6" name="TextBox 1655">
                <a:extLst>
                  <a:ext uri="{FF2B5EF4-FFF2-40B4-BE49-F238E27FC236}">
                    <a16:creationId xmlns:a16="http://schemas.microsoft.com/office/drawing/2014/main" id="{4D7729A3-053B-5EBB-A58F-5B7616F8CED3}"/>
                  </a:ext>
                </a:extLst>
              </p:cNvPr>
              <p:cNvSpPr txBox="1"/>
              <p:nvPr/>
            </p:nvSpPr>
            <p:spPr>
              <a:xfrm>
                <a:off x="3131840" y="3221068"/>
                <a:ext cx="481652" cy="369332"/>
              </a:xfrm>
              <a:prstGeom prst="rect">
                <a:avLst/>
              </a:prstGeom>
              <a:noFill/>
              <a:scene3d>
                <a:camera prst="isometricOffAxis2Top">
                  <a:rot lat="18448669" lon="2370244" rev="18834418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6" name="TextBox 1655">
                <a:extLst>
                  <a:ext uri="{FF2B5EF4-FFF2-40B4-BE49-F238E27FC236}">
                    <a16:creationId xmlns:a16="http://schemas.microsoft.com/office/drawing/2014/main" id="{4D7729A3-053B-5EBB-A58F-5B7616F8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21068"/>
                <a:ext cx="481652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7" name="TextBox 1656">
                <a:extLst>
                  <a:ext uri="{FF2B5EF4-FFF2-40B4-BE49-F238E27FC236}">
                    <a16:creationId xmlns:a16="http://schemas.microsoft.com/office/drawing/2014/main" id="{494F2ACA-2C88-8B9B-286B-ADDFA2A7EDB4}"/>
                  </a:ext>
                </a:extLst>
              </p:cNvPr>
              <p:cNvSpPr txBox="1"/>
              <p:nvPr/>
            </p:nvSpPr>
            <p:spPr>
              <a:xfrm>
                <a:off x="5173132" y="3613476"/>
                <a:ext cx="31714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accent4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57" name="TextBox 1656">
                <a:extLst>
                  <a:ext uri="{FF2B5EF4-FFF2-40B4-BE49-F238E27FC236}">
                    <a16:creationId xmlns:a16="http://schemas.microsoft.com/office/drawing/2014/main" id="{494F2ACA-2C88-8B9B-286B-ADDFA2A7E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32" y="3613476"/>
                <a:ext cx="317148" cy="338554"/>
              </a:xfrm>
              <a:prstGeom prst="rect">
                <a:avLst/>
              </a:prstGeom>
              <a:blipFill>
                <a:blip r:embed="rId37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58" name="Table 1657">
            <a:extLst>
              <a:ext uri="{FF2B5EF4-FFF2-40B4-BE49-F238E27FC236}">
                <a16:creationId xmlns:a16="http://schemas.microsoft.com/office/drawing/2014/main" id="{D8F97A6D-3A8A-789D-2386-5181003DB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33466"/>
              </p:ext>
            </p:extLst>
          </p:nvPr>
        </p:nvGraphicFramePr>
        <p:xfrm>
          <a:off x="5092240" y="3415746"/>
          <a:ext cx="232093" cy="733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113421802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T="34350" marB="343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78230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900" b="0" i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i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marT="34350" marB="343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580007"/>
                  </a:ext>
                </a:extLst>
              </a:tr>
            </a:tbl>
          </a:graphicData>
        </a:graphic>
      </p:graphicFrame>
      <p:sp>
        <p:nvSpPr>
          <p:cNvPr id="1440" name="Arrow: U-Turn 1439">
            <a:extLst>
              <a:ext uri="{FF2B5EF4-FFF2-40B4-BE49-F238E27FC236}">
                <a16:creationId xmlns:a16="http://schemas.microsoft.com/office/drawing/2014/main" id="{2304E2AC-758A-99A6-6C18-3611FCA38E16}"/>
              </a:ext>
            </a:extLst>
          </p:cNvPr>
          <p:cNvSpPr/>
          <p:nvPr/>
        </p:nvSpPr>
        <p:spPr>
          <a:xfrm flipH="1" flipV="1">
            <a:off x="4202799" y="5514775"/>
            <a:ext cx="3393536" cy="297592"/>
          </a:xfrm>
          <a:prstGeom prst="uturnArrow">
            <a:avLst>
              <a:gd name="adj1" fmla="val 0"/>
              <a:gd name="adj2" fmla="val 25000"/>
              <a:gd name="adj3" fmla="val 25000"/>
              <a:gd name="adj4" fmla="val 50000"/>
              <a:gd name="adj5" fmla="val 75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6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4B12-38BC-4E2F-A87B-8AC4F1C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Max-product algorithm - backtracking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96944" cy="1861667"/>
              </a:xfrm>
            </p:spPr>
            <p:txBody>
              <a:bodyPr/>
              <a:lstStyle/>
              <a:p>
                <a:r>
                  <a:rPr lang="en-US" sz="1800" dirty="0">
                    <a:latin typeface="+mj-lt"/>
                  </a:rPr>
                  <a:t>Now, we have the most likely value for the root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We back-propagate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to each neighboring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Here, we evaluate the stored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, which  gives us the most likely values of the other factor’s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We back-propagate these new “most likely values” to the next factor nodes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further away from the root to evaluate their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</a:p>
              <a:p>
                <a:r>
                  <a:rPr lang="en-US" sz="1800" dirty="0">
                    <a:latin typeface="+mj-lt"/>
                  </a:rPr>
                  <a:t>This is repeated until we obtain the most likely values for all the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p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96944" cy="1861667"/>
              </a:xfrm>
              <a:blipFill>
                <a:blip r:embed="rId2"/>
                <a:stretch>
                  <a:fillRect l="-502" t="-1967" b="-2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09E7CD-6C8A-4C4D-9CD6-AA2E4A459E12}"/>
              </a:ext>
            </a:extLst>
          </p:cNvPr>
          <p:cNvGrpSpPr/>
          <p:nvPr/>
        </p:nvGrpSpPr>
        <p:grpSpPr>
          <a:xfrm>
            <a:off x="2771800" y="3365792"/>
            <a:ext cx="4463201" cy="3591600"/>
            <a:chOff x="4069239" y="3399383"/>
            <a:chExt cx="4463201" cy="3591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FD9BDD-9146-4005-A738-9C5F785E86D2}"/>
                </a:ext>
              </a:extLst>
            </p:cNvPr>
            <p:cNvGrpSpPr/>
            <p:nvPr/>
          </p:nvGrpSpPr>
          <p:grpSpPr>
            <a:xfrm>
              <a:off x="4069239" y="3602633"/>
              <a:ext cx="3467028" cy="2515132"/>
              <a:chOff x="234559" y="3231184"/>
              <a:chExt cx="3467028" cy="25151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4791E7A-9CD3-465E-ADAB-7516CD8D6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3F7DA34-2D94-413C-89B9-6EEFE38FE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5" y="364502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95F09F-11FF-4CF8-B524-09EDFEA60214}"/>
                  </a:ext>
                </a:extLst>
              </p:cNvPr>
              <p:cNvSpPr/>
              <p:nvPr/>
            </p:nvSpPr>
            <p:spPr>
              <a:xfrm>
                <a:off x="990704" y="429279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3">
                <a:extLst>
                  <a:ext uri="{FF2B5EF4-FFF2-40B4-BE49-F238E27FC236}">
                    <a16:creationId xmlns:a16="http://schemas.microsoft.com/office/drawing/2014/main" id="{CB214772-D621-4362-9F46-3C2E675C95BB}"/>
                  </a:ext>
                </a:extLst>
              </p:cNvPr>
              <p:cNvCxnSpPr>
                <a:cxnSpLocks noChangeShapeType="1"/>
                <a:stCxn id="21" idx="7"/>
                <a:endCxn id="19" idx="2"/>
              </p:cNvCxnSpPr>
              <p:nvPr/>
            </p:nvCxnSpPr>
            <p:spPr bwMode="auto">
              <a:xfrm flipV="1">
                <a:off x="576724" y="4405700"/>
                <a:ext cx="527093" cy="4262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AutoShape 13">
                <a:extLst>
                  <a:ext uri="{FF2B5EF4-FFF2-40B4-BE49-F238E27FC236}">
                    <a16:creationId xmlns:a16="http://schemas.microsoft.com/office/drawing/2014/main" id="{FF7C91FB-54C8-492E-B802-4610FA72EB6A}"/>
                  </a:ext>
                </a:extLst>
              </p:cNvPr>
              <p:cNvCxnSpPr>
                <a:cxnSpLocks noChangeShapeType="1"/>
                <a:stCxn id="5" idx="5"/>
                <a:endCxn id="12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AutoShape 13">
                <a:extLst>
                  <a:ext uri="{FF2B5EF4-FFF2-40B4-BE49-F238E27FC236}">
                    <a16:creationId xmlns:a16="http://schemas.microsoft.com/office/drawing/2014/main" id="{2B7AF681-0482-4DEA-822B-67307B2D476D}"/>
                  </a:ext>
                </a:extLst>
              </p:cNvPr>
              <p:cNvCxnSpPr>
                <a:cxnSpLocks noChangeShapeType="1"/>
                <a:stCxn id="5" idx="2"/>
                <a:endCxn id="19" idx="6"/>
              </p:cNvCxnSpPr>
              <p:nvPr/>
            </p:nvCxnSpPr>
            <p:spPr bwMode="auto">
              <a:xfrm flipH="1" flipV="1">
                <a:off x="1154865" y="4405700"/>
                <a:ext cx="464807" cy="252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3D6C7B40-6C16-4B8E-BE6E-4AC3EF5F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21C07AE2-EA30-495F-AB7E-DE694D22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313EA6D1-86D9-4864-8E1B-4BCBB0419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AutoShape 13">
                <a:extLst>
                  <a:ext uri="{FF2B5EF4-FFF2-40B4-BE49-F238E27FC236}">
                    <a16:creationId xmlns:a16="http://schemas.microsoft.com/office/drawing/2014/main" id="{0469FB6C-7A89-4350-85BB-A63E00D00CE5}"/>
                  </a:ext>
                </a:extLst>
              </p:cNvPr>
              <p:cNvCxnSpPr>
                <a:cxnSpLocks noChangeShapeType="1"/>
                <a:stCxn id="11" idx="7"/>
                <a:endCxn id="12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3">
                <a:extLst>
                  <a:ext uri="{FF2B5EF4-FFF2-40B4-BE49-F238E27FC236}">
                    <a16:creationId xmlns:a16="http://schemas.microsoft.com/office/drawing/2014/main" id="{2FDEA0DC-0DB2-43C1-828F-0CB186389013}"/>
                  </a:ext>
                </a:extLst>
              </p:cNvPr>
              <p:cNvCxnSpPr>
                <a:cxnSpLocks noChangeShapeType="1"/>
                <a:stCxn id="12" idx="6"/>
                <a:endCxn id="13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11A81777-2E84-45CE-8D26-2820ACADC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50539" y="552211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AutoShape 14">
                <a:extLst>
                  <a:ext uri="{FF2B5EF4-FFF2-40B4-BE49-F238E27FC236}">
                    <a16:creationId xmlns:a16="http://schemas.microsoft.com/office/drawing/2014/main" id="{E5848E1A-B201-4518-8146-6C575A217787}"/>
                  </a:ext>
                </a:extLst>
              </p:cNvPr>
              <p:cNvCxnSpPr>
                <a:cxnSpLocks noChangeShapeType="1"/>
                <a:stCxn id="16" idx="3"/>
                <a:endCxn id="13" idx="5"/>
              </p:cNvCxnSpPr>
              <p:nvPr/>
            </p:nvCxnSpPr>
            <p:spPr bwMode="auto">
              <a:xfrm flipH="1" flipV="1">
                <a:off x="3241020" y="5111335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72F627-F7F6-4DB1-9EB8-BF583AA6D7BA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351D52BD-6C7D-4793-BAAA-F3CA47248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03817" y="4382840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CE11E531-F885-48B8-8F7D-E1CBF11B8EC8}"/>
                  </a:ext>
                </a:extLst>
              </p:cNvPr>
              <p:cNvCxnSpPr>
                <a:cxnSpLocks noChangeShapeType="1"/>
                <a:stCxn id="19" idx="3"/>
                <a:endCxn id="6" idx="5"/>
              </p:cNvCxnSpPr>
              <p:nvPr/>
            </p:nvCxnSpPr>
            <p:spPr bwMode="auto">
              <a:xfrm flipH="1" flipV="1">
                <a:off x="580269" y="3970228"/>
                <a:ext cx="531024" cy="41930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19FCF5-A418-493A-8840-F11BE3C3E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776192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A9D1F95-CE22-4217-A89D-A9CA72D77E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2462" y="4560427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A9D1F95-CE22-4217-A89D-A9CA72D77E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2462" y="4560427"/>
                    <a:ext cx="40343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0746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63C974-C070-44FC-BA0F-76ADA6912BB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4270" y="503777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63C974-C070-44FC-BA0F-76ADA6912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4270" y="5037779"/>
                    <a:ext cx="4034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151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226534-9ECA-4C4D-9132-141446E048F8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294" y="381654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226534-9ECA-4C4D-9132-141446E04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294" y="3816540"/>
                    <a:ext cx="40343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0746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F3ED20F-2CDB-4D30-824B-6FA5B380B8B2}"/>
                      </a:ext>
                    </a:extLst>
                  </p:cNvPr>
                  <p:cNvSpPr txBox="1"/>
                  <p:nvPr/>
                </p:nvSpPr>
                <p:spPr>
                  <a:xfrm>
                    <a:off x="280134" y="323118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F3ED20F-2CDB-4D30-824B-6FA5B380B8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4" y="3231184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3030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618F487-066A-4DC4-99CB-384165BA3D0C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59" y="43899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618F487-066A-4DC4-99CB-384165BA3D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59" y="4389916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151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6" name="AutoShape 14">
              <a:extLst>
                <a:ext uri="{FF2B5EF4-FFF2-40B4-BE49-F238E27FC236}">
                  <a16:creationId xmlns:a16="http://schemas.microsoft.com/office/drawing/2014/main" id="{3945BBD7-0A8C-46AB-83D5-63953C4348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793768" y="606972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F96C6A-25BA-4D9D-94F0-F7817F3123E8}"/>
                </a:ext>
              </a:extLst>
            </p:cNvPr>
            <p:cNvSpPr/>
            <p:nvPr/>
          </p:nvSpPr>
          <p:spPr>
            <a:xfrm>
              <a:off x="6124270" y="64061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C11267-9F0D-43DC-BBB9-1236503B282F}"/>
                    </a:ext>
                  </a:extLst>
                </p:cNvPr>
                <p:cNvSpPr txBox="1"/>
                <p:nvPr/>
              </p:nvSpPr>
              <p:spPr>
                <a:xfrm>
                  <a:off x="7643206" y="6276221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C11267-9F0D-43DC-BBB9-1236503B2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206" y="6276221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1515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89621A-2782-4282-B4E0-6EE99FE460A0}"/>
                </a:ext>
              </a:extLst>
            </p:cNvPr>
            <p:cNvSpPr/>
            <p:nvPr/>
          </p:nvSpPr>
          <p:spPr>
            <a:xfrm>
              <a:off x="7403179" y="582012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405FD83A-308D-4E49-A241-5B2D77C94924}"/>
                </a:ext>
              </a:extLst>
            </p:cNvPr>
            <p:cNvCxnSpPr>
              <a:cxnSpLocks noChangeShapeType="1"/>
              <a:stCxn id="42" idx="0"/>
            </p:cNvCxnSpPr>
            <p:nvPr/>
          </p:nvCxnSpPr>
          <p:spPr bwMode="auto">
            <a:xfrm flipV="1">
              <a:off x="7507720" y="6036144"/>
              <a:ext cx="3471" cy="24480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73BFBAB-D620-4369-B809-85B4AB1B6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7220" y="6280946"/>
              <a:ext cx="381000" cy="3884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AutoShape 14">
              <a:extLst>
                <a:ext uri="{FF2B5EF4-FFF2-40B4-BE49-F238E27FC236}">
                  <a16:creationId xmlns:a16="http://schemas.microsoft.com/office/drawing/2014/main" id="{30150326-660C-4B54-9866-4AB9779D2F8C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V="1">
              <a:off x="5236071" y="4914374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E8C80D-6AD4-4B7D-9849-9AA25BFD68B5}"/>
                </a:ext>
              </a:extLst>
            </p:cNvPr>
            <p:cNvSpPr/>
            <p:nvPr/>
          </p:nvSpPr>
          <p:spPr>
            <a:xfrm>
              <a:off x="5085674" y="524590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AutoShape 14">
              <a:extLst>
                <a:ext uri="{FF2B5EF4-FFF2-40B4-BE49-F238E27FC236}">
                  <a16:creationId xmlns:a16="http://schemas.microsoft.com/office/drawing/2014/main" id="{6711A1C2-959B-4294-A0A5-F15C78CCD5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00747" y="54761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61F0538-E0DE-4B59-9577-34FE9E954008}"/>
                </a:ext>
              </a:extLst>
            </p:cNvPr>
            <p:cNvSpPr/>
            <p:nvPr/>
          </p:nvSpPr>
          <p:spPr>
            <a:xfrm>
              <a:off x="4731249" y="58126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F92AD69-2C60-43D1-9746-04A2F8C6F31E}"/>
                    </a:ext>
                  </a:extLst>
                </p:cNvPr>
                <p:cNvSpPr txBox="1"/>
                <p:nvPr/>
              </p:nvSpPr>
              <p:spPr>
                <a:xfrm>
                  <a:off x="5904656" y="4762660"/>
                  <a:ext cx="917848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F92AD69-2C60-43D1-9746-04A2F8C6F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656" y="4762660"/>
                  <a:ext cx="917848" cy="394532"/>
                </a:xfrm>
                <a:prstGeom prst="rect">
                  <a:avLst/>
                </a:prstGeom>
                <a:blipFill>
                  <a:blip r:embed="rId9"/>
                  <a:stretch>
                    <a:fillRect l="-2000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E77B93A-08CC-421E-B979-405E20A2B557}"/>
                    </a:ext>
                  </a:extLst>
                </p:cNvPr>
                <p:cNvSpPr txBox="1"/>
                <p:nvPr/>
              </p:nvSpPr>
              <p:spPr>
                <a:xfrm>
                  <a:off x="7614592" y="5698764"/>
                  <a:ext cx="917848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E77B93A-08CC-421E-B979-405E20A2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592" y="5698764"/>
                  <a:ext cx="917848" cy="394532"/>
                </a:xfrm>
                <a:prstGeom prst="rect">
                  <a:avLst/>
                </a:prstGeom>
                <a:blipFill>
                  <a:blip r:embed="rId10"/>
                  <a:stretch>
                    <a:fillRect l="-1325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2CA00AD-ED5C-405A-BDD8-F2F98867C335}"/>
                    </a:ext>
                  </a:extLst>
                </p:cNvPr>
                <p:cNvSpPr txBox="1"/>
                <p:nvPr/>
              </p:nvSpPr>
              <p:spPr>
                <a:xfrm>
                  <a:off x="4590256" y="4221088"/>
                  <a:ext cx="9178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2CA00AD-ED5C-405A-BDD8-F2F98867C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256" y="4221088"/>
                  <a:ext cx="91784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45F5C5E-05D0-4587-A057-62C65411BA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0232" y="4970170"/>
              <a:ext cx="460244" cy="14808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D100FACD-809E-4AA3-A3E2-B370AF67F1B9}"/>
                </a:ext>
              </a:extLst>
            </p:cNvPr>
            <p:cNvSpPr/>
            <p:nvPr/>
          </p:nvSpPr>
          <p:spPr>
            <a:xfrm>
              <a:off x="5886400" y="3995373"/>
              <a:ext cx="363176" cy="921261"/>
            </a:xfrm>
            <a:prstGeom prst="arc">
              <a:avLst>
                <a:gd name="adj1" fmla="val 14306370"/>
                <a:gd name="adj2" fmla="val 4503343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25E8E63-D84E-4B3F-9C6C-AB8043BDB7F2}"/>
                </a:ext>
              </a:extLst>
            </p:cNvPr>
            <p:cNvSpPr/>
            <p:nvPr/>
          </p:nvSpPr>
          <p:spPr>
            <a:xfrm rot="12829119">
              <a:off x="5640890" y="4926848"/>
              <a:ext cx="363176" cy="1046091"/>
            </a:xfrm>
            <a:prstGeom prst="arc">
              <a:avLst>
                <a:gd name="adj1" fmla="val 19312054"/>
                <a:gd name="adj2" fmla="val 44826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7BB57237-75DE-48AB-8AA0-E6F4785BA11E}"/>
                </a:ext>
              </a:extLst>
            </p:cNvPr>
            <p:cNvSpPr/>
            <p:nvPr/>
          </p:nvSpPr>
          <p:spPr>
            <a:xfrm>
              <a:off x="4299088" y="3399383"/>
              <a:ext cx="646885" cy="1090358"/>
            </a:xfrm>
            <a:prstGeom prst="arc">
              <a:avLst>
                <a:gd name="adj1" fmla="val 13588877"/>
                <a:gd name="adj2" fmla="val 29147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48201A35-4D40-465D-8D92-3BC088EF02AC}"/>
                </a:ext>
              </a:extLst>
            </p:cNvPr>
            <p:cNvSpPr/>
            <p:nvPr/>
          </p:nvSpPr>
          <p:spPr>
            <a:xfrm rot="12926404">
              <a:off x="4293272" y="4416579"/>
              <a:ext cx="363176" cy="921261"/>
            </a:xfrm>
            <a:prstGeom prst="arc">
              <a:avLst>
                <a:gd name="adj1" fmla="val 20372596"/>
                <a:gd name="adj2" fmla="val 4815570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A96A660-DF87-4FCB-9207-86CB15D5A7DB}"/>
                </a:ext>
              </a:extLst>
            </p:cNvPr>
            <p:cNvCxnSpPr>
              <a:cxnSpLocks/>
            </p:cNvCxnSpPr>
            <p:nvPr/>
          </p:nvCxnSpPr>
          <p:spPr>
            <a:xfrm>
              <a:off x="7403179" y="5301855"/>
              <a:ext cx="769221" cy="51826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720BDC5-0814-40DA-88D3-6ACFF535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1698" y="4416909"/>
              <a:ext cx="312668" cy="1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385DA4A2-66B2-48F3-88A4-E8AE8200F77B}"/>
                </a:ext>
              </a:extLst>
            </p:cNvPr>
            <p:cNvSpPr/>
            <p:nvPr/>
          </p:nvSpPr>
          <p:spPr>
            <a:xfrm rot="11300305" flipH="1">
              <a:off x="7458470" y="5944892"/>
              <a:ext cx="331922" cy="1046091"/>
            </a:xfrm>
            <a:prstGeom prst="arc">
              <a:avLst>
                <a:gd name="adj1" fmla="val 2104582"/>
                <a:gd name="adj2" fmla="val 44826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4041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(Dynamic) BN for HMM - flashback</a:t>
            </a:r>
            <a:endParaRPr lang="cs-CZ" alt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bg2"/>
                    </a:solidFill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71800" y="4426865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>
                    <a:solidFill>
                      <a:schemeClr val="bg2"/>
                    </a:solidFill>
                  </a:rPr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 </a:t>
                </a:r>
                <a:r>
                  <a:rPr lang="en-US" altLang="en-US" sz="1800" kern="0" dirty="0">
                    <a:solidFill>
                      <a:schemeClr val="bg2"/>
                    </a:solidFill>
                  </a:rPr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associated with the entered state. M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 are </a:t>
                </a:r>
                <a:r>
                  <a:rPr lang="en-US" altLang="en-US" sz="1800" kern="0" dirty="0">
                    <a:solidFill>
                      <a:schemeClr val="bg2"/>
                    </a:solidFill>
                  </a:rPr>
                  <a:t>in 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SUR class.</a:t>
                </a:r>
              </a:p>
            </p:txBody>
          </p:sp>
        </mc:Choice>
        <mc:Fallback xmlns="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468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27342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blipFill>
                  <a:blip r:embed="rId11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blipFill>
                  <a:blip r:embed="rId12"/>
                  <a:stretch>
                    <a:fillRect r="-8738" b="-50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blipFill>
                  <a:blip r:embed="rId13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48682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3881"/>
            <a:ext cx="8229600" cy="854968"/>
          </a:xfrm>
        </p:spPr>
        <p:txBody>
          <a:bodyPr/>
          <a:lstStyle/>
          <a:p>
            <a:r>
              <a:rPr lang="en-US" sz="3200" dirty="0"/>
              <a:t>Example: BP for HMM</a:t>
            </a:r>
            <a:endParaRPr lang="cs-CZ" sz="32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B17C526-DE0B-43BC-8E08-B9FDA8B3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C8BF219-C512-4066-AA33-AF59B33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60AB51-0E2A-4470-AE65-CFB1B9A0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7A7C16C-B411-4ACC-80EE-79B0F9B8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val 9">
            <a:extLst>
              <a:ext uri="{FF2B5EF4-FFF2-40B4-BE49-F238E27FC236}">
                <a16:creationId xmlns:a16="http://schemas.microsoft.com/office/drawing/2014/main" id="{AA9B56CD-5411-45B1-985F-461CE027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val 10">
            <a:extLst>
              <a:ext uri="{FF2B5EF4-FFF2-40B4-BE49-F238E27FC236}">
                <a16:creationId xmlns:a16="http://schemas.microsoft.com/office/drawing/2014/main" id="{71F2F775-7371-4DDE-89B3-DAC3F18B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1">
            <a:extLst>
              <a:ext uri="{FF2B5EF4-FFF2-40B4-BE49-F238E27FC236}">
                <a16:creationId xmlns:a16="http://schemas.microsoft.com/office/drawing/2014/main" id="{50DCC787-6154-4FC1-AD06-E9A3AFE4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val 12">
            <a:extLst>
              <a:ext uri="{FF2B5EF4-FFF2-40B4-BE49-F238E27FC236}">
                <a16:creationId xmlns:a16="http://schemas.microsoft.com/office/drawing/2014/main" id="{358528A0-42D4-4D48-BB21-75E608DF5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AutoShape 13">
            <a:extLst>
              <a:ext uri="{FF2B5EF4-FFF2-40B4-BE49-F238E27FC236}">
                <a16:creationId xmlns:a16="http://schemas.microsoft.com/office/drawing/2014/main" id="{57E038A3-B0F3-497C-8D2F-CD9026D4B62E}"/>
              </a:ext>
            </a:extLst>
          </p:cNvPr>
          <p:cNvCxnSpPr>
            <a:cxnSpLocks noChangeShapeType="1"/>
            <a:stCxn id="169" idx="4"/>
            <a:endCxn id="173" idx="0"/>
          </p:cNvCxnSpPr>
          <p:nvPr/>
        </p:nvCxnSpPr>
        <p:spPr bwMode="auto">
          <a:xfrm>
            <a:off x="5485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14">
            <a:extLst>
              <a:ext uri="{FF2B5EF4-FFF2-40B4-BE49-F238E27FC236}">
                <a16:creationId xmlns:a16="http://schemas.microsoft.com/office/drawing/2014/main" id="{75067A1B-FA53-4A71-927A-AE074BC7C621}"/>
              </a:ext>
            </a:extLst>
          </p:cNvPr>
          <p:cNvCxnSpPr>
            <a:cxnSpLocks noChangeShapeType="1"/>
            <a:stCxn id="170" idx="4"/>
            <a:endCxn id="174" idx="0"/>
          </p:cNvCxnSpPr>
          <p:nvPr/>
        </p:nvCxnSpPr>
        <p:spPr bwMode="auto">
          <a:xfrm>
            <a:off x="14629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15">
            <a:extLst>
              <a:ext uri="{FF2B5EF4-FFF2-40B4-BE49-F238E27FC236}">
                <a16:creationId xmlns:a16="http://schemas.microsoft.com/office/drawing/2014/main" id="{95998F52-C26F-4F05-91BC-1F69ED2FAF65}"/>
              </a:ext>
            </a:extLst>
          </p:cNvPr>
          <p:cNvCxnSpPr>
            <a:cxnSpLocks noChangeShapeType="1"/>
            <a:stCxn id="171" idx="4"/>
            <a:endCxn id="175" idx="0"/>
          </p:cNvCxnSpPr>
          <p:nvPr/>
        </p:nvCxnSpPr>
        <p:spPr bwMode="auto">
          <a:xfrm>
            <a:off x="31013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16">
            <a:extLst>
              <a:ext uri="{FF2B5EF4-FFF2-40B4-BE49-F238E27FC236}">
                <a16:creationId xmlns:a16="http://schemas.microsoft.com/office/drawing/2014/main" id="{D71410A9-504A-4A8B-9179-A372EF120220}"/>
              </a:ext>
            </a:extLst>
          </p:cNvPr>
          <p:cNvCxnSpPr>
            <a:cxnSpLocks noChangeShapeType="1"/>
            <a:stCxn id="172" idx="4"/>
            <a:endCxn id="177" idx="0"/>
          </p:cNvCxnSpPr>
          <p:nvPr/>
        </p:nvCxnSpPr>
        <p:spPr bwMode="auto">
          <a:xfrm>
            <a:off x="40157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 Box 17">
            <a:extLst>
              <a:ext uri="{FF2B5EF4-FFF2-40B4-BE49-F238E27FC236}">
                <a16:creationId xmlns:a16="http://schemas.microsoft.com/office/drawing/2014/main" id="{F4BA40EC-1072-4CE4-84FE-B3D38F1F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 Box 18">
            <a:extLst>
              <a:ext uri="{FF2B5EF4-FFF2-40B4-BE49-F238E27FC236}">
                <a16:creationId xmlns:a16="http://schemas.microsoft.com/office/drawing/2014/main" id="{BFD8740C-EDFA-4469-8F4E-D6F85530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19">
            <a:extLst>
              <a:ext uri="{FF2B5EF4-FFF2-40B4-BE49-F238E27FC236}">
                <a16:creationId xmlns:a16="http://schemas.microsoft.com/office/drawing/2014/main" id="{7682C07D-4CA2-4431-A3DF-EB808273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25" y="407707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 Box 20">
            <a:extLst>
              <a:ext uri="{FF2B5EF4-FFF2-40B4-BE49-F238E27FC236}">
                <a16:creationId xmlns:a16="http://schemas.microsoft.com/office/drawing/2014/main" id="{855B4C29-E01B-48DB-8C5E-3FE15DD5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792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 Box 21">
            <a:extLst>
              <a:ext uri="{FF2B5EF4-FFF2-40B4-BE49-F238E27FC236}">
                <a16:creationId xmlns:a16="http://schemas.microsoft.com/office/drawing/2014/main" id="{50D81E66-AF8C-46A4-BECB-0A9C645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 Box 22">
            <a:extLst>
              <a:ext uri="{FF2B5EF4-FFF2-40B4-BE49-F238E27FC236}">
                <a16:creationId xmlns:a16="http://schemas.microsoft.com/office/drawing/2014/main" id="{53DF609A-E6A2-4FD5-BBFA-A1A1F8A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 Box 23">
            <a:extLst>
              <a:ext uri="{FF2B5EF4-FFF2-40B4-BE49-F238E27FC236}">
                <a16:creationId xmlns:a16="http://schemas.microsoft.com/office/drawing/2014/main" id="{80AB9341-6E71-4F5A-AADA-AE58F27F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17" y="5726584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 Box 24">
            <a:extLst>
              <a:ext uri="{FF2B5EF4-FFF2-40B4-BE49-F238E27FC236}">
                <a16:creationId xmlns:a16="http://schemas.microsoft.com/office/drawing/2014/main" id="{7BBFEBEE-A80A-490E-AECF-B58821FD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46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1" name="AutoShape 13">
            <a:extLst>
              <a:ext uri="{FF2B5EF4-FFF2-40B4-BE49-F238E27FC236}">
                <a16:creationId xmlns:a16="http://schemas.microsoft.com/office/drawing/2014/main" id="{54C28448-FE44-4E81-B5D6-CF7AEEEB8EF5}"/>
              </a:ext>
            </a:extLst>
          </p:cNvPr>
          <p:cNvCxnSpPr>
            <a:cxnSpLocks noChangeShapeType="1"/>
            <a:stCxn id="169" idx="6"/>
          </p:cNvCxnSpPr>
          <p:nvPr/>
        </p:nvCxnSpPr>
        <p:spPr bwMode="auto">
          <a:xfrm>
            <a:off x="739020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13">
            <a:extLst>
              <a:ext uri="{FF2B5EF4-FFF2-40B4-BE49-F238E27FC236}">
                <a16:creationId xmlns:a16="http://schemas.microsoft.com/office/drawing/2014/main" id="{97EEFFC1-0419-4C97-A344-5FE31CB9F00E}"/>
              </a:ext>
            </a:extLst>
          </p:cNvPr>
          <p:cNvCxnSpPr>
            <a:cxnSpLocks noChangeShapeType="1"/>
            <a:stCxn id="171" idx="6"/>
            <a:endCxn id="172" idx="2"/>
          </p:cNvCxnSpPr>
          <p:nvPr/>
        </p:nvCxnSpPr>
        <p:spPr bwMode="auto">
          <a:xfrm>
            <a:off x="3291821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75E1B94-A960-4ADE-A9E7-DBDA337E8BCB}"/>
              </a:ext>
            </a:extLst>
          </p:cNvPr>
          <p:cNvSpPr/>
          <p:nvPr/>
        </p:nvSpPr>
        <p:spPr>
          <a:xfrm>
            <a:off x="897688" y="45363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21FD297-5545-4135-A2E3-C48B0CB9315D}"/>
              </a:ext>
            </a:extLst>
          </p:cNvPr>
          <p:cNvSpPr/>
          <p:nvPr/>
        </p:nvSpPr>
        <p:spPr>
          <a:xfrm>
            <a:off x="3430901" y="45614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AutoShape 13">
            <a:extLst>
              <a:ext uri="{FF2B5EF4-FFF2-40B4-BE49-F238E27FC236}">
                <a16:creationId xmlns:a16="http://schemas.microsoft.com/office/drawing/2014/main" id="{A8110D46-AA4B-4DB4-8273-4EDE3636541B}"/>
              </a:ext>
            </a:extLst>
          </p:cNvPr>
          <p:cNvCxnSpPr>
            <a:cxnSpLocks noChangeShapeType="1"/>
            <a:stCxn id="170" idx="6"/>
          </p:cNvCxnSpPr>
          <p:nvPr/>
        </p:nvCxnSpPr>
        <p:spPr bwMode="auto">
          <a:xfrm>
            <a:off x="1653420" y="4644380"/>
            <a:ext cx="53298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08A6A92-6F4C-4ED4-AC32-6AE978D80EC7}"/>
              </a:ext>
            </a:extLst>
          </p:cNvPr>
          <p:cNvSpPr/>
          <p:nvPr/>
        </p:nvSpPr>
        <p:spPr>
          <a:xfrm>
            <a:off x="2996386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02FEAAD-C705-4120-94F4-893B944C028E}"/>
              </a:ext>
            </a:extLst>
          </p:cNvPr>
          <p:cNvSpPr/>
          <p:nvPr/>
        </p:nvSpPr>
        <p:spPr>
          <a:xfrm>
            <a:off x="1349365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A1CA50-7575-4D3C-BC9E-9ADEB6C7978F}"/>
              </a:ext>
            </a:extLst>
          </p:cNvPr>
          <p:cNvSpPr/>
          <p:nvPr/>
        </p:nvSpPr>
        <p:spPr>
          <a:xfrm>
            <a:off x="430221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D841F31-9FDF-4693-92C7-798D970EE2F5}"/>
              </a:ext>
            </a:extLst>
          </p:cNvPr>
          <p:cNvSpPr/>
          <p:nvPr/>
        </p:nvSpPr>
        <p:spPr>
          <a:xfrm>
            <a:off x="3907709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FB4D93E-92AD-4EE3-9BD5-313849E15C83}"/>
              </a:ext>
            </a:extLst>
          </p:cNvPr>
          <p:cNvSpPr/>
          <p:nvPr/>
        </p:nvSpPr>
        <p:spPr>
          <a:xfrm>
            <a:off x="1826036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/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evaluation an HMM, given a sequence of observations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train an HMM using an EM algorithm (see next lesson),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blipFill>
                <a:blip r:embed="rId3"/>
                <a:stretch>
                  <a:fillRect l="-50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/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+mj-lt"/>
                  </a:rPr>
                  <a:t>Forward-backward algorithm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>
                    <a:latin typeface="+mj-lt"/>
                  </a:rPr>
                  <a:t> are state ids (i.e.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latin typeface="+mj-lt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𝑆𝑡𝑎𝑡𝑒𝑠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blipFill>
                <a:blip r:embed="rId4"/>
                <a:stretch>
                  <a:fillRect l="-117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1CEFB626-F6B1-02EC-BAC6-91640AB1A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8435" y="4644380"/>
            <a:ext cx="54104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A9A77-6164-5A51-8DBF-32A7BA26873F}"/>
              </a:ext>
            </a:extLst>
          </p:cNvPr>
          <p:cNvSpPr/>
          <p:nvPr/>
        </p:nvSpPr>
        <p:spPr>
          <a:xfrm>
            <a:off x="2519878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AutoShape 13">
            <a:extLst>
              <a:ext uri="{FF2B5EF4-FFF2-40B4-BE49-F238E27FC236}">
                <a16:creationId xmlns:a16="http://schemas.microsoft.com/office/drawing/2014/main" id="{D42CD285-2DB5-4149-F6BD-547B8083DC13}"/>
              </a:ext>
            </a:extLst>
          </p:cNvPr>
          <p:cNvCxnSpPr>
            <a:cxnSpLocks noChangeShapeType="1"/>
            <a:stCxn id="170" idx="6"/>
            <a:endCxn id="171" idx="2"/>
          </p:cNvCxnSpPr>
          <p:nvPr/>
        </p:nvCxnSpPr>
        <p:spPr bwMode="auto">
          <a:xfrm>
            <a:off x="1653420" y="4644380"/>
            <a:ext cx="1257401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67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138FEB0-C058-3BCF-6F70-07D1A83A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9226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3795" name="Picture 3" descr="Figure8.21b.jpg">
            <a:extLst>
              <a:ext uri="{FF2B5EF4-FFF2-40B4-BE49-F238E27FC236}">
                <a16:creationId xmlns:a16="http://schemas.microsoft.com/office/drawing/2014/main" id="{DE06A2E0-6664-63A9-81C4-16465FCA3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TextBox 8">
                <a:extLst>
                  <a:ext uri="{FF2B5EF4-FFF2-40B4-BE49-F238E27FC236}">
                    <a16:creationId xmlns:a16="http://schemas.microsoft.com/office/drawing/2014/main" id="{0693F4C0-65C2-6721-F85B-D8B1156AE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1628800"/>
                <a:ext cx="403244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GB" altLang="en-US" sz="2000" dirty="0">
                    <a:latin typeface="+mj-lt"/>
                  </a:rPr>
                  <a:t>Probability of an empty tank reduced by observing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2000" dirty="0"/>
                  <a:t>. </a:t>
                </a:r>
              </a:p>
              <a:p>
                <a:r>
                  <a:rPr lang="en-GB" altLang="en-US" sz="2000" dirty="0">
                    <a:latin typeface="+mj-lt"/>
                  </a:rPr>
                  <a:t>This referred to as “explaining away”.</a:t>
                </a:r>
              </a:p>
            </p:txBody>
          </p:sp>
        </mc:Choice>
        <mc:Fallback xmlns="">
          <p:sp>
            <p:nvSpPr>
              <p:cNvPr id="33796" name="TextBox 8">
                <a:extLst>
                  <a:ext uri="{FF2B5EF4-FFF2-40B4-BE49-F238E27FC236}">
                    <a16:creationId xmlns:a16="http://schemas.microsoft.com/office/drawing/2014/main" id="{0693F4C0-65C2-6721-F85B-D8B1156AE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628800"/>
                <a:ext cx="4032448" cy="1323439"/>
              </a:xfrm>
              <a:prstGeom prst="rect">
                <a:avLst/>
              </a:prstGeom>
              <a:blipFill>
                <a:blip r:embed="rId5"/>
                <a:stretch>
                  <a:fillRect l="-1664" t="-1843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7" name="Picture 6" descr="TP_tmp.png">
            <a:extLst>
              <a:ext uri="{FF2B5EF4-FFF2-40B4-BE49-F238E27FC236}">
                <a16:creationId xmlns:a16="http://schemas.microsoft.com/office/drawing/2014/main" id="{BBF37C09-50DF-BC57-2961-430EA53B92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3" y="3717032"/>
            <a:ext cx="69103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4587459-2A9B-77B6-1182-74C80B2C9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608" y="4966136"/>
                <a:ext cx="7359104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is not </a:t>
                </a:r>
                <a:r>
                  <a:rPr lang="en-US" altLang="en-US" sz="2000" b="1" dirty="0">
                    <a:solidFill>
                      <a:srgbClr val="0000FF"/>
                    </a:solidFill>
                    <a:latin typeface="+mj-lt"/>
                  </a:rPr>
                  <a:t>conditionally independent</a:t>
                </a:r>
                <a:r>
                  <a:rPr lang="en-US" altLang="en-US" sz="2000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altLang="en-US" sz="2000" dirty="0">
                  <a:latin typeface="+mj-lt"/>
                </a:endParaRPr>
              </a:p>
              <a:p>
                <a:endParaRPr lang="en-GB" alt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altLang="en-US" sz="2000" dirty="0"/>
              </a:p>
              <a:p>
                <a:endParaRPr lang="en-US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4587459-2A9B-77B6-1182-74C80B2C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966136"/>
                <a:ext cx="7359104" cy="1631216"/>
              </a:xfrm>
              <a:prstGeom prst="rect">
                <a:avLst/>
              </a:prstGeom>
              <a:blipFill>
                <a:blip r:embed="rId7"/>
                <a:stretch>
                  <a:fillRect t="-1873" b="-37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5" name="Group 121"/>
          <p:cNvGrpSpPr>
            <a:grpSpLocks/>
          </p:cNvGrpSpPr>
          <p:nvPr/>
        </p:nvGrpSpPr>
        <p:grpSpPr bwMode="auto">
          <a:xfrm>
            <a:off x="574962" y="3188191"/>
            <a:ext cx="3078956" cy="2349104"/>
            <a:chOff x="718" y="1117"/>
            <a:chExt cx="3750" cy="2789"/>
          </a:xfrm>
        </p:grpSpPr>
        <p:sp>
          <p:nvSpPr>
            <p:cNvPr id="52346" name="Line 122"/>
            <p:cNvSpPr>
              <a:spLocks noChangeShapeType="1"/>
            </p:cNvSpPr>
            <p:nvPr/>
          </p:nvSpPr>
          <p:spPr bwMode="auto">
            <a:xfrm>
              <a:off x="1469" y="23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Line 123"/>
            <p:cNvSpPr>
              <a:spLocks noChangeShapeType="1"/>
            </p:cNvSpPr>
            <p:nvPr/>
          </p:nvSpPr>
          <p:spPr bwMode="auto">
            <a:xfrm>
              <a:off x="2925" y="2296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Line 124"/>
            <p:cNvSpPr>
              <a:spLocks noChangeShapeType="1"/>
            </p:cNvSpPr>
            <p:nvPr/>
          </p:nvSpPr>
          <p:spPr bwMode="auto">
            <a:xfrm flipV="1">
              <a:off x="2325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Line 125"/>
            <p:cNvSpPr>
              <a:spLocks noChangeShapeType="1"/>
            </p:cNvSpPr>
            <p:nvPr/>
          </p:nvSpPr>
          <p:spPr bwMode="auto">
            <a:xfrm flipV="1">
              <a:off x="2320" y="1712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Line 126"/>
            <p:cNvSpPr>
              <a:spLocks noChangeShapeType="1"/>
            </p:cNvSpPr>
            <p:nvPr/>
          </p:nvSpPr>
          <p:spPr bwMode="auto">
            <a:xfrm>
              <a:off x="2907" y="1701"/>
              <a:ext cx="60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auto">
            <a:xfrm>
              <a:off x="2279" y="2243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2" name="Line 128"/>
            <p:cNvSpPr>
              <a:spLocks noChangeShapeType="1"/>
            </p:cNvSpPr>
            <p:nvPr/>
          </p:nvSpPr>
          <p:spPr bwMode="auto">
            <a:xfrm flipV="1">
              <a:off x="1720" y="2313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Line 129"/>
            <p:cNvSpPr>
              <a:spLocks noChangeShapeType="1"/>
            </p:cNvSpPr>
            <p:nvPr/>
          </p:nvSpPr>
          <p:spPr bwMode="auto">
            <a:xfrm>
              <a:off x="2336" y="2296"/>
              <a:ext cx="586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30"/>
            <p:cNvSpPr>
              <a:spLocks noChangeShapeType="1"/>
            </p:cNvSpPr>
            <p:nvPr/>
          </p:nvSpPr>
          <p:spPr bwMode="auto">
            <a:xfrm>
              <a:off x="2362" y="2884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Line 131"/>
            <p:cNvSpPr>
              <a:spLocks noChangeShapeType="1"/>
            </p:cNvSpPr>
            <p:nvPr/>
          </p:nvSpPr>
          <p:spPr bwMode="auto">
            <a:xfrm flipV="1">
              <a:off x="1466" y="1286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Line 132"/>
            <p:cNvSpPr>
              <a:spLocks noChangeShapeType="1"/>
            </p:cNvSpPr>
            <p:nvPr/>
          </p:nvSpPr>
          <p:spPr bwMode="auto">
            <a:xfrm flipV="1">
              <a:off x="1733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Line 133"/>
            <p:cNvSpPr>
              <a:spLocks noChangeShapeType="1"/>
            </p:cNvSpPr>
            <p:nvPr/>
          </p:nvSpPr>
          <p:spPr bwMode="auto">
            <a:xfrm flipV="1">
              <a:off x="2917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Line 134"/>
            <p:cNvSpPr>
              <a:spLocks noChangeShapeType="1"/>
            </p:cNvSpPr>
            <p:nvPr/>
          </p:nvSpPr>
          <p:spPr bwMode="auto">
            <a:xfrm flipV="1">
              <a:off x="3493" y="1289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Line 135"/>
            <p:cNvSpPr>
              <a:spLocks noChangeShapeType="1"/>
            </p:cNvSpPr>
            <p:nvPr/>
          </p:nvSpPr>
          <p:spPr bwMode="auto">
            <a:xfrm flipV="1">
              <a:off x="4093" y="1273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Line 136"/>
            <p:cNvSpPr>
              <a:spLocks noChangeShapeType="1"/>
            </p:cNvSpPr>
            <p:nvPr/>
          </p:nvSpPr>
          <p:spPr bwMode="auto">
            <a:xfrm>
              <a:off x="1461" y="2887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Line 137"/>
            <p:cNvSpPr>
              <a:spLocks noChangeShapeType="1"/>
            </p:cNvSpPr>
            <p:nvPr/>
          </p:nvSpPr>
          <p:spPr bwMode="auto">
            <a:xfrm>
              <a:off x="1461" y="17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 rot="16200000">
              <a:off x="997" y="275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 rot="16200000">
              <a:off x="997" y="2130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auto">
            <a:xfrm rot="16200000">
              <a:off x="997" y="150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 rot="16200000">
              <a:off x="739" y="2096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 rot="16200000">
              <a:off x="739" y="271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 rot="16200000">
              <a:off x="739" y="146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Line 144"/>
            <p:cNvSpPr>
              <a:spLocks noChangeShapeType="1"/>
            </p:cNvSpPr>
            <p:nvPr/>
          </p:nvSpPr>
          <p:spPr bwMode="auto">
            <a:xfrm rot="16200000">
              <a:off x="977" y="2561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Line 145"/>
            <p:cNvSpPr>
              <a:spLocks noChangeShapeType="1"/>
            </p:cNvSpPr>
            <p:nvPr/>
          </p:nvSpPr>
          <p:spPr bwMode="auto">
            <a:xfrm rot="16200000">
              <a:off x="976" y="1935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Line 146"/>
            <p:cNvSpPr>
              <a:spLocks noChangeShapeType="1"/>
            </p:cNvSpPr>
            <p:nvPr/>
          </p:nvSpPr>
          <p:spPr bwMode="auto">
            <a:xfrm rot="16200000">
              <a:off x="963" y="1297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Line 147"/>
            <p:cNvSpPr>
              <a:spLocks noChangeShapeType="1"/>
            </p:cNvSpPr>
            <p:nvPr/>
          </p:nvSpPr>
          <p:spPr bwMode="auto">
            <a:xfrm>
              <a:off x="1466" y="3156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Line 148"/>
            <p:cNvSpPr>
              <a:spLocks noChangeShapeType="1"/>
            </p:cNvSpPr>
            <p:nvPr/>
          </p:nvSpPr>
          <p:spPr bwMode="auto">
            <a:xfrm flipV="1">
              <a:off x="1148" y="2885"/>
              <a:ext cx="58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Line 149"/>
            <p:cNvSpPr>
              <a:spLocks noChangeShapeType="1"/>
            </p:cNvSpPr>
            <p:nvPr/>
          </p:nvSpPr>
          <p:spPr bwMode="auto">
            <a:xfrm flipV="1">
              <a:off x="2328" y="2295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Line 150"/>
            <p:cNvSpPr>
              <a:spLocks noChangeShapeType="1"/>
            </p:cNvSpPr>
            <p:nvPr/>
          </p:nvSpPr>
          <p:spPr bwMode="auto">
            <a:xfrm>
              <a:off x="1738" y="2884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Line 151"/>
            <p:cNvSpPr>
              <a:spLocks noChangeShapeType="1"/>
            </p:cNvSpPr>
            <p:nvPr/>
          </p:nvSpPr>
          <p:spPr bwMode="auto">
            <a:xfrm>
              <a:off x="3507" y="1705"/>
              <a:ext cx="5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Line 152"/>
            <p:cNvSpPr>
              <a:spLocks noChangeShapeType="1"/>
            </p:cNvSpPr>
            <p:nvPr/>
          </p:nvSpPr>
          <p:spPr bwMode="auto">
            <a:xfrm flipV="1">
              <a:off x="2917" y="1706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Line 153"/>
            <p:cNvSpPr>
              <a:spLocks noChangeShapeType="1"/>
            </p:cNvSpPr>
            <p:nvPr/>
          </p:nvSpPr>
          <p:spPr bwMode="auto">
            <a:xfrm flipV="1">
              <a:off x="1148" y="288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Line 154"/>
            <p:cNvSpPr>
              <a:spLocks noChangeShapeType="1"/>
            </p:cNvSpPr>
            <p:nvPr/>
          </p:nvSpPr>
          <p:spPr bwMode="auto">
            <a:xfrm rot="16200000">
              <a:off x="872" y="3299"/>
              <a:ext cx="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Line 155"/>
            <p:cNvSpPr>
              <a:spLocks noChangeShapeType="1"/>
            </p:cNvSpPr>
            <p:nvPr/>
          </p:nvSpPr>
          <p:spPr bwMode="auto">
            <a:xfrm flipV="1">
              <a:off x="4095" y="1335"/>
              <a:ext cx="373" cy="37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Line 156"/>
            <p:cNvSpPr>
              <a:spLocks noChangeShapeType="1"/>
            </p:cNvSpPr>
            <p:nvPr/>
          </p:nvSpPr>
          <p:spPr bwMode="auto">
            <a:xfrm flipV="1">
              <a:off x="1725" y="363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Line 157"/>
            <p:cNvSpPr>
              <a:spLocks noChangeShapeType="1"/>
            </p:cNvSpPr>
            <p:nvPr/>
          </p:nvSpPr>
          <p:spPr bwMode="auto">
            <a:xfrm>
              <a:off x="1733" y="3634"/>
              <a:ext cx="2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Line 158"/>
            <p:cNvSpPr>
              <a:spLocks noChangeShapeType="1"/>
            </p:cNvSpPr>
            <p:nvPr/>
          </p:nvSpPr>
          <p:spPr bwMode="auto">
            <a:xfrm flipV="1">
              <a:off x="2328" y="36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Line 159"/>
            <p:cNvSpPr>
              <a:spLocks noChangeShapeType="1"/>
            </p:cNvSpPr>
            <p:nvPr/>
          </p:nvSpPr>
          <p:spPr bwMode="auto">
            <a:xfrm flipV="1">
              <a:off x="2907" y="345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Line 160"/>
            <p:cNvSpPr>
              <a:spLocks noChangeShapeType="1"/>
            </p:cNvSpPr>
            <p:nvPr/>
          </p:nvSpPr>
          <p:spPr bwMode="auto">
            <a:xfrm flipV="1">
              <a:off x="3491" y="3362"/>
              <a:ext cx="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Line 161"/>
            <p:cNvSpPr>
              <a:spLocks noChangeShapeType="1"/>
            </p:cNvSpPr>
            <p:nvPr/>
          </p:nvSpPr>
          <p:spPr bwMode="auto">
            <a:xfrm flipV="1">
              <a:off x="4078" y="3452"/>
              <a:ext cx="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auto">
            <a:xfrm>
              <a:off x="1683" y="2833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auto">
            <a:xfrm>
              <a:off x="2270" y="2828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auto">
            <a:xfrm>
              <a:off x="2862" y="2236"/>
              <a:ext cx="104" cy="1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auto">
            <a:xfrm>
              <a:off x="3438" y="1652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auto">
            <a:xfrm>
              <a:off x="4046" y="1644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1" name="Line 167"/>
            <p:cNvSpPr>
              <a:spLocks noChangeShapeType="1"/>
            </p:cNvSpPr>
            <p:nvPr/>
          </p:nvSpPr>
          <p:spPr bwMode="auto">
            <a:xfrm flipV="1">
              <a:off x="3484" y="172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Line 168"/>
            <p:cNvSpPr>
              <a:spLocks noChangeShapeType="1"/>
            </p:cNvSpPr>
            <p:nvPr/>
          </p:nvSpPr>
          <p:spPr bwMode="auto">
            <a:xfrm flipV="1">
              <a:off x="2917" y="2300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auto">
            <a:xfrm>
              <a:off x="2859" y="164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auto">
            <a:xfrm>
              <a:off x="3454" y="2250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auto">
            <a:xfrm>
              <a:off x="2871" y="281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00" name="AutoShape 176"/>
          <p:cNvSpPr>
            <a:spLocks noChangeArrowheads="1"/>
          </p:cNvSpPr>
          <p:nvPr/>
        </p:nvSpPr>
        <p:spPr bwMode="auto">
          <a:xfrm>
            <a:off x="2519252" y="3566810"/>
            <a:ext cx="1133475" cy="1944291"/>
          </a:xfrm>
          <a:prstGeom prst="wedgeRoundRectCallout">
            <a:avLst>
              <a:gd name="adj1" fmla="val 87292"/>
              <a:gd name="adj2" fmla="val -46324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01" name="AutoShape 177"/>
          <p:cNvSpPr>
            <a:spLocks noChangeArrowheads="1"/>
          </p:cNvSpPr>
          <p:nvPr/>
        </p:nvSpPr>
        <p:spPr bwMode="auto">
          <a:xfrm>
            <a:off x="1331008" y="3890661"/>
            <a:ext cx="1133475" cy="1837135"/>
          </a:xfrm>
          <a:prstGeom prst="wedgeRoundRectCallout">
            <a:avLst>
              <a:gd name="adj1" fmla="val -83509"/>
              <a:gd name="adj2" fmla="val 42546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36" name="Text Box 212"/>
          <p:cNvSpPr txBox="1">
            <a:spLocks noChangeArrowheads="1"/>
          </p:cNvSpPr>
          <p:nvPr/>
        </p:nvSpPr>
        <p:spPr bwMode="auto">
          <a:xfrm>
            <a:off x="2248979" y="5402755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</a:t>
            </a:r>
            <a:endParaRPr lang="cs-CZ" altLang="en-US" b="1"/>
          </a:p>
        </p:txBody>
      </p:sp>
      <p:sp>
        <p:nvSpPr>
          <p:cNvPr id="52437" name="Text Box 213"/>
          <p:cNvSpPr txBox="1">
            <a:spLocks noChangeArrowheads="1"/>
          </p:cNvSpPr>
          <p:nvPr/>
        </p:nvSpPr>
        <p:spPr bwMode="auto">
          <a:xfrm>
            <a:off x="251111" y="3999008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</a:t>
            </a:r>
            <a:endParaRPr lang="cs-CZ" altLang="en-US" b="1"/>
          </a:p>
        </p:txBody>
      </p:sp>
      <p:pic>
        <p:nvPicPr>
          <p:cNvPr id="52469" name="Picture 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4"/>
          <a:stretch/>
        </p:blipFill>
        <p:spPr bwMode="auto">
          <a:xfrm>
            <a:off x="390843" y="1661071"/>
            <a:ext cx="403430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0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4891"/>
            <a:ext cx="45720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1" name="Picture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487400"/>
            <a:ext cx="55721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/>
              <p:nvPr/>
            </p:nvSpPr>
            <p:spPr>
              <a:xfrm>
                <a:off x="4715609" y="1734537"/>
                <a:ext cx="4320887" cy="4286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EM algorithm (see next lesson) </a:t>
                </a:r>
                <a:r>
                  <a:rPr lang="en-US" dirty="0">
                    <a:latin typeface="+mj-lt"/>
                  </a:rPr>
                  <a:t>for training of HMM uses a specific instance of BP algorithm for calculating conditional marginals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:</a:t>
                </a:r>
              </a:p>
              <a:p>
                <a:endParaRPr lang="en-US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09" y="1734537"/>
                <a:ext cx="4320887" cy="4286751"/>
              </a:xfrm>
              <a:prstGeom prst="rect">
                <a:avLst/>
              </a:prstGeom>
              <a:blipFill>
                <a:blip r:embed="rId5"/>
                <a:stretch>
                  <a:fillRect l="-1271" t="-853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923808-1009-77B1-B6B1-8A456ABE411D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Examples: </a:t>
            </a:r>
            <a:r>
              <a:rPr lang="en-US" altLang="en-US" sz="3600" dirty="0"/>
              <a:t>Training HMMs using EM</a:t>
            </a:r>
          </a:p>
          <a:p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(slide form SUR class)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EB46-A6F6-465C-8BC3-AFCC5288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non-tree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4586A-C6D2-46F6-AFE2-FDB01947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8578"/>
          </a:xfrm>
        </p:spPr>
        <p:txBody>
          <a:bodyPr/>
          <a:lstStyle/>
          <a:p>
            <a:r>
              <a:rPr lang="en-US" sz="2000" dirty="0"/>
              <a:t>Junction tree algorithm</a:t>
            </a:r>
          </a:p>
          <a:p>
            <a:pPr lvl="1"/>
            <a:r>
              <a:rPr lang="en-US" sz="1800" dirty="0"/>
              <a:t>Exact inference in general graphs (not only trees or polytrees)</a:t>
            </a:r>
          </a:p>
          <a:p>
            <a:pPr lvl="1"/>
            <a:r>
              <a:rPr lang="en-US" sz="1800" dirty="0"/>
              <a:t>Belief propagation on a modified graph where cycles are eliminated by merging nodes into single nodes</a:t>
            </a:r>
          </a:p>
          <a:p>
            <a:pPr lvl="1"/>
            <a:r>
              <a:rPr lang="en-US" sz="1800" dirty="0"/>
              <a:t>Usually too computationally expensive and impractical</a:t>
            </a:r>
          </a:p>
          <a:p>
            <a:r>
              <a:rPr lang="en-US" sz="2000" dirty="0"/>
              <a:t>Loopy Belief Propagation</a:t>
            </a:r>
          </a:p>
          <a:p>
            <a:pPr lvl="1"/>
            <a:r>
              <a:rPr lang="en-US" sz="1800" dirty="0"/>
              <a:t>Initialize Sum-Product algorithm so that each node has already “messages from all neighbors”</a:t>
            </a:r>
          </a:p>
          <a:p>
            <a:pPr lvl="2"/>
            <a:r>
              <a:rPr lang="en-US" sz="1600" dirty="0"/>
              <a:t>these are only randomly initialized vectors, not real messages sent from the neighbors</a:t>
            </a:r>
          </a:p>
          <a:p>
            <a:pPr lvl="1"/>
            <a:r>
              <a:rPr lang="en-US" sz="1800" dirty="0"/>
              <a:t>Start sending messages like in the Sum-Product algorithm</a:t>
            </a:r>
          </a:p>
          <a:p>
            <a:pPr lvl="2"/>
            <a:r>
              <a:rPr lang="en-US" sz="1600" dirty="0"/>
              <a:t>Choose some </a:t>
            </a:r>
            <a:r>
              <a:rPr lang="en-US" sz="1600" i="1" dirty="0"/>
              <a:t>message passing schedule</a:t>
            </a:r>
          </a:p>
          <a:p>
            <a:pPr lvl="2"/>
            <a:r>
              <a:rPr lang="en-US" sz="1600" dirty="0"/>
              <a:t>Send messages from </a:t>
            </a:r>
            <a:r>
              <a:rPr lang="en-US" sz="1600" i="1" dirty="0"/>
              <a:t>pending nodes </a:t>
            </a:r>
            <a:r>
              <a:rPr lang="en-US" sz="1600" dirty="0"/>
              <a:t>that received new messages and updated their states </a:t>
            </a:r>
          </a:p>
          <a:p>
            <a:pPr lvl="1"/>
            <a:r>
              <a:rPr lang="en-US" sz="1800" dirty="0"/>
              <a:t>Approximate inference, no guarantee to converge</a:t>
            </a:r>
          </a:p>
        </p:txBody>
      </p:sp>
    </p:spTree>
    <p:extLst>
      <p:ext uri="{BB962C8B-B14F-4D97-AF65-F5344CB8AC3E}">
        <p14:creationId xmlns:p14="http://schemas.microsoft.com/office/powerpoint/2010/main" val="12342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Conditional independence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10445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 is statistically independent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9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 is (conditionally) independent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90000"/>
                  </a:lnSpc>
                </a:pPr>
                <a:endParaRPr lang="en-US" sz="2400" b="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or equivalently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endParaRPr lang="en-US" sz="2400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104456"/>
              </a:xfrm>
              <a:blipFill>
                <a:blip r:embed="rId2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5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Conditional independence</a:t>
            </a:r>
            <a:endParaRPr lang="cs-CZ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Bayesian Networks allow us to see conditional independence properties.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Blue nodes corresponds to </a:t>
            </a:r>
            <a:r>
              <a:rPr lang="en-US" altLang="en-US" sz="2000" dirty="0">
                <a:solidFill>
                  <a:schemeClr val="accent2"/>
                </a:solidFill>
              </a:rPr>
              <a:t>observed random variables</a:t>
            </a:r>
            <a:r>
              <a:rPr lang="en-US" altLang="en-US" sz="2000" dirty="0"/>
              <a:t> and empty nodes to </a:t>
            </a:r>
            <a:r>
              <a:rPr lang="en-US" altLang="en-US" sz="2000" dirty="0">
                <a:solidFill>
                  <a:schemeClr val="accent2"/>
                </a:solidFill>
              </a:rPr>
              <a:t>latent (or hidden) random variables</a:t>
            </a:r>
            <a:endParaRPr lang="cs-CZ" altLang="en-US" sz="2000" dirty="0">
              <a:solidFill>
                <a:schemeClr val="accent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36912"/>
            <a:ext cx="373538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005064"/>
            <a:ext cx="32877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49" y="4475857"/>
            <a:ext cx="32877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0072" y="3779748"/>
            <a:ext cx="3240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But the opposite is true for: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6BD32-B8A3-4F90-8813-FE47033A8F63}"/>
                  </a:ext>
                </a:extLst>
              </p:cNvPr>
              <p:cNvSpPr txBox="1"/>
              <p:nvPr/>
            </p:nvSpPr>
            <p:spPr>
              <a:xfrm>
                <a:off x="708224" y="3429000"/>
                <a:ext cx="3287712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6BD32-B8A3-4F90-8813-FE47033A8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4" y="3429000"/>
                <a:ext cx="3287712" cy="646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D4EBC-7FB8-44EB-B83A-6252BF900DC9}"/>
                  </a:ext>
                </a:extLst>
              </p:cNvPr>
              <p:cNvSpPr txBox="1"/>
              <p:nvPr/>
            </p:nvSpPr>
            <p:spPr>
              <a:xfrm>
                <a:off x="467544" y="5949280"/>
                <a:ext cx="367240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Naturaly also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D4EBC-7FB8-44EB-B83A-6252BF90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49280"/>
                <a:ext cx="3672408" cy="923330"/>
              </a:xfrm>
              <a:prstGeom prst="rect">
                <a:avLst/>
              </a:prstGeom>
              <a:blipFill>
                <a:blip r:embed="rId6"/>
                <a:stretch>
                  <a:fillRect l="-149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4FB32-8AC5-4782-B878-C04EC8DF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44724"/>
            <a:ext cx="373538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9617B-F90F-4747-B140-3D08682A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US" altLang="en-US" dirty="0"/>
              <a:t>Conditional independence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83E3E-0E6C-44B0-BB56-5F500B413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0300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For example, Bayesian Network: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corresponds to factorization: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Using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But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83E3E-0E6C-44B0-BB56-5F500B413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030019"/>
              </a:xfrm>
              <a:blipFill>
                <a:blip r:embed="rId3"/>
                <a:stretch>
                  <a:fillRect l="-741" t="-606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C565A03-1967-417D-B8F5-42FA8E8554F5}"/>
                  </a:ext>
                </a:extLst>
              </p:cNvPr>
              <p:cNvSpPr/>
              <p:nvPr/>
            </p:nvSpPr>
            <p:spPr>
              <a:xfrm>
                <a:off x="6990657" y="3068960"/>
                <a:ext cx="1728192" cy="612648"/>
              </a:xfrm>
              <a:prstGeom prst="wedgeRoundRectCallout">
                <a:avLst>
                  <a:gd name="adj1" fmla="val -50853"/>
                  <a:gd name="adj2" fmla="val 10350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by Bayes rule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C565A03-1967-417D-B8F5-42FA8E855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57" y="3068960"/>
                <a:ext cx="1728192" cy="612648"/>
              </a:xfrm>
              <a:prstGeom prst="wedgeRoundRectCallout">
                <a:avLst>
                  <a:gd name="adj1" fmla="val -50853"/>
                  <a:gd name="adj2" fmla="val 103500"/>
                  <a:gd name="adj3" fmla="val 16667"/>
                </a:avLst>
              </a:prstGeom>
              <a:blipFill>
                <a:blip r:embed="rId4"/>
                <a:stretch>
                  <a:fillRect t="-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3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G=1|B=1, F=1) &amp;=&amp; 0.8 \\&#10;  p(G=1|B=1, F=0) &amp;=&amp; 0.2 \\&#10;  p(G=1|B=0, F=1) &amp;=&amp; 0.2 \\&#10;  p(G=1|B=0, 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0"/>
  <p:tag name="PICTUREFILESIZE" val="109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B=1) &amp;=&amp; 0.9 \\&#10;  p(F=1) &amp;=&amp; 0.9 \\&#10;&amp; &amp; \\&#10;  p(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58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) &amp; = &amp; \frac{p(G=0|F=0) p(F=0)}{p(G=0)} \\&#10;&amp; \simeq &amp; 0.257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77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, B=0) &amp; = &amp; \frac{p(G=0|B=0, F=0) p(F=0)}&#10;    {\sum_{F \in \{0,1\}} p(G=0|B=0,F) p(F)} \\&#10;&amp; \simeq &amp; 0.11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0747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i="1" dirty="0" smtClean="0">
            <a:solidFill>
              <a:srgbClr val="C00000"/>
            </a:solidFill>
            <a:latin typeface="Cambria Math" panose="02040503050406030204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60518</TotalTime>
  <Words>5975</Words>
  <Application>Microsoft Office PowerPoint</Application>
  <PresentationFormat>On-screen Show (4:3)</PresentationFormat>
  <Paragraphs>1047</Paragraphs>
  <Slides>61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Times New Roman</vt:lpstr>
      <vt:lpstr>Wingdings</vt:lpstr>
      <vt:lpstr>Výchozí návrh</vt:lpstr>
      <vt:lpstr>PowerPoint Presentation</vt:lpstr>
      <vt:lpstr>Bayesian Networks (BN)</vt:lpstr>
      <vt:lpstr>Simple BN example</vt:lpstr>
      <vt:lpstr>Example 2: Am I out of fuel?</vt:lpstr>
      <vt:lpstr>Example 2: Am I out of fuel?</vt:lpstr>
      <vt:lpstr>Example 2: Am I out of fuel?</vt:lpstr>
      <vt:lpstr>Conditional independence</vt:lpstr>
      <vt:lpstr>Conditional independence</vt:lpstr>
      <vt:lpstr>Conditional independence - proof</vt:lpstr>
      <vt:lpstr>“Explaining away” effect</vt:lpstr>
      <vt:lpstr>d-separation</vt:lpstr>
      <vt:lpstr>d-separation: Examples</vt:lpstr>
      <vt:lpstr>d-separation: Examples II.</vt:lpstr>
      <vt:lpstr>Example of inference in BN</vt:lpstr>
      <vt:lpstr>Brute force inference in BN</vt:lpstr>
      <vt:lpstr>Optimized inference in BN</vt:lpstr>
      <vt:lpstr>Example II.</vt:lpstr>
      <vt:lpstr>Example III.</vt:lpstr>
      <vt:lpstr>Examples of Bayesian Networks</vt:lpstr>
      <vt:lpstr>Gaussian Mixture Model (GMM)</vt:lpstr>
      <vt:lpstr>Multivariate GMM</vt:lpstr>
      <vt:lpstr>Bayesian Networks for GMM</vt:lpstr>
      <vt:lpstr>Bayesian Networks for GMM - II</vt:lpstr>
      <vt:lpstr>(Dynamic) BN for HMM</vt:lpstr>
      <vt:lpstr>PLDA model for speaker verification</vt:lpstr>
      <vt:lpstr>PLDA model for speaker verification II</vt:lpstr>
      <vt:lpstr>Markov Random Fields</vt:lpstr>
      <vt:lpstr>MRF - factorization</vt:lpstr>
      <vt:lpstr>Checking the conditional independence</vt:lpstr>
      <vt:lpstr>BN vs MRF</vt:lpstr>
      <vt:lpstr>Example: HMM as MRF</vt:lpstr>
      <vt:lpstr>Flashback: (Dynamic) BN for HMM (slide from SUR class)</vt:lpstr>
      <vt:lpstr>Inference on a chain</vt:lpstr>
      <vt:lpstr>Inference on a chain II.</vt:lpstr>
      <vt:lpstr>Inference on a chain III.</vt:lpstr>
      <vt:lpstr>Inference on a chain IV.</vt:lpstr>
      <vt:lpstr>Factor graphs (FG)</vt:lpstr>
      <vt:lpstr>MRF to FG</vt:lpstr>
      <vt:lpstr>FG representations </vt:lpstr>
      <vt:lpstr>BN to FG</vt:lpstr>
      <vt:lpstr>FG with Tree topology</vt:lpstr>
      <vt:lpstr>Belief Propagation</vt:lpstr>
      <vt:lpstr>PowerPoint Presentation</vt:lpstr>
      <vt:lpstr>Belief Propagation – derivation I</vt:lpstr>
      <vt:lpstr>Belief Propagation – derivation II</vt:lpstr>
      <vt:lpstr>Belief Propagation – derivation III</vt:lpstr>
      <vt:lpstr>Belief Propagation Message evaluation example</vt:lpstr>
      <vt:lpstr>Belief Propagation – derivation IV</vt:lpstr>
      <vt:lpstr>PowerPoint Presentation</vt:lpstr>
      <vt:lpstr>BP solving all marginals at once</vt:lpstr>
      <vt:lpstr>BP with observed variables</vt:lpstr>
      <vt:lpstr>Marginal distribution of set of variables</vt:lpstr>
      <vt:lpstr>Most likely values </vt:lpstr>
      <vt:lpstr>Max-product algorithm</vt:lpstr>
      <vt:lpstr>Max-product algorithm II</vt:lpstr>
      <vt:lpstr>Max-product message example</vt:lpstr>
      <vt:lpstr>Max-product algorithm - backtracking</vt:lpstr>
      <vt:lpstr>(Dynamic) BN for HMM - flashback</vt:lpstr>
      <vt:lpstr>Example: BP for HMM</vt:lpstr>
      <vt:lpstr>PowerPoint Presentation</vt:lpstr>
      <vt:lpstr>Inference in non-tree graphs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364</cp:revision>
  <dcterms:created xsi:type="dcterms:W3CDTF">2007-07-12T20:13:03Z</dcterms:created>
  <dcterms:modified xsi:type="dcterms:W3CDTF">2024-11-09T23:36:31Z</dcterms:modified>
</cp:coreProperties>
</file>