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2" r:id="rId2"/>
    <p:sldId id="412" r:id="rId3"/>
    <p:sldId id="484" r:id="rId4"/>
    <p:sldId id="399" r:id="rId5"/>
    <p:sldId id="473" r:id="rId6"/>
    <p:sldId id="400" r:id="rId7"/>
    <p:sldId id="401" r:id="rId8"/>
    <p:sldId id="471" r:id="rId9"/>
    <p:sldId id="461" r:id="rId10"/>
    <p:sldId id="464" r:id="rId11"/>
    <p:sldId id="462" r:id="rId12"/>
    <p:sldId id="465" r:id="rId13"/>
    <p:sldId id="470" r:id="rId14"/>
    <p:sldId id="487" r:id="rId15"/>
    <p:sldId id="490" r:id="rId16"/>
    <p:sldId id="491" r:id="rId17"/>
    <p:sldId id="488" r:id="rId18"/>
    <p:sldId id="559" r:id="rId19"/>
    <p:sldId id="497" r:id="rId20"/>
    <p:sldId id="498" r:id="rId21"/>
    <p:sldId id="494" r:id="rId22"/>
    <p:sldId id="513" r:id="rId23"/>
    <p:sldId id="495" r:id="rId24"/>
    <p:sldId id="516" r:id="rId25"/>
    <p:sldId id="517" r:id="rId26"/>
    <p:sldId id="558" r:id="rId27"/>
    <p:sldId id="300" r:id="rId28"/>
    <p:sldId id="496" r:id="rId29"/>
    <p:sldId id="522" r:id="rId30"/>
  </p:sldIdLst>
  <p:sldSz cx="9144000" cy="6858000" type="screen4x3"/>
  <p:notesSz cx="6858000" cy="9144000"/>
  <p:custDataLst>
    <p:tags r:id="rId3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CC00CC"/>
    <a:srgbClr val="0000FF"/>
    <a:srgbClr val="FF3399"/>
    <a:srgbClr val="FF66FF"/>
    <a:srgbClr val="FF0000"/>
    <a:srgbClr val="000066"/>
    <a:srgbClr val="A5002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2" autoAdjust="0"/>
    <p:restoredTop sz="94660"/>
  </p:normalViewPr>
  <p:slideViewPr>
    <p:cSldViewPr>
      <p:cViewPr varScale="1">
        <p:scale>
          <a:sx n="89" d="100"/>
          <a:sy n="89" d="100"/>
        </p:scale>
        <p:origin x="18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30.png"/><Relationship Id="rId5" Type="http://schemas.openxmlformats.org/officeDocument/2006/relationships/image" Target="../media/image410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2.png"/><Relationship Id="rId4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in Machine Learning</a:t>
            </a:r>
          </a:p>
          <a:p>
            <a:endParaRPr lang="en-US" sz="3600" dirty="0"/>
          </a:p>
          <a:p>
            <a:r>
              <a:rPr lang="en-US" altLang="en-US" sz="2400" dirty="0"/>
              <a:t>GMM, EM algorithm</a:t>
            </a:r>
            <a:endParaRPr lang="cs-CZ" altLang="en-US" sz="16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BAYa</a:t>
            </a:r>
            <a:r>
              <a:rPr lang="en-US" sz="2000" kern="0" dirty="0"/>
              <a:t> lectures, October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8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06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64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68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/>
              <a:t>Expectation maximization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49080"/>
                <a:ext cx="8229600" cy="2160240"/>
              </a:xfrm>
            </p:spPr>
            <p:txBody>
              <a:bodyPr/>
              <a:lstStyle/>
              <a:p>
                <a:r>
                  <a:rPr lang="en-US" sz="2000" b="0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𝐙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/>
                  <a:t>is any distribution ove</a:t>
                </a:r>
                <a:r>
                  <a:rPr lang="en-US" sz="2000" dirty="0"/>
                  <a:t>r the latent variable</a:t>
                </a:r>
              </a:p>
              <a:p>
                <a:r>
                  <a:rPr lang="en-US" sz="2000" dirty="0" err="1">
                    <a:solidFill>
                      <a:srgbClr val="000000"/>
                    </a:solidFill>
                  </a:rPr>
                  <a:t>Kullback-Leibler</a:t>
                </a:r>
                <a:r>
                  <a:rPr lang="en-US" sz="2000" dirty="0">
                    <a:solidFill>
                      <a:srgbClr val="000000"/>
                    </a:solidFill>
                  </a:rPr>
                  <a:t> divergence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KL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measures “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unsimilarity</a:t>
                </a:r>
                <a:r>
                  <a:rPr lang="en-US" sz="2000" dirty="0">
                    <a:solidFill>
                      <a:srgbClr val="000000"/>
                    </a:solidFill>
                  </a:rPr>
                  <a:t>” between two distributions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2000" b="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≥0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and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KL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2000" i="1" dirty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⇒ </a:t>
                </a:r>
                <a:r>
                  <a:rPr lang="en-US" sz="2000" dirty="0">
                    <a:solidFill>
                      <a:srgbClr val="000000"/>
                    </a:solidFill>
                  </a:rPr>
                  <a:t>Evidence lower bound (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ELBO</a:t>
                </a:r>
                <a:r>
                  <a:rPr lang="en-US" sz="2000" dirty="0">
                    <a:solidFill>
                      <a:srgbClr val="0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(non-negative) Entropy of distribution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>
                        <a:solidFill>
                          <a:srgbClr val="000000"/>
                        </a:solidFill>
                        <a:latin typeface="Cambria Math"/>
                      </a:rPr>
                      <m:t>𝐙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called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auxiliary function</a:t>
                </a:r>
                <a:r>
                  <a:rPr lang="en-US" sz="2000" dirty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49080"/>
                <a:ext cx="8229600" cy="2160240"/>
              </a:xfrm>
              <a:blipFill rotWithShape="1">
                <a:blip r:embed="rId2"/>
                <a:stretch>
                  <a:fillRect l="-667" t="-1130" b="-2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980728"/>
            <a:ext cx="8748464" cy="321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21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/>
              <a:t>Expectation maximization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20888"/>
                <a:ext cx="8229600" cy="4392488"/>
              </a:xfrm>
            </p:spPr>
            <p:txBody>
              <a:bodyPr/>
              <a:lstStyle/>
              <a:p>
                <a:r>
                  <a:rPr lang="en-US" sz="2400" b="0" dirty="0"/>
                  <a:t>We aim to find parameters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</m:oMath>
                </a14:m>
                <a:r>
                  <a:rPr lang="en-US" sz="2400" b="0" dirty="0"/>
                  <a:t> that maximize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b="0" dirty="0"/>
                  <a:t> </a:t>
                </a:r>
              </a:p>
              <a:p>
                <a:r>
                  <a:rPr lang="en-US" sz="2400" b="0" dirty="0"/>
                  <a:t>E-step</a:t>
                </a:r>
                <a:r>
                  <a:rPr lang="en-US" sz="2000" b="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≔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𝐙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𝑜𝑙𝑑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makes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KL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/>
                  <a:t> term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000" b="0" dirty="0"/>
              </a:p>
              <a:p>
                <a:pPr lvl="1"/>
                <a:r>
                  <a:rPr lang="en-US" sz="2000" b="0" dirty="0"/>
                  <a:t>makes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endParaRPr lang="en-US" sz="2000" b="0" dirty="0"/>
              </a:p>
              <a:p>
                <a:pPr lvl="1"/>
                <a:endParaRPr lang="en-US" sz="1800" b="0" dirty="0"/>
              </a:p>
              <a:p>
                <a:r>
                  <a:rPr lang="en-US" sz="2400" dirty="0"/>
                  <a:t>M-step: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𝑛𝑒𝑤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arg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</m:func>
                      </m:e>
                      <m:li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lim>
                    </m:limLow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endParaRPr lang="en-US" sz="2000" b="0" dirty="0">
                  <a:solidFill>
                    <a:srgbClr val="000000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increases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𝐗</m:t>
                        </m:r>
                      </m:e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deviates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</m:oMath>
                </a14:m>
                <a:endParaRPr lang="en-US" sz="2000" b="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 does not change for fixed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increases like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increases more than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+mn-cs"/>
                      </a:rPr>
                      <m:t>𝒬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𝐙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𝜼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20888"/>
                <a:ext cx="8229600" cy="4392488"/>
              </a:xfrm>
              <a:blipFill rotWithShape="1">
                <a:blip r:embed="rId2"/>
                <a:stretch>
                  <a:fillRect l="-963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32440" cy="121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7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096344" cy="205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/>
              <a:t>Expectation maximization algorithm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2" y="4704251"/>
            <a:ext cx="3734436" cy="216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04130"/>
            <a:ext cx="3217702" cy="27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5576" y="4350874"/>
                <a:ext cx="3156120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mbria Math"/>
                    <a:ea typeface="Cambria Math"/>
                  </a:rPr>
                  <a:t>⇩ </a:t>
                </a:r>
                <a:r>
                  <a:rPr lang="en-US" dirty="0"/>
                  <a:t>E-step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≔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/>
                      </a:rPr>
                      <m:t>𝐙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𝑜𝑙𝑑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50874"/>
                <a:ext cx="3156120" cy="374270"/>
              </a:xfrm>
              <a:prstGeom prst="rect">
                <a:avLst/>
              </a:prstGeom>
              <a:blipFill rotWithShape="1">
                <a:blip r:embed="rId5"/>
                <a:stretch>
                  <a:fillRect l="-1737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91880" y="5013176"/>
                <a:ext cx="2791725" cy="8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M-step:</a:t>
                </a:r>
                <a:r>
                  <a:rPr lang="en-US" dirty="0">
                    <a:latin typeface="Cambria Math"/>
                    <a:ea typeface="Cambria Math"/>
                  </a:rPr>
                  <a:t> ⇨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𝑛𝑒𝑤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arg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</m:func>
                      </m:e>
                      <m:lim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lim>
                    </m:limLow>
                    <m:r>
                      <a:rPr lang="en-US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13176"/>
                <a:ext cx="2791725" cy="814454"/>
              </a:xfrm>
              <a:prstGeom prst="rect">
                <a:avLst/>
              </a:prstGeom>
              <a:blipFill rotWithShape="1">
                <a:blip r:embed="rId6"/>
                <a:stretch>
                  <a:fillRect t="-4478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7873"/>
            <a:ext cx="8532440" cy="121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BD1EDA8-667A-6C9F-B31B-90AF4220D88D}"/>
                  </a:ext>
                </a:extLst>
              </p:cNvPr>
              <p:cNvSpPr/>
              <p:nvPr/>
            </p:nvSpPr>
            <p:spPr>
              <a:xfrm>
                <a:off x="8113709" y="6097735"/>
                <a:ext cx="101106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new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BD1EDA8-667A-6C9F-B31B-90AF4220D8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709" y="6097735"/>
                <a:ext cx="1011069" cy="215444"/>
              </a:xfrm>
              <a:prstGeom prst="rect">
                <a:avLst/>
              </a:prstGeom>
              <a:blipFill>
                <a:blip r:embed="rId8"/>
                <a:stretch>
                  <a:fillRect l="-481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14B251-F838-999C-03F4-34F74261F95C}"/>
                  </a:ext>
                </a:extLst>
              </p:cNvPr>
              <p:cNvSpPr/>
              <p:nvPr/>
            </p:nvSpPr>
            <p:spPr>
              <a:xfrm>
                <a:off x="5809908" y="6092290"/>
                <a:ext cx="101106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new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14B251-F838-999C-03F4-34F74261F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908" y="6092290"/>
                <a:ext cx="1011069" cy="215444"/>
              </a:xfrm>
              <a:prstGeom prst="rect">
                <a:avLst/>
              </a:prstGeom>
              <a:blipFill>
                <a:blip r:embed="rId9"/>
                <a:stretch>
                  <a:fillRect l="-6024" r="-301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9D2FE5B-86F4-2C1E-D922-4E1CAC324B0E}"/>
                  </a:ext>
                </a:extLst>
              </p:cNvPr>
              <p:cNvSpPr/>
              <p:nvPr/>
            </p:nvSpPr>
            <p:spPr>
              <a:xfrm>
                <a:off x="2843353" y="6093496"/>
                <a:ext cx="1011069" cy="2431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old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9D2FE5B-86F4-2C1E-D922-4E1CAC324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53" y="6093496"/>
                <a:ext cx="1011069" cy="243143"/>
              </a:xfrm>
              <a:prstGeom prst="rect">
                <a:avLst/>
              </a:prstGeom>
              <a:blipFill>
                <a:blip r:embed="rId10"/>
                <a:stretch>
                  <a:fillRect l="-1205" t="-256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34B5E8-2D4E-2399-2A35-13386062E019}"/>
                  </a:ext>
                </a:extLst>
              </p:cNvPr>
              <p:cNvSpPr/>
              <p:nvPr/>
            </p:nvSpPr>
            <p:spPr>
              <a:xfrm>
                <a:off x="554300" y="6088051"/>
                <a:ext cx="1011069" cy="2431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old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34B5E8-2D4E-2399-2A35-13386062E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0" y="6088051"/>
                <a:ext cx="1011069" cy="243143"/>
              </a:xfrm>
              <a:prstGeom prst="rect">
                <a:avLst/>
              </a:prstGeom>
              <a:blipFill>
                <a:blip r:embed="rId11"/>
                <a:stretch>
                  <a:fillRect l="-5422" t="-2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EC2AC7-F0EB-05E0-544F-202B49721F0B}"/>
                  </a:ext>
                </a:extLst>
              </p:cNvPr>
              <p:cNvSpPr/>
              <p:nvPr/>
            </p:nvSpPr>
            <p:spPr>
              <a:xfrm>
                <a:off x="2733749" y="3486789"/>
                <a:ext cx="101106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e>
                            <m:e>
                              <m:r>
                                <a:rPr lang="en-US" sz="1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EC2AC7-F0EB-05E0-544F-202B49721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749" y="3486789"/>
                <a:ext cx="1011069" cy="215444"/>
              </a:xfrm>
              <a:prstGeom prst="rect">
                <a:avLst/>
              </a:prstGeom>
              <a:blipFill>
                <a:blip r:embed="rId12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8036AD-3980-312D-209F-F5B88E27F66B}"/>
                  </a:ext>
                </a:extLst>
              </p:cNvPr>
              <p:cNvSpPr/>
              <p:nvPr/>
            </p:nvSpPr>
            <p:spPr>
              <a:xfrm>
                <a:off x="429948" y="3481344"/>
                <a:ext cx="101106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8036AD-3980-312D-209F-F5B88E27F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48" y="3481344"/>
                <a:ext cx="1011069" cy="215444"/>
              </a:xfrm>
              <a:prstGeom prst="rect">
                <a:avLst/>
              </a:prstGeom>
              <a:blipFill>
                <a:blip r:embed="rId13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4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Expectation maximization algorithm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99" y="2152215"/>
            <a:ext cx="62200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395536" y="1340768"/>
                <a:ext cx="8229600" cy="1008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1800" kern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18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1800" kern="0" dirty="0">
                    <a:solidFill>
                      <a:srgbClr val="000000"/>
                    </a:solidFill>
                  </a:rPr>
                  <a:t> will be easy to optimize (e.g. quadratic function) compared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endParaRPr lang="en-US" sz="20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340768"/>
                <a:ext cx="8229600" cy="1008112"/>
              </a:xfrm>
              <a:prstGeom prst="rect">
                <a:avLst/>
              </a:prstGeom>
              <a:blipFill rotWithShape="1">
                <a:blip r:embed="rId3"/>
                <a:stretch>
                  <a:fillRect l="-667" t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36567" y="6335199"/>
                <a:ext cx="1295621" cy="3429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  <m:sup>
                          <m:r>
                            <a:rPr lang="en-US" sz="16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𝑜𝑙𝑑</m:t>
                          </m:r>
                        </m:sup>
                      </m:sSup>
                      <m:sSup>
                        <m:sSupPr>
                          <m:ctrlPr>
                            <a:rPr lang="en-US" sz="16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  <m:sup>
                          <m:r>
                            <a:rPr lang="en-US" sz="16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𝑛𝑒𝑤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67" y="6335199"/>
                <a:ext cx="1295621" cy="342979"/>
              </a:xfrm>
              <a:prstGeom prst="rect">
                <a:avLst/>
              </a:prstGeom>
              <a:blipFill rotWithShape="1">
                <a:blip r:embed="rId4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5F79CD-1D37-5CB3-B3F6-417D3DA9642E}"/>
                  </a:ext>
                </a:extLst>
              </p:cNvPr>
              <p:cNvSpPr/>
              <p:nvPr/>
            </p:nvSpPr>
            <p:spPr>
              <a:xfrm>
                <a:off x="5004048" y="5589240"/>
                <a:ext cx="114608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5F79CD-1D37-5CB3-B3F6-417D3DA96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589240"/>
                <a:ext cx="1146083" cy="338554"/>
              </a:xfrm>
              <a:prstGeom prst="rect">
                <a:avLst/>
              </a:prstGeom>
              <a:blipFill>
                <a:blip r:embed="rId5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D16015-7FD6-9AB7-4B36-A80711A83568}"/>
                  </a:ext>
                </a:extLst>
              </p:cNvPr>
              <p:cNvSpPr/>
              <p:nvPr/>
            </p:nvSpPr>
            <p:spPr>
              <a:xfrm>
                <a:off x="5868144" y="2902966"/>
                <a:ext cx="104810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e>
                            <m:e>
                              <m: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D16015-7FD6-9AB7-4B36-A80711A83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902966"/>
                <a:ext cx="1048107" cy="338554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59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B643A-F0E3-EC36-122A-382C83FC1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5A7D-9087-6C79-22F0-F218D309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EM for GMM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E15C450-8C96-37E6-C1F7-59AB8EFB4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6738"/>
                <a:ext cx="8561548" cy="5544616"/>
              </a:xfrm>
            </p:spPr>
            <p:txBody>
              <a:bodyPr/>
              <a:lstStyle/>
              <a:p>
                <a:r>
                  <a:rPr lang="en-US" sz="2000" dirty="0"/>
                  <a:t>Now, we aim to train parameters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𝜼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of Gaussian Mixture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Given training observations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 we search for ML estimate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𝜼</m:t>
                    </m:r>
                  </m:oMath>
                </a14:m>
                <a:r>
                  <a:rPr lang="en-US" sz="2000" dirty="0"/>
                  <a:t> that maximizes log likelihood of the training data.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𝒩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Direct maximization of this objective function w.r.t.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𝜼</m:t>
                    </m:r>
                  </m:oMath>
                </a14:m>
                <a:r>
                  <a:rPr lang="en-US" sz="2000" dirty="0"/>
                  <a:t> is intractable. </a:t>
                </a:r>
              </a:p>
              <a:p>
                <a:r>
                  <a:rPr lang="en-US" sz="2000" dirty="0"/>
                  <a:t>We will use EM algorithm, where we maximize the auxiliary function which is (for simplicity) sum of per-observation auxiliary functions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𝒬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𝒬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Again, in M-step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must increase more than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𝒬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E15C450-8C96-37E6-C1F7-59AB8EFB4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6738"/>
                <a:ext cx="8561548" cy="5544616"/>
              </a:xfrm>
              <a:blipFill>
                <a:blip r:embed="rId2"/>
                <a:stretch>
                  <a:fillRect l="-641" t="-550" b="-14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155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GMM – E-step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 bwMode="auto">
              <a:xfrm>
                <a:off x="539552" y="4941168"/>
                <a:ext cx="8136904" cy="1656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𝑛𝑐</m:t>
                        </m:r>
                      </m:sub>
                    </m:sSub>
                  </m:oMath>
                </a14:m>
                <a:r>
                  <a:rPr lang="en-US" sz="2000" kern="0" dirty="0"/>
                  <a:t> is the so-called </a:t>
                </a:r>
                <a:r>
                  <a:rPr lang="en-US" sz="2000" kern="0" dirty="0">
                    <a:solidFill>
                      <a:schemeClr val="accent2"/>
                    </a:solidFill>
                  </a:rPr>
                  <a:t>responsibility</a:t>
                </a:r>
                <a:r>
                  <a:rPr lang="en-US" sz="2000" kern="0" dirty="0"/>
                  <a:t> of Gaussian component</a:t>
                </a:r>
                <a14:m>
                  <m:oMath xmlns:m="http://schemas.openxmlformats.org/officeDocument/2006/math">
                    <m:r>
                      <a:rPr lang="en-US" sz="2000" b="0" i="0" kern="0" smtClean="0">
                        <a:latin typeface="Cambria Math"/>
                      </a:rPr>
                      <m:t> </m:t>
                    </m:r>
                    <m:r>
                      <a:rPr lang="en-US" sz="2000" i="1" ker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000" kern="0" dirty="0"/>
                  <a:t> for observation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kern="0" dirty="0"/>
                  <a:t>.</a:t>
                </a:r>
              </a:p>
              <a:p>
                <a:r>
                  <a:rPr lang="en-US" sz="2000" kern="0" dirty="0"/>
                  <a:t>It is the probability for an observation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kern="0" dirty="0"/>
                  <a:t> being generated from component</a:t>
                </a:r>
                <a14:m>
                  <m:oMath xmlns:m="http://schemas.openxmlformats.org/officeDocument/2006/math">
                    <m:r>
                      <a:rPr lang="en-US" sz="2000" kern="0">
                        <a:latin typeface="Cambria Math"/>
                      </a:rPr>
                      <m:t> </m:t>
                    </m:r>
                    <m:r>
                      <a:rPr lang="en-US" sz="2000" b="0" i="1" kern="0" smtClean="0">
                        <a:latin typeface="Cambria Math"/>
                      </a:rPr>
                      <m:t>𝑐</m:t>
                    </m:r>
                  </m:oMath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941168"/>
                <a:ext cx="8136904" cy="1656184"/>
              </a:xfrm>
              <a:prstGeom prst="rect">
                <a:avLst/>
              </a:prstGeom>
              <a:blipFill>
                <a:blip r:embed="rId2"/>
                <a:stretch>
                  <a:fillRect l="-750" t="-18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1628800"/>
            <a:ext cx="46577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212976"/>
            <a:ext cx="4914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1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9710" r="9469" b="11843"/>
          <a:stretch/>
        </p:blipFill>
        <p:spPr bwMode="auto">
          <a:xfrm>
            <a:off x="838200" y="2348880"/>
            <a:ext cx="4031512" cy="301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dirty="0"/>
              <a:t>GMM - recapitulation</a:t>
            </a:r>
            <a:endParaRPr lang="cs-CZ" altLang="en-US" sz="4000" dirty="0"/>
          </a:p>
        </p:txBody>
      </p:sp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5029200" y="2913442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where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8200" y="146004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60047"/>
                <a:ext cx="7620000" cy="888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9"/>
          <p:cNvSpPr txBox="1">
            <a:spLocks noChangeArrowheads="1"/>
          </p:cNvSpPr>
          <p:nvPr/>
        </p:nvSpPr>
        <p:spPr bwMode="auto">
          <a:xfrm>
            <a:off x="468313" y="5660057"/>
            <a:ext cx="8229600" cy="1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kern="0" dirty="0"/>
              <a:t>We can see the sum above just as a function defining the shape of the probability density function</a:t>
            </a:r>
          </a:p>
          <a:p>
            <a:pPr>
              <a:lnSpc>
                <a:spcPct val="80000"/>
              </a:lnSpc>
            </a:pPr>
            <a:r>
              <a:rPr lang="en-US" altLang="en-US" sz="2400" kern="0" dirty="0"/>
              <a:t>or …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84159" y="263226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52919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1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GMM – M-step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51520" y="4941168"/>
            <a:ext cx="864096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In M-step, the auxiliary function is maximized w.r.t. all GMM parameters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2151112"/>
            <a:ext cx="6067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67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GMM –update of means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07504" y="1636900"/>
            <a:ext cx="90364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Update for component mean means:</a:t>
            </a:r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r>
              <a:rPr lang="en-US" sz="2000" kern="0" dirty="0"/>
              <a:t>Update for variances:                                          can be derived similarly.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060848"/>
            <a:ext cx="82200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662E7A-2D92-F30E-949F-FF3919FA0DBB}"/>
                  </a:ext>
                </a:extLst>
              </p:cNvPr>
              <p:cNvSpPr txBox="1"/>
              <p:nvPr/>
            </p:nvSpPr>
            <p:spPr>
              <a:xfrm>
                <a:off x="2699792" y="5840776"/>
                <a:ext cx="3384376" cy="76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𝑛𝑐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662E7A-2D92-F30E-949F-FF3919FA0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840776"/>
                <a:ext cx="3384376" cy="7626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233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/>
                </a:solidFill>
              </a:rPr>
              <a:t>Flashback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r>
              <a:rPr lang="en-US" sz="3600" dirty="0">
                <a:solidFill>
                  <a:schemeClr val="bg2"/>
                </a:solidFill>
              </a:rPr>
              <a:t> ML estimate for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359522"/>
          </a:xfrm>
        </p:spPr>
        <p:txBody>
          <a:bodyPr/>
          <a:lstStyle/>
          <a:p>
            <a:pPr lvl="1"/>
            <a:endParaRPr lang="en-US" sz="2000" dirty="0">
              <a:solidFill>
                <a:schemeClr val="bg2"/>
              </a:solidFill>
            </a:endParaRPr>
          </a:p>
          <a:p>
            <a:pPr lvl="1"/>
            <a:endParaRPr lang="en-US" sz="20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5522" y="1412775"/>
                <a:ext cx="7223965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e>
                      </m:nary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22" y="1412775"/>
                <a:ext cx="7223965" cy="8392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86297" y="2204108"/>
                <a:ext cx="5278817" cy="86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b="1" i="1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</a:rPr>
                        <m:t>𝑁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97" y="2204108"/>
                <a:ext cx="5278817" cy="864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15616" y="3309811"/>
                <a:ext cx="7822590" cy="1083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r>
                        <a:rPr lang="en-US" sz="2000">
                          <a:solidFill>
                            <a:schemeClr val="bg2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d>
                        <m:d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309811"/>
                <a:ext cx="7822590" cy="1083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72335" y="4174485"/>
                <a:ext cx="3542828" cy="1083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=0   ⇒ 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35" y="4174485"/>
                <a:ext cx="3542828" cy="1083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72200" y="4221088"/>
                <a:ext cx="1989053" cy="710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chemeClr val="bg2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221088"/>
                <a:ext cx="1989053" cy="7102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28184" y="5743077"/>
                <a:ext cx="2736304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  <m:sup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chemeClr val="bg2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743077"/>
                <a:ext cx="2736304" cy="7101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6016" y="593998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and similarly:</a:t>
            </a:r>
          </a:p>
        </p:txBody>
      </p:sp>
    </p:spTree>
    <p:extLst>
      <p:ext uri="{BB962C8B-B14F-4D97-AF65-F5344CB8AC3E}">
        <p14:creationId xmlns:p14="http://schemas.microsoft.com/office/powerpoint/2010/main" val="4220791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GMM –update of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</p:spPr>
            <p:txBody>
              <a:bodyPr/>
              <a:lstStyle/>
              <a:p>
                <a:r>
                  <a:rPr lang="en-US" sz="2000" dirty="0"/>
                  <a:t>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need to sum up to one. When updating weights, Lagrange multiplier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𝜆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is used to enforce this constraint.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blipFill rotWithShape="1">
                <a:blip r:embed="rId2"/>
                <a:stretch>
                  <a:fillRect l="-593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192688" cy="395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627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Factorization of the auxiliary function more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 bwMode="auto">
              <a:xfrm>
                <a:off x="107504" y="1556792"/>
                <a:ext cx="8892480" cy="5040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Before, we have introduced the per-observation </a:t>
                </a:r>
                <a:r>
                  <a:rPr lang="en-US" sz="2000" dirty="0"/>
                  <a:t>auxiliary functions</a:t>
                </a:r>
              </a:p>
              <a:p>
                <a:endParaRPr lang="en-US" sz="1050" kern="0" dirty="0"/>
              </a:p>
              <a:p>
                <a:endParaRPr lang="en-US" sz="2000" kern="0" dirty="0"/>
              </a:p>
              <a:p>
                <a:endParaRPr lang="en-US" sz="2000" kern="0" dirty="0"/>
              </a:p>
              <a:p>
                <a:endParaRPr lang="en-US" sz="2000" kern="0" dirty="0"/>
              </a:p>
              <a:p>
                <a:endParaRPr lang="en-US" sz="2000" kern="0" dirty="0"/>
              </a:p>
              <a:p>
                <a:r>
                  <a:rPr lang="en-US" sz="2000" kern="0" dirty="0"/>
                  <a:t>We can show that such factorization comes naturally even if we directly write the </a:t>
                </a:r>
                <a:r>
                  <a:rPr lang="en-US" sz="2000" dirty="0"/>
                  <a:t>auxiliary function as defined for the EM algorithm:</a:t>
                </a:r>
              </a:p>
              <a:p>
                <a:pPr marL="0" indent="0">
                  <a:buNone/>
                </a:pPr>
                <a:endParaRPr lang="en-US" sz="1000" b="1" i="1" dirty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𝒬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𝐳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𝐳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𝐳</m:t>
                              </m:r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𝜼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𝜼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sz="2000" kern="0" dirty="0"/>
              </a:p>
              <a:p>
                <a:endParaRPr lang="en-US" sz="1000" kern="0" dirty="0"/>
              </a:p>
              <a:p>
                <a:r>
                  <a:rPr lang="en-US" sz="2000" kern="0" dirty="0"/>
                  <a:t>See the next slide for proof</a:t>
                </a:r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556792"/>
                <a:ext cx="8892480" cy="5040560"/>
              </a:xfrm>
              <a:prstGeom prst="rect">
                <a:avLst/>
              </a:prstGeom>
              <a:blipFill>
                <a:blip r:embed="rId2"/>
                <a:stretch>
                  <a:fillRect l="-617" t="-484" b="-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64"/>
          <a:stretch/>
        </p:blipFill>
        <p:spPr bwMode="auto">
          <a:xfrm>
            <a:off x="1538287" y="2005153"/>
            <a:ext cx="6067425" cy="149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928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sz="4000" dirty="0"/>
              <a:t>Factorization over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3301" y="836712"/>
                <a:ext cx="9505056" cy="5842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kern="0" dirty="0"/>
                  <a:t>Example with only 3 observations (i.e.,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𝐳</m:t>
                    </m:r>
                    <m:r>
                      <a:rPr lang="en-US" sz="1800" b="0" i="0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800" kern="0" dirty="0"/>
                  <a:t>)</a:t>
                </a:r>
              </a:p>
              <a:p>
                <a:pPr marL="0" indent="0">
                  <a:buNone/>
                </a:pPr>
                <a:endParaRPr lang="en-US" sz="1100" kern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2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2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  <m:sup/>
                        <m:e>
                          <m:r>
                            <a:rPr lang="en-US" sz="152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152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52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𝐳</m:t>
                          </m:r>
                          <m:r>
                            <a:rPr lang="en-US" sz="152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en-US" sz="15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2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52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2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152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52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𝐳</m:t>
                              </m:r>
                              <m:r>
                                <a:rPr lang="en-US" sz="152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152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152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2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52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2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52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2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52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152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52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52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520" b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520" b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152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𝜼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sz="152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20" b="1" i="0" smtClean="0">
                              <a:latin typeface="Cambria Math"/>
                            </a:rPr>
                            <m:t>𝐳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52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2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52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2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2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52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2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52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rgPr>
                                <m:argSz m:val="1"/>
                              </m:argPr>
                              <m:r>
                                <a:rPr lang="en-US" sz="1520" b="1">
                                  <a:latin typeface="Cambria Math"/>
                                </a:rPr>
                                <m:t>𝐳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2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52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2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152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sz="152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52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2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52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520" b="0" i="1" dirty="0">
                  <a:latin typeface="Cambria Math"/>
                </a:endParaRPr>
              </a:p>
              <a:p>
                <a:pPr marL="0" indent="0">
                  <a:buNone/>
                </a:pPr>
                <a:br>
                  <a:rPr lang="en-US" sz="1520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2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2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52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2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2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2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  <m:r>
                            <a:rPr lang="en-US" sz="1520" b="0" i="1" smtClean="0">
                              <a:latin typeface="Cambria Math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2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2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52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52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2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2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2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152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b="0" i="1" smtClean="0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b="0" i="1" smtClean="0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152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2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2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2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52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52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2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2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2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52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sz="1520" b="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2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2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2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152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2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52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2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2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2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20" i="1">
                              <a:latin typeface="Cambria Math"/>
                            </a:rPr>
                            <m:t>𝑓</m:t>
                          </m:r>
                          <m:r>
                            <a:rPr lang="en-US" sz="152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20" i="1">
                              <a:latin typeface="Cambria Math"/>
                            </a:rPr>
                            <m:t>=</m:t>
                          </m:r>
                          <m:r>
                            <a:rPr lang="en-US" sz="1520" i="1">
                              <a:latin typeface="Cambria Math"/>
                            </a:rPr>
                            <m:t>𝑐</m:t>
                          </m:r>
                          <m:r>
                            <a:rPr lang="en-US" sz="152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52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2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20" i="1">
                              <a:latin typeface="Cambria Math"/>
                            </a:rPr>
                            <m:t>𝑓</m:t>
                          </m:r>
                          <m:r>
                            <a:rPr lang="en-US" sz="152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520" i="1">
                              <a:latin typeface="Cambria Math"/>
                            </a:rPr>
                            <m:t>=</m:t>
                          </m:r>
                          <m:r>
                            <a:rPr lang="en-US" sz="152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2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2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2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52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52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sz="152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52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52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2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152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2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52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52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152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520" i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𝜂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52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520" i="1">
                                  <a:latin typeface="Cambria Math"/>
                                </a:rPr>
                                <m:t>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52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1" y="836712"/>
                <a:ext cx="9505056" cy="5842917"/>
              </a:xfrm>
              <a:prstGeom prst="rect">
                <a:avLst/>
              </a:prstGeom>
              <a:blipFill>
                <a:blip r:embed="rId2"/>
                <a:stretch>
                  <a:fillRect l="-513" t="-5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948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66AF34A-E7E3-4915-9A8C-3E3861BEA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23881"/>
            <a:ext cx="8229600" cy="854968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</a:rPr>
              <a:t>Flashback: Example: BP for HMM</a:t>
            </a:r>
            <a:endParaRPr lang="cs-CZ" sz="3200" dirty="0">
              <a:solidFill>
                <a:schemeClr val="bg2"/>
              </a:solidFill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2B17C526-DE0B-43BC-8E08-B9FDA8B3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0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7C8BF219-C512-4066-AA33-AF59B33DF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420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060AB51-0E2A-4470-AE65-CFB1B9A0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21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7A7C16C-B411-4ACC-80EE-79B0F9B8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221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Oval 9">
            <a:extLst>
              <a:ext uri="{FF2B5EF4-FFF2-40B4-BE49-F238E27FC236}">
                <a16:creationId xmlns:a16="http://schemas.microsoft.com/office/drawing/2014/main" id="{AA9B56CD-5411-45B1-985F-461CE027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0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Oval 10">
            <a:extLst>
              <a:ext uri="{FF2B5EF4-FFF2-40B4-BE49-F238E27FC236}">
                <a16:creationId xmlns:a16="http://schemas.microsoft.com/office/drawing/2014/main" id="{71F2F775-7371-4DDE-89B3-DAC3F18B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420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Oval 11">
            <a:extLst>
              <a:ext uri="{FF2B5EF4-FFF2-40B4-BE49-F238E27FC236}">
                <a16:creationId xmlns:a16="http://schemas.microsoft.com/office/drawing/2014/main" id="{50DCC787-6154-4FC1-AD06-E9A3AFE47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21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Oval 12">
            <a:extLst>
              <a:ext uri="{FF2B5EF4-FFF2-40B4-BE49-F238E27FC236}">
                <a16:creationId xmlns:a16="http://schemas.microsoft.com/office/drawing/2014/main" id="{358528A0-42D4-4D48-BB21-75E608DF5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221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AutoShape 13">
            <a:extLst>
              <a:ext uri="{FF2B5EF4-FFF2-40B4-BE49-F238E27FC236}">
                <a16:creationId xmlns:a16="http://schemas.microsoft.com/office/drawing/2014/main" id="{57E038A3-B0F3-497C-8D2F-CD9026D4B62E}"/>
              </a:ext>
            </a:extLst>
          </p:cNvPr>
          <p:cNvCxnSpPr>
            <a:cxnSpLocks noChangeShapeType="1"/>
            <a:stCxn id="169" idx="4"/>
            <a:endCxn id="173" idx="0"/>
          </p:cNvCxnSpPr>
          <p:nvPr/>
        </p:nvCxnSpPr>
        <p:spPr bwMode="auto">
          <a:xfrm>
            <a:off x="548520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AutoShape 14">
            <a:extLst>
              <a:ext uri="{FF2B5EF4-FFF2-40B4-BE49-F238E27FC236}">
                <a16:creationId xmlns:a16="http://schemas.microsoft.com/office/drawing/2014/main" id="{75067A1B-FA53-4A71-927A-AE074BC7C621}"/>
              </a:ext>
            </a:extLst>
          </p:cNvPr>
          <p:cNvCxnSpPr>
            <a:cxnSpLocks noChangeShapeType="1"/>
            <a:stCxn id="170" idx="4"/>
            <a:endCxn id="174" idx="0"/>
          </p:cNvCxnSpPr>
          <p:nvPr/>
        </p:nvCxnSpPr>
        <p:spPr bwMode="auto">
          <a:xfrm>
            <a:off x="1462920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AutoShape 15">
            <a:extLst>
              <a:ext uri="{FF2B5EF4-FFF2-40B4-BE49-F238E27FC236}">
                <a16:creationId xmlns:a16="http://schemas.microsoft.com/office/drawing/2014/main" id="{95998F52-C26F-4F05-91BC-1F69ED2FAF65}"/>
              </a:ext>
            </a:extLst>
          </p:cNvPr>
          <p:cNvCxnSpPr>
            <a:cxnSpLocks noChangeShapeType="1"/>
            <a:stCxn id="171" idx="4"/>
            <a:endCxn id="175" idx="0"/>
          </p:cNvCxnSpPr>
          <p:nvPr/>
        </p:nvCxnSpPr>
        <p:spPr bwMode="auto">
          <a:xfrm>
            <a:off x="3101321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AutoShape 16">
            <a:extLst>
              <a:ext uri="{FF2B5EF4-FFF2-40B4-BE49-F238E27FC236}">
                <a16:creationId xmlns:a16="http://schemas.microsoft.com/office/drawing/2014/main" id="{D71410A9-504A-4A8B-9179-A372EF120220}"/>
              </a:ext>
            </a:extLst>
          </p:cNvPr>
          <p:cNvCxnSpPr>
            <a:cxnSpLocks noChangeShapeType="1"/>
            <a:stCxn id="172" idx="4"/>
            <a:endCxn id="177" idx="0"/>
          </p:cNvCxnSpPr>
          <p:nvPr/>
        </p:nvCxnSpPr>
        <p:spPr bwMode="auto">
          <a:xfrm>
            <a:off x="4015721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Text Box 17">
            <a:extLst>
              <a:ext uri="{FF2B5EF4-FFF2-40B4-BE49-F238E27FC236}">
                <a16:creationId xmlns:a16="http://schemas.microsoft.com/office/drawing/2014/main" id="{F4BA40EC-1072-4CE4-84FE-B3D38F1F1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04" y="4077072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 Box 18">
            <a:extLst>
              <a:ext uri="{FF2B5EF4-FFF2-40B4-BE49-F238E27FC236}">
                <a16:creationId xmlns:a16="http://schemas.microsoft.com/office/drawing/2014/main" id="{BFD8740C-EDFA-4469-8F4E-D6F855302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004" y="4077072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 Box 19">
            <a:extLst>
              <a:ext uri="{FF2B5EF4-FFF2-40B4-BE49-F238E27FC236}">
                <a16:creationId xmlns:a16="http://schemas.microsoft.com/office/drawing/2014/main" id="{7682C07D-4CA2-4431-A3DF-EB808273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925" y="4077072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 Box 20">
            <a:extLst>
              <a:ext uri="{FF2B5EF4-FFF2-40B4-BE49-F238E27FC236}">
                <a16:creationId xmlns:a16="http://schemas.microsoft.com/office/drawing/2014/main" id="{855B4C29-E01B-48DB-8C5E-3FE15DD58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792" y="4077072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 Box 21">
            <a:extLst>
              <a:ext uri="{FF2B5EF4-FFF2-40B4-BE49-F238E27FC236}">
                <a16:creationId xmlns:a16="http://schemas.microsoft.com/office/drawing/2014/main" id="{50D81E66-AF8C-46A4-BECB-0A9C6458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0" y="572658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Text Box 22">
            <a:extLst>
              <a:ext uri="{FF2B5EF4-FFF2-40B4-BE49-F238E27FC236}">
                <a16:creationId xmlns:a16="http://schemas.microsoft.com/office/drawing/2014/main" id="{53DF609A-E6A2-4FD5-BBFA-A1A1F8A99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0" y="572658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 Box 23">
            <a:extLst>
              <a:ext uri="{FF2B5EF4-FFF2-40B4-BE49-F238E27FC236}">
                <a16:creationId xmlns:a16="http://schemas.microsoft.com/office/drawing/2014/main" id="{80AB9341-6E71-4F5A-AADA-AE58F27F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17" y="5726584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 Box 24">
            <a:extLst>
              <a:ext uri="{FF2B5EF4-FFF2-40B4-BE49-F238E27FC236}">
                <a16:creationId xmlns:a16="http://schemas.microsoft.com/office/drawing/2014/main" id="{7BBFEBEE-A80A-490E-AECF-B58821FDA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446" y="572658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1" name="AutoShape 13">
            <a:extLst>
              <a:ext uri="{FF2B5EF4-FFF2-40B4-BE49-F238E27FC236}">
                <a16:creationId xmlns:a16="http://schemas.microsoft.com/office/drawing/2014/main" id="{54C28448-FE44-4E81-B5D6-CF7AEEEB8EF5}"/>
              </a:ext>
            </a:extLst>
          </p:cNvPr>
          <p:cNvCxnSpPr>
            <a:cxnSpLocks noChangeShapeType="1"/>
            <a:stCxn id="169" idx="6"/>
          </p:cNvCxnSpPr>
          <p:nvPr/>
        </p:nvCxnSpPr>
        <p:spPr bwMode="auto">
          <a:xfrm>
            <a:off x="739020" y="4644380"/>
            <a:ext cx="5334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AutoShape 13">
            <a:extLst>
              <a:ext uri="{FF2B5EF4-FFF2-40B4-BE49-F238E27FC236}">
                <a16:creationId xmlns:a16="http://schemas.microsoft.com/office/drawing/2014/main" id="{97EEFFC1-0419-4C97-A344-5FE31CB9F00E}"/>
              </a:ext>
            </a:extLst>
          </p:cNvPr>
          <p:cNvCxnSpPr>
            <a:cxnSpLocks noChangeShapeType="1"/>
            <a:stCxn id="171" idx="6"/>
            <a:endCxn id="172" idx="2"/>
          </p:cNvCxnSpPr>
          <p:nvPr/>
        </p:nvCxnSpPr>
        <p:spPr bwMode="auto">
          <a:xfrm>
            <a:off x="3291821" y="4644380"/>
            <a:ext cx="5334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75E1B94-A960-4ADE-A9E7-DBDA337E8BCB}"/>
              </a:ext>
            </a:extLst>
          </p:cNvPr>
          <p:cNvSpPr/>
          <p:nvPr/>
        </p:nvSpPr>
        <p:spPr>
          <a:xfrm>
            <a:off x="897688" y="453636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21FD297-5545-4135-A2E3-C48B0CB9315D}"/>
              </a:ext>
            </a:extLst>
          </p:cNvPr>
          <p:cNvSpPr/>
          <p:nvPr/>
        </p:nvSpPr>
        <p:spPr>
          <a:xfrm>
            <a:off x="3430901" y="456146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209" name="AutoShape 13">
            <a:extLst>
              <a:ext uri="{FF2B5EF4-FFF2-40B4-BE49-F238E27FC236}">
                <a16:creationId xmlns:a16="http://schemas.microsoft.com/office/drawing/2014/main" id="{A8110D46-AA4B-4DB4-8273-4EDE3636541B}"/>
              </a:ext>
            </a:extLst>
          </p:cNvPr>
          <p:cNvCxnSpPr>
            <a:cxnSpLocks noChangeShapeType="1"/>
            <a:stCxn id="170" idx="6"/>
          </p:cNvCxnSpPr>
          <p:nvPr/>
        </p:nvCxnSpPr>
        <p:spPr bwMode="auto">
          <a:xfrm>
            <a:off x="1653420" y="4644380"/>
            <a:ext cx="532986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08A6A92-6F4C-4ED4-AC32-6AE978D80EC7}"/>
              </a:ext>
            </a:extLst>
          </p:cNvPr>
          <p:cNvSpPr/>
          <p:nvPr/>
        </p:nvSpPr>
        <p:spPr>
          <a:xfrm>
            <a:off x="2996386" y="499351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02FEAAD-C705-4120-94F4-893B944C028E}"/>
              </a:ext>
            </a:extLst>
          </p:cNvPr>
          <p:cNvSpPr/>
          <p:nvPr/>
        </p:nvSpPr>
        <p:spPr>
          <a:xfrm>
            <a:off x="1349365" y="498024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0A1CA50-7575-4D3C-BC9E-9ADEB6C7978F}"/>
              </a:ext>
            </a:extLst>
          </p:cNvPr>
          <p:cNvSpPr/>
          <p:nvPr/>
        </p:nvSpPr>
        <p:spPr>
          <a:xfrm>
            <a:off x="430221" y="498024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D841F31-9FDF-4693-92C7-798D970EE2F5}"/>
              </a:ext>
            </a:extLst>
          </p:cNvPr>
          <p:cNvSpPr/>
          <p:nvPr/>
        </p:nvSpPr>
        <p:spPr>
          <a:xfrm>
            <a:off x="3907709" y="499351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FB4D93E-92AD-4EE3-9BD5-313849E15C83}"/>
              </a:ext>
            </a:extLst>
          </p:cNvPr>
          <p:cNvSpPr/>
          <p:nvPr/>
        </p:nvSpPr>
        <p:spPr>
          <a:xfrm>
            <a:off x="1826036" y="455017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52003467-AF90-43D4-A931-1323C279F937}"/>
                  </a:ext>
                </a:extLst>
              </p:cNvPr>
              <p:cNvSpPr txBox="1"/>
              <p:nvPr/>
            </p:nvSpPr>
            <p:spPr>
              <a:xfrm>
                <a:off x="350885" y="587071"/>
                <a:ext cx="8442229" cy="305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</a:rPr>
                  <a:t>To evaluation an HMM, given a sequence of observations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we need to infer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2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</a:rPr>
                  <a:t>To train an HMM using an EM algorithm (see next lesson),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, we need to infer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/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…,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…,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endParaRPr lang="en-US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52003467-AF90-43D4-A931-1323C279F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85" y="587071"/>
                <a:ext cx="8442229" cy="3057953"/>
              </a:xfrm>
              <a:prstGeom prst="rect">
                <a:avLst/>
              </a:prstGeom>
              <a:blipFill>
                <a:blip r:embed="rId3"/>
                <a:stretch>
                  <a:fillRect l="-506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60">
                <a:extLst>
                  <a:ext uri="{FF2B5EF4-FFF2-40B4-BE49-F238E27FC236}">
                    <a16:creationId xmlns:a16="http://schemas.microsoft.com/office/drawing/2014/main" id="{7C09E9F2-12BE-55FA-5F96-73A246E2EABD}"/>
                  </a:ext>
                </a:extLst>
              </p:cNvPr>
              <p:cNvSpPr txBox="1"/>
              <p:nvPr/>
            </p:nvSpPr>
            <p:spPr>
              <a:xfrm>
                <a:off x="4417005" y="3501008"/>
                <a:ext cx="4691500" cy="3267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solidFill>
                      <a:schemeClr val="bg2"/>
                    </a:solidFill>
                    <a:latin typeface="+mj-lt"/>
                  </a:rPr>
                  <a:t>Forward-backward algorithm</a:t>
                </a:r>
                <a:r>
                  <a:rPr lang="en-US" i="1" dirty="0">
                    <a:solidFill>
                      <a:schemeClr val="bg2"/>
                    </a:solidFill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>
                    <a:solidFill>
                      <a:schemeClr val="bg2"/>
                    </a:solidFill>
                    <a:latin typeface="+mj-lt"/>
                  </a:rPr>
                  <a:t> are state ids (i.e., possible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bg2"/>
                    </a:solidFill>
                    <a:latin typeface="+mj-lt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𝑖𝑛𝑎𝑙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𝑆𝑡𝑎𝑡𝑒𝑠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ovéPole 60">
                <a:extLst>
                  <a:ext uri="{FF2B5EF4-FFF2-40B4-BE49-F238E27FC236}">
                    <a16:creationId xmlns:a16="http://schemas.microsoft.com/office/drawing/2014/main" id="{7C09E9F2-12BE-55FA-5F96-73A246E2E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005" y="3501008"/>
                <a:ext cx="4691500" cy="3267626"/>
              </a:xfrm>
              <a:prstGeom prst="rect">
                <a:avLst/>
              </a:prstGeom>
              <a:blipFill>
                <a:blip r:embed="rId4"/>
                <a:stretch>
                  <a:fillRect l="-1170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AutoShape 13">
            <a:extLst>
              <a:ext uri="{FF2B5EF4-FFF2-40B4-BE49-F238E27FC236}">
                <a16:creationId xmlns:a16="http://schemas.microsoft.com/office/drawing/2014/main" id="{1CEFB626-F6B1-02EC-BAC6-91640AB1A0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8435" y="4644380"/>
            <a:ext cx="541046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E2A9A77-6164-5A51-8DBF-32A7BA26873F}"/>
              </a:ext>
            </a:extLst>
          </p:cNvPr>
          <p:cNvSpPr/>
          <p:nvPr/>
        </p:nvSpPr>
        <p:spPr>
          <a:xfrm>
            <a:off x="2519878" y="455017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9" name="AutoShape 13">
            <a:extLst>
              <a:ext uri="{FF2B5EF4-FFF2-40B4-BE49-F238E27FC236}">
                <a16:creationId xmlns:a16="http://schemas.microsoft.com/office/drawing/2014/main" id="{D42CD285-2DB5-4149-F6BD-547B8083DC13}"/>
              </a:ext>
            </a:extLst>
          </p:cNvPr>
          <p:cNvCxnSpPr>
            <a:cxnSpLocks noChangeShapeType="1"/>
            <a:stCxn id="170" idx="6"/>
            <a:endCxn id="171" idx="2"/>
          </p:cNvCxnSpPr>
          <p:nvPr/>
        </p:nvCxnSpPr>
        <p:spPr bwMode="auto">
          <a:xfrm>
            <a:off x="1653420" y="4644380"/>
            <a:ext cx="1257401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3671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45" name="Group 121"/>
          <p:cNvGrpSpPr>
            <a:grpSpLocks/>
          </p:cNvGrpSpPr>
          <p:nvPr/>
        </p:nvGrpSpPr>
        <p:grpSpPr bwMode="auto">
          <a:xfrm>
            <a:off x="431355" y="1700993"/>
            <a:ext cx="3078956" cy="2349104"/>
            <a:chOff x="718" y="1117"/>
            <a:chExt cx="3750" cy="2789"/>
          </a:xfrm>
        </p:grpSpPr>
        <p:sp>
          <p:nvSpPr>
            <p:cNvPr id="52346" name="Line 122"/>
            <p:cNvSpPr>
              <a:spLocks noChangeShapeType="1"/>
            </p:cNvSpPr>
            <p:nvPr/>
          </p:nvSpPr>
          <p:spPr bwMode="auto">
            <a:xfrm>
              <a:off x="1469" y="2303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7" name="Line 123"/>
            <p:cNvSpPr>
              <a:spLocks noChangeShapeType="1"/>
            </p:cNvSpPr>
            <p:nvPr/>
          </p:nvSpPr>
          <p:spPr bwMode="auto">
            <a:xfrm>
              <a:off x="2925" y="2296"/>
              <a:ext cx="59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8" name="Line 124"/>
            <p:cNvSpPr>
              <a:spLocks noChangeShapeType="1"/>
            </p:cNvSpPr>
            <p:nvPr/>
          </p:nvSpPr>
          <p:spPr bwMode="auto">
            <a:xfrm flipV="1">
              <a:off x="2325" y="1281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9" name="Line 125"/>
            <p:cNvSpPr>
              <a:spLocks noChangeShapeType="1"/>
            </p:cNvSpPr>
            <p:nvPr/>
          </p:nvSpPr>
          <p:spPr bwMode="auto">
            <a:xfrm flipV="1">
              <a:off x="2320" y="1712"/>
              <a:ext cx="589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0" name="Line 126"/>
            <p:cNvSpPr>
              <a:spLocks noChangeShapeType="1"/>
            </p:cNvSpPr>
            <p:nvPr/>
          </p:nvSpPr>
          <p:spPr bwMode="auto">
            <a:xfrm>
              <a:off x="2907" y="1701"/>
              <a:ext cx="608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1" name="Oval 127"/>
            <p:cNvSpPr>
              <a:spLocks noChangeArrowheads="1"/>
            </p:cNvSpPr>
            <p:nvPr/>
          </p:nvSpPr>
          <p:spPr bwMode="auto">
            <a:xfrm>
              <a:off x="2279" y="2243"/>
              <a:ext cx="104" cy="1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52" name="Line 128"/>
            <p:cNvSpPr>
              <a:spLocks noChangeShapeType="1"/>
            </p:cNvSpPr>
            <p:nvPr/>
          </p:nvSpPr>
          <p:spPr bwMode="auto">
            <a:xfrm flipV="1">
              <a:off x="1720" y="2313"/>
              <a:ext cx="58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3" name="Line 129"/>
            <p:cNvSpPr>
              <a:spLocks noChangeShapeType="1"/>
            </p:cNvSpPr>
            <p:nvPr/>
          </p:nvSpPr>
          <p:spPr bwMode="auto">
            <a:xfrm>
              <a:off x="2336" y="2296"/>
              <a:ext cx="586" cy="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4" name="Line 130"/>
            <p:cNvSpPr>
              <a:spLocks noChangeShapeType="1"/>
            </p:cNvSpPr>
            <p:nvPr/>
          </p:nvSpPr>
          <p:spPr bwMode="auto">
            <a:xfrm>
              <a:off x="2362" y="2884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5" name="Line 131"/>
            <p:cNvSpPr>
              <a:spLocks noChangeShapeType="1"/>
            </p:cNvSpPr>
            <p:nvPr/>
          </p:nvSpPr>
          <p:spPr bwMode="auto">
            <a:xfrm flipV="1">
              <a:off x="1466" y="1286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6" name="Line 132"/>
            <p:cNvSpPr>
              <a:spLocks noChangeShapeType="1"/>
            </p:cNvSpPr>
            <p:nvPr/>
          </p:nvSpPr>
          <p:spPr bwMode="auto">
            <a:xfrm flipV="1">
              <a:off x="1733" y="1281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7" name="Line 133"/>
            <p:cNvSpPr>
              <a:spLocks noChangeShapeType="1"/>
            </p:cNvSpPr>
            <p:nvPr/>
          </p:nvSpPr>
          <p:spPr bwMode="auto">
            <a:xfrm flipV="1">
              <a:off x="2917" y="1281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8" name="Line 134"/>
            <p:cNvSpPr>
              <a:spLocks noChangeShapeType="1"/>
            </p:cNvSpPr>
            <p:nvPr/>
          </p:nvSpPr>
          <p:spPr bwMode="auto">
            <a:xfrm flipV="1">
              <a:off x="3493" y="1289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9" name="Line 135"/>
            <p:cNvSpPr>
              <a:spLocks noChangeShapeType="1"/>
            </p:cNvSpPr>
            <p:nvPr/>
          </p:nvSpPr>
          <p:spPr bwMode="auto">
            <a:xfrm flipV="1">
              <a:off x="4093" y="1273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0" name="Line 136"/>
            <p:cNvSpPr>
              <a:spLocks noChangeShapeType="1"/>
            </p:cNvSpPr>
            <p:nvPr/>
          </p:nvSpPr>
          <p:spPr bwMode="auto">
            <a:xfrm>
              <a:off x="1461" y="2887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1" name="Line 137"/>
            <p:cNvSpPr>
              <a:spLocks noChangeShapeType="1"/>
            </p:cNvSpPr>
            <p:nvPr/>
          </p:nvSpPr>
          <p:spPr bwMode="auto">
            <a:xfrm>
              <a:off x="1461" y="1703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2" name="Oval 138"/>
            <p:cNvSpPr>
              <a:spLocks noChangeArrowheads="1"/>
            </p:cNvSpPr>
            <p:nvPr/>
          </p:nvSpPr>
          <p:spPr bwMode="auto">
            <a:xfrm rot="16200000">
              <a:off x="997" y="2754"/>
              <a:ext cx="292" cy="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3" name="Oval 139"/>
            <p:cNvSpPr>
              <a:spLocks noChangeArrowheads="1"/>
            </p:cNvSpPr>
            <p:nvPr/>
          </p:nvSpPr>
          <p:spPr bwMode="auto">
            <a:xfrm rot="16200000">
              <a:off x="997" y="2130"/>
              <a:ext cx="292" cy="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4" name="Oval 140"/>
            <p:cNvSpPr>
              <a:spLocks noChangeArrowheads="1"/>
            </p:cNvSpPr>
            <p:nvPr/>
          </p:nvSpPr>
          <p:spPr bwMode="auto">
            <a:xfrm rot="16200000">
              <a:off x="997" y="1504"/>
              <a:ext cx="292" cy="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5" name="Freeform 141"/>
            <p:cNvSpPr>
              <a:spLocks/>
            </p:cNvSpPr>
            <p:nvPr/>
          </p:nvSpPr>
          <p:spPr bwMode="auto">
            <a:xfrm rot="16200000">
              <a:off x="739" y="2096"/>
              <a:ext cx="264" cy="306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6" name="Freeform 142"/>
            <p:cNvSpPr>
              <a:spLocks/>
            </p:cNvSpPr>
            <p:nvPr/>
          </p:nvSpPr>
          <p:spPr bwMode="auto">
            <a:xfrm rot="16200000">
              <a:off x="739" y="2713"/>
              <a:ext cx="264" cy="306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7" name="Freeform 143"/>
            <p:cNvSpPr>
              <a:spLocks/>
            </p:cNvSpPr>
            <p:nvPr/>
          </p:nvSpPr>
          <p:spPr bwMode="auto">
            <a:xfrm rot="16200000">
              <a:off x="739" y="1463"/>
              <a:ext cx="264" cy="306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8" name="Line 144"/>
            <p:cNvSpPr>
              <a:spLocks noChangeShapeType="1"/>
            </p:cNvSpPr>
            <p:nvPr/>
          </p:nvSpPr>
          <p:spPr bwMode="auto">
            <a:xfrm rot="16200000">
              <a:off x="977" y="2561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9" name="Line 145"/>
            <p:cNvSpPr>
              <a:spLocks noChangeShapeType="1"/>
            </p:cNvSpPr>
            <p:nvPr/>
          </p:nvSpPr>
          <p:spPr bwMode="auto">
            <a:xfrm rot="16200000">
              <a:off x="976" y="1935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0" name="Line 146"/>
            <p:cNvSpPr>
              <a:spLocks noChangeShapeType="1"/>
            </p:cNvSpPr>
            <p:nvPr/>
          </p:nvSpPr>
          <p:spPr bwMode="auto">
            <a:xfrm rot="16200000">
              <a:off x="963" y="1297"/>
              <a:ext cx="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1" name="Line 147"/>
            <p:cNvSpPr>
              <a:spLocks noChangeShapeType="1"/>
            </p:cNvSpPr>
            <p:nvPr/>
          </p:nvSpPr>
          <p:spPr bwMode="auto">
            <a:xfrm>
              <a:off x="1466" y="3156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2" name="Line 148"/>
            <p:cNvSpPr>
              <a:spLocks noChangeShapeType="1"/>
            </p:cNvSpPr>
            <p:nvPr/>
          </p:nvSpPr>
          <p:spPr bwMode="auto">
            <a:xfrm flipV="1">
              <a:off x="1148" y="2885"/>
              <a:ext cx="589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3" name="Line 149"/>
            <p:cNvSpPr>
              <a:spLocks noChangeShapeType="1"/>
            </p:cNvSpPr>
            <p:nvPr/>
          </p:nvSpPr>
          <p:spPr bwMode="auto">
            <a:xfrm flipV="1">
              <a:off x="2328" y="2295"/>
              <a:ext cx="589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4" name="Line 150"/>
            <p:cNvSpPr>
              <a:spLocks noChangeShapeType="1"/>
            </p:cNvSpPr>
            <p:nvPr/>
          </p:nvSpPr>
          <p:spPr bwMode="auto">
            <a:xfrm>
              <a:off x="1738" y="2884"/>
              <a:ext cx="59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5" name="Line 151"/>
            <p:cNvSpPr>
              <a:spLocks noChangeShapeType="1"/>
            </p:cNvSpPr>
            <p:nvPr/>
          </p:nvSpPr>
          <p:spPr bwMode="auto">
            <a:xfrm>
              <a:off x="3507" y="1705"/>
              <a:ext cx="5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6" name="Line 152"/>
            <p:cNvSpPr>
              <a:spLocks noChangeShapeType="1"/>
            </p:cNvSpPr>
            <p:nvPr/>
          </p:nvSpPr>
          <p:spPr bwMode="auto">
            <a:xfrm flipV="1">
              <a:off x="2917" y="1706"/>
              <a:ext cx="58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7" name="Line 153"/>
            <p:cNvSpPr>
              <a:spLocks noChangeShapeType="1"/>
            </p:cNvSpPr>
            <p:nvPr/>
          </p:nvSpPr>
          <p:spPr bwMode="auto">
            <a:xfrm flipV="1">
              <a:off x="1148" y="2884"/>
              <a:ext cx="589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8" name="Line 154"/>
            <p:cNvSpPr>
              <a:spLocks noChangeShapeType="1"/>
            </p:cNvSpPr>
            <p:nvPr/>
          </p:nvSpPr>
          <p:spPr bwMode="auto">
            <a:xfrm rot="16200000">
              <a:off x="872" y="3299"/>
              <a:ext cx="5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9" name="Line 155"/>
            <p:cNvSpPr>
              <a:spLocks noChangeShapeType="1"/>
            </p:cNvSpPr>
            <p:nvPr/>
          </p:nvSpPr>
          <p:spPr bwMode="auto">
            <a:xfrm flipV="1">
              <a:off x="4095" y="1335"/>
              <a:ext cx="373" cy="37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0" name="Line 156"/>
            <p:cNvSpPr>
              <a:spLocks noChangeShapeType="1"/>
            </p:cNvSpPr>
            <p:nvPr/>
          </p:nvSpPr>
          <p:spPr bwMode="auto">
            <a:xfrm flipV="1">
              <a:off x="1725" y="363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1" name="Line 157"/>
            <p:cNvSpPr>
              <a:spLocks noChangeShapeType="1"/>
            </p:cNvSpPr>
            <p:nvPr/>
          </p:nvSpPr>
          <p:spPr bwMode="auto">
            <a:xfrm>
              <a:off x="1733" y="3634"/>
              <a:ext cx="23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2" name="Line 158"/>
            <p:cNvSpPr>
              <a:spLocks noChangeShapeType="1"/>
            </p:cNvSpPr>
            <p:nvPr/>
          </p:nvSpPr>
          <p:spPr bwMode="auto">
            <a:xfrm flipV="1">
              <a:off x="2328" y="365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3" name="Line 159"/>
            <p:cNvSpPr>
              <a:spLocks noChangeShapeType="1"/>
            </p:cNvSpPr>
            <p:nvPr/>
          </p:nvSpPr>
          <p:spPr bwMode="auto">
            <a:xfrm flipV="1">
              <a:off x="2907" y="345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4" name="Line 160"/>
            <p:cNvSpPr>
              <a:spLocks noChangeShapeType="1"/>
            </p:cNvSpPr>
            <p:nvPr/>
          </p:nvSpPr>
          <p:spPr bwMode="auto">
            <a:xfrm flipV="1">
              <a:off x="3491" y="3362"/>
              <a:ext cx="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5" name="Line 161"/>
            <p:cNvSpPr>
              <a:spLocks noChangeShapeType="1"/>
            </p:cNvSpPr>
            <p:nvPr/>
          </p:nvSpPr>
          <p:spPr bwMode="auto">
            <a:xfrm flipV="1">
              <a:off x="4078" y="3452"/>
              <a:ext cx="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6" name="Oval 162"/>
            <p:cNvSpPr>
              <a:spLocks noChangeArrowheads="1"/>
            </p:cNvSpPr>
            <p:nvPr/>
          </p:nvSpPr>
          <p:spPr bwMode="auto">
            <a:xfrm>
              <a:off x="1683" y="2833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7" name="Oval 163"/>
            <p:cNvSpPr>
              <a:spLocks noChangeArrowheads="1"/>
            </p:cNvSpPr>
            <p:nvPr/>
          </p:nvSpPr>
          <p:spPr bwMode="auto">
            <a:xfrm>
              <a:off x="2270" y="2828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8" name="Oval 164"/>
            <p:cNvSpPr>
              <a:spLocks noChangeArrowheads="1"/>
            </p:cNvSpPr>
            <p:nvPr/>
          </p:nvSpPr>
          <p:spPr bwMode="auto">
            <a:xfrm>
              <a:off x="2862" y="2236"/>
              <a:ext cx="104" cy="1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9" name="Oval 165"/>
            <p:cNvSpPr>
              <a:spLocks noChangeArrowheads="1"/>
            </p:cNvSpPr>
            <p:nvPr/>
          </p:nvSpPr>
          <p:spPr bwMode="auto">
            <a:xfrm>
              <a:off x="3438" y="1652"/>
              <a:ext cx="104" cy="1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0" name="Oval 166"/>
            <p:cNvSpPr>
              <a:spLocks noChangeArrowheads="1"/>
            </p:cNvSpPr>
            <p:nvPr/>
          </p:nvSpPr>
          <p:spPr bwMode="auto">
            <a:xfrm>
              <a:off x="4046" y="1644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1" name="Line 167"/>
            <p:cNvSpPr>
              <a:spLocks noChangeShapeType="1"/>
            </p:cNvSpPr>
            <p:nvPr/>
          </p:nvSpPr>
          <p:spPr bwMode="auto">
            <a:xfrm flipV="1">
              <a:off x="3484" y="1724"/>
              <a:ext cx="589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2" name="Line 168"/>
            <p:cNvSpPr>
              <a:spLocks noChangeShapeType="1"/>
            </p:cNvSpPr>
            <p:nvPr/>
          </p:nvSpPr>
          <p:spPr bwMode="auto">
            <a:xfrm flipV="1">
              <a:off x="2917" y="2300"/>
              <a:ext cx="589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3" name="Oval 169"/>
            <p:cNvSpPr>
              <a:spLocks noChangeArrowheads="1"/>
            </p:cNvSpPr>
            <p:nvPr/>
          </p:nvSpPr>
          <p:spPr bwMode="auto">
            <a:xfrm>
              <a:off x="2859" y="1649"/>
              <a:ext cx="104" cy="1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4" name="Oval 170"/>
            <p:cNvSpPr>
              <a:spLocks noChangeArrowheads="1"/>
            </p:cNvSpPr>
            <p:nvPr/>
          </p:nvSpPr>
          <p:spPr bwMode="auto">
            <a:xfrm>
              <a:off x="3454" y="2250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5" name="Oval 171"/>
            <p:cNvSpPr>
              <a:spLocks noChangeArrowheads="1"/>
            </p:cNvSpPr>
            <p:nvPr/>
          </p:nvSpPr>
          <p:spPr bwMode="auto">
            <a:xfrm>
              <a:off x="2871" y="2819"/>
              <a:ext cx="104" cy="1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400" name="AutoShape 176"/>
          <p:cNvSpPr>
            <a:spLocks noChangeArrowheads="1"/>
          </p:cNvSpPr>
          <p:nvPr/>
        </p:nvSpPr>
        <p:spPr bwMode="auto">
          <a:xfrm>
            <a:off x="2375645" y="2079612"/>
            <a:ext cx="1133475" cy="1944291"/>
          </a:xfrm>
          <a:prstGeom prst="wedgeRoundRectCallout">
            <a:avLst>
              <a:gd name="adj1" fmla="val 87292"/>
              <a:gd name="adj2" fmla="val -46324"/>
              <a:gd name="adj3" fmla="val 16667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b="1"/>
          </a:p>
        </p:txBody>
      </p:sp>
      <p:sp>
        <p:nvSpPr>
          <p:cNvPr id="52401" name="AutoShape 177"/>
          <p:cNvSpPr>
            <a:spLocks noChangeArrowheads="1"/>
          </p:cNvSpPr>
          <p:nvPr/>
        </p:nvSpPr>
        <p:spPr bwMode="auto">
          <a:xfrm>
            <a:off x="1187401" y="2403463"/>
            <a:ext cx="1133475" cy="1837135"/>
          </a:xfrm>
          <a:prstGeom prst="wedgeRoundRectCallout">
            <a:avLst>
              <a:gd name="adj1" fmla="val -83509"/>
              <a:gd name="adj2" fmla="val 42546"/>
              <a:gd name="adj3" fmla="val 16667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b="1"/>
          </a:p>
        </p:txBody>
      </p:sp>
      <p:sp>
        <p:nvSpPr>
          <p:cNvPr id="52436" name="Text Box 212"/>
          <p:cNvSpPr txBox="1">
            <a:spLocks noChangeArrowheads="1"/>
          </p:cNvSpPr>
          <p:nvPr/>
        </p:nvSpPr>
        <p:spPr bwMode="auto">
          <a:xfrm>
            <a:off x="2105372" y="3915557"/>
            <a:ext cx="215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t</a:t>
            </a:r>
            <a:endParaRPr lang="cs-CZ" altLang="en-US" b="1"/>
          </a:p>
        </p:txBody>
      </p:sp>
      <p:sp>
        <p:nvSpPr>
          <p:cNvPr id="52437" name="Text Box 213"/>
          <p:cNvSpPr txBox="1">
            <a:spLocks noChangeArrowheads="1"/>
          </p:cNvSpPr>
          <p:nvPr/>
        </p:nvSpPr>
        <p:spPr bwMode="auto">
          <a:xfrm>
            <a:off x="107504" y="2511810"/>
            <a:ext cx="215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s</a:t>
            </a:r>
            <a:endParaRPr lang="cs-CZ" altLang="en-US" b="1"/>
          </a:p>
        </p:txBody>
      </p:sp>
      <p:pic>
        <p:nvPicPr>
          <p:cNvPr id="52469" name="Picture 2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14"/>
          <a:stretch/>
        </p:blipFill>
        <p:spPr bwMode="auto">
          <a:xfrm>
            <a:off x="4680701" y="4541391"/>
            <a:ext cx="4034303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70" name="Picture 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93" y="1987693"/>
            <a:ext cx="457200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71" name="Picture 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5" y="4000202"/>
            <a:ext cx="557213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6A7EF668-3E1A-459A-94E0-E2FFC83E92D4}"/>
                  </a:ext>
                </a:extLst>
              </p:cNvPr>
              <p:cNvSpPr txBox="1"/>
              <p:nvPr/>
            </p:nvSpPr>
            <p:spPr>
              <a:xfrm>
                <a:off x="4499992" y="1196171"/>
                <a:ext cx="4634325" cy="3451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E-step: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𝐹𝑖𝑛𝑎𝑙𝑆𝑡𝑎𝑡𝑒𝑠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+mj-lt"/>
                  </a:rPr>
                  <a:t>M-step:</a:t>
                </a:r>
              </a:p>
            </p:txBody>
          </p:sp>
        </mc:Choice>
        <mc:Fallback xmlns="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6A7EF668-3E1A-459A-94E0-E2FFC83E9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196171"/>
                <a:ext cx="4634325" cy="3451138"/>
              </a:xfrm>
              <a:prstGeom prst="rect">
                <a:avLst/>
              </a:prstGeom>
              <a:blipFill>
                <a:blip r:embed="rId5"/>
                <a:stretch>
                  <a:fillRect l="-1053" t="-883" b="-1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3923808-1009-77B1-B6B1-8A456ABE411D}"/>
              </a:ext>
            </a:extLst>
          </p:cNvPr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Examples: </a:t>
            </a:r>
            <a:r>
              <a:rPr lang="en-US" altLang="en-US" sz="3600" dirty="0"/>
              <a:t>Training HMMs using EM</a:t>
            </a:r>
            <a:endParaRPr lang="en-US" sz="3600" kern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EM for continuous latent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820688"/>
              </a:xfrm>
            </p:spPr>
            <p:txBody>
              <a:bodyPr/>
              <a:lstStyle/>
              <a:p>
                <a:r>
                  <a:rPr lang="en-US" sz="2400" dirty="0"/>
                  <a:t>Same equations, where sums over the latent variable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𝐙</m:t>
                    </m:r>
                  </m:oMath>
                </a14:m>
                <a:r>
                  <a:rPr lang="en-US" sz="2400" dirty="0"/>
                  <a:t> are simply replaced by integrals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820688"/>
              </a:xfrm>
              <a:blipFill rotWithShape="1">
                <a:blip r:embed="rId2"/>
                <a:stretch>
                  <a:fillRect l="-963" t="-5224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" y="2564904"/>
            <a:ext cx="8947599" cy="183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832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66AF34A-E7E3-4915-9A8C-3E3861BEA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6511" y="-27384"/>
            <a:ext cx="9180128" cy="854968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</a:rPr>
              <a:t>Flashback: PLDA model for speaker verification</a:t>
            </a:r>
            <a:endParaRPr lang="cs-CZ" sz="3200" dirty="0">
              <a:solidFill>
                <a:schemeClr val="bg2"/>
              </a:solidFill>
            </a:endParaRPr>
          </a:p>
        </p:txBody>
      </p:sp>
      <p:grpSp>
        <p:nvGrpSpPr>
          <p:cNvPr id="7" name="Group 124">
            <a:extLst>
              <a:ext uri="{FF2B5EF4-FFF2-40B4-BE49-F238E27FC236}">
                <a16:creationId xmlns:a16="http://schemas.microsoft.com/office/drawing/2014/main" id="{0E75184E-5604-4CB1-8C71-F90BB49102DC}"/>
              </a:ext>
            </a:extLst>
          </p:cNvPr>
          <p:cNvGrpSpPr>
            <a:grpSpLocks/>
          </p:cNvGrpSpPr>
          <p:nvPr/>
        </p:nvGrpSpPr>
        <p:grpSpPr bwMode="auto">
          <a:xfrm>
            <a:off x="5652120" y="3717032"/>
            <a:ext cx="3096341" cy="3251665"/>
            <a:chOff x="960" y="1056"/>
            <a:chExt cx="2688" cy="2976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0340E9E4-1363-4386-8B2D-1F198170DB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488"/>
              <a:ext cx="1392" cy="2484"/>
              <a:chOff x="1488" y="1488"/>
              <a:chExt cx="1392" cy="2484"/>
            </a:xfrm>
          </p:grpSpPr>
          <p:sp>
            <p:nvSpPr>
              <p:cNvPr id="100" name="Oval 4">
                <a:extLst>
                  <a:ext uri="{FF2B5EF4-FFF2-40B4-BE49-F238E27FC236}">
                    <a16:creationId xmlns:a16="http://schemas.microsoft.com/office/drawing/2014/main" id="{7835172A-94D9-49F5-B174-8533DDF19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1863" y="1488"/>
                <a:ext cx="617" cy="2484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1" name="Oval 5">
                <a:extLst>
                  <a:ext uri="{FF2B5EF4-FFF2-40B4-BE49-F238E27FC236}">
                    <a16:creationId xmlns:a16="http://schemas.microsoft.com/office/drawing/2014/main" id="{61560C83-C1F1-44C3-80D1-2AF427864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2" y="2686"/>
                <a:ext cx="98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2" name="Oval 6">
                <a:extLst>
                  <a:ext uri="{FF2B5EF4-FFF2-40B4-BE49-F238E27FC236}">
                    <a16:creationId xmlns:a16="http://schemas.microsoft.com/office/drawing/2014/main" id="{89F0A693-A4C9-4368-ACBC-8DA901D60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29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3" name="Oval 7">
                <a:extLst>
                  <a:ext uri="{FF2B5EF4-FFF2-40B4-BE49-F238E27FC236}">
                    <a16:creationId xmlns:a16="http://schemas.microsoft.com/office/drawing/2014/main" id="{DF1C7943-9F6E-4295-BF22-60920430B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33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4" name="Oval 8">
                <a:extLst>
                  <a:ext uri="{FF2B5EF4-FFF2-40B4-BE49-F238E27FC236}">
                    <a16:creationId xmlns:a16="http://schemas.microsoft.com/office/drawing/2014/main" id="{0B49F010-9EFC-4125-8E51-55DCB2E73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53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5" name="Oval 9">
                <a:extLst>
                  <a:ext uri="{FF2B5EF4-FFF2-40B4-BE49-F238E27FC236}">
                    <a16:creationId xmlns:a16="http://schemas.microsoft.com/office/drawing/2014/main" id="{B8735772-0077-47BC-AC62-7549116A2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53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6" name="Oval 10">
                <a:extLst>
                  <a:ext uri="{FF2B5EF4-FFF2-40B4-BE49-F238E27FC236}">
                    <a16:creationId xmlns:a16="http://schemas.microsoft.com/office/drawing/2014/main" id="{56BDF2F2-C944-4115-9C57-BB2C99C9F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67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7" name="Oval 11">
                <a:extLst>
                  <a:ext uri="{FF2B5EF4-FFF2-40B4-BE49-F238E27FC236}">
                    <a16:creationId xmlns:a16="http://schemas.microsoft.com/office/drawing/2014/main" id="{4843D6E9-6F5E-4969-8FE8-6F1972E9E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86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8" name="Oval 12">
                <a:extLst>
                  <a:ext uri="{FF2B5EF4-FFF2-40B4-BE49-F238E27FC236}">
                    <a16:creationId xmlns:a16="http://schemas.microsoft.com/office/drawing/2014/main" id="{42E9F6AB-C01B-4830-9BD5-5FA4B13D2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77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9" name="Oval 13">
                <a:extLst>
                  <a:ext uri="{FF2B5EF4-FFF2-40B4-BE49-F238E27FC236}">
                    <a16:creationId xmlns:a16="http://schemas.microsoft.com/office/drawing/2014/main" id="{A190967D-A7FD-447A-9D62-478B4BC20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72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0" name="Oval 14">
                <a:extLst>
                  <a:ext uri="{FF2B5EF4-FFF2-40B4-BE49-F238E27FC236}">
                    <a16:creationId xmlns:a16="http://schemas.microsoft.com/office/drawing/2014/main" id="{57D86F1B-E565-4236-8DD3-0771CDC74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91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1" name="Oval 15">
                <a:extLst>
                  <a:ext uri="{FF2B5EF4-FFF2-40B4-BE49-F238E27FC236}">
                    <a16:creationId xmlns:a16="http://schemas.microsoft.com/office/drawing/2014/main" id="{9F06A367-E8E2-40A8-B236-AAE91B846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91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2" name="Oval 16">
                <a:extLst>
                  <a:ext uri="{FF2B5EF4-FFF2-40B4-BE49-F238E27FC236}">
                    <a16:creationId xmlns:a16="http://schemas.microsoft.com/office/drawing/2014/main" id="{BC1C263B-3051-4837-89C9-0DCD1A23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3" name="Oval 17">
                <a:extLst>
                  <a:ext uri="{FF2B5EF4-FFF2-40B4-BE49-F238E27FC236}">
                    <a16:creationId xmlns:a16="http://schemas.microsoft.com/office/drawing/2014/main" id="{C2E67F4E-81BE-42DE-A5EC-FA4E8E43A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4" name="Oval 18">
                <a:extLst>
                  <a:ext uri="{FF2B5EF4-FFF2-40B4-BE49-F238E27FC236}">
                    <a16:creationId xmlns:a16="http://schemas.microsoft.com/office/drawing/2014/main" id="{E17B8820-CE9C-4F27-A78B-4471FAB95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329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5" name="Oval 19">
                <a:extLst>
                  <a:ext uri="{FF2B5EF4-FFF2-40B4-BE49-F238E27FC236}">
                    <a16:creationId xmlns:a16="http://schemas.microsoft.com/office/drawing/2014/main" id="{B2A3C440-4931-4815-8902-6B9719CF5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67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6" name="Oval 20">
                <a:extLst>
                  <a:ext uri="{FF2B5EF4-FFF2-40B4-BE49-F238E27FC236}">
                    <a16:creationId xmlns:a16="http://schemas.microsoft.com/office/drawing/2014/main" id="{98A23C17-C363-435C-AF0F-9480430A3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7" name="Oval 21">
                <a:extLst>
                  <a:ext uri="{FF2B5EF4-FFF2-40B4-BE49-F238E27FC236}">
                    <a16:creationId xmlns:a16="http://schemas.microsoft.com/office/drawing/2014/main" id="{EA8D19F7-95F7-4C9E-9EF4-A76D4170C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8" name="Oval 22">
                <a:extLst>
                  <a:ext uri="{FF2B5EF4-FFF2-40B4-BE49-F238E27FC236}">
                    <a16:creationId xmlns:a16="http://schemas.microsoft.com/office/drawing/2014/main" id="{BA689721-5C49-4A8D-89BA-392636C89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01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9" name="Oval 23">
                <a:extLst>
                  <a:ext uri="{FF2B5EF4-FFF2-40B4-BE49-F238E27FC236}">
                    <a16:creationId xmlns:a16="http://schemas.microsoft.com/office/drawing/2014/main" id="{DEE1087E-2FD7-402B-809F-932FDEC8C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57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0" name="Oval 24">
                <a:extLst>
                  <a:ext uri="{FF2B5EF4-FFF2-40B4-BE49-F238E27FC236}">
                    <a16:creationId xmlns:a16="http://schemas.microsoft.com/office/drawing/2014/main" id="{3380D066-651F-4A00-9959-A5F603446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1" name="Oval 25">
                <a:extLst>
                  <a:ext uri="{FF2B5EF4-FFF2-40B4-BE49-F238E27FC236}">
                    <a16:creationId xmlns:a16="http://schemas.microsoft.com/office/drawing/2014/main" id="{7F69E93E-7AED-4F3B-A8C1-7BA6DB9EB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14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2" name="Oval 26">
                <a:extLst>
                  <a:ext uri="{FF2B5EF4-FFF2-40B4-BE49-F238E27FC236}">
                    <a16:creationId xmlns:a16="http://schemas.microsoft.com/office/drawing/2014/main" id="{844468F4-7AA5-4B95-AF45-4C051F21F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3" name="Oval 27">
                <a:extLst>
                  <a:ext uri="{FF2B5EF4-FFF2-40B4-BE49-F238E27FC236}">
                    <a16:creationId xmlns:a16="http://schemas.microsoft.com/office/drawing/2014/main" id="{055E2786-15EB-48CD-AEB0-63B880DDA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19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4" name="Oval 28">
                <a:extLst>
                  <a:ext uri="{FF2B5EF4-FFF2-40B4-BE49-F238E27FC236}">
                    <a16:creationId xmlns:a16="http://schemas.microsoft.com/office/drawing/2014/main" id="{96A7617E-1C99-4D72-883F-43F7D2926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5" name="Oval 29">
                <a:extLst>
                  <a:ext uri="{FF2B5EF4-FFF2-40B4-BE49-F238E27FC236}">
                    <a16:creationId xmlns:a16="http://schemas.microsoft.com/office/drawing/2014/main" id="{CAA10B7F-E47B-4949-B478-0B5DA7FE0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77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6" name="Oval 30">
                <a:extLst>
                  <a:ext uri="{FF2B5EF4-FFF2-40B4-BE49-F238E27FC236}">
                    <a16:creationId xmlns:a16="http://schemas.microsoft.com/office/drawing/2014/main" id="{C5860341-C6FC-4199-86B4-F1B1FD574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7" name="Oval 31">
                <a:extLst>
                  <a:ext uri="{FF2B5EF4-FFF2-40B4-BE49-F238E27FC236}">
                    <a16:creationId xmlns:a16="http://schemas.microsoft.com/office/drawing/2014/main" id="{FD9402EF-F0A3-495A-9E98-F7610F609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8" name="Oval 32">
                <a:extLst>
                  <a:ext uri="{FF2B5EF4-FFF2-40B4-BE49-F238E27FC236}">
                    <a16:creationId xmlns:a16="http://schemas.microsoft.com/office/drawing/2014/main" id="{E998A96A-DB94-4072-9718-0B55AFAAD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8FF1588C-9344-45C3-B74C-CABC51B36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548"/>
              <a:ext cx="1200" cy="2484"/>
              <a:chOff x="672" y="1165"/>
              <a:chExt cx="1200" cy="2484"/>
            </a:xfrm>
          </p:grpSpPr>
          <p:sp>
            <p:nvSpPr>
              <p:cNvPr id="71" name="Oval 34">
                <a:extLst>
                  <a:ext uri="{FF2B5EF4-FFF2-40B4-BE49-F238E27FC236}">
                    <a16:creationId xmlns:a16="http://schemas.microsoft.com/office/drawing/2014/main" id="{A349B123-C51B-43F5-AD36-12D38C7E9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951" y="1165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2" name="Oval 35">
                <a:extLst>
                  <a:ext uri="{FF2B5EF4-FFF2-40B4-BE49-F238E27FC236}">
                    <a16:creationId xmlns:a16="http://schemas.microsoft.com/office/drawing/2014/main" id="{85ADFF11-254D-457E-B945-6F636D486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363"/>
                <a:ext cx="98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3" name="Oval 36">
                <a:extLst>
                  <a:ext uri="{FF2B5EF4-FFF2-40B4-BE49-F238E27FC236}">
                    <a16:creationId xmlns:a16="http://schemas.microsoft.com/office/drawing/2014/main" id="{39452C2B-4BCD-44A0-A460-035377814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FFF31E12-5F49-4553-9D78-98F814F17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5" name="Oval 38">
                <a:extLst>
                  <a:ext uri="{FF2B5EF4-FFF2-40B4-BE49-F238E27FC236}">
                    <a16:creationId xmlns:a16="http://schemas.microsoft.com/office/drawing/2014/main" id="{28415CC9-E9E4-4818-BC5C-697A3C3CE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6" name="Oval 39">
                <a:extLst>
                  <a:ext uri="{FF2B5EF4-FFF2-40B4-BE49-F238E27FC236}">
                    <a16:creationId xmlns:a16="http://schemas.microsoft.com/office/drawing/2014/main" id="{FD33E27E-02B9-4397-81C1-54F90CDA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7" name="Oval 40">
                <a:extLst>
                  <a:ext uri="{FF2B5EF4-FFF2-40B4-BE49-F238E27FC236}">
                    <a16:creationId xmlns:a16="http://schemas.microsoft.com/office/drawing/2014/main" id="{A6DF80D3-791F-4FD8-BA1E-AE9EE1C6B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35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8" name="Oval 41">
                <a:extLst>
                  <a:ext uri="{FF2B5EF4-FFF2-40B4-BE49-F238E27FC236}">
                    <a16:creationId xmlns:a16="http://schemas.microsoft.com/office/drawing/2014/main" id="{FEDE4FF5-7781-45B4-AF88-22BC30D3A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54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9" name="Oval 42">
                <a:extLst>
                  <a:ext uri="{FF2B5EF4-FFF2-40B4-BE49-F238E27FC236}">
                    <a16:creationId xmlns:a16="http://schemas.microsoft.com/office/drawing/2014/main" id="{C41C1A0A-D301-4944-92A1-43A42AF00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0" name="Oval 43">
                <a:extLst>
                  <a:ext uri="{FF2B5EF4-FFF2-40B4-BE49-F238E27FC236}">
                    <a16:creationId xmlns:a16="http://schemas.microsoft.com/office/drawing/2014/main" id="{199680E2-7E8B-451B-A2E4-4F371A3EE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1" name="Oval 44">
                <a:extLst>
                  <a:ext uri="{FF2B5EF4-FFF2-40B4-BE49-F238E27FC236}">
                    <a16:creationId xmlns:a16="http://schemas.microsoft.com/office/drawing/2014/main" id="{495226CB-1428-40A3-BC13-A587E299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2" name="Oval 45">
                <a:extLst>
                  <a:ext uri="{FF2B5EF4-FFF2-40B4-BE49-F238E27FC236}">
                    <a16:creationId xmlns:a16="http://schemas.microsoft.com/office/drawing/2014/main" id="{402E7595-A5C4-4514-90B3-FDFC94CE5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3" name="Oval 46">
                <a:extLst>
                  <a:ext uri="{FF2B5EF4-FFF2-40B4-BE49-F238E27FC236}">
                    <a16:creationId xmlns:a16="http://schemas.microsoft.com/office/drawing/2014/main" id="{F8E301C2-5A71-40D8-BA9D-5B6D7DEA9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4" name="Oval 47">
                <a:extLst>
                  <a:ext uri="{FF2B5EF4-FFF2-40B4-BE49-F238E27FC236}">
                    <a16:creationId xmlns:a16="http://schemas.microsoft.com/office/drawing/2014/main" id="{2B8949FE-C256-486C-A007-CE330CE1C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5" name="Oval 48">
                <a:extLst>
                  <a:ext uri="{FF2B5EF4-FFF2-40B4-BE49-F238E27FC236}">
                    <a16:creationId xmlns:a16="http://schemas.microsoft.com/office/drawing/2014/main" id="{12921EA1-6053-4F33-9D22-5A885B209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97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6" name="Oval 49">
                <a:extLst>
                  <a:ext uri="{FF2B5EF4-FFF2-40B4-BE49-F238E27FC236}">
                    <a16:creationId xmlns:a16="http://schemas.microsoft.com/office/drawing/2014/main" id="{0899A843-C313-4854-9AFF-750437B53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7" name="Oval 50">
                <a:extLst>
                  <a:ext uri="{FF2B5EF4-FFF2-40B4-BE49-F238E27FC236}">
                    <a16:creationId xmlns:a16="http://schemas.microsoft.com/office/drawing/2014/main" id="{CD96DA4A-61F4-4AF5-BC99-05E7EC073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92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8" name="Oval 51">
                <a:extLst>
                  <a:ext uri="{FF2B5EF4-FFF2-40B4-BE49-F238E27FC236}">
                    <a16:creationId xmlns:a16="http://schemas.microsoft.com/office/drawing/2014/main" id="{2F82A7A5-8307-4A29-BB1F-B20A03476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9" name="Oval 52">
                <a:extLst>
                  <a:ext uri="{FF2B5EF4-FFF2-40B4-BE49-F238E27FC236}">
                    <a16:creationId xmlns:a16="http://schemas.microsoft.com/office/drawing/2014/main" id="{D37B873F-03EC-4285-AACD-AF14329DA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680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0" name="Oval 53">
                <a:extLst>
                  <a:ext uri="{FF2B5EF4-FFF2-40B4-BE49-F238E27FC236}">
                    <a16:creationId xmlns:a16="http://schemas.microsoft.com/office/drawing/2014/main" id="{2FD76F61-F4C7-474E-87DB-985F44BAD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25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1" name="Oval 54">
                <a:extLst>
                  <a:ext uri="{FF2B5EF4-FFF2-40B4-BE49-F238E27FC236}">
                    <a16:creationId xmlns:a16="http://schemas.microsoft.com/office/drawing/2014/main" id="{21C74695-1408-4A91-B0E4-36AA7784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2" name="Oval 55">
                <a:extLst>
                  <a:ext uri="{FF2B5EF4-FFF2-40B4-BE49-F238E27FC236}">
                    <a16:creationId xmlns:a16="http://schemas.microsoft.com/office/drawing/2014/main" id="{186640FC-F301-4BA4-89CA-04884231D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3" name="Oval 56">
                <a:extLst>
                  <a:ext uri="{FF2B5EF4-FFF2-40B4-BE49-F238E27FC236}">
                    <a16:creationId xmlns:a16="http://schemas.microsoft.com/office/drawing/2014/main" id="{E8A0BCEA-7CC4-4BF9-A6C9-60A27068C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5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4" name="Oval 57">
                <a:extLst>
                  <a:ext uri="{FF2B5EF4-FFF2-40B4-BE49-F238E27FC236}">
                    <a16:creationId xmlns:a16="http://schemas.microsoft.com/office/drawing/2014/main" id="{576EDD0E-55DA-4197-BC83-6FE573C2B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5" name="Oval 58">
                <a:extLst>
                  <a:ext uri="{FF2B5EF4-FFF2-40B4-BE49-F238E27FC236}">
                    <a16:creationId xmlns:a16="http://schemas.microsoft.com/office/drawing/2014/main" id="{AC50EFCA-A636-4DB6-8CD5-FCBAEA75E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6" name="Oval 59">
                <a:extLst>
                  <a:ext uri="{FF2B5EF4-FFF2-40B4-BE49-F238E27FC236}">
                    <a16:creationId xmlns:a16="http://schemas.microsoft.com/office/drawing/2014/main" id="{D03E92CF-364B-45CF-98A5-DBA312920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7" name="Oval 60">
                <a:extLst>
                  <a:ext uri="{FF2B5EF4-FFF2-40B4-BE49-F238E27FC236}">
                    <a16:creationId xmlns:a16="http://schemas.microsoft.com/office/drawing/2014/main" id="{E2AF4F75-B0FB-4084-B98E-C17C47A89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8" name="Oval 61">
                <a:extLst>
                  <a:ext uri="{FF2B5EF4-FFF2-40B4-BE49-F238E27FC236}">
                    <a16:creationId xmlns:a16="http://schemas.microsoft.com/office/drawing/2014/main" id="{FEE7A4CB-9E5F-439F-A679-01CE0661D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9" name="Oval 62">
                <a:extLst>
                  <a:ext uri="{FF2B5EF4-FFF2-40B4-BE49-F238E27FC236}">
                    <a16:creationId xmlns:a16="http://schemas.microsoft.com/office/drawing/2014/main" id="{A8238AAB-F97E-4A09-B075-4B9865A7A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0" name="Group 63">
              <a:extLst>
                <a:ext uri="{FF2B5EF4-FFF2-40B4-BE49-F238E27FC236}">
                  <a16:creationId xmlns:a16="http://schemas.microsoft.com/office/drawing/2014/main" id="{2DEE2DD2-9F3B-40F9-AAAC-6D6B4EEBB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116"/>
              <a:ext cx="1200" cy="2484"/>
              <a:chOff x="2352" y="816"/>
              <a:chExt cx="1200" cy="2484"/>
            </a:xfrm>
          </p:grpSpPr>
          <p:sp>
            <p:nvSpPr>
              <p:cNvPr id="42" name="Oval 64">
                <a:extLst>
                  <a:ext uri="{FF2B5EF4-FFF2-40B4-BE49-F238E27FC236}">
                    <a16:creationId xmlns:a16="http://schemas.microsoft.com/office/drawing/2014/main" id="{123CDCF9-E91F-4AB4-8323-535DA5E27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2679" y="816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Oval 65">
                <a:extLst>
                  <a:ext uri="{FF2B5EF4-FFF2-40B4-BE49-F238E27FC236}">
                    <a16:creationId xmlns:a16="http://schemas.microsoft.com/office/drawing/2014/main" id="{5BE2688A-2030-4367-8990-D0898D80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2014"/>
                <a:ext cx="98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Oval 66">
                <a:extLst>
                  <a:ext uri="{FF2B5EF4-FFF2-40B4-BE49-F238E27FC236}">
                    <a16:creationId xmlns:a16="http://schemas.microsoft.com/office/drawing/2014/main" id="{5CC10E6A-8E43-41F2-8004-EF99F4E71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161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5" name="Oval 67">
                <a:extLst>
                  <a:ext uri="{FF2B5EF4-FFF2-40B4-BE49-F238E27FC236}">
                    <a16:creationId xmlns:a16="http://schemas.microsoft.com/office/drawing/2014/main" id="{C0F62C5F-34CB-42CF-862C-87F6B246E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66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Oval 68">
                <a:extLst>
                  <a:ext uri="{FF2B5EF4-FFF2-40B4-BE49-F238E27FC236}">
                    <a16:creationId xmlns:a16="http://schemas.microsoft.com/office/drawing/2014/main" id="{4825C8C6-4E01-4E87-83BE-DB30AB13A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85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7" name="Oval 69">
                <a:extLst>
                  <a:ext uri="{FF2B5EF4-FFF2-40B4-BE49-F238E27FC236}">
                    <a16:creationId xmlns:a16="http://schemas.microsoft.com/office/drawing/2014/main" id="{F19CD368-76E6-4E96-BACF-798B5C389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85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8" name="Oval 70">
                <a:extLst>
                  <a:ext uri="{FF2B5EF4-FFF2-40B4-BE49-F238E27FC236}">
                    <a16:creationId xmlns:a16="http://schemas.microsoft.com/office/drawing/2014/main" id="{349EA8FF-B721-46FF-89AB-D959D419C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968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9" name="Oval 71">
                <a:extLst>
                  <a:ext uri="{FF2B5EF4-FFF2-40B4-BE49-F238E27FC236}">
                    <a16:creationId xmlns:a16="http://schemas.microsoft.com/office/drawing/2014/main" id="{13B05642-5A6C-45D5-897A-2D0DB5900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19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5907A903-4DEA-4863-B893-C3ACD4BDC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09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Oval 73">
                <a:extLst>
                  <a:ext uri="{FF2B5EF4-FFF2-40B4-BE49-F238E27FC236}">
                    <a16:creationId xmlns:a16="http://schemas.microsoft.com/office/drawing/2014/main" id="{FE804079-8E5F-47D5-85DD-DB587B9D7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051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2" name="Oval 74">
                <a:extLst>
                  <a:ext uri="{FF2B5EF4-FFF2-40B4-BE49-F238E27FC236}">
                    <a16:creationId xmlns:a16="http://schemas.microsoft.com/office/drawing/2014/main" id="{A60301CE-9E58-468A-ADFB-4E626326B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24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3" name="Oval 75">
                <a:extLst>
                  <a:ext uri="{FF2B5EF4-FFF2-40B4-BE49-F238E27FC236}">
                    <a16:creationId xmlns:a16="http://schemas.microsoft.com/office/drawing/2014/main" id="{8ED7D31E-B24D-4962-BFC5-F7AAD25E8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24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4" name="Oval 76">
                <a:extLst>
                  <a:ext uri="{FF2B5EF4-FFF2-40B4-BE49-F238E27FC236}">
                    <a16:creationId xmlns:a16="http://schemas.microsoft.com/office/drawing/2014/main" id="{117ACC1A-EA75-4F49-8267-F6106F5E9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5" name="Oval 77">
                <a:extLst>
                  <a:ext uri="{FF2B5EF4-FFF2-40B4-BE49-F238E27FC236}">
                    <a16:creationId xmlns:a16="http://schemas.microsoft.com/office/drawing/2014/main" id="{33E609C9-FC69-4742-B011-E536A85DD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6" name="Oval 78">
                <a:extLst>
                  <a:ext uri="{FF2B5EF4-FFF2-40B4-BE49-F238E27FC236}">
                    <a16:creationId xmlns:a16="http://schemas.microsoft.com/office/drawing/2014/main" id="{F806BB06-6A4A-46AF-A108-96F7772A2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62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7" name="Oval 79">
                <a:extLst>
                  <a:ext uri="{FF2B5EF4-FFF2-40B4-BE49-F238E27FC236}">
                    <a16:creationId xmlns:a16="http://schemas.microsoft.com/office/drawing/2014/main" id="{8BA02AE3-0CEB-499E-AFAA-69ABCF78C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0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8" name="Oval 80">
                <a:extLst>
                  <a:ext uri="{FF2B5EF4-FFF2-40B4-BE49-F238E27FC236}">
                    <a16:creationId xmlns:a16="http://schemas.microsoft.com/office/drawing/2014/main" id="{5506AAD7-9665-4150-89BE-79C6C3E8A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259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9" name="Oval 81">
                <a:extLst>
                  <a:ext uri="{FF2B5EF4-FFF2-40B4-BE49-F238E27FC236}">
                    <a16:creationId xmlns:a16="http://schemas.microsoft.com/office/drawing/2014/main" id="{B262FB64-08C3-41DE-8BAC-E209AEA7C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83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0" name="Oval 82">
                <a:extLst>
                  <a:ext uri="{FF2B5EF4-FFF2-40B4-BE49-F238E27FC236}">
                    <a16:creationId xmlns:a16="http://schemas.microsoft.com/office/drawing/2014/main" id="{0724551D-191D-4B0A-BFEE-397A7F9E2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331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1" name="Oval 83">
                <a:extLst>
                  <a:ext uri="{FF2B5EF4-FFF2-40B4-BE49-F238E27FC236}">
                    <a16:creationId xmlns:a16="http://schemas.microsoft.com/office/drawing/2014/main" id="{F179F3BF-6627-4CF3-999C-334853158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90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2" name="Oval 84">
                <a:extLst>
                  <a:ext uri="{FF2B5EF4-FFF2-40B4-BE49-F238E27FC236}">
                    <a16:creationId xmlns:a16="http://schemas.microsoft.com/office/drawing/2014/main" id="{3BF47AC5-6134-41BE-A05E-C30EAC5CD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3" name="Oval 85">
                <a:extLst>
                  <a:ext uri="{FF2B5EF4-FFF2-40B4-BE49-F238E27FC236}">
                    <a16:creationId xmlns:a16="http://schemas.microsoft.com/office/drawing/2014/main" id="{423F6877-C43C-496F-81D5-8FDD1C48D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47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4" name="Oval 86">
                <a:extLst>
                  <a:ext uri="{FF2B5EF4-FFF2-40B4-BE49-F238E27FC236}">
                    <a16:creationId xmlns:a16="http://schemas.microsoft.com/office/drawing/2014/main" id="{17C65DE3-A136-47AD-812A-1D40E13A9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2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5" name="Oval 87">
                <a:extLst>
                  <a:ext uri="{FF2B5EF4-FFF2-40B4-BE49-F238E27FC236}">
                    <a16:creationId xmlns:a16="http://schemas.microsoft.com/office/drawing/2014/main" id="{6078850C-3802-4625-B0AA-8988BA5AC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52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6" name="Oval 88">
                <a:extLst>
                  <a:ext uri="{FF2B5EF4-FFF2-40B4-BE49-F238E27FC236}">
                    <a16:creationId xmlns:a16="http://schemas.microsoft.com/office/drawing/2014/main" id="{95A7648A-6536-4D91-BDFB-9320C95FD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7" name="Oval 89">
                <a:extLst>
                  <a:ext uri="{FF2B5EF4-FFF2-40B4-BE49-F238E27FC236}">
                    <a16:creationId xmlns:a16="http://schemas.microsoft.com/office/drawing/2014/main" id="{70551BE9-37B0-46A8-836C-0D0CF8272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8" name="Oval 90">
                <a:extLst>
                  <a:ext uri="{FF2B5EF4-FFF2-40B4-BE49-F238E27FC236}">
                    <a16:creationId xmlns:a16="http://schemas.microsoft.com/office/drawing/2014/main" id="{6D8B2A26-E046-4742-A891-1C6595E2C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9" name="Oval 91">
                <a:extLst>
                  <a:ext uri="{FF2B5EF4-FFF2-40B4-BE49-F238E27FC236}">
                    <a16:creationId xmlns:a16="http://schemas.microsoft.com/office/drawing/2014/main" id="{B278B70C-F2A7-45C3-B444-586FF700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0" name="Oval 92">
                <a:extLst>
                  <a:ext uri="{FF2B5EF4-FFF2-40B4-BE49-F238E27FC236}">
                    <a16:creationId xmlns:a16="http://schemas.microsoft.com/office/drawing/2014/main" id="{CD4C6633-7AFA-4CC0-9504-2B97E7139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1" name="Group 93">
              <a:extLst>
                <a:ext uri="{FF2B5EF4-FFF2-40B4-BE49-F238E27FC236}">
                  <a16:creationId xmlns:a16="http://schemas.microsoft.com/office/drawing/2014/main" id="{8EAC30A4-8B82-4323-A8C7-1CF6419C43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056"/>
              <a:ext cx="1248" cy="2484"/>
              <a:chOff x="4128" y="972"/>
              <a:chExt cx="1248" cy="2484"/>
            </a:xfrm>
          </p:grpSpPr>
          <p:sp>
            <p:nvSpPr>
              <p:cNvPr id="13" name="Oval 94">
                <a:extLst>
                  <a:ext uri="{FF2B5EF4-FFF2-40B4-BE49-F238E27FC236}">
                    <a16:creationId xmlns:a16="http://schemas.microsoft.com/office/drawing/2014/main" id="{36BB1E53-A821-4BC3-BA5D-93940B62E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4455" y="972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333333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Oval 95">
                <a:extLst>
                  <a:ext uri="{FF2B5EF4-FFF2-40B4-BE49-F238E27FC236}">
                    <a16:creationId xmlns:a16="http://schemas.microsoft.com/office/drawing/2014/main" id="{84771F0D-4D0A-4F42-9F9F-F43FC973E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2170"/>
                <a:ext cx="9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Oval 96">
                <a:extLst>
                  <a:ext uri="{FF2B5EF4-FFF2-40B4-BE49-F238E27FC236}">
                    <a16:creationId xmlns:a16="http://schemas.microsoft.com/office/drawing/2014/main" id="{C1BFE5AC-C7E1-4809-BDCD-DEBF43FDF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77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Oval 97">
                <a:extLst>
                  <a:ext uri="{FF2B5EF4-FFF2-40B4-BE49-F238E27FC236}">
                    <a16:creationId xmlns:a16="http://schemas.microsoft.com/office/drawing/2014/main" id="{18051740-20F1-4678-A9D3-7BA512AF6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3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7" name="Oval 98">
                <a:extLst>
                  <a:ext uri="{FF2B5EF4-FFF2-40B4-BE49-F238E27FC236}">
                    <a16:creationId xmlns:a16="http://schemas.microsoft.com/office/drawing/2014/main" id="{4F46913D-2FB6-4D57-88D1-2334B65FE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8" name="Oval 99">
                <a:extLst>
                  <a:ext uri="{FF2B5EF4-FFF2-40B4-BE49-F238E27FC236}">
                    <a16:creationId xmlns:a16="http://schemas.microsoft.com/office/drawing/2014/main" id="{D582A310-EADA-414E-B2BC-EB010A487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9" name="Oval 100">
                <a:extLst>
                  <a:ext uri="{FF2B5EF4-FFF2-40B4-BE49-F238E27FC236}">
                    <a16:creationId xmlns:a16="http://schemas.microsoft.com/office/drawing/2014/main" id="{1A738585-A559-4333-BF4E-561216AD9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124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0" name="Oval 101">
                <a:extLst>
                  <a:ext uri="{FF2B5EF4-FFF2-40B4-BE49-F238E27FC236}">
                    <a16:creationId xmlns:a16="http://schemas.microsoft.com/office/drawing/2014/main" id="{887F7AA3-B73C-4853-8123-3E6ED00B2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35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Oval 102">
                <a:extLst>
                  <a:ext uri="{FF2B5EF4-FFF2-40B4-BE49-F238E27FC236}">
                    <a16:creationId xmlns:a16="http://schemas.microsoft.com/office/drawing/2014/main" id="{2D2742D5-360A-41B8-B8C5-F986690D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25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Oval 103">
                <a:extLst>
                  <a:ext uri="{FF2B5EF4-FFF2-40B4-BE49-F238E27FC236}">
                    <a16:creationId xmlns:a16="http://schemas.microsoft.com/office/drawing/2014/main" id="{B81FAA67-B29B-4591-B9D7-3E3C13A4E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2207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Oval 104">
                <a:extLst>
                  <a:ext uri="{FF2B5EF4-FFF2-40B4-BE49-F238E27FC236}">
                    <a16:creationId xmlns:a16="http://schemas.microsoft.com/office/drawing/2014/main" id="{0B0A1220-E3C4-4104-AFA1-07136D2EA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6" y="239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Oval 105">
                <a:extLst>
                  <a:ext uri="{FF2B5EF4-FFF2-40B4-BE49-F238E27FC236}">
                    <a16:creationId xmlns:a16="http://schemas.microsoft.com/office/drawing/2014/main" id="{57E240D8-38B7-4395-89A0-795688003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39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5" name="Oval 106">
                <a:extLst>
                  <a:ext uri="{FF2B5EF4-FFF2-40B4-BE49-F238E27FC236}">
                    <a16:creationId xmlns:a16="http://schemas.microsoft.com/office/drawing/2014/main" id="{8562D120-215B-4B34-B527-7B2AEC654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6" name="Oval 107">
                <a:extLst>
                  <a:ext uri="{FF2B5EF4-FFF2-40B4-BE49-F238E27FC236}">
                    <a16:creationId xmlns:a16="http://schemas.microsoft.com/office/drawing/2014/main" id="{09696FE2-D88E-4B30-882A-9FB9E88D5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Oval 108">
                <a:extLst>
                  <a:ext uri="{FF2B5EF4-FFF2-40B4-BE49-F238E27FC236}">
                    <a16:creationId xmlns:a16="http://schemas.microsoft.com/office/drawing/2014/main" id="{CB7F3CC6-8AF8-4879-9375-EC2635369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892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Oval 109">
                <a:extLst>
                  <a:ext uri="{FF2B5EF4-FFF2-40B4-BE49-F238E27FC236}">
                    <a16:creationId xmlns:a16="http://schemas.microsoft.com/office/drawing/2014/main" id="{2D67ECC0-40C6-440D-B0A5-F4BE08A09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215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Oval 110">
                <a:extLst>
                  <a:ext uri="{FF2B5EF4-FFF2-40B4-BE49-F238E27FC236}">
                    <a16:creationId xmlns:a16="http://schemas.microsoft.com/office/drawing/2014/main" id="{151A623C-A686-4DE0-A06D-137E19D7C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73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Oval 111">
                <a:extLst>
                  <a:ext uri="{FF2B5EF4-FFF2-40B4-BE49-F238E27FC236}">
                    <a16:creationId xmlns:a16="http://schemas.microsoft.com/office/drawing/2014/main" id="{0301C779-D5CC-4EF6-8C0F-9AD4E3DC3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8" y="2988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Oval 112">
                <a:extLst>
                  <a:ext uri="{FF2B5EF4-FFF2-40B4-BE49-F238E27FC236}">
                    <a16:creationId xmlns:a16="http://schemas.microsoft.com/office/drawing/2014/main" id="{AB98ED02-B4A5-4871-B58C-2CB7D8F01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500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Oval 113">
                <a:extLst>
                  <a:ext uri="{FF2B5EF4-FFF2-40B4-BE49-F238E27FC236}">
                    <a16:creationId xmlns:a16="http://schemas.microsoft.com/office/drawing/2014/main" id="{A8ED04A1-E96F-4DEF-8F93-7FB7874C9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063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Oval 114">
                <a:extLst>
                  <a:ext uri="{FF2B5EF4-FFF2-40B4-BE49-F238E27FC236}">
                    <a16:creationId xmlns:a16="http://schemas.microsoft.com/office/drawing/2014/main" id="{ADC8B647-60C5-422A-A9C9-C65C41C11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Oval 115">
                <a:extLst>
                  <a:ext uri="{FF2B5EF4-FFF2-40B4-BE49-F238E27FC236}">
                    <a16:creationId xmlns:a16="http://schemas.microsoft.com/office/drawing/2014/main" id="{0B6A5289-A427-46F1-AEB8-1638480CD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63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Oval 116">
                <a:extLst>
                  <a:ext uri="{FF2B5EF4-FFF2-40B4-BE49-F238E27FC236}">
                    <a16:creationId xmlns:a16="http://schemas.microsoft.com/office/drawing/2014/main" id="{85C0A56B-7694-4302-88E5-761501E8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404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6" name="Oval 117">
                <a:extLst>
                  <a:ext uri="{FF2B5EF4-FFF2-40B4-BE49-F238E27FC236}">
                    <a16:creationId xmlns:a16="http://schemas.microsoft.com/office/drawing/2014/main" id="{51611461-7C13-43BD-9B01-06F7F4FC3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67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Oval 118">
                <a:extLst>
                  <a:ext uri="{FF2B5EF4-FFF2-40B4-BE49-F238E27FC236}">
                    <a16:creationId xmlns:a16="http://schemas.microsoft.com/office/drawing/2014/main" id="{26DFB85E-D59E-4072-8517-A7FEFB3FB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Oval 119">
                <a:extLst>
                  <a:ext uri="{FF2B5EF4-FFF2-40B4-BE49-F238E27FC236}">
                    <a16:creationId xmlns:a16="http://schemas.microsoft.com/office/drawing/2014/main" id="{955A430D-9EA5-42B7-9473-CEADEBFCE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225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Oval 120">
                <a:extLst>
                  <a:ext uri="{FF2B5EF4-FFF2-40B4-BE49-F238E27FC236}">
                    <a16:creationId xmlns:a16="http://schemas.microsoft.com/office/drawing/2014/main" id="{E62181B1-7006-46A7-A24F-CE3A36E5F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Oval 121">
                <a:extLst>
                  <a:ext uri="{FF2B5EF4-FFF2-40B4-BE49-F238E27FC236}">
                    <a16:creationId xmlns:a16="http://schemas.microsoft.com/office/drawing/2014/main" id="{5F160AC5-E22F-4022-AF49-398A78610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1" name="Oval 122">
                <a:extLst>
                  <a:ext uri="{FF2B5EF4-FFF2-40B4-BE49-F238E27FC236}">
                    <a16:creationId xmlns:a16="http://schemas.microsoft.com/office/drawing/2014/main" id="{57AD951E-69D5-4EB3-A764-0ABFC49B6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2" name="Oval 123">
              <a:extLst>
                <a:ext uri="{FF2B5EF4-FFF2-40B4-BE49-F238E27FC236}">
                  <a16:creationId xmlns:a16="http://schemas.microsoft.com/office/drawing/2014/main" id="{B0D035DE-5C72-4D8F-A2BA-317FB5671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76382">
              <a:off x="1056" y="2244"/>
              <a:ext cx="2493" cy="57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3">
                <a:extLst>
                  <a:ext uri="{FF2B5EF4-FFF2-40B4-BE49-F238E27FC236}">
                    <a16:creationId xmlns:a16="http://schemas.microsoft.com/office/drawing/2014/main" id="{B0523364-CF32-4D3B-81BB-30E40421A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12" y="692696"/>
                <a:ext cx="9071992" cy="3968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>
                    <a:solidFill>
                      <a:schemeClr val="bg2"/>
                    </a:solidFill>
                    <a:sym typeface="Wingdings" pitchFamily="2" charset="2"/>
                  </a:rPr>
                  <a:t>Let each speech utterance be represented by </a:t>
                </a:r>
                <a:r>
                  <a:rPr lang="en-US" sz="2000" i="1" kern="0" dirty="0">
                    <a:solidFill>
                      <a:schemeClr val="bg2"/>
                    </a:solidFill>
                    <a:sym typeface="Wingdings" pitchFamily="2" charset="2"/>
                  </a:rPr>
                  <a:t>speaker embedding vector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</m:oMath>
                </a14:m>
                <a:endParaRPr lang="en-US" sz="2000" b="1" i="1" dirty="0">
                  <a:solidFill>
                    <a:schemeClr val="bg2"/>
                  </a:solidFill>
                  <a:sym typeface="Wingdings" pitchFamily="2" charset="2"/>
                </a:endParaRPr>
              </a:p>
              <a:p>
                <a:pPr lvl="1"/>
                <a:r>
                  <a:rPr lang="en-US" sz="1600" kern="0" dirty="0">
                    <a:solidFill>
                      <a:schemeClr val="bg2"/>
                    </a:solidFill>
                    <a:sym typeface="Wingdings" pitchFamily="2" charset="2"/>
                  </a:rPr>
                  <a:t>e.g. 512 dim. output of hidden layer of neural network trained for speaker classification</a:t>
                </a:r>
              </a:p>
              <a:p>
                <a:r>
                  <a:rPr lang="en-US" sz="2000" kern="0" dirty="0">
                    <a:solidFill>
                      <a:schemeClr val="bg2"/>
                    </a:solidFill>
                    <a:sym typeface="Wingdings" pitchFamily="2" charset="2"/>
                  </a:rPr>
                  <a:t>We assume, that the distribution of the embeddings can be modeled as follows:</a:t>
                </a:r>
              </a:p>
              <a:p>
                <a:r>
                  <a:rPr lang="en-US" sz="1800" kern="0" dirty="0">
                    <a:solidFill>
                      <a:schemeClr val="bg2"/>
                    </a:solidFill>
                    <a:sym typeface="Wingdings" pitchFamily="2" charset="2"/>
                  </a:rPr>
                  <a:t>We assume the same factorization as for GMM, but with continuous laten variable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𝐳</m:t>
                    </m:r>
                  </m:oMath>
                </a14:m>
                <a:endParaRPr lang="en-US" sz="1800" kern="0" dirty="0">
                  <a:solidFill>
                    <a:schemeClr val="bg2"/>
                  </a:solidFill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𝓝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𝝁</m:t>
                        </m:r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𝚺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𝑎𝑐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	- </a:t>
                </a:r>
                <a:r>
                  <a:rPr lang="en-US" sz="1800" kern="0" dirty="0">
                    <a:solidFill>
                      <a:schemeClr val="bg2"/>
                    </a:solidFill>
                    <a:sym typeface="Wingdings" pitchFamily="2" charset="2"/>
                  </a:rPr>
                  <a:t>distribution of speaker means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lang="en-US" sz="1800" b="1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𝓝</m:t>
                    </m:r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1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𝒛</m:t>
                    </m:r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𝑤𝑐</m:t>
                        </m:r>
                      </m:sub>
                    </m:sSub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	- </a:t>
                </a:r>
                <a:r>
                  <a:rPr lang="en-US" sz="1800" kern="0" dirty="0">
                    <a:solidFill>
                      <a:schemeClr val="bg2"/>
                    </a:solidFill>
                    <a:sym typeface="Wingdings" pitchFamily="2" charset="2"/>
                  </a:rPr>
                  <a:t>within class (channel) variability</a:t>
                </a:r>
              </a:p>
              <a:p>
                <a:pPr marL="0" indent="0">
                  <a:buNone/>
                </a:pPr>
                <a:endParaRPr lang="en-US" sz="1800" kern="0" dirty="0">
                  <a:solidFill>
                    <a:schemeClr val="bg2"/>
                  </a:solidFill>
                  <a:sym typeface="Wingdings" pitchFamily="2" charset="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>
                    <a:solidFill>
                      <a:schemeClr val="bg2"/>
                    </a:solidFill>
                  </a:rPr>
                  <a:t>Observations (embeddings) are assumed to be generated as follows: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>
                    <a:solidFill>
                      <a:schemeClr val="bg2"/>
                    </a:solidFill>
                  </a:rPr>
                  <a:t>Latent (speaker mean)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>
                    <a:solidFill>
                      <a:schemeClr val="bg2"/>
                    </a:solidFill>
                  </a:rPr>
                  <a:t>is generated for each speaker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>
                    <a:solidFill>
                      <a:schemeClr val="bg2"/>
                    </a:solidFill>
                  </a:rPr>
                  <a:t>from gaussian distribution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</m:d>
                  </m:oMath>
                </a14:m>
                <a:endParaRPr lang="en-US" altLang="en-US" sz="1800" dirty="0">
                  <a:solidFill>
                    <a:schemeClr val="bg2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>
                    <a:solidFill>
                      <a:schemeClr val="bg2"/>
                    </a:solidFill>
                  </a:rPr>
                  <a:t>All embeddings of speaker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 are generated</a:t>
                </a:r>
                <a:br>
                  <a:rPr lang="en-US" sz="1800" dirty="0">
                    <a:solidFill>
                      <a:schemeClr val="bg2"/>
                    </a:solidFill>
                  </a:rPr>
                </a:br>
                <a:r>
                  <a:rPr lang="en-US" sz="1800" dirty="0">
                    <a:solidFill>
                      <a:schemeClr val="bg2"/>
                    </a:solidFill>
                  </a:rPr>
                  <a:t>from </a:t>
                </a:r>
                <a:r>
                  <a:rPr lang="en-US" altLang="en-US" sz="1800" dirty="0">
                    <a:solidFill>
                      <a:schemeClr val="bg2"/>
                    </a:solidFill>
                  </a:rPr>
                  <a:t>Gaussian distribution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si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s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dirty="0">
                  <a:solidFill>
                    <a:schemeClr val="bg2"/>
                  </a:solidFill>
                </a:endParaRPr>
              </a:p>
              <a:p>
                <a:endParaRPr lang="en-US" sz="1800" kern="0" dirty="0">
                  <a:solidFill>
                    <a:schemeClr val="bg2"/>
                  </a:solidFill>
                  <a:sym typeface="Wingdings" pitchFamily="2" charset="2"/>
                </a:endParaRPr>
              </a:p>
              <a:p>
                <a:endParaRPr lang="en-US" sz="12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endParaRPr lang="en-US" sz="1800" kern="0" dirty="0">
                  <a:solidFill>
                    <a:schemeClr val="bg2"/>
                  </a:solidFill>
                  <a:sym typeface="Wingdings" pitchFamily="2" charset="2"/>
                </a:endParaRPr>
              </a:p>
              <a:p>
                <a:endParaRPr lang="en-US" sz="2000" i="1" kern="0" dirty="0">
                  <a:solidFill>
                    <a:schemeClr val="bg2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34" name="Rectangle 3">
                <a:extLst>
                  <a:ext uri="{FF2B5EF4-FFF2-40B4-BE49-F238E27FC236}">
                    <a16:creationId xmlns:a16="http://schemas.microsoft.com/office/drawing/2014/main" id="{B0523364-CF32-4D3B-81BB-30E40421A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" y="692696"/>
                <a:ext cx="9071992" cy="3968368"/>
              </a:xfrm>
              <a:prstGeom prst="rect">
                <a:avLst/>
              </a:prstGeom>
              <a:blipFill>
                <a:blip r:embed="rId3"/>
                <a:stretch>
                  <a:fillRect l="-605" t="-768" b="-2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94D5A4A-6163-4CF9-9F47-9DF18B118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37" y="50299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39" name="Oval 13">
            <a:extLst>
              <a:ext uri="{FF2B5EF4-FFF2-40B4-BE49-F238E27FC236}">
                <a16:creationId xmlns:a16="http://schemas.microsoft.com/office/drawing/2014/main" id="{6E4F5B1B-D98E-4A85-9CE7-6EE375C34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37" y="5944344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41" name="AutoShape 17">
            <a:extLst>
              <a:ext uri="{FF2B5EF4-FFF2-40B4-BE49-F238E27FC236}">
                <a16:creationId xmlns:a16="http://schemas.microsoft.com/office/drawing/2014/main" id="{210ABDAC-E4AB-42C1-8AF0-E6EB246C3721}"/>
              </a:ext>
            </a:extLst>
          </p:cNvPr>
          <p:cNvCxnSpPr>
            <a:cxnSpLocks noChangeShapeType="1"/>
            <a:stCxn id="3" idx="4"/>
            <a:endCxn id="139" idx="0"/>
          </p:cNvCxnSpPr>
          <p:nvPr/>
        </p:nvCxnSpPr>
        <p:spPr bwMode="auto">
          <a:xfrm>
            <a:off x="937237" y="5410944"/>
            <a:ext cx="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 Box 21">
                <a:extLst>
                  <a:ext uri="{FF2B5EF4-FFF2-40B4-BE49-F238E27FC236}">
                    <a16:creationId xmlns:a16="http://schemas.microsoft.com/office/drawing/2014/main" id="{F5250F65-848E-4D63-80A3-EC264B973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902" y="5013176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3" name="Text Box 21">
                <a:extLst>
                  <a:ext uri="{FF2B5EF4-FFF2-40B4-BE49-F238E27FC236}">
                    <a16:creationId xmlns:a16="http://schemas.microsoft.com/office/drawing/2014/main" id="{F5250F65-848E-4D63-80A3-EC264B973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902" y="5013176"/>
                <a:ext cx="457200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 Box 25">
                <a:extLst>
                  <a:ext uri="{FF2B5EF4-FFF2-40B4-BE49-F238E27FC236}">
                    <a16:creationId xmlns:a16="http://schemas.microsoft.com/office/drawing/2014/main" id="{94149E37-4029-4296-8E5A-A104E8D80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60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5" name="Text Box 25">
                <a:extLst>
                  <a:ext uri="{FF2B5EF4-FFF2-40B4-BE49-F238E27FC236}">
                    <a16:creationId xmlns:a16="http://schemas.microsoft.com/office/drawing/2014/main" id="{94149E37-4029-4296-8E5A-A104E8D80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60" y="6341258"/>
                <a:ext cx="457200" cy="400110"/>
              </a:xfrm>
              <a:prstGeom prst="rect">
                <a:avLst/>
              </a:prstGeom>
              <a:blipFill>
                <a:blip r:embed="rId5"/>
                <a:stretch>
                  <a:fillRect r="-8000"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Oval 13">
            <a:extLst>
              <a:ext uri="{FF2B5EF4-FFF2-40B4-BE49-F238E27FC236}">
                <a16:creationId xmlns:a16="http://schemas.microsoft.com/office/drawing/2014/main" id="{5A3A7988-F26C-46A3-B8B1-425302B9F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600" y="5951085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55" name="Oval 13">
            <a:extLst>
              <a:ext uri="{FF2B5EF4-FFF2-40B4-BE49-F238E27FC236}">
                <a16:creationId xmlns:a16="http://schemas.microsoft.com/office/drawing/2014/main" id="{4BB9B96A-E208-44C5-99AD-C310CEF7D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72" y="594153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59" name="AutoShape 17">
            <a:extLst>
              <a:ext uri="{FF2B5EF4-FFF2-40B4-BE49-F238E27FC236}">
                <a16:creationId xmlns:a16="http://schemas.microsoft.com/office/drawing/2014/main" id="{B3E95C3E-CA1D-40A8-AD69-54C3CBAFD749}"/>
              </a:ext>
            </a:extLst>
          </p:cNvPr>
          <p:cNvCxnSpPr>
            <a:cxnSpLocks noChangeShapeType="1"/>
            <a:stCxn id="3" idx="3"/>
            <a:endCxn id="155" idx="0"/>
          </p:cNvCxnSpPr>
          <p:nvPr/>
        </p:nvCxnSpPr>
        <p:spPr bwMode="auto">
          <a:xfrm flipH="1">
            <a:off x="381172" y="5355148"/>
            <a:ext cx="421361" cy="58638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AutoShape 17">
            <a:extLst>
              <a:ext uri="{FF2B5EF4-FFF2-40B4-BE49-F238E27FC236}">
                <a16:creationId xmlns:a16="http://schemas.microsoft.com/office/drawing/2014/main" id="{19D0E679-EB43-4B0D-964C-199F01D5B3AE}"/>
              </a:ext>
            </a:extLst>
          </p:cNvPr>
          <p:cNvCxnSpPr>
            <a:cxnSpLocks noChangeShapeType="1"/>
            <a:stCxn id="3" idx="5"/>
            <a:endCxn id="153" idx="0"/>
          </p:cNvCxnSpPr>
          <p:nvPr/>
        </p:nvCxnSpPr>
        <p:spPr bwMode="auto">
          <a:xfrm>
            <a:off x="1071941" y="5355148"/>
            <a:ext cx="1052159" cy="5959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 Box 25">
                <a:extLst>
                  <a:ext uri="{FF2B5EF4-FFF2-40B4-BE49-F238E27FC236}">
                    <a16:creationId xmlns:a16="http://schemas.microsoft.com/office/drawing/2014/main" id="{F598929E-74D1-43E1-8DE7-51D9EF2EAB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424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76" name="Text Box 25">
                <a:extLst>
                  <a:ext uri="{FF2B5EF4-FFF2-40B4-BE49-F238E27FC236}">
                    <a16:creationId xmlns:a16="http://schemas.microsoft.com/office/drawing/2014/main" id="{F598929E-74D1-43E1-8DE7-51D9EF2EA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424" y="6341258"/>
                <a:ext cx="457200" cy="400110"/>
              </a:xfrm>
              <a:prstGeom prst="rect">
                <a:avLst/>
              </a:prstGeom>
              <a:blipFill>
                <a:blip r:embed="rId6"/>
                <a:stretch>
                  <a:fillRect r="-8000"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 Box 25">
                <a:extLst>
                  <a:ext uri="{FF2B5EF4-FFF2-40B4-BE49-F238E27FC236}">
                    <a16:creationId xmlns:a16="http://schemas.microsoft.com/office/drawing/2014/main" id="{4A57DA63-0F4E-4D9B-AD7F-FBFE96020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2552" y="6341258"/>
                <a:ext cx="457200" cy="426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80" name="Text Box 25">
                <a:extLst>
                  <a:ext uri="{FF2B5EF4-FFF2-40B4-BE49-F238E27FC236}">
                    <a16:creationId xmlns:a16="http://schemas.microsoft.com/office/drawing/2014/main" id="{4A57DA63-0F4E-4D9B-AD7F-FBFE96020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2552" y="6341258"/>
                <a:ext cx="457200" cy="426527"/>
              </a:xfrm>
              <a:prstGeom prst="rect">
                <a:avLst/>
              </a:prstGeom>
              <a:blipFill>
                <a:blip r:embed="rId7"/>
                <a:stretch>
                  <a:fillRect r="-32000" b="-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D0F9F3C6-6882-4005-BD4D-A6A1847D2962}"/>
                  </a:ext>
                </a:extLst>
              </p:cNvPr>
              <p:cNvSpPr txBox="1"/>
              <p:nvPr/>
            </p:nvSpPr>
            <p:spPr>
              <a:xfrm>
                <a:off x="1357536" y="637203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D0F9F3C6-6882-4005-BD4D-A6A1847D2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536" y="6372036"/>
                <a:ext cx="381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Oval 183">
            <a:extLst>
              <a:ext uri="{FF2B5EF4-FFF2-40B4-BE49-F238E27FC236}">
                <a16:creationId xmlns:a16="http://schemas.microsoft.com/office/drawing/2014/main" id="{EF0D1B74-FE6C-436A-9CE7-D9498A70D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097" y="50299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B5337F71-9ABC-4674-BB83-18CCA35D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097" y="5944344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88" name="AutoShape 17">
            <a:extLst>
              <a:ext uri="{FF2B5EF4-FFF2-40B4-BE49-F238E27FC236}">
                <a16:creationId xmlns:a16="http://schemas.microsoft.com/office/drawing/2014/main" id="{BEF4F400-C7D1-41F9-8EC0-84361777BA89}"/>
              </a:ext>
            </a:extLst>
          </p:cNvPr>
          <p:cNvCxnSpPr>
            <a:cxnSpLocks noChangeShapeType="1"/>
            <a:stCxn id="184" idx="4"/>
            <a:endCxn id="186" idx="0"/>
          </p:cNvCxnSpPr>
          <p:nvPr/>
        </p:nvCxnSpPr>
        <p:spPr bwMode="auto">
          <a:xfrm>
            <a:off x="4177597" y="5410944"/>
            <a:ext cx="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 Box 21">
                <a:extLst>
                  <a:ext uri="{FF2B5EF4-FFF2-40B4-BE49-F238E27FC236}">
                    <a16:creationId xmlns:a16="http://schemas.microsoft.com/office/drawing/2014/main" id="{9EEEC2BB-14A9-4247-890C-CA7162905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1262" y="5013176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cs-CZ" altLang="en-US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90" name="Text Box 21">
                <a:extLst>
                  <a:ext uri="{FF2B5EF4-FFF2-40B4-BE49-F238E27FC236}">
                    <a16:creationId xmlns:a16="http://schemas.microsoft.com/office/drawing/2014/main" id="{9EEEC2BB-14A9-4247-890C-CA7162905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1262" y="5013176"/>
                <a:ext cx="457200" cy="400110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 Box 25">
                <a:extLst>
                  <a:ext uri="{FF2B5EF4-FFF2-40B4-BE49-F238E27FC236}">
                    <a16:creationId xmlns:a16="http://schemas.microsoft.com/office/drawing/2014/main" id="{791ADF27-8FAC-4F6D-88C5-13264C32B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4720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b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92" name="Text Box 25">
                <a:extLst>
                  <a:ext uri="{FF2B5EF4-FFF2-40B4-BE49-F238E27FC236}">
                    <a16:creationId xmlns:a16="http://schemas.microsoft.com/office/drawing/2014/main" id="{791ADF27-8FAC-4F6D-88C5-13264C32B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4720" y="6341258"/>
                <a:ext cx="457200" cy="400110"/>
              </a:xfrm>
              <a:prstGeom prst="rect">
                <a:avLst/>
              </a:prstGeom>
              <a:blipFill>
                <a:blip r:embed="rId10"/>
                <a:stretch>
                  <a:fillRect r="-8000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Oval 13">
            <a:extLst>
              <a:ext uri="{FF2B5EF4-FFF2-40B4-BE49-F238E27FC236}">
                <a16:creationId xmlns:a16="http://schemas.microsoft.com/office/drawing/2014/main" id="{2B15A2D5-17D0-4DC8-A8AE-FA41644F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960" y="5951085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96" name="Oval 13">
            <a:extLst>
              <a:ext uri="{FF2B5EF4-FFF2-40B4-BE49-F238E27FC236}">
                <a16:creationId xmlns:a16="http://schemas.microsoft.com/office/drawing/2014/main" id="{1C6BABED-8E1E-470C-AD6F-C8D4AD4E3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032" y="594153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98" name="AutoShape 17">
            <a:extLst>
              <a:ext uri="{FF2B5EF4-FFF2-40B4-BE49-F238E27FC236}">
                <a16:creationId xmlns:a16="http://schemas.microsoft.com/office/drawing/2014/main" id="{463F82B3-D513-44D5-AB36-5288AF79C879}"/>
              </a:ext>
            </a:extLst>
          </p:cNvPr>
          <p:cNvCxnSpPr>
            <a:cxnSpLocks noChangeShapeType="1"/>
            <a:stCxn id="184" idx="3"/>
            <a:endCxn id="196" idx="0"/>
          </p:cNvCxnSpPr>
          <p:nvPr/>
        </p:nvCxnSpPr>
        <p:spPr bwMode="auto">
          <a:xfrm flipH="1">
            <a:off x="3621532" y="5355148"/>
            <a:ext cx="421361" cy="58638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AutoShape 17">
            <a:extLst>
              <a:ext uri="{FF2B5EF4-FFF2-40B4-BE49-F238E27FC236}">
                <a16:creationId xmlns:a16="http://schemas.microsoft.com/office/drawing/2014/main" id="{C8D7C1AD-72E1-4CAE-8053-5DA4115219E7}"/>
              </a:ext>
            </a:extLst>
          </p:cNvPr>
          <p:cNvCxnSpPr>
            <a:cxnSpLocks noChangeShapeType="1"/>
            <a:stCxn id="184" idx="5"/>
            <a:endCxn id="194" idx="0"/>
          </p:cNvCxnSpPr>
          <p:nvPr/>
        </p:nvCxnSpPr>
        <p:spPr bwMode="auto">
          <a:xfrm>
            <a:off x="4312301" y="5355148"/>
            <a:ext cx="1052159" cy="5959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 Box 25">
                <a:extLst>
                  <a:ext uri="{FF2B5EF4-FFF2-40B4-BE49-F238E27FC236}">
                    <a16:creationId xmlns:a16="http://schemas.microsoft.com/office/drawing/2014/main" id="{13339300-0B37-4C28-B234-E59BE998D0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0784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2" name="Text Box 25">
                <a:extLst>
                  <a:ext uri="{FF2B5EF4-FFF2-40B4-BE49-F238E27FC236}">
                    <a16:creationId xmlns:a16="http://schemas.microsoft.com/office/drawing/2014/main" id="{13339300-0B37-4C28-B234-E59BE998D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0784" y="6341258"/>
                <a:ext cx="457200" cy="400110"/>
              </a:xfrm>
              <a:prstGeom prst="rect">
                <a:avLst/>
              </a:prstGeom>
              <a:blipFill>
                <a:blip r:embed="rId11"/>
                <a:stretch>
                  <a:fillRect r="-933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 Box 25">
                <a:extLst>
                  <a:ext uri="{FF2B5EF4-FFF2-40B4-BE49-F238E27FC236}">
                    <a16:creationId xmlns:a16="http://schemas.microsoft.com/office/drawing/2014/main" id="{5D0787C0-84DF-449B-A571-E9641D1C2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2" y="6341258"/>
                <a:ext cx="457200" cy="426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4" name="Text Box 25">
                <a:extLst>
                  <a:ext uri="{FF2B5EF4-FFF2-40B4-BE49-F238E27FC236}">
                    <a16:creationId xmlns:a16="http://schemas.microsoft.com/office/drawing/2014/main" id="{5D0787C0-84DF-449B-A571-E9641D1C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2912" y="6341258"/>
                <a:ext cx="457200" cy="426527"/>
              </a:xfrm>
              <a:prstGeom prst="rect">
                <a:avLst/>
              </a:prstGeom>
              <a:blipFill>
                <a:blip r:embed="rId12"/>
                <a:stretch>
                  <a:fillRect r="-32000" b="-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6F0B8B5-8978-4A01-880C-C0FC3DA45B43}"/>
                  </a:ext>
                </a:extLst>
              </p:cNvPr>
              <p:cNvSpPr txBox="1"/>
              <p:nvPr/>
            </p:nvSpPr>
            <p:spPr>
              <a:xfrm>
                <a:off x="4597896" y="637203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6F0B8B5-8978-4A01-880C-C0FC3DA45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96" y="6372036"/>
                <a:ext cx="3810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AD2610-0443-441A-97D7-DCBFA88036AC}"/>
                  </a:ext>
                </a:extLst>
              </p:cNvPr>
              <p:cNvSpPr txBox="1"/>
              <p:nvPr/>
            </p:nvSpPr>
            <p:spPr>
              <a:xfrm>
                <a:off x="2555776" y="5075892"/>
                <a:ext cx="381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AD2610-0443-441A-97D7-DCBFA8803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075892"/>
                <a:ext cx="38100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0B881CC6-9011-4CEA-8614-15A45E3C70EC}"/>
              </a:ext>
            </a:extLst>
          </p:cNvPr>
          <p:cNvCxnSpPr>
            <a:cxnSpLocks/>
          </p:cNvCxnSpPr>
          <p:nvPr/>
        </p:nvCxnSpPr>
        <p:spPr>
          <a:xfrm flipH="1">
            <a:off x="8110301" y="4541967"/>
            <a:ext cx="554069" cy="471209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052F985D-3ACA-4849-9C66-9306AFAA2352}"/>
                  </a:ext>
                </a:extLst>
              </p:cNvPr>
              <p:cNvSpPr txBox="1"/>
              <p:nvPr/>
            </p:nvSpPr>
            <p:spPr>
              <a:xfrm>
                <a:off x="8583488" y="422108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052F985D-3ACA-4849-9C66-9306AFAA2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488" y="4221088"/>
                <a:ext cx="3810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 Box 25">
                <a:extLst>
                  <a:ext uri="{FF2B5EF4-FFF2-40B4-BE49-F238E27FC236}">
                    <a16:creationId xmlns:a16="http://schemas.microsoft.com/office/drawing/2014/main" id="{655A685D-D365-46C3-9750-DEDEDCC210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6325" y="6322530"/>
                <a:ext cx="450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Si</m:t>
                          </m:r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16" name="Text Box 25">
                <a:extLst>
                  <a:ext uri="{FF2B5EF4-FFF2-40B4-BE49-F238E27FC236}">
                    <a16:creationId xmlns:a16="http://schemas.microsoft.com/office/drawing/2014/main" id="{655A685D-D365-46C3-9750-DEDEDCC21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6325" y="6322530"/>
                <a:ext cx="450131" cy="400110"/>
              </a:xfrm>
              <a:prstGeom prst="rect">
                <a:avLst/>
              </a:prstGeom>
              <a:blipFill>
                <a:blip r:embed="rId16"/>
                <a:stretch>
                  <a:fillRect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171CB0BC-CCD3-42C8-931F-22FE3CED9088}"/>
              </a:ext>
            </a:extLst>
          </p:cNvPr>
          <p:cNvCxnSpPr>
            <a:cxnSpLocks/>
          </p:cNvCxnSpPr>
          <p:nvPr/>
        </p:nvCxnSpPr>
        <p:spPr>
          <a:xfrm flipV="1">
            <a:off x="8426524" y="5992854"/>
            <a:ext cx="256474" cy="435082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D2C7D746-6CCC-4E96-B7F0-C88A7BC96B65}"/>
              </a:ext>
            </a:extLst>
          </p:cNvPr>
          <p:cNvCxnSpPr>
            <a:cxnSpLocks/>
          </p:cNvCxnSpPr>
          <p:nvPr/>
        </p:nvCxnSpPr>
        <p:spPr>
          <a:xfrm flipV="1">
            <a:off x="8389505" y="5925487"/>
            <a:ext cx="92719" cy="510064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4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dirty="0"/>
              <a:t>Multivariate GMM - recapitulation</a:t>
            </a:r>
            <a:endParaRPr lang="cs-CZ" altLang="en-US" sz="4000" dirty="0"/>
          </a:p>
        </p:txBody>
      </p:sp>
      <p:pic>
        <p:nvPicPr>
          <p:cNvPr id="139291" name="Picture 27" descr="gaus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/>
          <a:stretch>
            <a:fillRect/>
          </a:stretch>
        </p:blipFill>
        <p:spPr bwMode="auto">
          <a:xfrm>
            <a:off x="533400" y="2708920"/>
            <a:ext cx="40671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5029200" y="2913442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where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9"/>
          <p:cNvSpPr txBox="1">
            <a:spLocks noChangeArrowheads="1"/>
          </p:cNvSpPr>
          <p:nvPr/>
        </p:nvSpPr>
        <p:spPr bwMode="auto">
          <a:xfrm>
            <a:off x="468313" y="5660057"/>
            <a:ext cx="8229600" cy="1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kern="0" dirty="0"/>
              <a:t>We can see the sum above just as a function defining the shape of the probability density function</a:t>
            </a:r>
          </a:p>
          <a:p>
            <a:pPr>
              <a:lnSpc>
                <a:spcPct val="80000"/>
              </a:lnSpc>
            </a:pPr>
            <a:r>
              <a:rPr lang="en-US" altLang="en-US" sz="2400" kern="0" dirty="0"/>
              <a:t>or …</a:t>
            </a:r>
          </a:p>
        </p:txBody>
      </p:sp>
    </p:spTree>
    <p:extLst>
      <p:ext uri="{BB962C8B-B14F-4D97-AF65-F5344CB8AC3E}">
        <p14:creationId xmlns:p14="http://schemas.microsoft.com/office/powerpoint/2010/main" val="194027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BN for GMM – recapitulation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75" name="Rectangle 3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6413" y="2447751"/>
                <a:ext cx="8528075" cy="4365625"/>
              </a:xfrm>
              <a:noFill/>
              <a:ln/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or we can see it as a generative probabilistic model described by Bayesian network with </a:t>
                </a:r>
                <a:r>
                  <a:rPr lang="en-US" altLang="en-US" sz="2000" b="1" dirty="0"/>
                  <a:t>Categorical</a:t>
                </a:r>
                <a:r>
                  <a:rPr lang="en-US" altLang="en-US" sz="2000" dirty="0"/>
                  <a:t> latent random variable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000" dirty="0"/>
                  <a:t>identifying </a:t>
                </a:r>
                <a:r>
                  <a:rPr lang="en-US" altLang="en-US" sz="2000" b="1" dirty="0"/>
                  <a:t>Gaussian</a:t>
                </a:r>
                <a:r>
                  <a:rPr lang="en-US" altLang="en-US" sz="2000" dirty="0"/>
                  <a:t> distribution generating the observation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cs-CZ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 Observations are assumed to be generated as follows: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/>
                  <a:t>randomly select Gaussian component according probabilities</a:t>
                </a:r>
                <a:r>
                  <a:rPr lang="en-US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en-US" sz="180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/>
                  <a:t>generate observation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en-US" sz="1800" dirty="0"/>
                  <a:t> form the selected Gaussian distribution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To evaluate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2000" dirty="0"/>
                  <a:t>, we have to marginalize out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endParaRPr lang="en-US" alt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No close form solution for training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cs-CZ" altLang="en-US" sz="2000" dirty="0"/>
              </a:p>
            </p:txBody>
          </p:sp>
        </mc:Choice>
        <mc:Fallback xmlns="">
          <p:sp>
            <p:nvSpPr>
              <p:cNvPr id="65575" name="Rectangle 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6413" y="2447751"/>
                <a:ext cx="8528075" cy="4365625"/>
              </a:xfrm>
              <a:blipFill rotWithShape="1">
                <a:blip r:embed="rId2"/>
                <a:stretch>
                  <a:fillRect l="-643" t="-1955" r="-10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556792"/>
                <a:ext cx="7620000" cy="77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620000" cy="7750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66728" y="34297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3666728" y="4344144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AutoShape 17"/>
          <p:cNvCxnSpPr>
            <a:cxnSpLocks noChangeShapeType="1"/>
            <a:stCxn id="7" idx="4"/>
            <a:endCxn id="8" idx="0"/>
          </p:cNvCxnSpPr>
          <p:nvPr/>
        </p:nvCxnSpPr>
        <p:spPr bwMode="auto">
          <a:xfrm>
            <a:off x="3857228" y="3823444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4010893" y="3412976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cs-CZ" altLang="en-US" i="1" dirty="0"/>
              </a:p>
            </p:txBody>
          </p:sp>
        </mc:Choice>
        <mc:Fallback xmlns="">
          <p:sp>
            <p:nvSpPr>
              <p:cNvPr id="10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0893" y="3412976"/>
                <a:ext cx="4572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5"/>
              <p:cNvSpPr txBox="1">
                <a:spLocks noChangeArrowheads="1"/>
              </p:cNvSpPr>
              <p:nvPr/>
            </p:nvSpPr>
            <p:spPr bwMode="auto">
              <a:xfrm>
                <a:off x="4057311" y="4331775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1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7311" y="4331775"/>
                <a:ext cx="45720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08978" y="3730079"/>
                <a:ext cx="2991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78" y="3730079"/>
                <a:ext cx="2991011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0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21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BN for GMM – recapitulation II</a:t>
            </a:r>
            <a:endParaRPr lang="cs-CZ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/>
              <a:t>Multiple observations:</a:t>
            </a:r>
            <a:endParaRPr lang="cs-CZ" altLang="en-US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8934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8078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3318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2462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872" name="AutoShape 8"/>
          <p:cNvCxnSpPr>
            <a:cxnSpLocks noChangeShapeType="1"/>
          </p:cNvCxnSpPr>
          <p:nvPr/>
        </p:nvCxnSpPr>
        <p:spPr bwMode="auto">
          <a:xfrm>
            <a:off x="2341240" y="2857500"/>
            <a:ext cx="77470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8934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18078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33318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42462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877" name="AutoShape 13"/>
          <p:cNvCxnSpPr>
            <a:cxnSpLocks noChangeShapeType="1"/>
            <a:stCxn id="36868" idx="4"/>
            <a:endCxn id="36873" idx="0"/>
          </p:cNvCxnSpPr>
          <p:nvPr/>
        </p:nvCxnSpPr>
        <p:spPr bwMode="auto">
          <a:xfrm>
            <a:off x="10839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8" name="AutoShape 14"/>
          <p:cNvCxnSpPr>
            <a:cxnSpLocks noChangeShapeType="1"/>
            <a:stCxn id="36869" idx="4"/>
            <a:endCxn id="36874" idx="0"/>
          </p:cNvCxnSpPr>
          <p:nvPr/>
        </p:nvCxnSpPr>
        <p:spPr bwMode="auto">
          <a:xfrm>
            <a:off x="19983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9" name="AutoShape 15"/>
          <p:cNvCxnSpPr>
            <a:cxnSpLocks noChangeShapeType="1"/>
            <a:stCxn id="36870" idx="4"/>
            <a:endCxn id="36875" idx="0"/>
          </p:cNvCxnSpPr>
          <p:nvPr/>
        </p:nvCxnSpPr>
        <p:spPr bwMode="auto">
          <a:xfrm>
            <a:off x="35223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0" name="AutoShape 16"/>
          <p:cNvCxnSpPr>
            <a:cxnSpLocks noChangeShapeType="1"/>
            <a:stCxn id="36871" idx="4"/>
            <a:endCxn id="36876" idx="0"/>
          </p:cNvCxnSpPr>
          <p:nvPr/>
        </p:nvCxnSpPr>
        <p:spPr bwMode="auto">
          <a:xfrm>
            <a:off x="44367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1220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0364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560440" y="23622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44748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11220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0364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560440" y="32146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44748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83568" y="4885010"/>
                <a:ext cx="6916060" cy="84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885010"/>
                <a:ext cx="6916060" cy="84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652120" y="30607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7122346" y="26536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7122346" y="356808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AutoShape 13"/>
          <p:cNvCxnSpPr>
            <a:cxnSpLocks noChangeShapeType="1"/>
            <a:stCxn id="29" idx="4"/>
            <a:endCxn id="30" idx="0"/>
          </p:cNvCxnSpPr>
          <p:nvPr/>
        </p:nvCxnSpPr>
        <p:spPr bwMode="auto">
          <a:xfrm>
            <a:off x="7312846" y="30473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7350946" y="234888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7350946" y="320136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4882" y="2276872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04248" y="3983798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983798"/>
                <a:ext cx="11560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37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Oval 6"/>
          <p:cNvSpPr>
            <a:spLocks noChangeArrowheads="1"/>
          </p:cNvSpPr>
          <p:nvPr/>
        </p:nvSpPr>
        <p:spPr bwMode="auto">
          <a:xfrm rot="-2792227">
            <a:off x="6281737" y="2832101"/>
            <a:ext cx="2016125" cy="1314450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 rot="-23088474">
            <a:off x="6659563" y="2781300"/>
            <a:ext cx="2085975" cy="1582738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Oval 27"/>
          <p:cNvSpPr>
            <a:spLocks noChangeArrowheads="1"/>
          </p:cNvSpPr>
          <p:nvPr/>
        </p:nvSpPr>
        <p:spPr bwMode="auto">
          <a:xfrm rot="-844415">
            <a:off x="4354513" y="3149600"/>
            <a:ext cx="2376487" cy="1295400"/>
          </a:xfrm>
          <a:prstGeom prst="ellipse">
            <a:avLst/>
          </a:prstGeom>
          <a:gradFill>
            <a:gsLst>
              <a:gs pos="0">
                <a:srgbClr val="FF0000"/>
              </a:gs>
              <a:gs pos="99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 rot="762892">
            <a:off x="4810125" y="2862263"/>
            <a:ext cx="2089150" cy="149701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99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Training GMM –Viterbi training</a:t>
            </a:r>
            <a:endParaRPr lang="cs-CZ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229600" cy="388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Intuitive and Approximate iterative algorithm for training GMM parameters.</a:t>
            </a:r>
            <a:endParaRPr lang="cs-CZ" altLang="en-US" sz="1800" dirty="0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5508625" y="37163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8459788" y="3644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5795963" y="31416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4572000" y="38608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6443663" y="39338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6227763" y="3429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6659563" y="3644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4932363" y="40767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7092950" y="40052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8243888" y="27082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7740650" y="38608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7380288" y="3429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8101013" y="37163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Oval 20"/>
          <p:cNvSpPr>
            <a:spLocks noChangeArrowheads="1"/>
          </p:cNvSpPr>
          <p:nvPr/>
        </p:nvSpPr>
        <p:spPr bwMode="auto">
          <a:xfrm>
            <a:off x="5219700" y="35004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Oval 21"/>
          <p:cNvSpPr>
            <a:spLocks noChangeArrowheads="1"/>
          </p:cNvSpPr>
          <p:nvPr/>
        </p:nvSpPr>
        <p:spPr bwMode="auto">
          <a:xfrm>
            <a:off x="5435600" y="40767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Oval 23"/>
          <p:cNvSpPr>
            <a:spLocks noChangeArrowheads="1"/>
          </p:cNvSpPr>
          <p:nvPr/>
        </p:nvSpPr>
        <p:spPr bwMode="auto">
          <a:xfrm>
            <a:off x="5580063" y="32131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Oval 24"/>
          <p:cNvSpPr>
            <a:spLocks noChangeArrowheads="1"/>
          </p:cNvSpPr>
          <p:nvPr/>
        </p:nvSpPr>
        <p:spPr bwMode="auto">
          <a:xfrm>
            <a:off x="8101013" y="33575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7812088" y="31416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Oval 26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79388" y="2060575"/>
            <a:ext cx="46799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Using current model parameters, let Gaussians classify data as if the Gaussians were different classes (Even though all the data corresponds to only one class modeled by the GMM)</a:t>
            </a:r>
            <a:endParaRPr lang="cs-CZ" altLang="en-US" dirty="0"/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179388" y="3933056"/>
            <a:ext cx="41767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Re-estimate parameters of Gaussians using the data assigned to them in the previous step.</a:t>
            </a:r>
            <a:br>
              <a:rPr lang="en-US" altLang="en-US" dirty="0"/>
            </a:br>
            <a:r>
              <a:rPr lang="en-US" altLang="en-US" dirty="0"/>
              <a:t>New weights will be proportional to the number of  data points assigned to the Gaussians.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179388" y="5883994"/>
            <a:ext cx="4176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Repeat the previous two steps until the algorithm converges.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15530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92" grpId="0" animBg="1"/>
      <p:bldP spid="36891" grpId="0" animBg="1"/>
      <p:bldP spid="36869" grpId="0" animBg="1"/>
      <p:bldP spid="36893" grpId="0"/>
      <p:bldP spid="36894" grpId="0"/>
      <p:bldP spid="368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3146"/>
            <a:ext cx="8229600" cy="1143000"/>
          </a:xfrm>
        </p:spPr>
        <p:txBody>
          <a:bodyPr/>
          <a:lstStyle/>
          <a:p>
            <a:r>
              <a:rPr lang="en-US" altLang="en-US" dirty="0"/>
              <a:t>Training GMM – EM algorithm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09" name="Rectangle 16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909191"/>
                <a:ext cx="8229600" cy="2663825"/>
              </a:xfrm>
              <a:noFill/>
              <a:ln/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800" b="1" dirty="0"/>
                  <a:t>Expectation Maximization</a:t>
                </a:r>
                <a:r>
                  <a:rPr lang="en-US" altLang="en-US" sz="1800" dirty="0"/>
                  <a:t> is a general tool applicable to different generative models with latent (hidden) variables.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/>
                  <a:t>Here, we only see the result of its application to the problem of re-estimating GMM  parameters.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/>
                  <a:t>It guarantees to increase the likelihood of training data in every iteration. However, it does not guarantee to find the global optimum.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/>
                  <a:t>The algorithm is very similar to the Viterbi training presented above. However,  instead of hard alignments of observations to Gaussian components, the posterior probabilities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/>
                  <a:t>(calculated given the old model) are used as soft weights.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cs-CZ" altLang="en-US" sz="18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/>
                  <a:t>are then calculated using a weighted average.</a:t>
                </a:r>
                <a:endParaRPr lang="cs-CZ" altLang="en-US" sz="1800" dirty="0"/>
              </a:p>
            </p:txBody>
          </p:sp>
        </mc:Choice>
        <mc:Fallback xmlns="">
          <p:sp>
            <p:nvSpPr>
              <p:cNvPr id="36009" name="Rectangle 16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909191"/>
                <a:ext cx="8229600" cy="2663825"/>
              </a:xfrm>
              <a:blipFill>
                <a:blip r:embed="rId2"/>
                <a:stretch>
                  <a:fillRect l="-519" t="-3204" r="-1111" b="-389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4941168"/>
                <a:ext cx="3429000" cy="74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𝑛𝑐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41168"/>
                <a:ext cx="3429000" cy="741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82012" y="5870167"/>
                <a:ext cx="5502084" cy="74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𝑛𝑐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𝑛𝑒𝑤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2012" y="5870167"/>
                <a:ext cx="5502084" cy="7412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9464" y="4930535"/>
                <a:ext cx="3429000" cy="1063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  <m:sup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𝑛𝑐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𝑛𝑐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mbria Math"/>
                </a:endParaRPr>
              </a:p>
              <a:p>
                <a:endParaRPr lang="en-US" sz="20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464" y="4930535"/>
                <a:ext cx="3429000" cy="10636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39" y="3593294"/>
                <a:ext cx="9217024" cy="1059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𝑛𝑐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𝑜𝑙𝑑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𝑜𝑙𝑑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𝑜𝑙𝑑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 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" y="3593294"/>
                <a:ext cx="9217024" cy="10598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02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GMM to be learned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63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19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23745</TotalTime>
  <Words>1417</Words>
  <Application>Microsoft Office PowerPoint</Application>
  <PresentationFormat>On-screen Show (4:3)</PresentationFormat>
  <Paragraphs>229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Wingdings</vt:lpstr>
      <vt:lpstr>Výchozí návrh</vt:lpstr>
      <vt:lpstr>PowerPoint Presentation</vt:lpstr>
      <vt:lpstr>GMM - recapitulation</vt:lpstr>
      <vt:lpstr>Multivariate GMM - recapitulation</vt:lpstr>
      <vt:lpstr>BN for GMM – recapitulation</vt:lpstr>
      <vt:lpstr>BN for GMM – recapitulation II</vt:lpstr>
      <vt:lpstr>Training GMM –Viterbi training</vt:lpstr>
      <vt:lpstr>Training GMM – EM algorithm</vt:lpstr>
      <vt:lpstr>GMM to be learned</vt:lpstr>
      <vt:lpstr>EM algorithm</vt:lpstr>
      <vt:lpstr>EM algorithm</vt:lpstr>
      <vt:lpstr>EM algorithm</vt:lpstr>
      <vt:lpstr>EM algorithm</vt:lpstr>
      <vt:lpstr>EM algorithm</vt:lpstr>
      <vt:lpstr>Expectation maximization algorithm</vt:lpstr>
      <vt:lpstr>Expectation maximization algorithm</vt:lpstr>
      <vt:lpstr>Expectation maximization algorithm</vt:lpstr>
      <vt:lpstr>Expectation maximization algorithm</vt:lpstr>
      <vt:lpstr>EM for GMM</vt:lpstr>
      <vt:lpstr>EM for GMM – E-step</vt:lpstr>
      <vt:lpstr>EM for GMM – M-step</vt:lpstr>
      <vt:lpstr>EM for GMM –update of means</vt:lpstr>
      <vt:lpstr>Flashback: ML estimate for Gaussian</vt:lpstr>
      <vt:lpstr>EM for GMM –update of weights</vt:lpstr>
      <vt:lpstr>Factorization of the auxiliary function more formally</vt:lpstr>
      <vt:lpstr>Factorization over components</vt:lpstr>
      <vt:lpstr>Flashback: Example: BP for HMM</vt:lpstr>
      <vt:lpstr>PowerPoint Presentation</vt:lpstr>
      <vt:lpstr>EM for continuous latent variable</vt:lpstr>
      <vt:lpstr>Flashback: PLDA model for speaker verification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Burget</dc:creator>
  <cp:lastModifiedBy>Burget Lukáš (2782)</cp:lastModifiedBy>
  <cp:revision>316</cp:revision>
  <dcterms:created xsi:type="dcterms:W3CDTF">2007-07-12T20:13:03Z</dcterms:created>
  <dcterms:modified xsi:type="dcterms:W3CDTF">2024-11-09T22:32:25Z</dcterms:modified>
</cp:coreProperties>
</file>