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3" r:id="rId2"/>
    <p:sldId id="507" r:id="rId3"/>
    <p:sldId id="425" r:id="rId4"/>
    <p:sldId id="426" r:id="rId5"/>
    <p:sldId id="508" r:id="rId6"/>
    <p:sldId id="428" r:id="rId7"/>
    <p:sldId id="438" r:id="rId8"/>
    <p:sldId id="439" r:id="rId9"/>
    <p:sldId id="440" r:id="rId10"/>
    <p:sldId id="430" r:id="rId11"/>
    <p:sldId id="511" r:id="rId12"/>
    <p:sldId id="435" r:id="rId13"/>
    <p:sldId id="432" r:id="rId14"/>
    <p:sldId id="447" r:id="rId15"/>
    <p:sldId id="450" r:id="rId16"/>
    <p:sldId id="436" r:id="rId17"/>
    <p:sldId id="453" r:id="rId18"/>
    <p:sldId id="505" r:id="rId19"/>
    <p:sldId id="454" r:id="rId20"/>
    <p:sldId id="455" r:id="rId21"/>
    <p:sldId id="434" r:id="rId22"/>
    <p:sldId id="509" r:id="rId23"/>
    <p:sldId id="510" r:id="rId24"/>
    <p:sldId id="512" r:id="rId25"/>
    <p:sldId id="506" r:id="rId26"/>
  </p:sldIdLst>
  <p:sldSz cx="9144000" cy="6858000" type="screen4x3"/>
  <p:notesSz cx="6858000" cy="9144000"/>
  <p:custDataLst>
    <p:tags r:id="rId2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66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4" autoAdjust="0"/>
    <p:restoredTop sz="94660"/>
  </p:normalViewPr>
  <p:slideViewPr>
    <p:cSldViewPr>
      <p:cViewPr>
        <p:scale>
          <a:sx n="80" d="100"/>
          <a:sy n="80" d="100"/>
        </p:scale>
        <p:origin x="202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C39C9-F04A-45DC-8E0A-305E064523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560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9.png"/><Relationship Id="rId7" Type="http://schemas.openxmlformats.org/officeDocument/2006/relationships/image" Target="../media/image5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0.png"/><Relationship Id="rId7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3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2.png"/><Relationship Id="rId5" Type="http://schemas.openxmlformats.org/officeDocument/2006/relationships/image" Target="../media/image90.png"/><Relationship Id="rId1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image" Target="../media/image84.png"/><Relationship Id="rId9" Type="http://schemas.openxmlformats.org/officeDocument/2006/relationships/image" Target="../media/image4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  <a:endParaRPr lang="cs-CZ" altLang="en-US" sz="24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November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E6D74-085B-78E6-ED0A-42174DCB266B}"/>
              </a:ext>
            </a:extLst>
          </p:cNvPr>
          <p:cNvSpPr txBox="1"/>
          <p:nvPr/>
        </p:nvSpPr>
        <p:spPr>
          <a:xfrm>
            <a:off x="1691680" y="6567155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Some images taken from: C. M. Bishop: Pattern Recognition and Machine Learning, Springer, 2006.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distribution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4103"/>
            <a:ext cx="8915400" cy="27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Dirichlet distribution</a:t>
                </a:r>
                <a:r>
                  <a:rPr lang="en-US" dirty="0"/>
                  <a:t> is continuous distribution over the points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l-GR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on a K dimensional simplex.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Can be used to express our prior beliefs about the </a:t>
                </a:r>
                <a:r>
                  <a:rPr lang="en-US" dirty="0"/>
                  <a:t>categorical distribution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5904656" cy="1254767"/>
              </a:xfrm>
              <a:prstGeom prst="rect">
                <a:avLst/>
              </a:prstGeom>
              <a:blipFill rotWithShape="1">
                <a:blip r:embed="rId4"/>
                <a:stretch>
                  <a:fillRect l="-619" t="-242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53864"/>
                <a:ext cx="5172505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32843" y="1268759"/>
            <a:ext cx="2694708" cy="2860717"/>
            <a:chOff x="7092280" y="4824524"/>
            <a:chExt cx="1755415" cy="199917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09" y="4824524"/>
                  <a:ext cx="248393" cy="23659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341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25" y="648514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354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as a conjugate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as a prior for Categorical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results in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posterior </a:t>
                </a:r>
                <a:r>
                  <a:rPr lang="en-US" dirty="0"/>
                  <a:t>distribution </a:t>
                </a: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 err="1"/>
                  <a:t>Dirichlet</a:t>
                </a:r>
                <a:r>
                  <a:rPr lang="en-US" b="1" dirty="0"/>
                  <a:t> </a:t>
                </a:r>
                <a:r>
                  <a:rPr lang="en-US" b="1" dirty="0">
                    <a:sym typeface="Wingdings" panose="05000000000000000000" pitchFamily="2" charset="2"/>
                  </a:rPr>
                  <a:t>is conjugate prior to </a:t>
                </a:r>
                <a:r>
                  <a:rPr lang="en-US" b="1" dirty="0"/>
                  <a:t>Categorical dist.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can be seen as a prior count for the individual events.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85990"/>
                <a:ext cx="842493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07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17960"/>
                <a:ext cx="5214312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𝐗</m:t>
                          </m:r>
                        </m:e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𝑐𝑛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9" y="1154102"/>
                <a:ext cx="6927409" cy="988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70088"/>
                <a:ext cx="6264696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sz="2400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e>
                          <m:r>
                            <a:rPr lang="en-US" sz="2400" b="1" i="1">
                              <a:latin typeface="Cambria Math"/>
                            </a:rPr>
                            <m:t>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09" y="4240660"/>
                <a:ext cx="4556632" cy="988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6588224" y="3518141"/>
                <a:ext cx="2520280" cy="824736"/>
              </a:xfrm>
              <a:prstGeom prst="wedgeRoundRectCallout">
                <a:avLst>
                  <a:gd name="adj1" fmla="val -77624"/>
                  <a:gd name="adj2" fmla="val 74238"/>
                  <a:gd name="adj3" fmla="val 16667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Sufficient statistics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𝐦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518141"/>
                <a:ext cx="2520280" cy="824736"/>
              </a:xfrm>
              <a:prstGeom prst="wedgeRoundRectCallout">
                <a:avLst>
                  <a:gd name="adj1" fmla="val -77624"/>
                  <a:gd name="adj2" fmla="val 7423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17">
                <a:extLst>
                  <a:ext uri="{FF2B5EF4-FFF2-40B4-BE49-F238E27FC236}">
                    <a16:creationId xmlns:a16="http://schemas.microsoft.com/office/drawing/2014/main" id="{8E9C3CFF-9529-40FF-ABBD-B65BD229B7FC}"/>
                  </a:ext>
                </a:extLst>
              </p:cNvPr>
              <p:cNvSpPr/>
              <p:nvPr/>
            </p:nvSpPr>
            <p:spPr>
              <a:xfrm>
                <a:off x="6156176" y="2346247"/>
                <a:ext cx="2165468" cy="824737"/>
              </a:xfrm>
              <a:prstGeom prst="wedgeRoundRectCallout">
                <a:avLst>
                  <a:gd name="adj1" fmla="val 3474"/>
                  <a:gd name="adj2" fmla="val -140076"/>
                  <a:gd name="adj3" fmla="val 16667"/>
                </a:avLst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number of training observations of category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6" name="Rounded Rectangular Callout 17">
                <a:extLst>
                  <a:ext uri="{FF2B5EF4-FFF2-40B4-BE49-F238E27FC236}">
                    <a16:creationId xmlns:a16="http://schemas.microsoft.com/office/drawing/2014/main" id="{8E9C3CFF-9529-40FF-ABBD-B65BD229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46247"/>
                <a:ext cx="2165468" cy="824737"/>
              </a:xfrm>
              <a:prstGeom prst="wedgeRoundRectCallout">
                <a:avLst>
                  <a:gd name="adj1" fmla="val 3474"/>
                  <a:gd name="adj2" fmla="val -140076"/>
                  <a:gd name="adj3" fmla="val 16667"/>
                </a:avLst>
              </a:prstGeom>
              <a:blipFill>
                <a:blip r:embed="rId8"/>
                <a:stretch>
                  <a:fillRect r="-836" b="-8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7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3600" dirty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25391"/>
                <a:ext cx="6531496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Normal distribution can be expressed in terms of precision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1124744"/>
                <a:ext cx="6963544" cy="484941"/>
              </a:xfrm>
              <a:prstGeom prst="rect">
                <a:avLst/>
              </a:prstGeom>
              <a:blipFill rotWithShape="1">
                <a:blip r:embed="rId3"/>
                <a:stretch>
                  <a:fillRect l="-70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Gamma distribution</a:t>
                </a:r>
                <a:r>
                  <a:rPr lang="en-US" dirty="0"/>
                  <a:t>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efined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dirty="0"/>
                  <a:t> can be used as a prior over the precision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8" y="3707740"/>
                <a:ext cx="82909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88" t="-8197" r="-11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350102"/>
            <a:ext cx="8991599" cy="188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4968552" cy="8517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NormalGamma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NormalGama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𝜅𝜆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Gam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06489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Joint distribution over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/>
                  <a:t> are not independent.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2" y="1763524"/>
                <a:ext cx="7899648" cy="453137"/>
              </a:xfrm>
              <a:prstGeom prst="rect">
                <a:avLst/>
              </a:prstGeom>
              <a:blipFill rotWithShape="1">
                <a:blip r:embed="rId3"/>
                <a:stretch>
                  <a:fillRect l="-69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p://burget@imap.fit.vutbr.cz:993/fetch%3EUID%3E/INBOX%3E113854?part=1.2&amp;type=image/png&amp;filename=NormalGamma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0278" r="8419" b="14558"/>
          <a:stretch/>
        </p:blipFill>
        <p:spPr bwMode="auto">
          <a:xfrm>
            <a:off x="755576" y="2564904"/>
            <a:ext cx="74998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83604"/>
                <a:ext cx="28200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9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68"/>
            <a:ext cx="8229600" cy="1143000"/>
          </a:xfrm>
        </p:spPr>
        <p:txBody>
          <a:bodyPr/>
          <a:lstStyle/>
          <a:p>
            <a:r>
              <a:rPr lang="en-US" dirty="0" err="1"/>
              <a:t>NormalGamma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3528" y="1052736"/>
                <a:ext cx="849694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 err="1"/>
                  <a:t>NormalGamma</a:t>
                </a:r>
                <a:r>
                  <a:rPr lang="en-US" sz="2000" b="1" dirty="0"/>
                  <a:t> distribution</a:t>
                </a:r>
                <a:r>
                  <a:rPr lang="en-US" sz="2000" dirty="0"/>
                  <a:t> is the conjugate prior for Gaussian dist.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observations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the posterior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Defined in terms of sufficient statistics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dirty="0"/>
                  <a:t>and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8496944" cy="4093428"/>
              </a:xfrm>
              <a:prstGeom prst="rect">
                <a:avLst/>
              </a:prstGeom>
              <a:blipFill>
                <a:blip r:embed="rId3"/>
                <a:stretch>
                  <a:fillRect l="-717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-438639" y="1832651"/>
                <a:ext cx="4248472" cy="74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639" y="1832651"/>
                <a:ext cx="4248472" cy="741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15616" y="2502128"/>
                <a:ext cx="48245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02128"/>
                <a:ext cx="4824536" cy="839269"/>
              </a:xfrm>
              <a:prstGeom prst="rect">
                <a:avLst/>
              </a:prstGeom>
              <a:blipFill>
                <a:blip r:embed="rId5"/>
                <a:stretch>
                  <a:fillRect r="-10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321328" y="4149080"/>
                <a:ext cx="1505605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28" y="4149080"/>
                <a:ext cx="1505605" cy="871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912388" y="4149080"/>
                <a:ext cx="205210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88" y="4149080"/>
                <a:ext cx="2052100" cy="87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9552" y="3287048"/>
                <a:ext cx="9187103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7048"/>
                <a:ext cx="9187103" cy="790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A1536F8-CB31-F418-2AD5-5557A0E48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5191929"/>
                <a:ext cx="6327373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Note that the prior parameters can be interpreted as follows: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8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- prior number of observation for precision (or variance) </a:t>
                </a:r>
              </a:p>
              <a:p>
                <a:pPr lvl="0" eaLnBrk="0" hangingPunct="0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  <m:r>
                      <a:rPr lang="en-US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 prior variance (around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)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 -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umber of prior observations for mean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- prior mean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A1536F8-CB31-F418-2AD5-5557A0E48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191929"/>
                <a:ext cx="6327373" cy="1754326"/>
              </a:xfrm>
              <a:prstGeom prst="rect">
                <a:avLst/>
              </a:prstGeom>
              <a:blipFill>
                <a:blip r:embed="rId9"/>
                <a:stretch>
                  <a:fillRect l="-771" t="-1394" r="-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40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9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051676" cy="1082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981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5426"/>
            <a:ext cx="7000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Conjugate prior is </a:t>
                </a:r>
                <a:r>
                  <a:rPr lang="en-US" sz="2000" b="1" dirty="0"/>
                  <a:t>Normal-</a:t>
                </a:r>
                <a:r>
                  <a:rPr lang="en-US" sz="2000" b="1" dirty="0" err="1"/>
                  <a:t>Wishart</a:t>
                </a: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dirty="0"/>
                  <a:t>where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is </a:t>
                </a:r>
                <a:r>
                  <a:rPr lang="en-US" sz="2000" b="1" dirty="0" err="1"/>
                  <a:t>Wishart</a:t>
                </a:r>
                <a:r>
                  <a:rPr lang="en-US" sz="2000" b="1" dirty="0"/>
                  <a:t> distribution </a:t>
                </a:r>
                <a:r>
                  <a:rPr lang="en-US" sz="2000" dirty="0"/>
                  <a:t>and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𝚲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4170694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1608" t="-539" r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0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6876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the distributions described so far are distributions from the </a:t>
            </a:r>
            <a:r>
              <a:rPr lang="en-US" sz="2000" b="1" dirty="0"/>
              <a:t>exponential family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which can be expressed in the following form</a:t>
            </a:r>
            <a:endParaRPr lang="en-US" sz="2000" b="1" dirty="0"/>
          </a:p>
          <a:p>
            <a:endParaRPr lang="en-US" sz="2400" i="1" dirty="0"/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example, for Gaussian distribution: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0148"/>
                <a:ext cx="6078523" cy="868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𝜼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−1/2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9040"/>
                <a:ext cx="1926361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𝐮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81" y="3911790"/>
                <a:ext cx="1673856" cy="554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h</m:t>
                      </m:r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983693"/>
                <a:ext cx="1234184" cy="330669"/>
              </a:xfrm>
              <a:prstGeom prst="rect">
                <a:avLst/>
              </a:prstGeom>
              <a:blipFill rotWithShape="1">
                <a:blip r:embed="rId5"/>
                <a:stretch>
                  <a:fillRect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CC00CC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exp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983" y="3799673"/>
                <a:ext cx="3267522" cy="718658"/>
              </a:xfrm>
              <a:prstGeom prst="rect">
                <a:avLst/>
              </a:prstGeom>
              <a:blipFill rotWithShape="1">
                <a:blip r:embed="rId6"/>
                <a:stretch>
                  <a:fillRect l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CC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7" y="5013176"/>
                <a:ext cx="8542467" cy="912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/>
                                <m:t>g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957180"/>
                <a:ext cx="4640693" cy="8561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54116" y="475708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evaluate likelihood of set of observations: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1" i="1">
                          <a:latin typeface="Cambria Math"/>
                        </a:rPr>
                        <m:t>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 i="1" dirty="0"/>
                            <m:t>g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latin typeface="Cambria Math"/>
                                </a:rPr>
                                <m:t>𝐮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1" y="1916832"/>
                <a:ext cx="44587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4" grpId="0"/>
      <p:bldP spid="15" grpId="0"/>
      <p:bldP spid="16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7504" y="764704"/>
                <a:ext cx="8928992" cy="6093296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r>
                  <a:rPr lang="en-US" dirty="0"/>
                  <a:t>For any distributions from exponential family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1" i="1">
                          <a:latin typeface="Cambria Math"/>
                        </a:rPr>
                        <m:t>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i="1" dirty="0" smtClean="0">
                              <a:solidFill>
                                <a:schemeClr val="accent2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</m:d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Likelihood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US" b="1" i="1"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dirty="0"/>
                  <a:t> of observed data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b="1" i="1" smtClean="0">
                        <a:latin typeface="Cambria Math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can be evaluated using the sufficient statistics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1" i="0" smtClean="0">
                            <a:latin typeface="Cambria Math"/>
                          </a:rPr>
                          <m:t>𝐮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1" i="1">
                          <a:latin typeface="Cambria Math"/>
                        </a:rPr>
                        <m:t>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 dirty="0"/>
                                <m:t>g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𝐮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Conjugate prior distribution over parameter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exists in form: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𝜽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</a:rPr>
                                              <m:t>g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</a:rPr>
                                                  <m:t>𝜼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𝜼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func>
                        <m:func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Posterior distribution takes the same form as the conjugate prior, and we need only the prior parameters and the sufficient stats to evaluate it: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𝜼</m:t>
                          </m:r>
                        </m:e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𝐮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i="1" dirty="0">
                                  <a:solidFill>
                                    <a:srgbClr val="C00000"/>
                                  </a:solidFill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𝜼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𝐮</m:t>
                                      </m:r>
                                      <m:d>
                                        <m:dPr>
                                          <m:ctrlP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/>
                  <a:t> can be seen as a prior observation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/>
                  <a:t> as a prior count of observations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928992" cy="6093296"/>
              </a:xfrm>
              <a:prstGeom prst="rect">
                <a:avLst/>
              </a:prstGeom>
              <a:blipFill>
                <a:blip r:embed="rId2"/>
                <a:stretch>
                  <a:fillRect l="-615" t="-900" r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19256" cy="864096"/>
          </a:xfrm>
        </p:spPr>
        <p:txBody>
          <a:bodyPr/>
          <a:lstStyle/>
          <a:p>
            <a:r>
              <a:rPr lang="en-US" dirty="0"/>
              <a:t>Exponential family</a:t>
            </a:r>
          </a:p>
        </p:txBody>
      </p:sp>
    </p:spTree>
    <p:extLst>
      <p:ext uri="{BB962C8B-B14F-4D97-AF65-F5344CB8AC3E}">
        <p14:creationId xmlns:p14="http://schemas.microsoft.com/office/powerpoint/2010/main" val="411660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Frequentist vs. Bayesian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2"/>
                </a:solidFill>
              </a:rPr>
              <a:t>Frequentist point of view: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Probability is the frequency of an event occurring in a large (infinite) number of trials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E.g. When flipping a coin many times, what is the proportion of heads?</a:t>
            </a:r>
          </a:p>
          <a:p>
            <a:r>
              <a:rPr lang="en-US" dirty="0"/>
              <a:t>Bayesian</a:t>
            </a:r>
          </a:p>
          <a:p>
            <a:pPr lvl="1"/>
            <a:r>
              <a:rPr lang="en-US" dirty="0"/>
              <a:t>Inferring probabilities for events that have never occurred or believes which are not directly observed</a:t>
            </a:r>
          </a:p>
          <a:p>
            <a:pPr lvl="1"/>
            <a:r>
              <a:rPr lang="en-US" dirty="0"/>
              <a:t>Prior believes are specified in terms of prior probabilities</a:t>
            </a:r>
          </a:p>
          <a:p>
            <a:pPr lvl="1"/>
            <a:r>
              <a:rPr lang="en-US" dirty="0"/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427200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/>
              <a:t>Parameter estimation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</p:spPr>
            <p:txBody>
              <a:bodyPr/>
              <a:lstStyle/>
              <a:p>
                <a:r>
                  <a:rPr lang="en-US" sz="2000" dirty="0"/>
                  <a:t>Let’s estimate again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a chosen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distribution  given some of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Using the Bayes rule, we get the posterior distribution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den>
                    </m:f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We can choose the most likelihood parameters: </a:t>
                </a:r>
                <a:r>
                  <a:rPr lang="en-US" sz="2000" b="1" dirty="0"/>
                  <a:t>Maximum </a:t>
                </a:r>
                <a:br>
                  <a:rPr lang="en-US" sz="2000" b="1" dirty="0"/>
                </a:br>
                <a:r>
                  <a:rPr lang="en-US" sz="2000" b="1" dirty="0"/>
                  <a:t>a-posteriori (MAP)</a:t>
                </a:r>
                <a:r>
                  <a:rPr lang="en-US" sz="2000" dirty="0"/>
                  <a:t> estimate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𝑀𝐴𝑃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Assuming flat (constant) prior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000" dirty="0"/>
                  <a:t>, we obtain </a:t>
                </a:r>
                <a:r>
                  <a:rPr lang="en-US" sz="2000" b="1" dirty="0"/>
                  <a:t>Maximum likelihood (ML) </a:t>
                </a:r>
                <a:r>
                  <a:rPr lang="en-US" sz="2000" dirty="0"/>
                  <a:t>estimate as a special case: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1" y="1196752"/>
                <a:ext cx="8229600" cy="5544616"/>
              </a:xfrm>
              <a:blipFill>
                <a:blip r:embed="rId2"/>
                <a:stretch>
                  <a:fillRect l="-667" t="-4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9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predictive distribution</a:t>
            </a:r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do not need to obtain a point estimate of the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endParaRPr lang="en-US" sz="2000" dirty="0"/>
              </a:p>
              <a:p>
                <a:r>
                  <a:rPr lang="en-US" sz="2000" dirty="0"/>
                  <a:t>It is always good to postpone making hard decisions</a:t>
                </a:r>
              </a:p>
              <a:p>
                <a:r>
                  <a:rPr lang="en-US" sz="2000" dirty="0"/>
                  <a:t>Instead, we can take into account the uncertainty encoded in the posterior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000" dirty="0"/>
                  <a:t> when evaluating </a:t>
                </a:r>
                <a:r>
                  <a:rPr lang="en-US" sz="2000" b="1" dirty="0"/>
                  <a:t>posterior predictive probability </a:t>
                </a:r>
                <a:r>
                  <a:rPr lang="en-US" sz="2000" dirty="0"/>
                  <a:t>for a new data point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(as we did in our coin flipping example)</a:t>
                </a:r>
              </a:p>
              <a:p>
                <a:pPr marL="0" indent="0">
                  <a:buNone/>
                </a:pP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Rather than using one most likely setting of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𝜼</m:t>
                        </m:r>
                      </m:e>
                    </m:acc>
                  </m:oMath>
                </a14:m>
                <a:r>
                  <a:rPr lang="en-US" sz="2000" dirty="0"/>
                  <a:t>, we average over their different setting, which could possibly generate the observed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br>
                  <a:rPr lang="en-US" sz="2000" b="0" dirty="0">
                    <a:ea typeface="Cambria Math" panose="02040503050406030204" pitchFamily="18" charset="0"/>
                  </a:rPr>
                </a:br>
                <a:r>
                  <a:rPr lang="en-US" sz="20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 this approach is robust to overfitting</a:t>
                </a:r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839" y="1340768"/>
                <a:ext cx="8229600" cy="5184576"/>
              </a:xfrm>
              <a:blipFill rotWithShape="1">
                <a:blip r:embed="rId2"/>
                <a:stretch>
                  <a:fillRect l="-593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Posterior predictive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</p:spPr>
            <p:txBody>
              <a:bodyPr/>
              <a:lstStyle/>
              <a:p>
                <a:r>
                  <a:rPr lang="en-US" sz="2000" dirty="0"/>
                  <a:t>Beta prior on parameters of Bernoulli distribution leads to Beta posterior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Bern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The posterior predictive distribution is again Bernoulli</a:t>
                </a: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/>
                            </a:rPr>
                            <m:t>Bern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Beta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Bern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1800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In our </a:t>
                </a:r>
                <a:r>
                  <a:rPr lang="en-US" sz="2000" dirty="0"/>
                  <a:t>coin flipping example: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400050" lvl="1" indent="0">
                  <a:buNone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latin typeface="Cambria Math"/>
                  <a:ea typeface="Cambria Math"/>
                </a:endParaRPr>
              </a:p>
              <a:p>
                <a:pPr marL="400050" lvl="1" indent="0">
                  <a:buNone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 </m:t>
                    </m:r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750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e>
                    </m:d>
                  </m:oMath>
                </a14:m>
                <a:br>
                  <a:rPr lang="en-US" sz="1800" i="1" dirty="0">
                    <a:latin typeface="Cambria Math"/>
                    <a:ea typeface="Cambria Math"/>
                  </a:rPr>
                </a:br>
                <a:r>
                  <a:rPr lang="en-US" sz="1800" i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8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8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751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100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800" dirty="0"/>
                      <m:t> </m:t>
                    </m:r>
                    <m:r>
                      <a:rPr lang="en-US" sz="1800" i="1">
                        <a:latin typeface="Cambria Math"/>
                      </a:rPr>
                      <m:t>=0.7495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5832648"/>
              </a:xfrm>
              <a:blipFill rotWithShape="1">
                <a:blip r:embed="rId2"/>
                <a:stretch>
                  <a:fillRect l="-551" t="-41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Posterior predictive for Categorical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</p:spPr>
            <p:txBody>
              <a:bodyPr/>
              <a:lstStyle/>
              <a:p>
                <a:r>
                  <a:rPr lang="en-US" sz="2000" dirty="0"/>
                  <a:t>Dirichlet prior on parameters of Categorical distribution leads to Dirichlet posterior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>
                              <a:latin typeface="Cambria Math"/>
                            </a:rPr>
                            <m:t>𝐦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Dir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𝝅</m:t>
                          </m:r>
                        </m:e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The posterior predictive distribution is again Categorical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𝝅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000" b="1" i="1" smtClean="0">
                          <a:latin typeface="Cambria Math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𝑁𝑐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5141167"/>
              </a:xfrm>
              <a:blipFill rotWithShape="1">
                <a:blip r:embed="rId2"/>
                <a:stretch>
                  <a:fillRect l="-599" t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2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t-distribution</a:t>
            </a:r>
          </a:p>
        </p:txBody>
      </p:sp>
      <p:sp>
        <p:nvSpPr>
          <p:cNvPr id="3" name="AutoShape 2" descr="imap://burget@imap.fit.vutbr.cz:993/fetch%3EUID%3E/INBOX%3E113855?part=1.2&amp;type=image/png&amp;filename=Screenshot%20from%202016-06-22%2000-37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24744"/>
                <a:ext cx="8733656" cy="57606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NormalGamma prior on parameters of Gaussian distribution leads to </a:t>
                </a:r>
                <a:r>
                  <a:rPr lang="en-US" sz="2000" dirty="0" err="1"/>
                  <a:t>NormalGamma</a:t>
                </a:r>
                <a:r>
                  <a:rPr lang="en-US" sz="2000" dirty="0"/>
                  <a:t>  posterior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NormalGamma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000" dirty="0"/>
                  <a:t>The posterior predictive distribution is Student’s t-distribution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NormalGamma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St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+1)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ea typeface="Cambria Math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24744"/>
                <a:ext cx="8733656" cy="5760640"/>
              </a:xfrm>
              <a:blipFill>
                <a:blip r:embed="rId3"/>
                <a:stretch>
                  <a:fillRect l="-628" t="-530" r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94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Student’s t-distribution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006137"/>
            <a:ext cx="5200427" cy="37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kern="0" dirty="0"/>
                  <a:t>Gaussian distribution is a special case of Student’s with degree of freedom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→∞ </m:t>
                    </m:r>
                  </m:oMath>
                </a14:m>
                <a:endParaRPr lang="en-US" sz="1800" b="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For the </a:t>
                </a:r>
                <a:r>
                  <a:rPr lang="en-US" sz="1800" dirty="0">
                    <a:ea typeface="Cambria Math"/>
                  </a:rPr>
                  <a:t>posterior</a:t>
                </a:r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sz="18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sz="1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87813"/>
                <a:ext cx="8856984" cy="925563"/>
              </a:xfrm>
              <a:prstGeom prst="rect">
                <a:avLst/>
              </a:prstGeom>
              <a:blipFill rotWithShape="1">
                <a:blip r:embed="rId3"/>
                <a:stretch>
                  <a:fillRect l="-413" t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i="0" smtClean="0">
                          <a:latin typeface="Cambria Math"/>
                        </a:rPr>
                        <m:t>St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i="1">
                              <a:latin typeface="Cambria Math"/>
                            </a:rPr>
                            <m:t>𝑥</m:t>
                          </m:r>
                          <m:r>
                            <a:rPr lang="sv-SE" i="1">
                              <a:latin typeface="Cambria Math"/>
                            </a:rPr>
                            <m:t> |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𝜇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𝜈</m:t>
                          </m:r>
                          <m:r>
                            <a:rPr lang="sv-SE" i="1">
                              <a:latin typeface="Cambria Math"/>
                            </a:rPr>
                            <m:t>, </m:t>
                          </m:r>
                          <m:r>
                            <a:rPr lang="sv-SE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sv-S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sv-SE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sv-SE" i="1">
                                      <a:latin typeface="Cambria Math"/>
                                    </a:rPr>
                                    <m:t>𝜋𝜈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i="1">
                                  <a:latin typeface="Cambria Math"/>
                                </a:rPr>
                                <m:t>1 +</m:t>
                              </m:r>
                              <m:f>
                                <m:f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1">
                                      <a:latin typeface="Cambria Math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v-SE" i="1" smtClean="0">
                                      <a:latin typeface="Cambria Math"/>
                                    </a:rPr>
                                    <m:t>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 smtClean="0">
                                  <a:latin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v-SE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931759"/>
                <a:ext cx="6984776" cy="1273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20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Lets  flip the coin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1000</a:t>
                </a:r>
                <a:r>
                  <a:rPr lang="en-US" sz="2000" dirty="0"/>
                  <a:t> times getting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750</a:t>
                </a:r>
                <a:r>
                  <a:rPr lang="en-US" sz="2000" dirty="0"/>
                  <a:t> heads and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250</a:t>
                </a:r>
                <a:r>
                  <a:rPr lang="en-US" sz="2000" dirty="0"/>
                  <a:t> tails.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What is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? Intuitive (and also ML) estimate is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 / 1000 = 0.75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some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, we can calculate probability (likelihood)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 lets express our </a:t>
                </a:r>
                <a:r>
                  <a:rPr lang="en-US" sz="2000" i="1" dirty="0"/>
                  <a:t>ignorant </a:t>
                </a:r>
                <a:r>
                  <a:rPr lang="en-US" sz="2000" dirty="0"/>
                  <a:t>prior 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/>
                  <a:t>as: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8748464" cy="2492990"/>
              </a:xfrm>
              <a:prstGeom prst="rect">
                <a:avLst/>
              </a:prstGeom>
              <a:blipFill rotWithShape="1">
                <a:blip r:embed="rId2"/>
                <a:stretch>
                  <a:fillRect l="-627" t="-122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261186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Cambria Math"/>
                    <a:ea typeface="Cambria Math"/>
                    <a:cs typeface="Times New Roman"/>
                  </a:rPr>
                  <a:t>𝒰(0,1)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2062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90" t="-12000" r="-3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65873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𝑡𝑎𝑖𝑙𝑙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𝑡𝑎𝑖𝑙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65797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20580"/>
                <a:ext cx="5084982" cy="9885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𝐱</m:t>
                            </m:r>
                          </m:e>
                          <m:e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|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87" y="5832269"/>
                <a:ext cx="6447791" cy="6930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l-GR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55167"/>
                <a:ext cx="225465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Then using Bayes rule, we obtain probability density function for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33146"/>
                <a:ext cx="806489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3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1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62325"/>
            <a:ext cx="190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12" y="2391271"/>
                <a:ext cx="313919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3607" y="1700808"/>
            <a:ext cx="386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1000, H = 750</a:t>
            </a:r>
            <a:r>
              <a:rPr lang="en-US" sz="2400" dirty="0"/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250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72" y="1268760"/>
            <a:ext cx="38567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02" y="3284984"/>
                <a:ext cx="78976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28780" y="2288557"/>
                <a:ext cx="152560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Posterior distribution is our </a:t>
                </a:r>
                <a:r>
                  <a:rPr lang="en-US" sz="2000" i="1" dirty="0"/>
                  <a:t>new </a:t>
                </a:r>
                <a:r>
                  <a:rPr lang="en-US" sz="2000" dirty="0"/>
                  <a:t>belief about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Flipping the coin once more, what is the probability of head?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h𝑒𝑎𝑑</m:t>
                          </m:r>
                        </m:e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1" i="1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h𝑒𝑎𝑑</m:t>
                              </m:r>
                            </m:e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                     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751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1002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=0.7495</m:t>
                      </m:r>
                    </m:oMath>
                  </m:oMathPara>
                </a14:m>
                <a:br>
                  <a:rPr lang="en-US" sz="2000" dirty="0"/>
                </a:b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Note that we never computed value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Rule of succession used by Pierre-Simon Laplace to estimate that the probability of sun rising tomorrow is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(5000*365.25+1)/(5000*365.25+2)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6" y="3501008"/>
                <a:ext cx="8581652" cy="3054106"/>
              </a:xfrm>
              <a:prstGeom prst="rect">
                <a:avLst/>
              </a:prstGeom>
              <a:blipFill rotWithShape="1">
                <a:blip r:embed="rId7"/>
                <a:stretch>
                  <a:fillRect l="-639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 from our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/>
              <a:lstStyle/>
              <a:p>
                <a:r>
                  <a:rPr lang="en-US" sz="2000" dirty="0"/>
                  <a:t>Likelihood of observed data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000" dirty="0">
                    <a:ea typeface="Cambria Math"/>
                  </a:rPr>
                  <a:t> given a parametric model of probability distribution</a:t>
                </a:r>
              </a:p>
              <a:p>
                <a:pPr lvl="1"/>
                <a:r>
                  <a:rPr lang="en-US" sz="1800" dirty="0">
                    <a:ea typeface="Cambria Math"/>
                  </a:rPr>
                  <a:t>Bernoulli distribution with parameter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sz="1800" dirty="0">
                  <a:ea typeface="Cambria Math"/>
                </a:endParaRPr>
              </a:p>
              <a:p>
                <a:br>
                  <a:rPr lang="en-US" sz="2000" dirty="0"/>
                </a:br>
                <a:r>
                  <a:rPr lang="en-US" sz="2000" dirty="0"/>
                  <a:t>Prior on the parameters of the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l-GR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800" dirty="0">
                    <a:cs typeface="Times New Roman" panose="02020603050405020304" pitchFamily="18" charset="0"/>
                  </a:rPr>
                  <a:t>Uniform prior as a special case of Beta distribution</a:t>
                </a:r>
                <a:br>
                  <a:rPr lang="en-US" sz="1800" dirty="0">
                    <a:cs typeface="Times New Roman" panose="02020603050405020304" pitchFamily="18" charset="0"/>
                  </a:rPr>
                </a:br>
                <a:endParaRPr lang="en-US" sz="1800" dirty="0"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cs typeface="Times New Roman" panose="02020603050405020304" pitchFamily="18" charset="0"/>
                  </a:rPr>
                  <a:t>Posterior distribution of model parameters given an observed data</a:t>
                </a:r>
                <a:br>
                  <a:rPr lang="en-US" sz="2000" dirty="0">
                    <a:cs typeface="Times New Roman" panose="02020603050405020304" pitchFamily="18" charset="0"/>
                  </a:rPr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pPr marL="400050"/>
                <a:r>
                  <a:rPr lang="en-US" sz="2000" dirty="0">
                    <a:cs typeface="Times New Roman" panose="02020603050405020304" pitchFamily="18" charset="0"/>
                  </a:rPr>
                  <a:t>Posterior predictive distribution of a new observation give prior (training) observations</a:t>
                </a:r>
                <a:br>
                  <a:rPr lang="en-US" sz="20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h𝑒𝑎𝑑</m:t>
                        </m:r>
                      </m:e>
                      <m:e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h𝑒𝑎𝑑</m:t>
                            </m:r>
                          </m:e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593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Bernoulli and Binomial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“coin flipping” distribution is </a:t>
            </a:r>
            <a:r>
              <a:rPr lang="en-US" b="1" dirty="0"/>
              <a:t>Bernoulli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Flipping the coin once, what is the probability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(head)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0</a:t>
            </a:r>
            <a:r>
              <a:rPr lang="en-US" dirty="0">
                <a:sym typeface="Wingdings" panose="05000000000000000000" pitchFamily="2" charset="2"/>
              </a:rPr>
              <a:t> (tail)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Bern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83159"/>
                <a:ext cx="380988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Bin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67245"/>
                <a:ext cx="4866140" cy="705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Related </a:t>
                </a:r>
                <a:r>
                  <a:rPr lang="en-US" b="1" dirty="0"/>
                  <a:t>binomial distribution</a:t>
                </a:r>
                <a:r>
                  <a:rPr lang="en-US" dirty="0"/>
                  <a:t> is also described by single probability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heads do I get if I flip the coin N times?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43399"/>
                <a:ext cx="8280920" cy="730136"/>
              </a:xfrm>
              <a:prstGeom prst="rect">
                <a:avLst/>
              </a:prstGeom>
              <a:blipFill rotWithShape="1">
                <a:blip r:embed="rId4"/>
                <a:stretch>
                  <a:fillRect l="-4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39" y="4273536"/>
            <a:ext cx="3552561" cy="25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10</a:t>
                </a:r>
              </a:p>
              <a:p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87" y="4499064"/>
                <a:ext cx="1008112" cy="730136"/>
              </a:xfrm>
              <a:prstGeom prst="rect">
                <a:avLst/>
              </a:prstGeom>
              <a:blipFill rotWithShape="1">
                <a:blip r:embed="rId6"/>
                <a:stretch>
                  <a:fillRect l="-5455" t="-4167" r="-4848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27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0" y="3181196"/>
            <a:ext cx="6330154" cy="35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Beta distribution</a:t>
                </a:r>
                <a:r>
                  <a:rPr lang="en-US" dirty="0"/>
                  <a:t> has “similar” form as Bern or Bin, but it is now function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Continuous distribution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Can be used to express our prior beliefs about the </a:t>
                </a:r>
                <a:r>
                  <a:rPr lang="en-US" dirty="0"/>
                  <a:t>Bernoulli dist.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8840"/>
                <a:ext cx="8424936" cy="1008546"/>
              </a:xfrm>
              <a:prstGeom prst="rect">
                <a:avLst/>
              </a:prstGeom>
              <a:blipFill rotWithShape="1">
                <a:blip r:embed="rId3"/>
                <a:stretch>
                  <a:fillRect l="-50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Uniform distribution over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as was the prior in our coin flipping example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74" y="3501008"/>
                <a:ext cx="2087030" cy="1584176"/>
              </a:xfrm>
              <a:prstGeom prst="wedgeRoundRectCallout">
                <a:avLst>
                  <a:gd name="adj1" fmla="val -66953"/>
                  <a:gd name="adj2" fmla="val -38863"/>
                  <a:gd name="adj3" fmla="val 16667"/>
                </a:avLst>
              </a:prstGeom>
              <a:blipFill rotWithShape="1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2699792" y="1278935"/>
            <a:ext cx="1224136" cy="799713"/>
          </a:xfrm>
          <a:prstGeom prst="wedgeRoundRectCallout">
            <a:avLst>
              <a:gd name="adj1" fmla="val 97780"/>
              <a:gd name="adj2" fmla="val -586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292" y="1061244"/>
            <a:ext cx="506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Normalizing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52" y="1214552"/>
                <a:ext cx="5587107" cy="861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9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Beta as a conjugate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Using </a:t>
                </a:r>
                <a:r>
                  <a:rPr lang="en-US" b="1" dirty="0"/>
                  <a:t>Beta as a prior for Bernoulli parameter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results in </a:t>
                </a:r>
                <a:r>
                  <a:rPr lang="en-US" b="1" dirty="0"/>
                  <a:t>Beta posterior </a:t>
                </a:r>
                <a:r>
                  <a:rPr lang="en-US" dirty="0"/>
                  <a:t>distribution </a:t>
                </a: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ym typeface="Wingdings" panose="05000000000000000000" pitchFamily="2" charset="2"/>
                  </a:rPr>
                  <a:t>Beta is conjugate prior to Bernoulli</a:t>
                </a:r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−1 </m:t>
                    </m:r>
                  </m:oMath>
                </a14:m>
                <a:r>
                  <a:rPr lang="en-US" dirty="0"/>
                  <a:t>can be seen as a prior counts of heads and tails.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Continuous distribution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over the interval (0,1)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Beta distribution can be used to express our prior beliefs about the </a:t>
                </a:r>
                <a:r>
                  <a:rPr lang="en-US" dirty="0"/>
                  <a:t>Bernoulli distributions </a:t>
                </a:r>
                <a:r>
                  <a:rPr lang="en-US" dirty="0">
                    <a:sym typeface="Wingdings" panose="05000000000000000000" pitchFamily="2" charset="2"/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32603"/>
                <a:ext cx="8424936" cy="1808765"/>
              </a:xfrm>
              <a:prstGeom prst="rect">
                <a:avLst/>
              </a:prstGeom>
              <a:blipFill rotWithShape="1">
                <a:blip r:embed="rId2"/>
                <a:stretch>
                  <a:fillRect l="-507" t="-1684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7674"/>
                <a:ext cx="5539530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0,1,…,0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95127"/>
                <a:ext cx="512018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𝐵𝑒𝑟𝑛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l-GR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380628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2400" b="1" i="0" smtClean="0">
                              <a:latin typeface="Cambria Math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5786"/>
                <a:ext cx="7169270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00955"/>
                <a:ext cx="6312113" cy="468205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6"/>
          <p:cNvSpPr/>
          <p:nvPr/>
        </p:nvSpPr>
        <p:spPr>
          <a:xfrm>
            <a:off x="6041636" y="4509120"/>
            <a:ext cx="258556" cy="288032"/>
          </a:xfrm>
          <a:prstGeom prst="wedgeRoundRectCallout">
            <a:avLst>
              <a:gd name="adj1" fmla="val 612848"/>
              <a:gd name="adj2" fmla="val -239978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884466" y="4498487"/>
            <a:ext cx="258556" cy="288032"/>
          </a:xfrm>
          <a:prstGeom prst="wedgeRoundRectCallout">
            <a:avLst>
              <a:gd name="adj1" fmla="val 308539"/>
              <a:gd name="adj2" fmla="val -24366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596336" y="3306688"/>
            <a:ext cx="1368152" cy="626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</p:txBody>
      </p:sp>
    </p:spTree>
    <p:extLst>
      <p:ext uri="{BB962C8B-B14F-4D97-AF65-F5344CB8AC3E}">
        <p14:creationId xmlns:p14="http://schemas.microsoft.com/office/powerpoint/2010/main" val="181613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236296" y="2092831"/>
            <a:ext cx="1749458" cy="1912233"/>
            <a:chOff x="7071014" y="4824527"/>
            <a:chExt cx="1749458" cy="1912233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and Multinomial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" y="2060848"/>
                <a:ext cx="27201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3848" y="170080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One-hot encoding of a discrete event (       on a dice)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0, 0, 1, 0, 0, 0 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99183"/>
                <a:ext cx="269503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Probabilities of  the events</a:t>
                </a:r>
              </a:p>
              <a:p>
                <a:r>
                  <a:rPr lang="en-US" dirty="0"/>
                  <a:t>(eg.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for fair dice)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60848"/>
                <a:ext cx="5688632" cy="781817"/>
              </a:xfrm>
              <a:prstGeom prst="rect">
                <a:avLst/>
              </a:prstGeom>
              <a:blipFill rotWithShape="1">
                <a:blip r:embed="rId9"/>
                <a:stretch>
                  <a:fillRect l="-965" t="-3906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536" y="395529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Categorical distribution</a:t>
            </a:r>
            <a:r>
              <a:rPr lang="en-US" dirty="0"/>
              <a:t> simply “returns” the probability of a given event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from the distribution is the event (or its one-hot encoding)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Multinomial distribution</a:t>
                </a:r>
                <a:r>
                  <a:rPr lang="en-US" dirty="0"/>
                  <a:t> is also described by single probability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ones, twos, threes, … do I get if I throw the dice N times?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from the distribution is vector of numbers (e.g. 11x one, 8x two, …)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280920" cy="1007135"/>
              </a:xfrm>
              <a:prstGeom prst="rect">
                <a:avLst/>
              </a:prstGeom>
              <a:blipFill rotWithShape="1">
                <a:blip r:embed="rId10"/>
                <a:stretch>
                  <a:fillRect l="-5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19" y="3024535"/>
                <a:ext cx="1276183" cy="7645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/>
                  <a:t> is a point on a simplex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04661"/>
                <a:ext cx="300114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829" t="-8333" r="-10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Cat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b="1">
                          <a:latin typeface="Cambria Math"/>
                        </a:rPr>
                        <m:t>𝐱</m:t>
                      </m:r>
                      <m:r>
                        <a:rPr lang="en-US" sz="2400" i="1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44516"/>
                <a:ext cx="2813911" cy="988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Mult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16724"/>
                <a:ext cx="7170361" cy="9885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s://upload.wikimedia.org/wikipedia/commons/thumb/b/b1/Dice-3-b.svg/1024px-Dice-3-b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53" y="1726108"/>
            <a:ext cx="334740" cy="3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57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20278</TotalTime>
  <Words>1821</Words>
  <Application>Microsoft Office PowerPoint</Application>
  <PresentationFormat>On-screen Show (4:3)</PresentationFormat>
  <Paragraphs>248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Výchozí návrh</vt:lpstr>
      <vt:lpstr>PowerPoint Presentation</vt:lpstr>
      <vt:lpstr>Frequentist vs. Bayesian</vt:lpstr>
      <vt:lpstr>Coin flipping example</vt:lpstr>
      <vt:lpstr>Coin flipping example (cont.)</vt:lpstr>
      <vt:lpstr>Distributions from our example</vt:lpstr>
      <vt:lpstr>Bernoulli and Binomial distributions</vt:lpstr>
      <vt:lpstr>Beta distribution</vt:lpstr>
      <vt:lpstr>Beta as a conjugate prior</vt:lpstr>
      <vt:lpstr>Categorical and Multinomial distribution</vt:lpstr>
      <vt:lpstr>Dirichlet distribution</vt:lpstr>
      <vt:lpstr>Dirichlet as a conjugate prior</vt:lpstr>
      <vt:lpstr>Gaussian distribution (univariate)</vt:lpstr>
      <vt:lpstr>Gamma distribution</vt:lpstr>
      <vt:lpstr>NormalGamma distribution</vt:lpstr>
      <vt:lpstr>NormalGamma distribution</vt:lpstr>
      <vt:lpstr>Gaussian distribution (multivariate)</vt:lpstr>
      <vt:lpstr>Gaussian distribution (multivariate)</vt:lpstr>
      <vt:lpstr>Exponential family</vt:lpstr>
      <vt:lpstr>Exponential family</vt:lpstr>
      <vt:lpstr>Parameter estimation revisited</vt:lpstr>
      <vt:lpstr>Posterior predictive distribution</vt:lpstr>
      <vt:lpstr>Posterior predictive for Bernoulli</vt:lpstr>
      <vt:lpstr>Posterior predictive for Categorical</vt:lpstr>
      <vt:lpstr>Student’s t-distribution</vt:lpstr>
      <vt:lpstr>Student’s t-distribution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268</cp:revision>
  <cp:lastPrinted>2017-07-26T03:13:28Z</cp:lastPrinted>
  <dcterms:created xsi:type="dcterms:W3CDTF">2007-07-12T20:13:03Z</dcterms:created>
  <dcterms:modified xsi:type="dcterms:W3CDTF">2024-11-09T12:36:02Z</dcterms:modified>
</cp:coreProperties>
</file>