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13" r:id="rId2"/>
    <p:sldId id="257" r:id="rId3"/>
    <p:sldId id="262" r:id="rId4"/>
    <p:sldId id="263" r:id="rId5"/>
    <p:sldId id="475" r:id="rId6"/>
    <p:sldId id="47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4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E4E47-3E28-4081-B2F4-C2C25445AE24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5D0CEB-AEA9-4AB6-87A4-EF73CB5B8B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05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4d368b585d_0_16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2" name="Google Shape;82;g24d368b585d_0_1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24d368b585d_0_2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6" name="Google Shape;176;g24d368b585d_0_249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24d368b585d_0_2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7" name="Google Shape;217;g24d368b585d_0_289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F9DDA-3DF9-F30D-FCAF-83FB5DA2D7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7F619E-948D-CA74-AAEB-5E582FB47E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BD7C00-9C1F-48C3-439A-88A261C94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0EC1C-AC1C-4013-ADA3-5103116464F4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5C84F4-3739-4B0E-F351-501BD0495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F444D1-A531-FAB4-8E35-FC8B0F4FA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714CC-F1BB-4244-B798-B7172D438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843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6A239-256F-FF3A-AC53-CA8353D8A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9A253F-0260-7BED-6A1D-ECF1003CC6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8EBFCE-7A6F-FBE2-298C-7BB47DF2C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0EC1C-AC1C-4013-ADA3-5103116464F4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ABD94A-511F-7AE9-F677-DA616CB00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D228EF-5745-4D54-8AE6-7AE618BE3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714CC-F1BB-4244-B798-B7172D438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838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37E950-4C21-F228-AE2D-20B05D651B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818E37-2602-D89E-CDF0-E08FB757F7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3A0061-0DC2-F159-DE75-04C1C4DF3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0EC1C-AC1C-4013-ADA3-5103116464F4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1B05D3-887A-7ACA-1E0D-C72BCC109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4C0F1C-1EC1-6999-7A25-419849152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714CC-F1BB-4244-B798-B7172D438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3232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Bullets">
  <p:cSld name="Title &amp; Bullets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>
            <a:spLocks noGrp="1"/>
          </p:cNvSpPr>
          <p:nvPr>
            <p:ph type="title"/>
          </p:nvPr>
        </p:nvSpPr>
        <p:spPr>
          <a:xfrm>
            <a:off x="603251" y="539751"/>
            <a:ext cx="10985600" cy="7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19050" rIns="19050" bIns="19050" anchor="t" anchorCtr="0">
            <a:normAutofit/>
          </a:bodyPr>
          <a:lstStyle>
            <a:lvl1pPr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1pPr>
            <a:lvl2pPr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2pPr>
            <a:lvl3pPr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3pPr>
            <a:lvl4pPr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4pPr>
            <a:lvl5pPr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5pPr>
            <a:lvl6pPr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6pPr>
            <a:lvl7pPr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7pPr>
            <a:lvl8pPr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8pPr>
            <a:lvl9pPr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5"/>
          <p:cNvSpPr txBox="1">
            <a:spLocks noGrp="1"/>
          </p:cNvSpPr>
          <p:nvPr>
            <p:ph type="body" idx="1"/>
          </p:nvPr>
        </p:nvSpPr>
        <p:spPr>
          <a:xfrm>
            <a:off x="603251" y="1186481"/>
            <a:ext cx="10985600" cy="4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150" tIns="17150" rIns="17150" bIns="17150" anchor="t" anchorCtr="0">
            <a:normAutofit/>
          </a:bodyPr>
          <a:lstStyle>
            <a:lvl1pPr marL="609585" lvl="0" indent="-30479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Helvetica Neue"/>
              <a:buNone/>
              <a:defRPr sz="2800" b="1"/>
            </a:lvl1pPr>
            <a:lvl2pPr marL="1219170" lvl="1" indent="-372524" algn="l" rtl="0">
              <a:lnSpc>
                <a:spcPct val="90000"/>
              </a:lnSpc>
              <a:spcBef>
                <a:spcPts val="2267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2pPr>
            <a:lvl3pPr marL="1828754" lvl="2" indent="-372524" algn="l" rtl="0">
              <a:lnSpc>
                <a:spcPct val="90000"/>
              </a:lnSpc>
              <a:spcBef>
                <a:spcPts val="2267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3pPr>
            <a:lvl4pPr marL="2438339" lvl="3" indent="-372524" algn="l" rtl="0">
              <a:lnSpc>
                <a:spcPct val="90000"/>
              </a:lnSpc>
              <a:spcBef>
                <a:spcPts val="2267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4pPr>
            <a:lvl5pPr marL="3047924" lvl="4" indent="-372524" algn="l" rtl="0">
              <a:lnSpc>
                <a:spcPct val="90000"/>
              </a:lnSpc>
              <a:spcBef>
                <a:spcPts val="2267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5pPr>
            <a:lvl6pPr marL="3657509" lvl="5" indent="-372524" algn="l" rtl="0">
              <a:lnSpc>
                <a:spcPct val="90000"/>
              </a:lnSpc>
              <a:spcBef>
                <a:spcPts val="2267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6pPr>
            <a:lvl7pPr marL="4267093" lvl="6" indent="-372524" algn="l" rtl="0">
              <a:lnSpc>
                <a:spcPct val="90000"/>
              </a:lnSpc>
              <a:spcBef>
                <a:spcPts val="2267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7pPr>
            <a:lvl8pPr marL="4876678" lvl="7" indent="-372524" algn="l" rtl="0">
              <a:lnSpc>
                <a:spcPct val="90000"/>
              </a:lnSpc>
              <a:spcBef>
                <a:spcPts val="2267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8pPr>
            <a:lvl9pPr marL="5486263" lvl="8" indent="-372524" algn="l" rtl="0">
              <a:lnSpc>
                <a:spcPct val="90000"/>
              </a:lnSpc>
              <a:spcBef>
                <a:spcPts val="2267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15"/>
          <p:cNvSpPr txBox="1">
            <a:spLocks noGrp="1"/>
          </p:cNvSpPr>
          <p:nvPr>
            <p:ph type="body" idx="2"/>
          </p:nvPr>
        </p:nvSpPr>
        <p:spPr>
          <a:xfrm>
            <a:off x="603251" y="2124252"/>
            <a:ext cx="10985600" cy="412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19050" rIns="19050" bIns="19050" anchor="t" anchorCtr="0">
            <a:normAutofit/>
          </a:bodyPr>
          <a:lstStyle>
            <a:lvl1pPr marL="609585" lvl="0" indent="-372524" algn="l" rtl="0">
              <a:lnSpc>
                <a:spcPct val="90000"/>
              </a:lnSpc>
              <a:spcBef>
                <a:spcPts val="2267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1pPr>
            <a:lvl2pPr marL="1219170" lvl="1" indent="-372524" algn="l" rtl="0">
              <a:lnSpc>
                <a:spcPct val="90000"/>
              </a:lnSpc>
              <a:spcBef>
                <a:spcPts val="2267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2pPr>
            <a:lvl3pPr marL="1828754" lvl="2" indent="-372524" algn="l" rtl="0">
              <a:lnSpc>
                <a:spcPct val="90000"/>
              </a:lnSpc>
              <a:spcBef>
                <a:spcPts val="2267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3pPr>
            <a:lvl4pPr marL="2438339" lvl="3" indent="-372524" algn="l" rtl="0">
              <a:lnSpc>
                <a:spcPct val="90000"/>
              </a:lnSpc>
              <a:spcBef>
                <a:spcPts val="2267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4pPr>
            <a:lvl5pPr marL="3047924" lvl="4" indent="-372524" algn="l" rtl="0">
              <a:lnSpc>
                <a:spcPct val="90000"/>
              </a:lnSpc>
              <a:spcBef>
                <a:spcPts val="2267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5pPr>
            <a:lvl6pPr marL="3657509" lvl="5" indent="-372524" algn="l" rtl="0">
              <a:lnSpc>
                <a:spcPct val="90000"/>
              </a:lnSpc>
              <a:spcBef>
                <a:spcPts val="2267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6pPr>
            <a:lvl7pPr marL="4267093" lvl="6" indent="-372524" algn="l" rtl="0">
              <a:lnSpc>
                <a:spcPct val="90000"/>
              </a:lnSpc>
              <a:spcBef>
                <a:spcPts val="2267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7pPr>
            <a:lvl8pPr marL="4876678" lvl="7" indent="-372524" algn="l" rtl="0">
              <a:lnSpc>
                <a:spcPct val="90000"/>
              </a:lnSpc>
              <a:spcBef>
                <a:spcPts val="2267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8pPr>
            <a:lvl9pPr marL="5486263" lvl="8" indent="-372524" algn="l" rtl="0">
              <a:lnSpc>
                <a:spcPct val="90000"/>
              </a:lnSpc>
              <a:spcBef>
                <a:spcPts val="2267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sldNum" idx="12"/>
          </p:nvPr>
        </p:nvSpPr>
        <p:spPr>
          <a:xfrm>
            <a:off x="6000749" y="6553263"/>
            <a:ext cx="184400" cy="182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19050" rIns="19050" bIns="19050" anchor="b" anchorCtr="0">
            <a:sp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Helvetica Neue"/>
              <a:buNone/>
              <a:defRPr sz="933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Helvetica Neue"/>
              <a:buNone/>
              <a:defRPr sz="933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Helvetica Neue"/>
              <a:buNone/>
              <a:defRPr sz="933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Helvetica Neue"/>
              <a:buNone/>
              <a:defRPr sz="933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Helvetica Neue"/>
              <a:buNone/>
              <a:defRPr sz="933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Helvetica Neue"/>
              <a:buNone/>
              <a:defRPr sz="933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Helvetica Neue"/>
              <a:buNone/>
              <a:defRPr sz="933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Helvetica Neue"/>
              <a:buNone/>
              <a:defRPr sz="933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Helvetica Neue"/>
              <a:buNone/>
              <a:defRPr sz="933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es" smtClean="0"/>
              <a:pPr/>
              <a:t>‹#›</a:t>
            </a:fld>
            <a:endParaRPr lang="es"/>
          </a:p>
        </p:txBody>
      </p:sp>
    </p:spTree>
    <p:extLst>
      <p:ext uri="{BB962C8B-B14F-4D97-AF65-F5344CB8AC3E}">
        <p14:creationId xmlns:p14="http://schemas.microsoft.com/office/powerpoint/2010/main" val="2624779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E64D5-E705-094D-42AE-1C7435F16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787AC9-4017-08C6-BFB0-881B25295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73BB09-50CD-AB14-343C-19098A664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0EC1C-AC1C-4013-ADA3-5103116464F4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122C04-1564-670B-EB18-9C82DFFFB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F7EBEA-7AAF-234E-6FA3-2F9D4337A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714CC-F1BB-4244-B798-B7172D438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451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D0DD0-BDC5-6183-7062-642B9AF5D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E7D2BF-F979-7D33-529E-D0AE890401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40FD2F-6B52-EE26-BD5D-9AE960E57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0EC1C-AC1C-4013-ADA3-5103116464F4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FA6D4F-04E1-5304-FA9A-45F86D427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A27EEE-957C-0B01-C3E8-BE0878921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714CC-F1BB-4244-B798-B7172D438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42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69243-F5F6-2584-1F59-91EBF1889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EB004-0403-E05C-F5B7-C83B556BA0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D13E80-F395-DE82-B9BF-BF407009BD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02248E-BCEB-4AF3-3FD2-2826B7967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0EC1C-AC1C-4013-ADA3-5103116464F4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EB1FFD-523C-EB2B-C2D9-E81B10A5F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E923B5-34BB-3781-6804-7279B163A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714CC-F1BB-4244-B798-B7172D438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412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50C85-2BEF-015C-0B58-8C1084308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002AD3-A316-9BF2-FA70-AABE11EB84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AFC495-7D6F-531E-B7AD-4F510ABA2C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C40F13-F2D8-F569-99B7-FA9F0EB551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D4AC57-62E5-6B56-DEDA-1EA742A52D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C3DD95-FD18-0FB0-E71F-2CE723FB3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0EC1C-AC1C-4013-ADA3-5103116464F4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6184C3-621C-A852-70EA-2E5552B63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577BD0-7CDB-D24A-DCB1-F6F6A9705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714CC-F1BB-4244-B798-B7172D438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868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02F86-EE79-9C66-10F0-46C93FAD6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E18997-2E93-4878-A395-A4A4B84C1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0EC1C-AC1C-4013-ADA3-5103116464F4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B4DFD0-B6CB-1C49-D573-FAAE7CC55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293349-9998-1E51-C497-4E3FCC480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714CC-F1BB-4244-B798-B7172D438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723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5849C7-FC09-7E91-7146-C18E83EBD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0EC1C-AC1C-4013-ADA3-5103116464F4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94AFB6-EA23-7A9F-EBB1-0F1F18920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99AC6D-93B4-0709-39F2-C01AE3CC9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714CC-F1BB-4244-B798-B7172D438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333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91D12-FAC0-9211-0C23-CDB500D7F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B8DF5-5AEC-4737-1575-05D92378C7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9D96B1-413F-3CB8-3960-AFF55A9209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E8D5B1-2004-B29A-00C8-14A3B29F1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0EC1C-AC1C-4013-ADA3-5103116464F4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032246-BC11-3AAB-2B9B-991E5E9E6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B81158-363C-75DE-35B3-AF78F8826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714CC-F1BB-4244-B798-B7172D438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647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570DF-E603-A985-418A-47F4171A4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B80BEF-AA12-9A8A-F426-FCC60D7ECF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1A4934-49E3-114E-80FD-8904328FDF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3619F5-768B-9323-2F34-906034BDE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0EC1C-AC1C-4013-ADA3-5103116464F4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ED2ACC-A657-3C49-BFE8-BB33BCE9A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B9144D-CC6A-1B2B-7B87-E34B9409A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714CC-F1BB-4244-B798-B7172D438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628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B49CA1-203A-049F-4E63-521CDBCD0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61F65A-4205-94C2-590D-BD1C2139C5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D3CD74-DE53-024D-0555-95BA007E1B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0EC1C-AC1C-4013-ADA3-5103116464F4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7BAC50-1F61-7634-9954-BA544134B7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BBE730-1068-62C0-01BF-01A46BD943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714CC-F1BB-4244-B798-B7172D438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896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doi.org/10.1016/j.csl.2021.101254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4" name="Rectangle 8"/>
          <p:cNvSpPr>
            <a:spLocks noChangeArrowheads="1"/>
          </p:cNvSpPr>
          <p:nvPr/>
        </p:nvSpPr>
        <p:spPr bwMode="auto">
          <a:xfrm>
            <a:off x="917359" y="1268761"/>
            <a:ext cx="10357282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US" sz="3600" dirty="0"/>
              <a:t>Bayesian Models in Machine Learning</a:t>
            </a:r>
          </a:p>
          <a:p>
            <a:endParaRPr lang="en-US" altLang="en-US" sz="3600" dirty="0"/>
          </a:p>
          <a:p>
            <a:r>
              <a:rPr lang="en-US" altLang="en-US" sz="2800" dirty="0"/>
              <a:t>Bayesian GMM for Speaker Diarization (VBx-GMM)</a:t>
            </a:r>
            <a:endParaRPr lang="cs-CZ" altLang="en-US" sz="2800" dirty="0"/>
          </a:p>
        </p:txBody>
      </p:sp>
      <p:sp>
        <p:nvSpPr>
          <p:cNvPr id="70665" name="Rectangle 9"/>
          <p:cNvSpPr>
            <a:spLocks noChangeArrowheads="1"/>
          </p:cNvSpPr>
          <p:nvPr/>
        </p:nvSpPr>
        <p:spPr bwMode="auto">
          <a:xfrm>
            <a:off x="2927350" y="3789040"/>
            <a:ext cx="6400800" cy="720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dirty="0" err="1"/>
              <a:t>Luk</a:t>
            </a:r>
            <a:r>
              <a:rPr lang="cs-CZ" altLang="en-US" dirty="0" err="1"/>
              <a:t>áš</a:t>
            </a:r>
            <a:r>
              <a:rPr lang="en-US" altLang="en-US" dirty="0"/>
              <a:t> Burget, Mireia Diez</a:t>
            </a:r>
          </a:p>
          <a:p>
            <a:endParaRPr lang="cs-CZ" altLang="en-US" dirty="0"/>
          </a:p>
        </p:txBody>
      </p:sp>
      <p:pic>
        <p:nvPicPr>
          <p:cNvPr id="1026" name="Picture 2" descr="https://www.vutbr.cz/data_storage/multimedia/jvs/loga/02_fakulty/FIT/1-zakladni/EN/PNG/FIT_color_RGB_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5760" y="4496421"/>
            <a:ext cx="4464496" cy="919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2209800" y="5124400"/>
            <a:ext cx="7848600" cy="147295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endParaRPr lang="en-US" sz="2400" kern="0" dirty="0"/>
          </a:p>
          <a:p>
            <a:pPr marL="0" indent="0" algn="ctr">
              <a:buNone/>
            </a:pPr>
            <a:r>
              <a:rPr lang="en-US" sz="2000" kern="0" dirty="0" err="1"/>
              <a:t>BAYa</a:t>
            </a:r>
            <a:r>
              <a:rPr lang="en-US" sz="2000" kern="0" dirty="0"/>
              <a:t> lectures, December 2023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603251" y="539751"/>
            <a:ext cx="10985600" cy="7164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25400" tIns="25400" rIns="25400" bIns="25400" rtlCol="0" anchor="t" anchorCtr="0">
            <a:normAutofit/>
          </a:bodyPr>
          <a:lstStyle/>
          <a:p>
            <a:pPr>
              <a:buSzPts val="3200"/>
            </a:pPr>
            <a:r>
              <a:rPr lang="es" sz="4267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Speaker Diarization </a:t>
            </a:r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1"/>
          </p:nvPr>
        </p:nvSpPr>
        <p:spPr>
          <a:xfrm>
            <a:off x="603251" y="1186481"/>
            <a:ext cx="10985600" cy="4676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22867" tIns="22867" rIns="22867" bIns="22867" rtlCol="0" anchor="t" anchorCtr="0">
            <a:normAutofit lnSpcReduction="10000"/>
          </a:bodyPr>
          <a:lstStyle/>
          <a:p>
            <a:pPr marL="0" indent="0"/>
            <a:r>
              <a:rPr lang="es">
                <a:solidFill>
                  <a:schemeClr val="dk1"/>
                </a:solidFill>
              </a:rPr>
              <a:t>What is it?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86" name="Google Shape;86;p18"/>
          <p:cNvSpPr txBox="1">
            <a:spLocks noGrp="1"/>
          </p:cNvSpPr>
          <p:nvPr>
            <p:ph type="body" idx="2"/>
          </p:nvPr>
        </p:nvSpPr>
        <p:spPr>
          <a:xfrm>
            <a:off x="603251" y="2124252"/>
            <a:ext cx="10985600" cy="41280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25400" tIns="25400" rIns="25400" bIns="25400" rtlCol="0" anchor="t" anchorCtr="0">
            <a:normAutofit/>
          </a:bodyPr>
          <a:lstStyle/>
          <a:p>
            <a:pPr marL="304792" indent="-304792">
              <a:spcBef>
                <a:spcPts val="0"/>
              </a:spcBef>
              <a:buSzPts val="2200"/>
              <a:buFont typeface="Helvetica Neue"/>
              <a:buChar char="•"/>
            </a:pPr>
            <a:r>
              <a:rPr lang="es" sz="24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task of automatically determining the speaker turns in a recording of a conversation or finding "who spoke when"</a:t>
            </a:r>
            <a:endParaRPr/>
          </a:p>
        </p:txBody>
      </p:sp>
      <p:pic>
        <p:nvPicPr>
          <p:cNvPr id="87" name="Google Shape;87;p18" descr="SD_output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39975" y="3498113"/>
            <a:ext cx="7512051" cy="1746251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8" descr="SD_output.png"/>
          <p:cNvPicPr preferRelativeResize="0"/>
          <p:nvPr/>
        </p:nvPicPr>
        <p:blipFill rotWithShape="1">
          <a:blip r:embed="rId3">
            <a:alphaModFix/>
          </a:blip>
          <a:srcRect l="43313" r="48916" b="78716"/>
          <a:stretch/>
        </p:blipFill>
        <p:spPr>
          <a:xfrm>
            <a:off x="8967374" y="3486725"/>
            <a:ext cx="583567" cy="3716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3"/>
          <p:cNvSpPr txBox="1">
            <a:spLocks noGrp="1"/>
          </p:cNvSpPr>
          <p:nvPr>
            <p:ph type="title"/>
          </p:nvPr>
        </p:nvSpPr>
        <p:spPr>
          <a:xfrm>
            <a:off x="603251" y="539751"/>
            <a:ext cx="10985600" cy="7164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25400" tIns="25400" rIns="25400" bIns="25400" rtlCol="0" anchor="t" anchorCtr="0">
            <a:normAutofit/>
          </a:bodyPr>
          <a:lstStyle/>
          <a:p>
            <a:pPr>
              <a:buSzPts val="3200"/>
            </a:pPr>
            <a:r>
              <a:rPr lang="es" sz="4267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Diarization system</a:t>
            </a:r>
            <a:endParaRPr/>
          </a:p>
        </p:txBody>
      </p:sp>
      <p:sp>
        <p:nvSpPr>
          <p:cNvPr id="179" name="Google Shape;179;p23"/>
          <p:cNvSpPr txBox="1">
            <a:spLocks noGrp="1"/>
          </p:cNvSpPr>
          <p:nvPr>
            <p:ph type="body" idx="1"/>
          </p:nvPr>
        </p:nvSpPr>
        <p:spPr>
          <a:xfrm>
            <a:off x="603251" y="1186481"/>
            <a:ext cx="10985600" cy="4676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22867" tIns="22867" rIns="22867" bIns="22867" rtlCol="0" anchor="t" anchorCtr="0">
            <a:normAutofit lnSpcReduction="10000"/>
          </a:bodyPr>
          <a:lstStyle/>
          <a:p>
            <a:pPr marL="0" indent="0"/>
            <a:r>
              <a:rPr lang="es">
                <a:solidFill>
                  <a:schemeClr val="dk1"/>
                </a:solidFill>
              </a:rPr>
              <a:t>Embedding extraction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80" name="Google Shape;180;p23"/>
          <p:cNvSpPr/>
          <p:nvPr/>
        </p:nvSpPr>
        <p:spPr>
          <a:xfrm>
            <a:off x="7597307" y="3930337"/>
            <a:ext cx="160400" cy="552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>
              <a:buClr>
                <a:srgbClr val="000000"/>
              </a:buClr>
              <a:buSzPts val="500"/>
            </a:pPr>
            <a:endParaRPr sz="6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p23"/>
          <p:cNvSpPr/>
          <p:nvPr/>
        </p:nvSpPr>
        <p:spPr>
          <a:xfrm>
            <a:off x="7833819" y="3930337"/>
            <a:ext cx="160400" cy="552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>
              <a:buClr>
                <a:srgbClr val="000000"/>
              </a:buClr>
              <a:buSzPts val="500"/>
            </a:pPr>
            <a:endParaRPr sz="6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23"/>
          <p:cNvSpPr/>
          <p:nvPr/>
        </p:nvSpPr>
        <p:spPr>
          <a:xfrm>
            <a:off x="8070332" y="3930337"/>
            <a:ext cx="160400" cy="552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>
              <a:buClr>
                <a:srgbClr val="000000"/>
              </a:buClr>
              <a:buSzPts val="500"/>
            </a:pPr>
            <a:endParaRPr sz="6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23"/>
          <p:cNvSpPr/>
          <p:nvPr/>
        </p:nvSpPr>
        <p:spPr>
          <a:xfrm>
            <a:off x="8306844" y="3930337"/>
            <a:ext cx="160400" cy="552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>
              <a:buClr>
                <a:srgbClr val="000000"/>
              </a:buClr>
              <a:buSzPts val="500"/>
            </a:pPr>
            <a:endParaRPr sz="6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23"/>
          <p:cNvSpPr/>
          <p:nvPr/>
        </p:nvSpPr>
        <p:spPr>
          <a:xfrm>
            <a:off x="8543356" y="3930337"/>
            <a:ext cx="160400" cy="552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>
              <a:buClr>
                <a:srgbClr val="000000"/>
              </a:buClr>
              <a:buSzPts val="500"/>
            </a:pPr>
            <a:endParaRPr sz="6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23"/>
          <p:cNvSpPr/>
          <p:nvPr/>
        </p:nvSpPr>
        <p:spPr>
          <a:xfrm>
            <a:off x="8779869" y="3930337"/>
            <a:ext cx="160400" cy="552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>
              <a:buClr>
                <a:srgbClr val="000000"/>
              </a:buClr>
              <a:buSzPts val="500"/>
            </a:pPr>
            <a:endParaRPr sz="6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23"/>
          <p:cNvSpPr/>
          <p:nvPr/>
        </p:nvSpPr>
        <p:spPr>
          <a:xfrm>
            <a:off x="9016381" y="3930337"/>
            <a:ext cx="160400" cy="552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>
              <a:buClr>
                <a:srgbClr val="000000"/>
              </a:buClr>
              <a:buSzPts val="500"/>
            </a:pPr>
            <a:endParaRPr sz="6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23"/>
          <p:cNvSpPr/>
          <p:nvPr/>
        </p:nvSpPr>
        <p:spPr>
          <a:xfrm>
            <a:off x="9252895" y="3930337"/>
            <a:ext cx="160400" cy="552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>
              <a:buClr>
                <a:srgbClr val="000000"/>
              </a:buClr>
              <a:buSzPts val="500"/>
            </a:pPr>
            <a:endParaRPr sz="6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23"/>
          <p:cNvSpPr/>
          <p:nvPr/>
        </p:nvSpPr>
        <p:spPr>
          <a:xfrm>
            <a:off x="9489407" y="3930337"/>
            <a:ext cx="160400" cy="552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>
              <a:buClr>
                <a:srgbClr val="000000"/>
              </a:buClr>
              <a:buSzPts val="500"/>
            </a:pPr>
            <a:endParaRPr sz="6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23"/>
          <p:cNvSpPr/>
          <p:nvPr/>
        </p:nvSpPr>
        <p:spPr>
          <a:xfrm>
            <a:off x="9725919" y="3930337"/>
            <a:ext cx="160400" cy="552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>
              <a:buClr>
                <a:srgbClr val="000000"/>
              </a:buClr>
              <a:buSzPts val="500"/>
            </a:pPr>
            <a:endParaRPr sz="6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23"/>
          <p:cNvSpPr/>
          <p:nvPr/>
        </p:nvSpPr>
        <p:spPr>
          <a:xfrm>
            <a:off x="9962432" y="3930337"/>
            <a:ext cx="160400" cy="552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>
              <a:buClr>
                <a:srgbClr val="000000"/>
              </a:buClr>
              <a:buSzPts val="500"/>
            </a:pPr>
            <a:endParaRPr sz="6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23"/>
          <p:cNvSpPr/>
          <p:nvPr/>
        </p:nvSpPr>
        <p:spPr>
          <a:xfrm>
            <a:off x="10198944" y="3930337"/>
            <a:ext cx="160400" cy="552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>
              <a:buClr>
                <a:srgbClr val="000000"/>
              </a:buClr>
              <a:buSzPts val="500"/>
            </a:pPr>
            <a:endParaRPr sz="6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23"/>
          <p:cNvSpPr txBox="1"/>
          <p:nvPr/>
        </p:nvSpPr>
        <p:spPr>
          <a:xfrm>
            <a:off x="7768188" y="4740438"/>
            <a:ext cx="2173200" cy="379615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algn="ctr">
              <a:buClr>
                <a:srgbClr val="000000"/>
              </a:buClr>
              <a:buSzPts val="1400"/>
            </a:pPr>
            <a:r>
              <a:rPr lang="es" sz="1867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NN</a:t>
            </a:r>
            <a:endParaRPr sz="1867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93" name="Google Shape;193;p23"/>
          <p:cNvSpPr txBox="1"/>
          <p:nvPr/>
        </p:nvSpPr>
        <p:spPr>
          <a:xfrm>
            <a:off x="7768188" y="3317263"/>
            <a:ext cx="2173200" cy="379615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algn="ctr">
              <a:buClr>
                <a:srgbClr val="000000"/>
              </a:buClr>
              <a:buSzPts val="1400"/>
            </a:pPr>
            <a:r>
              <a:rPr lang="es" sz="1867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Pooling layer</a:t>
            </a:r>
            <a:endParaRPr sz="1867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94" name="Google Shape;194;p23"/>
          <p:cNvSpPr/>
          <p:nvPr/>
        </p:nvSpPr>
        <p:spPr>
          <a:xfrm>
            <a:off x="8774551" y="2514319"/>
            <a:ext cx="160400" cy="5520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>
              <a:buClr>
                <a:srgbClr val="000000"/>
              </a:buClr>
              <a:buSzPts val="500"/>
            </a:pPr>
            <a:endParaRPr sz="6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23"/>
          <p:cNvSpPr txBox="1"/>
          <p:nvPr/>
        </p:nvSpPr>
        <p:spPr>
          <a:xfrm>
            <a:off x="7768125" y="1894088"/>
            <a:ext cx="2173200" cy="379615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algn="ctr">
              <a:buClr>
                <a:srgbClr val="000000"/>
              </a:buClr>
              <a:buSzPts val="1400"/>
            </a:pPr>
            <a:r>
              <a:rPr lang="es" sz="1867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Linear layer</a:t>
            </a:r>
            <a:endParaRPr sz="1867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96" name="Google Shape;196;p23"/>
          <p:cNvSpPr txBox="1"/>
          <p:nvPr/>
        </p:nvSpPr>
        <p:spPr>
          <a:xfrm>
            <a:off x="7473737" y="644626"/>
            <a:ext cx="2762000" cy="379615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algn="ctr">
              <a:buClr>
                <a:srgbClr val="000000"/>
              </a:buClr>
              <a:buSzPts val="1400"/>
            </a:pPr>
            <a:r>
              <a:rPr lang="es" sz="1867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Classification head</a:t>
            </a:r>
            <a:endParaRPr sz="1867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cxnSp>
        <p:nvCxnSpPr>
          <p:cNvPr id="197" name="Google Shape;197;p23"/>
          <p:cNvCxnSpPr>
            <a:stCxn id="198" idx="0"/>
            <a:endCxn id="192" idx="2"/>
          </p:cNvCxnSpPr>
          <p:nvPr/>
        </p:nvCxnSpPr>
        <p:spPr>
          <a:xfrm flipV="1">
            <a:off x="8854788" y="5120053"/>
            <a:ext cx="0" cy="250785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199" name="Google Shape;199;p23"/>
          <p:cNvCxnSpPr/>
          <p:nvPr/>
        </p:nvCxnSpPr>
        <p:spPr>
          <a:xfrm rot="10800000">
            <a:off x="8854725" y="4489644"/>
            <a:ext cx="0" cy="2508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200" name="Google Shape;200;p23"/>
          <p:cNvCxnSpPr/>
          <p:nvPr/>
        </p:nvCxnSpPr>
        <p:spPr>
          <a:xfrm rot="10800000">
            <a:off x="8854725" y="3686700"/>
            <a:ext cx="0" cy="2508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201" name="Google Shape;201;p23"/>
          <p:cNvCxnSpPr/>
          <p:nvPr/>
        </p:nvCxnSpPr>
        <p:spPr>
          <a:xfrm rot="10800000">
            <a:off x="8854725" y="3066469"/>
            <a:ext cx="0" cy="2508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202" name="Google Shape;202;p23"/>
          <p:cNvCxnSpPr/>
          <p:nvPr/>
        </p:nvCxnSpPr>
        <p:spPr>
          <a:xfrm rot="10800000">
            <a:off x="8854725" y="2263519"/>
            <a:ext cx="0" cy="2508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203" name="Google Shape;203;p23"/>
          <p:cNvCxnSpPr/>
          <p:nvPr/>
        </p:nvCxnSpPr>
        <p:spPr>
          <a:xfrm rot="10800000">
            <a:off x="8854725" y="1643295"/>
            <a:ext cx="0" cy="2508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204" name="Google Shape;204;p23"/>
          <p:cNvSpPr txBox="1"/>
          <p:nvPr/>
        </p:nvSpPr>
        <p:spPr>
          <a:xfrm>
            <a:off x="10435463" y="3980456"/>
            <a:ext cx="1486000" cy="502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>
              <a:buClr>
                <a:srgbClr val="000000"/>
              </a:buClr>
              <a:buSzPts val="1000"/>
            </a:pPr>
            <a:r>
              <a:rPr lang="es" sz="1333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Per-frame embeddings</a:t>
            </a:r>
            <a:endParaRPr sz="1333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05" name="Google Shape;205;p23"/>
          <p:cNvSpPr txBox="1"/>
          <p:nvPr/>
        </p:nvSpPr>
        <p:spPr>
          <a:xfrm>
            <a:off x="9176151" y="2544101"/>
            <a:ext cx="1486000" cy="502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>
              <a:buClr>
                <a:srgbClr val="000000"/>
              </a:buClr>
              <a:buSzPts val="1000"/>
            </a:pPr>
            <a:r>
              <a:rPr lang="es" sz="1333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Mean &amp; standard deviation</a:t>
            </a:r>
            <a:endParaRPr sz="1333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06" name="Google Shape;206;p23"/>
          <p:cNvSpPr/>
          <p:nvPr/>
        </p:nvSpPr>
        <p:spPr>
          <a:xfrm>
            <a:off x="8774551" y="1319144"/>
            <a:ext cx="160400" cy="2788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>
              <a:buClr>
                <a:srgbClr val="000000"/>
              </a:buClr>
              <a:buSzPts val="500"/>
            </a:pPr>
            <a:endParaRPr sz="6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23"/>
          <p:cNvSpPr txBox="1"/>
          <p:nvPr/>
        </p:nvSpPr>
        <p:spPr>
          <a:xfrm>
            <a:off x="9053225" y="1307832"/>
            <a:ext cx="1486000" cy="297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>
              <a:buClr>
                <a:srgbClr val="000000"/>
              </a:buClr>
              <a:buSzPts val="1000"/>
            </a:pPr>
            <a:r>
              <a:rPr lang="es" sz="1333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x-vector</a:t>
            </a:r>
            <a:endParaRPr sz="1333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cxnSp>
        <p:nvCxnSpPr>
          <p:cNvPr id="208" name="Google Shape;208;p23"/>
          <p:cNvCxnSpPr/>
          <p:nvPr/>
        </p:nvCxnSpPr>
        <p:spPr>
          <a:xfrm rot="10800000">
            <a:off x="8854725" y="1023051"/>
            <a:ext cx="0" cy="2508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209" name="Google Shape;209;p23"/>
          <p:cNvSpPr txBox="1">
            <a:spLocks noGrp="1"/>
          </p:cNvSpPr>
          <p:nvPr>
            <p:ph type="body" idx="2"/>
          </p:nvPr>
        </p:nvSpPr>
        <p:spPr>
          <a:xfrm>
            <a:off x="603251" y="2124251"/>
            <a:ext cx="6114800" cy="41280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25400" tIns="25400" rIns="25400" bIns="25400" rtlCol="0" anchor="t" anchorCtr="0">
            <a:normAutofit/>
          </a:bodyPr>
          <a:lstStyle/>
          <a:p>
            <a:pPr marL="237061" indent="-228594">
              <a:lnSpc>
                <a:spcPct val="115000"/>
              </a:lnSpc>
              <a:spcBef>
                <a:spcPts val="1067"/>
              </a:spcBef>
              <a:buClr>
                <a:schemeClr val="dk1"/>
              </a:buClr>
              <a:buSzPts val="1500"/>
            </a:pPr>
            <a:r>
              <a:rPr lang="es" sz="2000" dirty="0">
                <a:solidFill>
                  <a:schemeClr val="dk1"/>
                </a:solidFill>
              </a:rPr>
              <a:t>Trained for </a:t>
            </a:r>
            <a:r>
              <a:rPr lang="es" sz="2000" b="1" dirty="0">
                <a:solidFill>
                  <a:schemeClr val="dk1"/>
                </a:solidFill>
              </a:rPr>
              <a:t>speaker recognition</a:t>
            </a:r>
            <a:r>
              <a:rPr lang="es" sz="2000" dirty="0">
                <a:solidFill>
                  <a:schemeClr val="dk1"/>
                </a:solidFill>
              </a:rPr>
              <a:t> task</a:t>
            </a:r>
            <a:endParaRPr sz="2000" dirty="0">
              <a:solidFill>
                <a:schemeClr val="dk1"/>
              </a:solidFill>
            </a:endParaRPr>
          </a:p>
          <a:p>
            <a:pPr marL="457189" lvl="1" indent="-237061">
              <a:lnSpc>
                <a:spcPct val="115000"/>
              </a:lnSpc>
              <a:spcBef>
                <a:spcPts val="1067"/>
              </a:spcBef>
              <a:buClr>
                <a:schemeClr val="dk1"/>
              </a:buClr>
              <a:buSzPts val="1400"/>
            </a:pPr>
            <a:r>
              <a:rPr lang="es" sz="1867" dirty="0">
                <a:solidFill>
                  <a:schemeClr val="dk1"/>
                </a:solidFill>
              </a:rPr>
              <a:t>On single speaker utterances</a:t>
            </a:r>
            <a:endParaRPr sz="1867" dirty="0">
              <a:solidFill>
                <a:schemeClr val="dk1"/>
              </a:solidFill>
            </a:endParaRPr>
          </a:p>
          <a:p>
            <a:pPr marL="237061" indent="-228594">
              <a:lnSpc>
                <a:spcPct val="115000"/>
              </a:lnSpc>
              <a:spcBef>
                <a:spcPts val="1067"/>
              </a:spcBef>
              <a:buClr>
                <a:schemeClr val="dk1"/>
              </a:buClr>
              <a:buSzPts val="1500"/>
            </a:pPr>
            <a:r>
              <a:rPr lang="es" sz="2000" b="1" dirty="0">
                <a:solidFill>
                  <a:schemeClr val="dk1"/>
                </a:solidFill>
              </a:rPr>
              <a:t>x-vectors</a:t>
            </a:r>
            <a:r>
              <a:rPr lang="es" sz="2000" dirty="0">
                <a:solidFill>
                  <a:schemeClr val="dk1"/>
                </a:solidFill>
              </a:rPr>
              <a:t> are the low-dimensionality embeddings representing the speaker characteristics of the input utterance</a:t>
            </a:r>
            <a:endParaRPr sz="2000" dirty="0">
              <a:solidFill>
                <a:schemeClr val="dk1"/>
              </a:solidFill>
            </a:endParaRPr>
          </a:p>
          <a:p>
            <a:pPr marL="237061" indent="-228594">
              <a:lnSpc>
                <a:spcPct val="115000"/>
              </a:lnSpc>
              <a:spcBef>
                <a:spcPts val="1067"/>
              </a:spcBef>
              <a:buClr>
                <a:schemeClr val="dk1"/>
              </a:buClr>
              <a:buSzPts val="1500"/>
            </a:pPr>
            <a:r>
              <a:rPr lang="es" sz="2000" dirty="0">
                <a:solidFill>
                  <a:schemeClr val="dk1"/>
                </a:solidFill>
              </a:rPr>
              <a:t>Different </a:t>
            </a:r>
            <a:r>
              <a:rPr lang="es" sz="2000" b="1" dirty="0">
                <a:solidFill>
                  <a:schemeClr val="dk1"/>
                </a:solidFill>
              </a:rPr>
              <a:t>architectures</a:t>
            </a:r>
            <a:r>
              <a:rPr lang="es" sz="2000" dirty="0">
                <a:solidFill>
                  <a:schemeClr val="dk1"/>
                </a:solidFill>
              </a:rPr>
              <a:t> for the extraction of per-frame embedding extraction: TDNN, ResNet, etc.</a:t>
            </a:r>
            <a:endParaRPr sz="2000" dirty="0">
              <a:solidFill>
                <a:schemeClr val="dk1"/>
              </a:solidFill>
            </a:endParaRPr>
          </a:p>
          <a:p>
            <a:pPr marL="237061" indent="-228594">
              <a:lnSpc>
                <a:spcPct val="115000"/>
              </a:lnSpc>
              <a:spcBef>
                <a:spcPts val="1067"/>
              </a:spcBef>
              <a:spcAft>
                <a:spcPts val="533"/>
              </a:spcAft>
              <a:buClr>
                <a:schemeClr val="dk1"/>
              </a:buClr>
              <a:buSzPts val="1500"/>
            </a:pPr>
            <a:r>
              <a:rPr lang="es" sz="2000" dirty="0">
                <a:solidFill>
                  <a:schemeClr val="dk1"/>
                </a:solidFill>
              </a:rPr>
              <a:t>Several </a:t>
            </a:r>
            <a:r>
              <a:rPr lang="es" sz="2000" b="1" dirty="0">
                <a:solidFill>
                  <a:schemeClr val="dk1"/>
                </a:solidFill>
              </a:rPr>
              <a:t>objectives</a:t>
            </a:r>
            <a:r>
              <a:rPr lang="es" sz="2000" dirty="0">
                <a:solidFill>
                  <a:schemeClr val="dk1"/>
                </a:solidFill>
              </a:rPr>
              <a:t> can be used AAM loss, Softmax loss, etc.</a:t>
            </a:r>
            <a:endParaRPr sz="2000" dirty="0">
              <a:solidFill>
                <a:schemeClr val="dk1"/>
              </a:solidFill>
            </a:endParaRPr>
          </a:p>
        </p:txBody>
      </p:sp>
      <p:sp>
        <p:nvSpPr>
          <p:cNvPr id="210" name="Google Shape;210;p23"/>
          <p:cNvSpPr/>
          <p:nvPr/>
        </p:nvSpPr>
        <p:spPr>
          <a:xfrm rot="-5400000">
            <a:off x="7407237" y="3774669"/>
            <a:ext cx="65200" cy="1668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chemeClr val="lt1">
                <a:alpha val="49800"/>
              </a:schemeClr>
            </a:outerShdw>
          </a:effectLst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>
              <a:buClr>
                <a:srgbClr val="000000"/>
              </a:buClr>
              <a:buSzPts val="500"/>
            </a:pPr>
            <a:endParaRPr sz="533">
              <a:solidFill>
                <a:srgbClr val="FF26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p23"/>
          <p:cNvSpPr txBox="1"/>
          <p:nvPr/>
        </p:nvSpPr>
        <p:spPr>
          <a:xfrm>
            <a:off x="7192125" y="3575219"/>
            <a:ext cx="49760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r>
              <a:rPr lang="es" sz="1200">
                <a:latin typeface="Helvetica Neue"/>
                <a:ea typeface="Helvetica Neue"/>
                <a:cs typeface="Helvetica Neue"/>
                <a:sym typeface="Helvetica Neue"/>
              </a:rPr>
              <a:t>10ms</a:t>
            </a: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12" name="Google Shape;212;p23"/>
          <p:cNvSpPr/>
          <p:nvPr/>
        </p:nvSpPr>
        <p:spPr>
          <a:xfrm>
            <a:off x="7360795" y="3930337"/>
            <a:ext cx="160400" cy="552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>
              <a:buClr>
                <a:srgbClr val="000000"/>
              </a:buClr>
              <a:buSzPts val="500"/>
            </a:pPr>
            <a:endParaRPr sz="66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23"/>
          <p:cNvSpPr txBox="1"/>
          <p:nvPr/>
        </p:nvSpPr>
        <p:spPr>
          <a:xfrm>
            <a:off x="10102851" y="5815831"/>
            <a:ext cx="1486000" cy="297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>
              <a:buClr>
                <a:srgbClr val="000000"/>
              </a:buClr>
              <a:buSzPts val="1000"/>
            </a:pPr>
            <a:r>
              <a:rPr lang="es" sz="1333">
                <a:latin typeface="Helvetica Neue"/>
                <a:ea typeface="Helvetica Neue"/>
                <a:cs typeface="Helvetica Neue"/>
                <a:sym typeface="Helvetica Neue"/>
              </a:rPr>
              <a:t>Spectrogram</a:t>
            </a:r>
            <a:endParaRPr sz="1333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214" name="Google Shape;214;p23"/>
          <p:cNvPicPr preferRelativeResize="0"/>
          <p:nvPr/>
        </p:nvPicPr>
        <p:blipFill rotWithShape="1">
          <a:blip r:embed="rId3">
            <a:alphaModFix/>
          </a:blip>
          <a:srcRect t="8012" r="7037"/>
          <a:stretch/>
        </p:blipFill>
        <p:spPr>
          <a:xfrm>
            <a:off x="7881150" y="5403638"/>
            <a:ext cx="1947149" cy="11168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9" name="Google Shape;219;p24" descr="images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3086" y="1888878"/>
            <a:ext cx="8098615" cy="2015655"/>
          </a:xfrm>
          <a:prstGeom prst="rect">
            <a:avLst/>
          </a:prstGeom>
          <a:noFill/>
          <a:ln>
            <a:noFill/>
          </a:ln>
        </p:spPr>
      </p:pic>
      <p:sp>
        <p:nvSpPr>
          <p:cNvPr id="220" name="Google Shape;220;p24"/>
          <p:cNvSpPr txBox="1">
            <a:spLocks noGrp="1"/>
          </p:cNvSpPr>
          <p:nvPr>
            <p:ph type="title"/>
          </p:nvPr>
        </p:nvSpPr>
        <p:spPr>
          <a:xfrm>
            <a:off x="603251" y="539751"/>
            <a:ext cx="10985600" cy="7164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25400" tIns="25400" rIns="25400" bIns="25400" rtlCol="0" anchor="t" anchorCtr="0">
            <a:normAutofit/>
          </a:bodyPr>
          <a:lstStyle/>
          <a:p>
            <a:pPr>
              <a:buSzPts val="3200"/>
            </a:pPr>
            <a:r>
              <a:rPr lang="es" sz="4267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Diarization system</a:t>
            </a:r>
            <a:endParaRPr/>
          </a:p>
        </p:txBody>
      </p:sp>
      <p:sp>
        <p:nvSpPr>
          <p:cNvPr id="221" name="Google Shape;221;p24"/>
          <p:cNvSpPr txBox="1">
            <a:spLocks noGrp="1"/>
          </p:cNvSpPr>
          <p:nvPr>
            <p:ph type="body" idx="1"/>
          </p:nvPr>
        </p:nvSpPr>
        <p:spPr>
          <a:xfrm>
            <a:off x="603251" y="1186481"/>
            <a:ext cx="10985600" cy="4676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22867" tIns="22867" rIns="22867" bIns="22867" rtlCol="0" anchor="t" anchorCtr="0">
            <a:normAutofit lnSpcReduction="10000"/>
          </a:bodyPr>
          <a:lstStyle/>
          <a:p>
            <a:pPr marL="0" indent="0"/>
            <a:r>
              <a:rPr lang="es">
                <a:solidFill>
                  <a:schemeClr val="dk1"/>
                </a:solidFill>
              </a:rPr>
              <a:t>Standard / Traditional / Cascade / Module-based</a:t>
            </a:r>
            <a:endParaRPr>
              <a:solidFill>
                <a:schemeClr val="dk1"/>
              </a:solidFill>
            </a:endParaRPr>
          </a:p>
        </p:txBody>
      </p:sp>
      <p:grpSp>
        <p:nvGrpSpPr>
          <p:cNvPr id="222" name="Google Shape;222;p24"/>
          <p:cNvGrpSpPr/>
          <p:nvPr/>
        </p:nvGrpSpPr>
        <p:grpSpPr>
          <a:xfrm>
            <a:off x="2050239" y="1873489"/>
            <a:ext cx="8081532" cy="1932451"/>
            <a:chOff x="0" y="-1"/>
            <a:chExt cx="16163065" cy="3864901"/>
          </a:xfrm>
        </p:grpSpPr>
        <p:sp>
          <p:nvSpPr>
            <p:cNvPr id="223" name="Google Shape;223;p24"/>
            <p:cNvSpPr/>
            <p:nvPr/>
          </p:nvSpPr>
          <p:spPr>
            <a:xfrm>
              <a:off x="3564041" y="-1"/>
              <a:ext cx="2278500" cy="3864900"/>
            </a:xfrm>
            <a:prstGeom prst="rect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miter lim="400000"/>
              <a:headEnd type="none" w="sm" len="sm"/>
              <a:tailEnd type="none" w="sm" len="sm"/>
            </a:ln>
          </p:spPr>
          <p:txBody>
            <a:bodyPr spcFirstLastPara="1" wrap="square" lIns="25400" tIns="25400" rIns="25400" bIns="254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1200"/>
              </a:pPr>
              <a:endParaRPr sz="1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224" name="Google Shape;224;p24"/>
            <p:cNvSpPr/>
            <p:nvPr/>
          </p:nvSpPr>
          <p:spPr>
            <a:xfrm>
              <a:off x="0" y="0"/>
              <a:ext cx="2964300" cy="3864900"/>
            </a:xfrm>
            <a:prstGeom prst="rect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miter lim="400000"/>
              <a:headEnd type="none" w="sm" len="sm"/>
              <a:tailEnd type="none" w="sm" len="sm"/>
            </a:ln>
          </p:spPr>
          <p:txBody>
            <a:bodyPr spcFirstLastPara="1" wrap="square" lIns="25400" tIns="25400" rIns="25400" bIns="254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1200"/>
              </a:pPr>
              <a:endParaRPr sz="1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225" name="Google Shape;225;p24"/>
            <p:cNvSpPr/>
            <p:nvPr/>
          </p:nvSpPr>
          <p:spPr>
            <a:xfrm>
              <a:off x="6442118" y="-1"/>
              <a:ext cx="669600" cy="3864900"/>
            </a:xfrm>
            <a:prstGeom prst="rect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miter lim="400000"/>
              <a:headEnd type="none" w="sm" len="sm"/>
              <a:tailEnd type="none" w="sm" len="sm"/>
            </a:ln>
          </p:spPr>
          <p:txBody>
            <a:bodyPr spcFirstLastPara="1" wrap="square" lIns="25400" tIns="25400" rIns="25400" bIns="254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1200"/>
              </a:pPr>
              <a:endParaRPr sz="1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226" name="Google Shape;226;p24"/>
            <p:cNvSpPr/>
            <p:nvPr/>
          </p:nvSpPr>
          <p:spPr>
            <a:xfrm>
              <a:off x="7590967" y="-1"/>
              <a:ext cx="796200" cy="3864900"/>
            </a:xfrm>
            <a:prstGeom prst="rect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miter lim="400000"/>
              <a:headEnd type="none" w="sm" len="sm"/>
              <a:tailEnd type="none" w="sm" len="sm"/>
            </a:ln>
          </p:spPr>
          <p:txBody>
            <a:bodyPr spcFirstLastPara="1" wrap="square" lIns="25400" tIns="25400" rIns="25400" bIns="254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1200"/>
              </a:pPr>
              <a:endParaRPr sz="1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227" name="Google Shape;227;p24"/>
            <p:cNvSpPr/>
            <p:nvPr/>
          </p:nvSpPr>
          <p:spPr>
            <a:xfrm>
              <a:off x="8866465" y="-1"/>
              <a:ext cx="7296600" cy="3864900"/>
            </a:xfrm>
            <a:prstGeom prst="rect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miter lim="400000"/>
              <a:headEnd type="none" w="sm" len="sm"/>
              <a:tailEnd type="none" w="sm" len="sm"/>
            </a:ln>
          </p:spPr>
          <p:txBody>
            <a:bodyPr spcFirstLastPara="1" wrap="square" lIns="25400" tIns="25400" rIns="25400" bIns="254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1200"/>
              </a:pPr>
              <a:endParaRPr sz="1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grpSp>
        <p:nvGrpSpPr>
          <p:cNvPr id="228" name="Google Shape;228;p24"/>
          <p:cNvGrpSpPr/>
          <p:nvPr/>
        </p:nvGrpSpPr>
        <p:grpSpPr>
          <a:xfrm>
            <a:off x="2236629" y="4331996"/>
            <a:ext cx="8932111" cy="1252433"/>
            <a:chOff x="0" y="0"/>
            <a:chExt cx="17864221" cy="2504866"/>
          </a:xfrm>
        </p:grpSpPr>
        <p:grpSp>
          <p:nvGrpSpPr>
            <p:cNvPr id="229" name="Google Shape;229;p24"/>
            <p:cNvGrpSpPr/>
            <p:nvPr/>
          </p:nvGrpSpPr>
          <p:grpSpPr>
            <a:xfrm>
              <a:off x="863600" y="1066328"/>
              <a:ext cx="277800" cy="1433235"/>
              <a:chOff x="0" y="0"/>
              <a:chExt cx="277800" cy="1433235"/>
            </a:xfrm>
          </p:grpSpPr>
          <p:sp>
            <p:nvSpPr>
              <p:cNvPr id="230" name="Google Shape;230;p24"/>
              <p:cNvSpPr/>
              <p:nvPr/>
            </p:nvSpPr>
            <p:spPr>
              <a:xfrm>
                <a:off x="0" y="574567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231" name="Google Shape;231;p24"/>
              <p:cNvSpPr/>
              <p:nvPr/>
            </p:nvSpPr>
            <p:spPr>
              <a:xfrm>
                <a:off x="0" y="861529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232" name="Google Shape;232;p24"/>
              <p:cNvSpPr/>
              <p:nvPr/>
            </p:nvSpPr>
            <p:spPr>
              <a:xfrm>
                <a:off x="0" y="287283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233" name="Google Shape;233;p24"/>
              <p:cNvSpPr/>
              <p:nvPr/>
            </p:nvSpPr>
            <p:spPr>
              <a:xfrm>
                <a:off x="0" y="1149135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234" name="Google Shape;234;p24"/>
              <p:cNvSpPr/>
              <p:nvPr/>
            </p:nvSpPr>
            <p:spPr>
              <a:xfrm>
                <a:off x="0" y="0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</p:grpSp>
        <p:grpSp>
          <p:nvGrpSpPr>
            <p:cNvPr id="235" name="Google Shape;235;p24"/>
            <p:cNvGrpSpPr/>
            <p:nvPr/>
          </p:nvGrpSpPr>
          <p:grpSpPr>
            <a:xfrm>
              <a:off x="0" y="1066328"/>
              <a:ext cx="277800" cy="1433235"/>
              <a:chOff x="0" y="0"/>
              <a:chExt cx="277800" cy="1433235"/>
            </a:xfrm>
          </p:grpSpPr>
          <p:sp>
            <p:nvSpPr>
              <p:cNvPr id="236" name="Google Shape;236;p24"/>
              <p:cNvSpPr/>
              <p:nvPr/>
            </p:nvSpPr>
            <p:spPr>
              <a:xfrm>
                <a:off x="0" y="574567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237" name="Google Shape;237;p24"/>
              <p:cNvSpPr/>
              <p:nvPr/>
            </p:nvSpPr>
            <p:spPr>
              <a:xfrm>
                <a:off x="0" y="861529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238" name="Google Shape;238;p24"/>
              <p:cNvSpPr/>
              <p:nvPr/>
            </p:nvSpPr>
            <p:spPr>
              <a:xfrm>
                <a:off x="0" y="287283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239" name="Google Shape;239;p24"/>
              <p:cNvSpPr/>
              <p:nvPr/>
            </p:nvSpPr>
            <p:spPr>
              <a:xfrm>
                <a:off x="0" y="1149135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240" name="Google Shape;240;p24"/>
              <p:cNvSpPr/>
              <p:nvPr/>
            </p:nvSpPr>
            <p:spPr>
              <a:xfrm>
                <a:off x="0" y="0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</p:grpSp>
        <p:grpSp>
          <p:nvGrpSpPr>
            <p:cNvPr id="241" name="Google Shape;241;p24"/>
            <p:cNvGrpSpPr/>
            <p:nvPr/>
          </p:nvGrpSpPr>
          <p:grpSpPr>
            <a:xfrm>
              <a:off x="1739900" y="1066328"/>
              <a:ext cx="277800" cy="1433235"/>
              <a:chOff x="0" y="0"/>
              <a:chExt cx="277800" cy="1433235"/>
            </a:xfrm>
          </p:grpSpPr>
          <p:sp>
            <p:nvSpPr>
              <p:cNvPr id="242" name="Google Shape;242;p24"/>
              <p:cNvSpPr/>
              <p:nvPr/>
            </p:nvSpPr>
            <p:spPr>
              <a:xfrm>
                <a:off x="0" y="574567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243" name="Google Shape;243;p24"/>
              <p:cNvSpPr/>
              <p:nvPr/>
            </p:nvSpPr>
            <p:spPr>
              <a:xfrm>
                <a:off x="0" y="861529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244" name="Google Shape;244;p24"/>
              <p:cNvSpPr/>
              <p:nvPr/>
            </p:nvSpPr>
            <p:spPr>
              <a:xfrm>
                <a:off x="0" y="287283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245" name="Google Shape;245;p24"/>
              <p:cNvSpPr/>
              <p:nvPr/>
            </p:nvSpPr>
            <p:spPr>
              <a:xfrm>
                <a:off x="0" y="1149135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246" name="Google Shape;246;p24"/>
              <p:cNvSpPr/>
              <p:nvPr/>
            </p:nvSpPr>
            <p:spPr>
              <a:xfrm>
                <a:off x="0" y="0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</p:grpSp>
        <p:grpSp>
          <p:nvGrpSpPr>
            <p:cNvPr id="247" name="Google Shape;247;p24"/>
            <p:cNvGrpSpPr/>
            <p:nvPr/>
          </p:nvGrpSpPr>
          <p:grpSpPr>
            <a:xfrm>
              <a:off x="4497462" y="1066328"/>
              <a:ext cx="277800" cy="1433235"/>
              <a:chOff x="0" y="0"/>
              <a:chExt cx="277800" cy="1433235"/>
            </a:xfrm>
          </p:grpSpPr>
          <p:sp>
            <p:nvSpPr>
              <p:cNvPr id="248" name="Google Shape;248;p24"/>
              <p:cNvSpPr/>
              <p:nvPr/>
            </p:nvSpPr>
            <p:spPr>
              <a:xfrm>
                <a:off x="0" y="574567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249" name="Google Shape;249;p24"/>
              <p:cNvSpPr/>
              <p:nvPr/>
            </p:nvSpPr>
            <p:spPr>
              <a:xfrm>
                <a:off x="0" y="861529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250" name="Google Shape;250;p24"/>
              <p:cNvSpPr/>
              <p:nvPr/>
            </p:nvSpPr>
            <p:spPr>
              <a:xfrm>
                <a:off x="0" y="287283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251" name="Google Shape;251;p24"/>
              <p:cNvSpPr/>
              <p:nvPr/>
            </p:nvSpPr>
            <p:spPr>
              <a:xfrm>
                <a:off x="0" y="1149135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252" name="Google Shape;252;p24"/>
              <p:cNvSpPr/>
              <p:nvPr/>
            </p:nvSpPr>
            <p:spPr>
              <a:xfrm>
                <a:off x="0" y="0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</p:grpSp>
        <p:grpSp>
          <p:nvGrpSpPr>
            <p:cNvPr id="253" name="Google Shape;253;p24"/>
            <p:cNvGrpSpPr/>
            <p:nvPr/>
          </p:nvGrpSpPr>
          <p:grpSpPr>
            <a:xfrm>
              <a:off x="3633862" y="1066328"/>
              <a:ext cx="277800" cy="1433235"/>
              <a:chOff x="0" y="0"/>
              <a:chExt cx="277800" cy="1433235"/>
            </a:xfrm>
          </p:grpSpPr>
          <p:sp>
            <p:nvSpPr>
              <p:cNvPr id="254" name="Google Shape;254;p24"/>
              <p:cNvSpPr/>
              <p:nvPr/>
            </p:nvSpPr>
            <p:spPr>
              <a:xfrm>
                <a:off x="0" y="574567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255" name="Google Shape;255;p24"/>
              <p:cNvSpPr/>
              <p:nvPr/>
            </p:nvSpPr>
            <p:spPr>
              <a:xfrm>
                <a:off x="0" y="861529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256" name="Google Shape;256;p24"/>
              <p:cNvSpPr/>
              <p:nvPr/>
            </p:nvSpPr>
            <p:spPr>
              <a:xfrm>
                <a:off x="0" y="287283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257" name="Google Shape;257;p24"/>
              <p:cNvSpPr/>
              <p:nvPr/>
            </p:nvSpPr>
            <p:spPr>
              <a:xfrm>
                <a:off x="0" y="1149135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258" name="Google Shape;258;p24"/>
              <p:cNvSpPr/>
              <p:nvPr/>
            </p:nvSpPr>
            <p:spPr>
              <a:xfrm>
                <a:off x="0" y="0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</p:grpSp>
        <p:grpSp>
          <p:nvGrpSpPr>
            <p:cNvPr id="259" name="Google Shape;259;p24"/>
            <p:cNvGrpSpPr/>
            <p:nvPr/>
          </p:nvGrpSpPr>
          <p:grpSpPr>
            <a:xfrm>
              <a:off x="6186562" y="1066328"/>
              <a:ext cx="277800" cy="1433235"/>
              <a:chOff x="0" y="0"/>
              <a:chExt cx="277800" cy="1433235"/>
            </a:xfrm>
          </p:grpSpPr>
          <p:sp>
            <p:nvSpPr>
              <p:cNvPr id="260" name="Google Shape;260;p24"/>
              <p:cNvSpPr/>
              <p:nvPr/>
            </p:nvSpPr>
            <p:spPr>
              <a:xfrm>
                <a:off x="0" y="574567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261" name="Google Shape;261;p24"/>
              <p:cNvSpPr/>
              <p:nvPr/>
            </p:nvSpPr>
            <p:spPr>
              <a:xfrm>
                <a:off x="0" y="861529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262" name="Google Shape;262;p24"/>
              <p:cNvSpPr/>
              <p:nvPr/>
            </p:nvSpPr>
            <p:spPr>
              <a:xfrm>
                <a:off x="0" y="287283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263" name="Google Shape;263;p24"/>
              <p:cNvSpPr/>
              <p:nvPr/>
            </p:nvSpPr>
            <p:spPr>
              <a:xfrm>
                <a:off x="0" y="1149135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264" name="Google Shape;264;p24"/>
              <p:cNvSpPr/>
              <p:nvPr/>
            </p:nvSpPr>
            <p:spPr>
              <a:xfrm>
                <a:off x="0" y="0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</p:grpSp>
        <p:grpSp>
          <p:nvGrpSpPr>
            <p:cNvPr id="265" name="Google Shape;265;p24"/>
            <p:cNvGrpSpPr/>
            <p:nvPr/>
          </p:nvGrpSpPr>
          <p:grpSpPr>
            <a:xfrm>
              <a:off x="9797141" y="1071631"/>
              <a:ext cx="277800" cy="1433235"/>
              <a:chOff x="0" y="0"/>
              <a:chExt cx="277800" cy="1433235"/>
            </a:xfrm>
          </p:grpSpPr>
          <p:sp>
            <p:nvSpPr>
              <p:cNvPr id="266" name="Google Shape;266;p24"/>
              <p:cNvSpPr/>
              <p:nvPr/>
            </p:nvSpPr>
            <p:spPr>
              <a:xfrm>
                <a:off x="0" y="574567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267" name="Google Shape;267;p24"/>
              <p:cNvSpPr/>
              <p:nvPr/>
            </p:nvSpPr>
            <p:spPr>
              <a:xfrm>
                <a:off x="0" y="861529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268" name="Google Shape;268;p24"/>
              <p:cNvSpPr/>
              <p:nvPr/>
            </p:nvSpPr>
            <p:spPr>
              <a:xfrm>
                <a:off x="0" y="287283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269" name="Google Shape;269;p24"/>
              <p:cNvSpPr/>
              <p:nvPr/>
            </p:nvSpPr>
            <p:spPr>
              <a:xfrm>
                <a:off x="0" y="1149135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270" name="Google Shape;270;p24"/>
              <p:cNvSpPr/>
              <p:nvPr/>
            </p:nvSpPr>
            <p:spPr>
              <a:xfrm>
                <a:off x="0" y="0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</p:grpSp>
        <p:grpSp>
          <p:nvGrpSpPr>
            <p:cNvPr id="271" name="Google Shape;271;p24"/>
            <p:cNvGrpSpPr/>
            <p:nvPr/>
          </p:nvGrpSpPr>
          <p:grpSpPr>
            <a:xfrm>
              <a:off x="8933541" y="1071631"/>
              <a:ext cx="277800" cy="1433235"/>
              <a:chOff x="0" y="0"/>
              <a:chExt cx="277800" cy="1433235"/>
            </a:xfrm>
          </p:grpSpPr>
          <p:sp>
            <p:nvSpPr>
              <p:cNvPr id="272" name="Google Shape;272;p24"/>
              <p:cNvSpPr/>
              <p:nvPr/>
            </p:nvSpPr>
            <p:spPr>
              <a:xfrm>
                <a:off x="0" y="574567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273" name="Google Shape;273;p24"/>
              <p:cNvSpPr/>
              <p:nvPr/>
            </p:nvSpPr>
            <p:spPr>
              <a:xfrm>
                <a:off x="0" y="861529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274" name="Google Shape;274;p24"/>
              <p:cNvSpPr/>
              <p:nvPr/>
            </p:nvSpPr>
            <p:spPr>
              <a:xfrm>
                <a:off x="0" y="287283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275" name="Google Shape;275;p24"/>
              <p:cNvSpPr/>
              <p:nvPr/>
            </p:nvSpPr>
            <p:spPr>
              <a:xfrm>
                <a:off x="0" y="1149135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276" name="Google Shape;276;p24"/>
              <p:cNvSpPr/>
              <p:nvPr/>
            </p:nvSpPr>
            <p:spPr>
              <a:xfrm>
                <a:off x="0" y="0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</p:grpSp>
        <p:grpSp>
          <p:nvGrpSpPr>
            <p:cNvPr id="277" name="Google Shape;277;p24"/>
            <p:cNvGrpSpPr/>
            <p:nvPr/>
          </p:nvGrpSpPr>
          <p:grpSpPr>
            <a:xfrm>
              <a:off x="10673441" y="1071631"/>
              <a:ext cx="277800" cy="1433235"/>
              <a:chOff x="0" y="0"/>
              <a:chExt cx="277800" cy="1433235"/>
            </a:xfrm>
          </p:grpSpPr>
          <p:sp>
            <p:nvSpPr>
              <p:cNvPr id="278" name="Google Shape;278;p24"/>
              <p:cNvSpPr/>
              <p:nvPr/>
            </p:nvSpPr>
            <p:spPr>
              <a:xfrm>
                <a:off x="0" y="574567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279" name="Google Shape;279;p24"/>
              <p:cNvSpPr/>
              <p:nvPr/>
            </p:nvSpPr>
            <p:spPr>
              <a:xfrm>
                <a:off x="0" y="861529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280" name="Google Shape;280;p24"/>
              <p:cNvSpPr/>
              <p:nvPr/>
            </p:nvSpPr>
            <p:spPr>
              <a:xfrm>
                <a:off x="0" y="287283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281" name="Google Shape;281;p24"/>
              <p:cNvSpPr/>
              <p:nvPr/>
            </p:nvSpPr>
            <p:spPr>
              <a:xfrm>
                <a:off x="0" y="1149135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282" name="Google Shape;282;p24"/>
              <p:cNvSpPr/>
              <p:nvPr/>
            </p:nvSpPr>
            <p:spPr>
              <a:xfrm>
                <a:off x="0" y="0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</p:grpSp>
        <p:grpSp>
          <p:nvGrpSpPr>
            <p:cNvPr id="283" name="Google Shape;283;p24"/>
            <p:cNvGrpSpPr/>
            <p:nvPr/>
          </p:nvGrpSpPr>
          <p:grpSpPr>
            <a:xfrm>
              <a:off x="7447485" y="1066328"/>
              <a:ext cx="277800" cy="1433235"/>
              <a:chOff x="0" y="0"/>
              <a:chExt cx="277800" cy="1433235"/>
            </a:xfrm>
          </p:grpSpPr>
          <p:sp>
            <p:nvSpPr>
              <p:cNvPr id="284" name="Google Shape;284;p24"/>
              <p:cNvSpPr/>
              <p:nvPr/>
            </p:nvSpPr>
            <p:spPr>
              <a:xfrm>
                <a:off x="0" y="574567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285" name="Google Shape;285;p24"/>
              <p:cNvSpPr/>
              <p:nvPr/>
            </p:nvSpPr>
            <p:spPr>
              <a:xfrm>
                <a:off x="0" y="861529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286" name="Google Shape;286;p24"/>
              <p:cNvSpPr/>
              <p:nvPr/>
            </p:nvSpPr>
            <p:spPr>
              <a:xfrm>
                <a:off x="0" y="287283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287" name="Google Shape;287;p24"/>
              <p:cNvSpPr/>
              <p:nvPr/>
            </p:nvSpPr>
            <p:spPr>
              <a:xfrm>
                <a:off x="0" y="1149135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288" name="Google Shape;288;p24"/>
              <p:cNvSpPr/>
              <p:nvPr/>
            </p:nvSpPr>
            <p:spPr>
              <a:xfrm>
                <a:off x="0" y="0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</p:grpSp>
        <p:grpSp>
          <p:nvGrpSpPr>
            <p:cNvPr id="289" name="Google Shape;289;p24"/>
            <p:cNvGrpSpPr/>
            <p:nvPr/>
          </p:nvGrpSpPr>
          <p:grpSpPr>
            <a:xfrm>
              <a:off x="11549741" y="1071631"/>
              <a:ext cx="277800" cy="1433235"/>
              <a:chOff x="0" y="0"/>
              <a:chExt cx="277800" cy="1433235"/>
            </a:xfrm>
          </p:grpSpPr>
          <p:sp>
            <p:nvSpPr>
              <p:cNvPr id="290" name="Google Shape;290;p24"/>
              <p:cNvSpPr/>
              <p:nvPr/>
            </p:nvSpPr>
            <p:spPr>
              <a:xfrm>
                <a:off x="0" y="574567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291" name="Google Shape;291;p24"/>
              <p:cNvSpPr/>
              <p:nvPr/>
            </p:nvSpPr>
            <p:spPr>
              <a:xfrm>
                <a:off x="0" y="861529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292" name="Google Shape;292;p24"/>
              <p:cNvSpPr/>
              <p:nvPr/>
            </p:nvSpPr>
            <p:spPr>
              <a:xfrm>
                <a:off x="0" y="287283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293" name="Google Shape;293;p24"/>
              <p:cNvSpPr/>
              <p:nvPr/>
            </p:nvSpPr>
            <p:spPr>
              <a:xfrm>
                <a:off x="0" y="1149135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  <p:sp>
            <p:nvSpPr>
              <p:cNvPr id="294" name="Google Shape;294;p24"/>
              <p:cNvSpPr/>
              <p:nvPr/>
            </p:nvSpPr>
            <p:spPr>
              <a:xfrm>
                <a:off x="0" y="0"/>
                <a:ext cx="277800" cy="284100"/>
              </a:xfrm>
              <a:prstGeom prst="rect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25400" tIns="25400" rIns="25400" bIns="25400" anchor="ctr" anchorCtr="0">
                <a:noAutofit/>
              </a:bodyPr>
              <a:lstStyle/>
              <a:p>
                <a:pPr algn="ctr">
                  <a:buClr>
                    <a:srgbClr val="FFFFFF"/>
                  </a:buClr>
                  <a:buSzPts val="1200"/>
                </a:pPr>
                <a:endParaRPr sz="1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</p:grpSp>
        <p:sp>
          <p:nvSpPr>
            <p:cNvPr id="295" name="Google Shape;295;p24"/>
            <p:cNvSpPr txBox="1"/>
            <p:nvPr/>
          </p:nvSpPr>
          <p:spPr>
            <a:xfrm>
              <a:off x="18288" y="0"/>
              <a:ext cx="241200" cy="5088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400" tIns="25400" rIns="25400" bIns="25400" anchor="t" anchorCtr="0">
              <a:spAutoFit/>
            </a:bodyPr>
            <a:lstStyle/>
            <a:p>
              <a:pPr algn="ctr">
                <a:lnSpc>
                  <a:spcPct val="30000"/>
                </a:lnSpc>
                <a:buClr>
                  <a:srgbClr val="5E5E5E"/>
                </a:buClr>
                <a:buSzPts val="1100"/>
              </a:pPr>
              <a:r>
                <a:rPr lang="es" sz="1467">
                  <a:solidFill>
                    <a:srgbClr val="5E5E5E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.</a:t>
              </a:r>
              <a:endParaRPr sz="6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algn="ctr">
                <a:lnSpc>
                  <a:spcPct val="30000"/>
                </a:lnSpc>
                <a:buClr>
                  <a:srgbClr val="5E5E5E"/>
                </a:buClr>
                <a:buSzPts val="1100"/>
              </a:pPr>
              <a:r>
                <a:rPr lang="es" sz="1467">
                  <a:solidFill>
                    <a:srgbClr val="5E5E5E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.</a:t>
              </a:r>
              <a:endParaRPr sz="6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algn="ctr">
                <a:lnSpc>
                  <a:spcPct val="30000"/>
                </a:lnSpc>
                <a:buClr>
                  <a:srgbClr val="5E5E5E"/>
                </a:buClr>
                <a:buSzPts val="1100"/>
              </a:pPr>
              <a:r>
                <a:rPr lang="es" sz="1467">
                  <a:solidFill>
                    <a:srgbClr val="5E5E5E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.</a:t>
              </a:r>
              <a:endParaRPr sz="6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" name="Google Shape;296;p24"/>
            <p:cNvSpPr txBox="1"/>
            <p:nvPr/>
          </p:nvSpPr>
          <p:spPr>
            <a:xfrm>
              <a:off x="881886" y="0"/>
              <a:ext cx="241200" cy="5088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400" tIns="25400" rIns="25400" bIns="25400" anchor="t" anchorCtr="0">
              <a:spAutoFit/>
            </a:bodyPr>
            <a:lstStyle/>
            <a:p>
              <a:pPr algn="ctr">
                <a:lnSpc>
                  <a:spcPct val="30000"/>
                </a:lnSpc>
                <a:buClr>
                  <a:srgbClr val="5E5E5E"/>
                </a:buClr>
                <a:buSzPts val="1100"/>
              </a:pPr>
              <a:r>
                <a:rPr lang="es" sz="1467">
                  <a:solidFill>
                    <a:srgbClr val="5E5E5E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.</a:t>
              </a:r>
              <a:endParaRPr sz="6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algn="ctr">
                <a:lnSpc>
                  <a:spcPct val="30000"/>
                </a:lnSpc>
                <a:buClr>
                  <a:srgbClr val="5E5E5E"/>
                </a:buClr>
                <a:buSzPts val="1100"/>
              </a:pPr>
              <a:r>
                <a:rPr lang="es" sz="1467">
                  <a:solidFill>
                    <a:srgbClr val="5E5E5E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.</a:t>
              </a:r>
              <a:endParaRPr sz="6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algn="ctr">
                <a:lnSpc>
                  <a:spcPct val="30000"/>
                </a:lnSpc>
                <a:buClr>
                  <a:srgbClr val="5E5E5E"/>
                </a:buClr>
                <a:buSzPts val="1100"/>
              </a:pPr>
              <a:r>
                <a:rPr lang="es" sz="1467">
                  <a:solidFill>
                    <a:srgbClr val="5E5E5E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.</a:t>
              </a:r>
              <a:endParaRPr sz="6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" name="Google Shape;297;p24"/>
            <p:cNvSpPr txBox="1"/>
            <p:nvPr/>
          </p:nvSpPr>
          <p:spPr>
            <a:xfrm>
              <a:off x="1758188" y="0"/>
              <a:ext cx="241200" cy="5088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400" tIns="25400" rIns="25400" bIns="25400" anchor="t" anchorCtr="0">
              <a:spAutoFit/>
            </a:bodyPr>
            <a:lstStyle/>
            <a:p>
              <a:pPr algn="ctr">
                <a:lnSpc>
                  <a:spcPct val="30000"/>
                </a:lnSpc>
                <a:buClr>
                  <a:srgbClr val="5E5E5E"/>
                </a:buClr>
                <a:buSzPts val="1100"/>
              </a:pPr>
              <a:r>
                <a:rPr lang="es" sz="1467">
                  <a:solidFill>
                    <a:srgbClr val="5E5E5E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.</a:t>
              </a:r>
              <a:endParaRPr sz="6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algn="ctr">
                <a:lnSpc>
                  <a:spcPct val="30000"/>
                </a:lnSpc>
                <a:buClr>
                  <a:srgbClr val="5E5E5E"/>
                </a:buClr>
                <a:buSzPts val="1100"/>
              </a:pPr>
              <a:r>
                <a:rPr lang="es" sz="1467">
                  <a:solidFill>
                    <a:srgbClr val="5E5E5E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.</a:t>
              </a:r>
              <a:endParaRPr sz="6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algn="ctr">
                <a:lnSpc>
                  <a:spcPct val="30000"/>
                </a:lnSpc>
                <a:buClr>
                  <a:srgbClr val="5E5E5E"/>
                </a:buClr>
                <a:buSzPts val="1100"/>
              </a:pPr>
              <a:r>
                <a:rPr lang="es" sz="1467">
                  <a:solidFill>
                    <a:srgbClr val="5E5E5E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.</a:t>
              </a:r>
              <a:endParaRPr sz="6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" name="Google Shape;298;p24"/>
            <p:cNvSpPr txBox="1"/>
            <p:nvPr/>
          </p:nvSpPr>
          <p:spPr>
            <a:xfrm>
              <a:off x="3652150" y="0"/>
              <a:ext cx="241200" cy="5088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400" tIns="25400" rIns="25400" bIns="25400" anchor="t" anchorCtr="0">
              <a:spAutoFit/>
            </a:bodyPr>
            <a:lstStyle/>
            <a:p>
              <a:pPr algn="ctr">
                <a:lnSpc>
                  <a:spcPct val="30000"/>
                </a:lnSpc>
                <a:buClr>
                  <a:srgbClr val="5E5E5E"/>
                </a:buClr>
                <a:buSzPts val="1100"/>
              </a:pPr>
              <a:r>
                <a:rPr lang="es" sz="1467">
                  <a:solidFill>
                    <a:srgbClr val="5E5E5E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.</a:t>
              </a:r>
              <a:endParaRPr sz="6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algn="ctr">
                <a:lnSpc>
                  <a:spcPct val="30000"/>
                </a:lnSpc>
                <a:buClr>
                  <a:srgbClr val="5E5E5E"/>
                </a:buClr>
                <a:buSzPts val="1100"/>
              </a:pPr>
              <a:r>
                <a:rPr lang="es" sz="1467">
                  <a:solidFill>
                    <a:srgbClr val="5E5E5E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.</a:t>
              </a:r>
              <a:endParaRPr sz="6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algn="ctr">
                <a:lnSpc>
                  <a:spcPct val="30000"/>
                </a:lnSpc>
                <a:buClr>
                  <a:srgbClr val="5E5E5E"/>
                </a:buClr>
                <a:buSzPts val="1100"/>
              </a:pPr>
              <a:r>
                <a:rPr lang="es" sz="1467">
                  <a:solidFill>
                    <a:srgbClr val="5E5E5E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.</a:t>
              </a:r>
              <a:endParaRPr sz="6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" name="Google Shape;299;p24"/>
            <p:cNvSpPr txBox="1"/>
            <p:nvPr/>
          </p:nvSpPr>
          <p:spPr>
            <a:xfrm>
              <a:off x="4515750" y="0"/>
              <a:ext cx="241200" cy="5088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400" tIns="25400" rIns="25400" bIns="25400" anchor="t" anchorCtr="0">
              <a:spAutoFit/>
            </a:bodyPr>
            <a:lstStyle/>
            <a:p>
              <a:pPr algn="ctr">
                <a:lnSpc>
                  <a:spcPct val="30000"/>
                </a:lnSpc>
                <a:buClr>
                  <a:srgbClr val="5E5E5E"/>
                </a:buClr>
                <a:buSzPts val="1100"/>
              </a:pPr>
              <a:r>
                <a:rPr lang="es" sz="1467">
                  <a:solidFill>
                    <a:srgbClr val="5E5E5E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.</a:t>
              </a:r>
              <a:endParaRPr sz="6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algn="ctr">
                <a:lnSpc>
                  <a:spcPct val="30000"/>
                </a:lnSpc>
                <a:buClr>
                  <a:srgbClr val="5E5E5E"/>
                </a:buClr>
                <a:buSzPts val="1100"/>
              </a:pPr>
              <a:r>
                <a:rPr lang="es" sz="1467">
                  <a:solidFill>
                    <a:srgbClr val="5E5E5E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.</a:t>
              </a:r>
              <a:endParaRPr sz="6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algn="ctr">
                <a:lnSpc>
                  <a:spcPct val="30000"/>
                </a:lnSpc>
                <a:buClr>
                  <a:srgbClr val="5E5E5E"/>
                </a:buClr>
                <a:buSzPts val="1100"/>
              </a:pPr>
              <a:r>
                <a:rPr lang="es" sz="1467">
                  <a:solidFill>
                    <a:srgbClr val="5E5E5E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.</a:t>
              </a:r>
              <a:endParaRPr sz="6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" name="Google Shape;300;p24"/>
            <p:cNvSpPr txBox="1"/>
            <p:nvPr/>
          </p:nvSpPr>
          <p:spPr>
            <a:xfrm>
              <a:off x="8945477" y="5302"/>
              <a:ext cx="241200" cy="5088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400" tIns="25400" rIns="25400" bIns="25400" anchor="t" anchorCtr="0">
              <a:spAutoFit/>
            </a:bodyPr>
            <a:lstStyle/>
            <a:p>
              <a:pPr algn="ctr">
                <a:lnSpc>
                  <a:spcPct val="30000"/>
                </a:lnSpc>
                <a:buClr>
                  <a:srgbClr val="5E5E5E"/>
                </a:buClr>
                <a:buSzPts val="1100"/>
              </a:pPr>
              <a:r>
                <a:rPr lang="es" sz="1467">
                  <a:solidFill>
                    <a:srgbClr val="5E5E5E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.</a:t>
              </a:r>
              <a:endParaRPr sz="6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algn="ctr">
                <a:lnSpc>
                  <a:spcPct val="30000"/>
                </a:lnSpc>
                <a:buClr>
                  <a:srgbClr val="5E5E5E"/>
                </a:buClr>
                <a:buSzPts val="1100"/>
              </a:pPr>
              <a:r>
                <a:rPr lang="es" sz="1467">
                  <a:solidFill>
                    <a:srgbClr val="5E5E5E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.</a:t>
              </a:r>
              <a:endParaRPr sz="6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algn="ctr">
                <a:lnSpc>
                  <a:spcPct val="30000"/>
                </a:lnSpc>
                <a:buClr>
                  <a:srgbClr val="5E5E5E"/>
                </a:buClr>
                <a:buSzPts val="1100"/>
              </a:pPr>
              <a:r>
                <a:rPr lang="es" sz="1467">
                  <a:solidFill>
                    <a:srgbClr val="5E5E5E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.</a:t>
              </a:r>
              <a:endParaRPr sz="6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" name="Google Shape;301;p24"/>
            <p:cNvSpPr txBox="1"/>
            <p:nvPr/>
          </p:nvSpPr>
          <p:spPr>
            <a:xfrm>
              <a:off x="9809077" y="5302"/>
              <a:ext cx="241200" cy="5088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400" tIns="25400" rIns="25400" bIns="25400" anchor="t" anchorCtr="0">
              <a:spAutoFit/>
            </a:bodyPr>
            <a:lstStyle/>
            <a:p>
              <a:pPr algn="ctr">
                <a:lnSpc>
                  <a:spcPct val="30000"/>
                </a:lnSpc>
                <a:buClr>
                  <a:srgbClr val="5E5E5E"/>
                </a:buClr>
                <a:buSzPts val="1100"/>
              </a:pPr>
              <a:r>
                <a:rPr lang="es" sz="1467">
                  <a:solidFill>
                    <a:srgbClr val="5E5E5E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.</a:t>
              </a:r>
              <a:endParaRPr sz="6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algn="ctr">
                <a:lnSpc>
                  <a:spcPct val="30000"/>
                </a:lnSpc>
                <a:buClr>
                  <a:srgbClr val="5E5E5E"/>
                </a:buClr>
                <a:buSzPts val="1100"/>
              </a:pPr>
              <a:r>
                <a:rPr lang="es" sz="1467">
                  <a:solidFill>
                    <a:srgbClr val="5E5E5E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.</a:t>
              </a:r>
              <a:endParaRPr sz="6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algn="ctr">
                <a:lnSpc>
                  <a:spcPct val="30000"/>
                </a:lnSpc>
                <a:buClr>
                  <a:srgbClr val="5E5E5E"/>
                </a:buClr>
                <a:buSzPts val="1100"/>
              </a:pPr>
              <a:r>
                <a:rPr lang="es" sz="1467">
                  <a:solidFill>
                    <a:srgbClr val="5E5E5E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.</a:t>
              </a:r>
              <a:endParaRPr sz="6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2" name="Google Shape;302;p24"/>
            <p:cNvSpPr txBox="1"/>
            <p:nvPr/>
          </p:nvSpPr>
          <p:spPr>
            <a:xfrm>
              <a:off x="10691727" y="5302"/>
              <a:ext cx="241200" cy="5088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400" tIns="25400" rIns="25400" bIns="25400" anchor="t" anchorCtr="0">
              <a:spAutoFit/>
            </a:bodyPr>
            <a:lstStyle/>
            <a:p>
              <a:pPr algn="ctr">
                <a:lnSpc>
                  <a:spcPct val="30000"/>
                </a:lnSpc>
                <a:buClr>
                  <a:srgbClr val="5E5E5E"/>
                </a:buClr>
                <a:buSzPts val="1100"/>
              </a:pPr>
              <a:r>
                <a:rPr lang="es" sz="1467">
                  <a:solidFill>
                    <a:srgbClr val="5E5E5E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.</a:t>
              </a:r>
              <a:endParaRPr sz="6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algn="ctr">
                <a:lnSpc>
                  <a:spcPct val="30000"/>
                </a:lnSpc>
                <a:buClr>
                  <a:srgbClr val="5E5E5E"/>
                </a:buClr>
                <a:buSzPts val="1100"/>
              </a:pPr>
              <a:r>
                <a:rPr lang="es" sz="1467">
                  <a:solidFill>
                    <a:srgbClr val="5E5E5E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.</a:t>
              </a:r>
              <a:endParaRPr sz="6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algn="ctr">
                <a:lnSpc>
                  <a:spcPct val="30000"/>
                </a:lnSpc>
                <a:buClr>
                  <a:srgbClr val="5E5E5E"/>
                </a:buClr>
                <a:buSzPts val="1100"/>
              </a:pPr>
              <a:r>
                <a:rPr lang="es" sz="1467">
                  <a:solidFill>
                    <a:srgbClr val="5E5E5E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.</a:t>
              </a:r>
              <a:endParaRPr sz="6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3" name="Google Shape;303;p24"/>
            <p:cNvSpPr txBox="1"/>
            <p:nvPr/>
          </p:nvSpPr>
          <p:spPr>
            <a:xfrm>
              <a:off x="6186564" y="0"/>
              <a:ext cx="241200" cy="5088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400" tIns="25400" rIns="25400" bIns="25400" anchor="t" anchorCtr="0">
              <a:spAutoFit/>
            </a:bodyPr>
            <a:lstStyle/>
            <a:p>
              <a:pPr algn="ctr">
                <a:lnSpc>
                  <a:spcPct val="30000"/>
                </a:lnSpc>
                <a:buClr>
                  <a:srgbClr val="5E5E5E"/>
                </a:buClr>
                <a:buSzPts val="1100"/>
              </a:pPr>
              <a:r>
                <a:rPr lang="es" sz="1467">
                  <a:solidFill>
                    <a:srgbClr val="5E5E5E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.</a:t>
              </a:r>
              <a:endParaRPr sz="6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algn="ctr">
                <a:lnSpc>
                  <a:spcPct val="30000"/>
                </a:lnSpc>
                <a:buClr>
                  <a:srgbClr val="5E5E5E"/>
                </a:buClr>
                <a:buSzPts val="1100"/>
              </a:pPr>
              <a:r>
                <a:rPr lang="es" sz="1467">
                  <a:solidFill>
                    <a:srgbClr val="5E5E5E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.</a:t>
              </a:r>
              <a:endParaRPr sz="6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algn="ctr">
                <a:lnSpc>
                  <a:spcPct val="30000"/>
                </a:lnSpc>
                <a:buClr>
                  <a:srgbClr val="5E5E5E"/>
                </a:buClr>
                <a:buSzPts val="1100"/>
              </a:pPr>
              <a:r>
                <a:rPr lang="es" sz="1467">
                  <a:solidFill>
                    <a:srgbClr val="5E5E5E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.</a:t>
              </a:r>
              <a:endParaRPr sz="6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4" name="Google Shape;304;p24"/>
            <p:cNvSpPr txBox="1"/>
            <p:nvPr/>
          </p:nvSpPr>
          <p:spPr>
            <a:xfrm>
              <a:off x="7465774" y="0"/>
              <a:ext cx="241200" cy="5088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400" tIns="25400" rIns="25400" bIns="25400" anchor="t" anchorCtr="0">
              <a:spAutoFit/>
            </a:bodyPr>
            <a:lstStyle/>
            <a:p>
              <a:pPr algn="ctr">
                <a:lnSpc>
                  <a:spcPct val="30000"/>
                </a:lnSpc>
                <a:buClr>
                  <a:srgbClr val="5E5E5E"/>
                </a:buClr>
                <a:buSzPts val="1100"/>
              </a:pPr>
              <a:r>
                <a:rPr lang="es" sz="1467">
                  <a:solidFill>
                    <a:srgbClr val="5E5E5E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.</a:t>
              </a:r>
              <a:endParaRPr sz="6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algn="ctr">
                <a:lnSpc>
                  <a:spcPct val="30000"/>
                </a:lnSpc>
                <a:buClr>
                  <a:srgbClr val="5E5E5E"/>
                </a:buClr>
                <a:buSzPts val="1100"/>
              </a:pPr>
              <a:r>
                <a:rPr lang="es" sz="1467">
                  <a:solidFill>
                    <a:srgbClr val="5E5E5E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.</a:t>
              </a:r>
              <a:endParaRPr sz="6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algn="ctr">
                <a:lnSpc>
                  <a:spcPct val="30000"/>
                </a:lnSpc>
                <a:buClr>
                  <a:srgbClr val="5E5E5E"/>
                </a:buClr>
                <a:buSzPts val="1100"/>
              </a:pPr>
              <a:r>
                <a:rPr lang="es" sz="1467">
                  <a:solidFill>
                    <a:srgbClr val="5E5E5E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.</a:t>
              </a:r>
              <a:endParaRPr sz="6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5" name="Google Shape;305;p24"/>
            <p:cNvSpPr txBox="1"/>
            <p:nvPr/>
          </p:nvSpPr>
          <p:spPr>
            <a:xfrm>
              <a:off x="13597021" y="1066416"/>
              <a:ext cx="4267200" cy="67723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400" tIns="25400" rIns="25400" bIns="25400" anchor="ctr" anchorCtr="0">
              <a:spAutoFit/>
            </a:bodyPr>
            <a:lstStyle/>
            <a:p>
              <a:pPr algn="ctr">
                <a:buClr>
                  <a:srgbClr val="000000"/>
                </a:buClr>
                <a:buSzPts val="1300"/>
              </a:pPr>
              <a:r>
                <a:rPr lang="es" sz="1867" b="1">
                  <a:solidFill>
                    <a:srgbClr val="000000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Embeddings</a:t>
              </a:r>
              <a:endParaRPr sz="1867" b="1">
                <a:solidFill>
                  <a:srgbClr val="000000"/>
                </a:solidFill>
              </a:endParaRPr>
            </a:p>
          </p:txBody>
        </p:sp>
      </p:grpSp>
      <p:grpSp>
        <p:nvGrpSpPr>
          <p:cNvPr id="306" name="Google Shape;306;p24"/>
          <p:cNvGrpSpPr/>
          <p:nvPr/>
        </p:nvGrpSpPr>
        <p:grpSpPr>
          <a:xfrm>
            <a:off x="2050237" y="3904538"/>
            <a:ext cx="9807851" cy="344763"/>
            <a:chOff x="4100475" y="7809063"/>
            <a:chExt cx="19615701" cy="689525"/>
          </a:xfrm>
        </p:grpSpPr>
        <p:grpSp>
          <p:nvGrpSpPr>
            <p:cNvPr id="307" name="Google Shape;307;p24"/>
            <p:cNvGrpSpPr/>
            <p:nvPr/>
          </p:nvGrpSpPr>
          <p:grpSpPr>
            <a:xfrm>
              <a:off x="4100475" y="7809063"/>
              <a:ext cx="11747025" cy="689525"/>
              <a:chOff x="4100475" y="7809063"/>
              <a:chExt cx="11747025" cy="689525"/>
            </a:xfrm>
          </p:grpSpPr>
          <p:sp>
            <p:nvSpPr>
              <p:cNvPr id="308" name="Google Shape;308;p24"/>
              <p:cNvSpPr/>
              <p:nvPr/>
            </p:nvSpPr>
            <p:spPr>
              <a:xfrm rot="5400000">
                <a:off x="4487475" y="7422063"/>
                <a:ext cx="304800" cy="1078800"/>
              </a:xfrm>
              <a:prstGeom prst="rightBrace">
                <a:avLst>
                  <a:gd name="adj1" fmla="val 50000"/>
                  <a:gd name="adj2" fmla="val 50000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chemeClr val="lt1">
                    <a:alpha val="49800"/>
                  </a:schemeClr>
                </a:outerShdw>
              </a:effectLst>
            </p:spPr>
            <p:txBody>
              <a:bodyPr spcFirstLastPara="1" wrap="square" lIns="45700" tIns="45700" rIns="45700" bIns="457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500"/>
                </a:pPr>
                <a:endParaRPr sz="667">
                  <a:solidFill>
                    <a:srgbClr val="FF26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9" name="Google Shape;309;p24"/>
              <p:cNvSpPr/>
              <p:nvPr/>
            </p:nvSpPr>
            <p:spPr>
              <a:xfrm rot="5400000">
                <a:off x="5356525" y="7614425"/>
                <a:ext cx="304800" cy="1078800"/>
              </a:xfrm>
              <a:prstGeom prst="rightBrace">
                <a:avLst>
                  <a:gd name="adj1" fmla="val 50000"/>
                  <a:gd name="adj2" fmla="val 50000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chemeClr val="lt1">
                    <a:alpha val="49800"/>
                  </a:schemeClr>
                </a:outerShdw>
              </a:effectLst>
            </p:spPr>
            <p:txBody>
              <a:bodyPr spcFirstLastPara="1" wrap="square" lIns="45700" tIns="45700" rIns="45700" bIns="457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500"/>
                </a:pPr>
                <a:endParaRPr sz="667">
                  <a:solidFill>
                    <a:srgbClr val="FF26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0" name="Google Shape;310;p24"/>
              <p:cNvSpPr/>
              <p:nvPr/>
            </p:nvSpPr>
            <p:spPr>
              <a:xfrm rot="5400000">
                <a:off x="6245475" y="7806788"/>
                <a:ext cx="304800" cy="1078800"/>
              </a:xfrm>
              <a:prstGeom prst="rightBrace">
                <a:avLst>
                  <a:gd name="adj1" fmla="val 50000"/>
                  <a:gd name="adj2" fmla="val 50000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chemeClr val="lt1">
                    <a:alpha val="49800"/>
                  </a:schemeClr>
                </a:outerShdw>
              </a:effectLst>
            </p:spPr>
            <p:txBody>
              <a:bodyPr spcFirstLastPara="1" wrap="square" lIns="45700" tIns="45700" rIns="45700" bIns="457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500"/>
                </a:pPr>
                <a:endParaRPr sz="667">
                  <a:solidFill>
                    <a:srgbClr val="FF26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1" name="Google Shape;311;p24"/>
              <p:cNvSpPr/>
              <p:nvPr/>
            </p:nvSpPr>
            <p:spPr>
              <a:xfrm rot="5400000">
                <a:off x="8090000" y="7422063"/>
                <a:ext cx="304800" cy="1078800"/>
              </a:xfrm>
              <a:prstGeom prst="rightBrace">
                <a:avLst>
                  <a:gd name="adj1" fmla="val 50000"/>
                  <a:gd name="adj2" fmla="val 50000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chemeClr val="lt1">
                    <a:alpha val="49800"/>
                  </a:schemeClr>
                </a:outerShdw>
              </a:effectLst>
            </p:spPr>
            <p:txBody>
              <a:bodyPr spcFirstLastPara="1" wrap="square" lIns="45700" tIns="45700" rIns="45700" bIns="457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500"/>
                </a:pPr>
                <a:endParaRPr sz="667">
                  <a:solidFill>
                    <a:srgbClr val="FF26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2" name="Google Shape;312;p24"/>
              <p:cNvSpPr/>
              <p:nvPr/>
            </p:nvSpPr>
            <p:spPr>
              <a:xfrm rot="5400000">
                <a:off x="8978975" y="7614425"/>
                <a:ext cx="304800" cy="1078800"/>
              </a:xfrm>
              <a:prstGeom prst="rightBrace">
                <a:avLst>
                  <a:gd name="adj1" fmla="val 50000"/>
                  <a:gd name="adj2" fmla="val 50000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chemeClr val="lt1">
                    <a:alpha val="49800"/>
                  </a:schemeClr>
                </a:outerShdw>
              </a:effectLst>
            </p:spPr>
            <p:txBody>
              <a:bodyPr spcFirstLastPara="1" wrap="square" lIns="45700" tIns="45700" rIns="45700" bIns="457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500"/>
                </a:pPr>
                <a:endParaRPr sz="667">
                  <a:solidFill>
                    <a:srgbClr val="FF26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3" name="Google Shape;313;p24"/>
              <p:cNvSpPr/>
              <p:nvPr/>
            </p:nvSpPr>
            <p:spPr>
              <a:xfrm rot="5400000">
                <a:off x="10729350" y="7635525"/>
                <a:ext cx="304800" cy="651900"/>
              </a:xfrm>
              <a:prstGeom prst="rightBrace">
                <a:avLst>
                  <a:gd name="adj1" fmla="val 50000"/>
                  <a:gd name="adj2" fmla="val 50000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chemeClr val="lt1">
                    <a:alpha val="49800"/>
                  </a:schemeClr>
                </a:outerShdw>
              </a:effectLst>
            </p:spPr>
            <p:txBody>
              <a:bodyPr spcFirstLastPara="1" wrap="square" lIns="45700" tIns="45700" rIns="45700" bIns="457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500"/>
                </a:pPr>
                <a:endParaRPr sz="667">
                  <a:solidFill>
                    <a:srgbClr val="FF26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4" name="Google Shape;314;p24"/>
              <p:cNvSpPr/>
              <p:nvPr/>
            </p:nvSpPr>
            <p:spPr>
              <a:xfrm rot="5400000">
                <a:off x="11941146" y="7573275"/>
                <a:ext cx="304800" cy="776400"/>
              </a:xfrm>
              <a:prstGeom prst="rightBrace">
                <a:avLst>
                  <a:gd name="adj1" fmla="val 50000"/>
                  <a:gd name="adj2" fmla="val 50000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chemeClr val="lt1">
                    <a:alpha val="49800"/>
                  </a:schemeClr>
                </a:outerShdw>
              </a:effectLst>
            </p:spPr>
            <p:txBody>
              <a:bodyPr spcFirstLastPara="1" wrap="square" lIns="45700" tIns="45700" rIns="45700" bIns="457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500"/>
                </a:pPr>
                <a:endParaRPr sz="667">
                  <a:solidFill>
                    <a:srgbClr val="FF26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5" name="Google Shape;315;p24"/>
              <p:cNvSpPr/>
              <p:nvPr/>
            </p:nvSpPr>
            <p:spPr>
              <a:xfrm rot="5400000">
                <a:off x="13366400" y="7422063"/>
                <a:ext cx="304800" cy="1078800"/>
              </a:xfrm>
              <a:prstGeom prst="rightBrace">
                <a:avLst>
                  <a:gd name="adj1" fmla="val 50000"/>
                  <a:gd name="adj2" fmla="val 50000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chemeClr val="lt1">
                    <a:alpha val="49800"/>
                  </a:schemeClr>
                </a:outerShdw>
              </a:effectLst>
            </p:spPr>
            <p:txBody>
              <a:bodyPr spcFirstLastPara="1" wrap="square" lIns="45700" tIns="45700" rIns="45700" bIns="457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500"/>
                </a:pPr>
                <a:endParaRPr sz="667">
                  <a:solidFill>
                    <a:srgbClr val="FF26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6" name="Google Shape;316;p24"/>
              <p:cNvSpPr/>
              <p:nvPr/>
            </p:nvSpPr>
            <p:spPr>
              <a:xfrm rot="5400000">
                <a:off x="14306575" y="7614425"/>
                <a:ext cx="304800" cy="1078800"/>
              </a:xfrm>
              <a:prstGeom prst="rightBrace">
                <a:avLst>
                  <a:gd name="adj1" fmla="val 50000"/>
                  <a:gd name="adj2" fmla="val 50000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chemeClr val="lt1">
                    <a:alpha val="49800"/>
                  </a:schemeClr>
                </a:outerShdw>
              </a:effectLst>
            </p:spPr>
            <p:txBody>
              <a:bodyPr spcFirstLastPara="1" wrap="square" lIns="45700" tIns="45700" rIns="45700" bIns="457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500"/>
                </a:pPr>
                <a:endParaRPr sz="667">
                  <a:solidFill>
                    <a:srgbClr val="FF26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7" name="Google Shape;317;p24"/>
              <p:cNvSpPr/>
              <p:nvPr/>
            </p:nvSpPr>
            <p:spPr>
              <a:xfrm rot="5400000">
                <a:off x="15155700" y="7806788"/>
                <a:ext cx="304800" cy="1078800"/>
              </a:xfrm>
              <a:prstGeom prst="rightBrace">
                <a:avLst>
                  <a:gd name="adj1" fmla="val 50000"/>
                  <a:gd name="adj2" fmla="val 50000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chemeClr val="lt1">
                    <a:alpha val="49800"/>
                  </a:schemeClr>
                </a:outerShdw>
              </a:effectLst>
            </p:spPr>
            <p:txBody>
              <a:bodyPr spcFirstLastPara="1" wrap="square" lIns="45700" tIns="45700" rIns="45700" bIns="457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500"/>
                </a:pPr>
                <a:endParaRPr sz="667">
                  <a:solidFill>
                    <a:srgbClr val="FF26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18" name="Google Shape;318;p24"/>
            <p:cNvSpPr txBox="1"/>
            <p:nvPr/>
          </p:nvSpPr>
          <p:spPr>
            <a:xfrm>
              <a:off x="16963776" y="7809152"/>
              <a:ext cx="6752400" cy="67723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400" tIns="25400" rIns="25400" bIns="25400" anchor="ctr" anchorCtr="0">
              <a:spAutoFit/>
            </a:bodyPr>
            <a:lstStyle/>
            <a:p>
              <a:pPr algn="ctr">
                <a:buClr>
                  <a:srgbClr val="000000"/>
                </a:buClr>
                <a:buSzPts val="1200"/>
              </a:pPr>
              <a:r>
                <a:rPr lang="es" sz="1867" b="1" i="1">
                  <a:solidFill>
                    <a:srgbClr val="000000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Uniform</a:t>
              </a:r>
              <a:r>
                <a:rPr lang="es" sz="1867">
                  <a:solidFill>
                    <a:srgbClr val="000000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 </a:t>
              </a:r>
              <a:r>
                <a:rPr lang="es" sz="1867" b="1">
                  <a:solidFill>
                    <a:srgbClr val="000000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segmentation</a:t>
              </a:r>
              <a:endParaRPr sz="1867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grpSp>
        <p:nvGrpSpPr>
          <p:cNvPr id="319" name="Google Shape;319;p24"/>
          <p:cNvGrpSpPr/>
          <p:nvPr/>
        </p:nvGrpSpPr>
        <p:grpSpPr>
          <a:xfrm>
            <a:off x="2290763" y="5404948"/>
            <a:ext cx="9657863" cy="1253055"/>
            <a:chOff x="4581525" y="10809891"/>
            <a:chExt cx="19315725" cy="2506109"/>
          </a:xfrm>
        </p:grpSpPr>
        <p:sp>
          <p:nvSpPr>
            <p:cNvPr id="320" name="Google Shape;320;p24"/>
            <p:cNvSpPr txBox="1"/>
            <p:nvPr/>
          </p:nvSpPr>
          <p:spPr>
            <a:xfrm>
              <a:off x="17032050" y="10809891"/>
              <a:ext cx="6865200" cy="240117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400" tIns="25400" rIns="25400" bIns="25400" anchor="ctr" anchorCtr="0">
              <a:spAutoFit/>
            </a:bodyPr>
            <a:lstStyle/>
            <a:p>
              <a:pPr algn="ctr">
                <a:buClr>
                  <a:srgbClr val="000000"/>
                </a:buClr>
                <a:buSzPts val="1200"/>
              </a:pPr>
              <a:r>
                <a:rPr lang="es" sz="1867" b="1">
                  <a:solidFill>
                    <a:srgbClr val="000000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Clustering</a:t>
              </a:r>
              <a:r>
                <a:rPr lang="es" sz="1600">
                  <a:solidFill>
                    <a:srgbClr val="000000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: </a:t>
              </a:r>
              <a:br>
                <a:rPr lang="es" sz="1600">
                  <a:solidFill>
                    <a:srgbClr val="000000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</a:br>
              <a:r>
                <a:rPr lang="es" sz="1867">
                  <a:solidFill>
                    <a:srgbClr val="000000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agglomerative hierarchical clustering,</a:t>
              </a:r>
              <a:br>
                <a:rPr lang="es" sz="1867">
                  <a:solidFill>
                    <a:srgbClr val="000000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</a:br>
              <a:r>
                <a:rPr lang="es" sz="1867">
                  <a:solidFill>
                    <a:srgbClr val="000000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spectral clustering, etc.</a:t>
              </a:r>
              <a:endParaRPr sz="933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21" name="Google Shape;321;p24"/>
            <p:cNvGrpSpPr/>
            <p:nvPr/>
          </p:nvGrpSpPr>
          <p:grpSpPr>
            <a:xfrm>
              <a:off x="4581525" y="11577575"/>
              <a:ext cx="11592075" cy="1738425"/>
              <a:chOff x="4581525" y="11577575"/>
              <a:chExt cx="11592075" cy="1738425"/>
            </a:xfrm>
          </p:grpSpPr>
          <p:cxnSp>
            <p:nvCxnSpPr>
              <p:cNvPr id="322" name="Google Shape;322;p24"/>
              <p:cNvCxnSpPr/>
              <p:nvPr/>
            </p:nvCxnSpPr>
            <p:spPr>
              <a:xfrm flipH="1">
                <a:off x="14430250" y="11577575"/>
                <a:ext cx="3300" cy="8145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2600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323" name="Google Shape;323;p24"/>
              <p:cNvCxnSpPr/>
              <p:nvPr/>
            </p:nvCxnSpPr>
            <p:spPr>
              <a:xfrm flipH="1">
                <a:off x="8239100" y="11587175"/>
                <a:ext cx="3300" cy="6333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2600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324" name="Google Shape;324;p24"/>
              <p:cNvCxnSpPr/>
              <p:nvPr/>
            </p:nvCxnSpPr>
            <p:spPr>
              <a:xfrm>
                <a:off x="9131375" y="11587175"/>
                <a:ext cx="3000" cy="4809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2600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325" name="Google Shape;325;p24"/>
              <p:cNvCxnSpPr/>
              <p:nvPr/>
            </p:nvCxnSpPr>
            <p:spPr>
              <a:xfrm>
                <a:off x="10798125" y="11587175"/>
                <a:ext cx="3300" cy="2763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2600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326" name="Google Shape;326;p24"/>
              <p:cNvCxnSpPr/>
              <p:nvPr/>
            </p:nvCxnSpPr>
            <p:spPr>
              <a:xfrm flipH="1">
                <a:off x="12087200" y="11591925"/>
                <a:ext cx="4800" cy="2763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2600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327" name="Google Shape;327;p24"/>
              <p:cNvCxnSpPr/>
              <p:nvPr/>
            </p:nvCxnSpPr>
            <p:spPr>
              <a:xfrm>
                <a:off x="14898675" y="11730050"/>
                <a:ext cx="3300" cy="1668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2600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328" name="Google Shape;328;p24"/>
              <p:cNvCxnSpPr/>
              <p:nvPr/>
            </p:nvCxnSpPr>
            <p:spPr>
              <a:xfrm>
                <a:off x="16170100" y="11587175"/>
                <a:ext cx="3300" cy="3000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2600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329" name="Google Shape;329;p24"/>
              <p:cNvCxnSpPr/>
              <p:nvPr/>
            </p:nvCxnSpPr>
            <p:spPr>
              <a:xfrm>
                <a:off x="4581525" y="11587175"/>
                <a:ext cx="0" cy="2904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2600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330" name="Google Shape;330;p24"/>
              <p:cNvCxnSpPr/>
              <p:nvPr/>
            </p:nvCxnSpPr>
            <p:spPr>
              <a:xfrm>
                <a:off x="6343650" y="11587175"/>
                <a:ext cx="0" cy="2904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2600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331" name="Google Shape;331;p24"/>
              <p:cNvCxnSpPr/>
              <p:nvPr/>
            </p:nvCxnSpPr>
            <p:spPr>
              <a:xfrm rot="10800000" flipH="1">
                <a:off x="4581525" y="11868075"/>
                <a:ext cx="1771800" cy="96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2600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332" name="Google Shape;332;p24"/>
              <p:cNvCxnSpPr/>
              <p:nvPr/>
            </p:nvCxnSpPr>
            <p:spPr>
              <a:xfrm>
                <a:off x="13518800" y="11587175"/>
                <a:ext cx="2100" cy="1476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2600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333" name="Google Shape;333;p24"/>
              <p:cNvCxnSpPr/>
              <p:nvPr/>
            </p:nvCxnSpPr>
            <p:spPr>
              <a:xfrm>
                <a:off x="15308100" y="11587175"/>
                <a:ext cx="2100" cy="1476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2600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334" name="Google Shape;334;p24"/>
              <p:cNvCxnSpPr/>
              <p:nvPr/>
            </p:nvCxnSpPr>
            <p:spPr>
              <a:xfrm>
                <a:off x="13520750" y="11730050"/>
                <a:ext cx="1790700" cy="48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2600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335" name="Google Shape;335;p24"/>
              <p:cNvCxnSpPr/>
              <p:nvPr/>
            </p:nvCxnSpPr>
            <p:spPr>
              <a:xfrm rot="10800000" flipH="1">
                <a:off x="14897100" y="11887125"/>
                <a:ext cx="1276500" cy="96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2600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336" name="Google Shape;336;p24"/>
              <p:cNvCxnSpPr/>
              <p:nvPr/>
            </p:nvCxnSpPr>
            <p:spPr>
              <a:xfrm>
                <a:off x="15578150" y="11901500"/>
                <a:ext cx="0" cy="1380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2600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337" name="Google Shape;337;p24"/>
              <p:cNvCxnSpPr/>
              <p:nvPr/>
            </p:nvCxnSpPr>
            <p:spPr>
              <a:xfrm rot="10800000" flipH="1">
                <a:off x="9134475" y="12049050"/>
                <a:ext cx="6443700" cy="96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2600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338" name="Google Shape;338;p24"/>
              <p:cNvCxnSpPr/>
              <p:nvPr/>
            </p:nvCxnSpPr>
            <p:spPr>
              <a:xfrm>
                <a:off x="10801350" y="11858625"/>
                <a:ext cx="1285800" cy="96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2600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339" name="Google Shape;339;p24"/>
              <p:cNvCxnSpPr/>
              <p:nvPr/>
            </p:nvCxnSpPr>
            <p:spPr>
              <a:xfrm>
                <a:off x="8248650" y="12230100"/>
                <a:ext cx="3193800" cy="93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2600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340" name="Google Shape;340;p24"/>
              <p:cNvCxnSpPr/>
              <p:nvPr/>
            </p:nvCxnSpPr>
            <p:spPr>
              <a:xfrm flipH="1">
                <a:off x="11437288" y="11862738"/>
                <a:ext cx="3900" cy="3792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2600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341" name="Google Shape;341;p24"/>
              <p:cNvCxnSpPr/>
              <p:nvPr/>
            </p:nvCxnSpPr>
            <p:spPr>
              <a:xfrm flipH="1">
                <a:off x="12480250" y="12049050"/>
                <a:ext cx="1500" cy="3240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2600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342" name="Google Shape;342;p24"/>
              <p:cNvCxnSpPr/>
              <p:nvPr/>
            </p:nvCxnSpPr>
            <p:spPr>
              <a:xfrm>
                <a:off x="12475450" y="12372850"/>
                <a:ext cx="1964400" cy="96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2600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343" name="Google Shape;343;p24"/>
              <p:cNvCxnSpPr/>
              <p:nvPr/>
            </p:nvCxnSpPr>
            <p:spPr>
              <a:xfrm>
                <a:off x="5456213" y="11580125"/>
                <a:ext cx="11100" cy="9357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2600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344" name="Google Shape;344;p24"/>
              <p:cNvCxnSpPr/>
              <p:nvPr/>
            </p:nvCxnSpPr>
            <p:spPr>
              <a:xfrm>
                <a:off x="5467325" y="12515850"/>
                <a:ext cx="4480500" cy="120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2600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345" name="Google Shape;345;p24"/>
              <p:cNvCxnSpPr/>
              <p:nvPr/>
            </p:nvCxnSpPr>
            <p:spPr>
              <a:xfrm>
                <a:off x="9941588" y="12230100"/>
                <a:ext cx="3600" cy="2928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2600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346" name="Google Shape;346;p24"/>
              <p:cNvCxnSpPr/>
              <p:nvPr/>
            </p:nvCxnSpPr>
            <p:spPr>
              <a:xfrm>
                <a:off x="5857875" y="11877675"/>
                <a:ext cx="9600" cy="8574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2600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347" name="Google Shape;347;p24"/>
              <p:cNvCxnSpPr/>
              <p:nvPr/>
            </p:nvCxnSpPr>
            <p:spPr>
              <a:xfrm>
                <a:off x="5867475" y="12735075"/>
                <a:ext cx="1840500" cy="69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2600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348" name="Google Shape;348;p24"/>
              <p:cNvCxnSpPr/>
              <p:nvPr/>
            </p:nvCxnSpPr>
            <p:spPr>
              <a:xfrm flipH="1">
                <a:off x="7705625" y="12515850"/>
                <a:ext cx="300" cy="2298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2600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349" name="Google Shape;349;p24"/>
              <p:cNvCxnSpPr/>
              <p:nvPr/>
            </p:nvCxnSpPr>
            <p:spPr>
              <a:xfrm>
                <a:off x="13452825" y="12372850"/>
                <a:ext cx="7200" cy="6633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2600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350" name="Google Shape;350;p24"/>
              <p:cNvCxnSpPr/>
              <p:nvPr/>
            </p:nvCxnSpPr>
            <p:spPr>
              <a:xfrm>
                <a:off x="6784900" y="12735075"/>
                <a:ext cx="3000" cy="2964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2600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351" name="Google Shape;351;p24"/>
              <p:cNvCxnSpPr/>
              <p:nvPr/>
            </p:nvCxnSpPr>
            <p:spPr>
              <a:xfrm>
                <a:off x="6788200" y="13034300"/>
                <a:ext cx="6680100" cy="54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2600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352" name="Google Shape;352;p24"/>
              <p:cNvCxnSpPr/>
              <p:nvPr/>
            </p:nvCxnSpPr>
            <p:spPr>
              <a:xfrm>
                <a:off x="9843900" y="13039700"/>
                <a:ext cx="3300" cy="2763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FF2600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</p:grpSp>
      <p:cxnSp>
        <p:nvCxnSpPr>
          <p:cNvPr id="353" name="Google Shape;353;p24"/>
          <p:cNvCxnSpPr/>
          <p:nvPr/>
        </p:nvCxnSpPr>
        <p:spPr>
          <a:xfrm>
            <a:off x="2290763" y="6300588"/>
            <a:ext cx="6017200" cy="72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354" name="Google Shape;354;p24"/>
          <p:cNvSpPr txBox="1"/>
          <p:nvPr/>
        </p:nvSpPr>
        <p:spPr>
          <a:xfrm>
            <a:off x="2050237" y="4025551"/>
            <a:ext cx="491600" cy="297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r>
              <a:rPr lang="es" sz="1333">
                <a:latin typeface="Helvetica Neue"/>
                <a:ea typeface="Helvetica Neue"/>
                <a:cs typeface="Helvetica Neue"/>
                <a:sym typeface="Helvetica Neue"/>
              </a:rPr>
              <a:t>1.5 s</a:t>
            </a:r>
            <a:endParaRPr sz="1333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670264" y="1412776"/>
                <a:ext cx="10906217" cy="4968552"/>
              </a:xfrm>
            </p:spPr>
            <p:txBody>
              <a:bodyPr/>
              <a:lstStyle/>
              <a:p>
                <a:r>
                  <a:rPr lang="en-US" sz="2000" dirty="0"/>
                  <a:t>Clustering embeddings using VB inference for Bayesian HMM</a:t>
                </a:r>
              </a:p>
              <a:p>
                <a:pPr lvl="1"/>
                <a:r>
                  <a:rPr lang="en-US" sz="1600" dirty="0"/>
                  <a:t>Federico </a:t>
                </a:r>
                <a:r>
                  <a:rPr lang="en-US" sz="1600" dirty="0" err="1"/>
                  <a:t>Landini</a:t>
                </a:r>
                <a:r>
                  <a:rPr lang="en-US" sz="1600" dirty="0"/>
                  <a:t>, </a:t>
                </a:r>
                <a:r>
                  <a:rPr lang="en-US" sz="1600" dirty="0" err="1"/>
                  <a:t>Ján</a:t>
                </a:r>
                <a:r>
                  <a:rPr lang="en-US" sz="1600" dirty="0"/>
                  <a:t> Profant, Mireia Diez, Lukáš Burget, “</a:t>
                </a:r>
                <a:r>
                  <a:rPr lang="en-US" sz="1600" b="1" dirty="0"/>
                  <a:t>Bayesian HMM clustering of x-vector sequences (VBx) in speaker diarization: Theory, implementation and analysis on standard tasks</a:t>
                </a:r>
                <a:r>
                  <a:rPr lang="en-US" sz="1600" dirty="0"/>
                  <a:t>”, Computer Speech &amp; Language, Volume 71, 2022, 101254, ISSN 0885-2308, </a:t>
                </a:r>
                <a:r>
                  <a:rPr lang="en-US" sz="1600" dirty="0">
                    <a:hlinkClick r:id="rId2"/>
                  </a:rPr>
                  <a:t>https://doi.org/10.1016/j.csl.2021.101254</a:t>
                </a:r>
                <a:r>
                  <a:rPr lang="en-US" sz="1600" dirty="0"/>
                  <a:t>.</a:t>
                </a:r>
              </a:p>
              <a:p>
                <a:pPr lvl="1"/>
                <a:r>
                  <a:rPr lang="en-US" sz="1600" dirty="0"/>
                  <a:t>Here we consider simplified version using only GMM, which is anyway used in practice</a:t>
                </a:r>
                <a:endParaRPr lang="en-US" sz="1600" dirty="0">
                  <a:solidFill>
                    <a:schemeClr val="dk1"/>
                  </a:solidFill>
                </a:endParaRPr>
              </a:p>
              <a:p>
                <a:r>
                  <a:rPr lang="en-US" sz="2000" dirty="0">
                    <a:solidFill>
                      <a:schemeClr val="dk1"/>
                    </a:solidFill>
                  </a:rPr>
                  <a:t>Uses PLDA trained on x-vectors to model:</a:t>
                </a:r>
              </a:p>
              <a:p>
                <a:pPr marL="0" indent="0">
                  <a:buNone/>
                </a:pPr>
                <a:r>
                  <a:rPr lang="en-US" sz="1600" dirty="0"/>
                  <a:t>	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/>
                      </a:rPr>
                      <m:t>𝑝</m:t>
                    </m:r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600" b="1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600" b="1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𝝁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𝑠</m:t>
                            </m:r>
                          </m:sub>
                        </m:sSub>
                      </m:e>
                    </m:d>
                    <m:r>
                      <a:rPr lang="en-US" sz="1600" b="1" i="1">
                        <a:latin typeface="Cambria Math" panose="02040503050406030204" pitchFamily="18" charset="0"/>
                        <a:ea typeface="Cambria Math"/>
                      </a:rPr>
                      <m:t>=</m:t>
                    </m:r>
                    <m:r>
                      <a:rPr lang="en-US" sz="1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𝓝</m:t>
                    </m:r>
                    <m:d>
                      <m:dPr>
                        <m:ctrlP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600" b="1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600" b="1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𝝁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𝑠</m:t>
                            </m:r>
                          </m:sub>
                        </m:sSub>
                      </m:e>
                      <m:e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/>
                          </a:rPr>
                          <m:t>𝝁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sz="1600" b="1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600" b="1">
                                <a:latin typeface="Cambria Math" panose="02040503050406030204" pitchFamily="18" charset="0"/>
                                <a:ea typeface="Cambria Math"/>
                              </a:rPr>
                              <m:t>𝚺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/>
                              </a:rPr>
                              <m:t>𝑎𝑐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1600" dirty="0"/>
                  <a:t>	- </a:t>
                </a:r>
                <a:r>
                  <a:rPr lang="en-US" sz="1600" kern="0" dirty="0">
                    <a:sym typeface="Wingdings" pitchFamily="2" charset="2"/>
                  </a:rPr>
                  <a:t>distribution of speaker means</a:t>
                </a:r>
              </a:p>
              <a:p>
                <a:pPr marL="0" indent="0">
                  <a:buNone/>
                </a:pPr>
                <a:r>
                  <a:rPr lang="en-US" sz="1600" dirty="0"/>
                  <a:t>	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/>
                      </a:rPr>
                      <m:t>𝑝</m:t>
                    </m:r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e>
                        <m:sSub>
                          <m:sSubPr>
                            <m:ctrlPr>
                              <a:rPr lang="en-US" sz="1600" b="1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600" b="1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𝝁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𝑠</m:t>
                            </m:r>
                          </m:sub>
                        </m:sSub>
                      </m:e>
                    </m:d>
                    <m:r>
                      <a:rPr lang="en-US" sz="1600" b="1" i="1">
                        <a:latin typeface="Cambria Math" panose="02040503050406030204" pitchFamily="18" charset="0"/>
                        <a:ea typeface="Cambria Math"/>
                      </a:rPr>
                      <m:t>=</m:t>
                    </m:r>
                    <m:r>
                      <a:rPr lang="en-US" sz="1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𝓝</m:t>
                    </m:r>
                    <m:r>
                      <a:rPr lang="en-US" sz="1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1600" b="1">
                        <a:latin typeface="Cambria Math" panose="02040503050406030204" pitchFamily="18" charset="0"/>
                        <a:ea typeface="Cambria Math"/>
                      </a:rPr>
                      <m:t>𝐱</m:t>
                    </m:r>
                    <m:r>
                      <a:rPr lang="en-US" sz="1600" b="1" i="1">
                        <a:latin typeface="Cambria Math" panose="02040503050406030204" pitchFamily="18" charset="0"/>
                        <a:ea typeface="Cambria Math"/>
                      </a:rPr>
                      <m:t>|</m:t>
                    </m:r>
                    <m:sSub>
                      <m:sSubPr>
                        <m:ctrlPr>
                          <a:rPr lang="en-US" sz="1600" b="1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/>
                          </a:rPr>
                          <m:t>𝝁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𝑠</m:t>
                        </m:r>
                      </m:sub>
                    </m:sSub>
                    <m:r>
                      <a:rPr lang="en-US" sz="1600" b="1" i="1">
                        <a:latin typeface="Cambria Math" panose="02040503050406030204" pitchFamily="18" charset="0"/>
                        <a:ea typeface="Cambria Math"/>
                      </a:rPr>
                      <m:t>,</m:t>
                    </m:r>
                    <m:sSub>
                      <m:sSubPr>
                        <m:ctrlPr>
                          <a:rPr lang="en-US" sz="1600" b="1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1600" b="1">
                            <a:latin typeface="Cambria Math" panose="02040503050406030204" pitchFamily="18" charset="0"/>
                            <a:ea typeface="Cambria Math"/>
                          </a:rPr>
                          <m:t>𝚺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  <a:ea typeface="Cambria Math"/>
                          </a:rPr>
                          <m:t>𝑤𝑐</m:t>
                        </m:r>
                      </m:sub>
                    </m:sSub>
                    <m:r>
                      <a:rPr lang="en-US" sz="1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/>
                  <a:t>	- </a:t>
                </a:r>
                <a:r>
                  <a:rPr lang="en-US" sz="1600" kern="0" dirty="0">
                    <a:sym typeface="Wingdings" pitchFamily="2" charset="2"/>
                  </a:rPr>
                  <a:t>within speaker (channel) variability</a:t>
                </a:r>
                <a:endParaRPr lang="en-US" sz="2000" dirty="0">
                  <a:solidFill>
                    <a:schemeClr val="dk1"/>
                  </a:solidFill>
                </a:endParaRPr>
              </a:p>
              <a:p>
                <a:r>
                  <a:rPr lang="en-US" sz="2000" dirty="0">
                    <a:solidFill>
                      <a:schemeClr val="dk1"/>
                    </a:solidFill>
                  </a:rPr>
                  <a:t>If the x-vectors from a single conversation of several speakers</a:t>
                </a:r>
                <a:br>
                  <a:rPr lang="en-US" sz="2000" dirty="0">
                    <a:solidFill>
                      <a:schemeClr val="dk1"/>
                    </a:solidFill>
                  </a:rPr>
                </a:br>
                <a:r>
                  <a:rPr lang="en-US" sz="2000" dirty="0">
                    <a:solidFill>
                      <a:schemeClr val="dk1"/>
                    </a:solidFill>
                  </a:rPr>
                  <a:t>follows the PLDA model, they can be assumed to be distributed</a:t>
                </a:r>
                <a:br>
                  <a:rPr lang="en-US" sz="2000" dirty="0">
                    <a:solidFill>
                      <a:schemeClr val="dk1"/>
                    </a:solidFill>
                  </a:rPr>
                </a:br>
                <a:r>
                  <a:rPr lang="en-US" sz="2000" dirty="0">
                    <a:solidFill>
                      <a:schemeClr val="dk1"/>
                    </a:solidFill>
                  </a:rPr>
                  <a:t>according to Bayesian GMM model where:</a:t>
                </a:r>
              </a:p>
              <a:p>
                <a:pPr lvl="1"/>
                <a:r>
                  <a:rPr lang="en-US" sz="1600" dirty="0">
                    <a:solidFill>
                      <a:schemeClr val="dk1"/>
                    </a:solidFill>
                  </a:rPr>
                  <a:t>Means of the components follows prior distribution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/>
                      </a:rPr>
                      <m:t>𝑝</m:t>
                    </m:r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600" b="1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600" b="1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𝝁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𝑠</m:t>
                            </m:r>
                          </m:sub>
                        </m:sSub>
                      </m:e>
                    </m:d>
                  </m:oMath>
                </a14:m>
                <a:endParaRPr lang="en-US" sz="1600" dirty="0">
                  <a:solidFill>
                    <a:schemeClr val="dk1"/>
                  </a:solidFill>
                </a:endParaRPr>
              </a:p>
              <a:p>
                <a:pPr lvl="1"/>
                <a:r>
                  <a:rPr lang="en-US" sz="1600" dirty="0">
                    <a:solidFill>
                      <a:schemeClr val="dk1"/>
                    </a:solidFill>
                  </a:rPr>
                  <a:t>Speaker specific distributions are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e>
                        <m:sSub>
                          <m:sSubPr>
                            <m:ctrlPr>
                              <a:rPr lang="en-US" sz="1600" b="1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600" b="1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𝝁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𝑠</m:t>
                            </m:r>
                          </m:sub>
                        </m:sSub>
                      </m:e>
                    </m:d>
                  </m:oMath>
                </a14:m>
                <a:endParaRPr lang="en-US" sz="1600" dirty="0">
                  <a:solidFill>
                    <a:schemeClr val="dk1"/>
                  </a:solidFill>
                </a:endParaRPr>
              </a:p>
              <a:p>
                <a:pPr lvl="1"/>
                <a:r>
                  <a:rPr lang="en-US" sz="1600" dirty="0">
                    <a:solidFill>
                      <a:schemeClr val="dk1"/>
                    </a:solidFill>
                  </a:rPr>
                  <a:t>Weights 𝝅 determine how much is the speaker speaking</a:t>
                </a:r>
              </a:p>
              <a:p>
                <a:pPr marL="0" indent="0">
                  <a:buNone/>
                </a:pPr>
                <a:endParaRPr lang="en-US" sz="1600" kern="0" dirty="0">
                  <a:sym typeface="Wingdings" pitchFamily="2" charset="2"/>
                </a:endParaRPr>
              </a:p>
              <a:p>
                <a:pPr lvl="1"/>
                <a:endParaRPr lang="en-US" sz="1600" dirty="0">
                  <a:solidFill>
                    <a:schemeClr val="dk1"/>
                  </a:solidFill>
                </a:endParaRPr>
              </a:p>
              <a:p>
                <a:pPr marL="0" indent="0">
                  <a:buNone/>
                </a:pPr>
                <a:endParaRPr lang="en-US" sz="2000" dirty="0">
                  <a:solidFill>
                    <a:schemeClr val="dk1"/>
                  </a:solidFill>
                </a:endParaRPr>
              </a:p>
              <a:p>
                <a:endParaRPr lang="en-US" sz="2000" dirty="0">
                  <a:solidFill>
                    <a:schemeClr val="dk1"/>
                  </a:solidFill>
                </a:endParaRPr>
              </a:p>
            </p:txBody>
          </p:sp>
        </mc:Choice>
        <mc:Fallback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0264" y="1412776"/>
                <a:ext cx="10906217" cy="4968552"/>
              </a:xfrm>
              <a:blipFill>
                <a:blip r:embed="rId3"/>
                <a:stretch>
                  <a:fillRect l="-503" t="-1350" r="-5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VBx Diarization</a:t>
            </a:r>
            <a:endParaRPr lang="cs-CZ" altLang="en-US" dirty="0"/>
          </a:p>
        </p:txBody>
      </p:sp>
      <p:grpSp>
        <p:nvGrpSpPr>
          <p:cNvPr id="2" name="Group 124">
            <a:extLst>
              <a:ext uri="{FF2B5EF4-FFF2-40B4-BE49-F238E27FC236}">
                <a16:creationId xmlns:a16="http://schemas.microsoft.com/office/drawing/2014/main" id="{E0BE8546-6BC0-CFDD-5E42-290F2B5DEBA0}"/>
              </a:ext>
            </a:extLst>
          </p:cNvPr>
          <p:cNvGrpSpPr>
            <a:grpSpLocks/>
          </p:cNvGrpSpPr>
          <p:nvPr/>
        </p:nvGrpSpPr>
        <p:grpSpPr bwMode="auto">
          <a:xfrm>
            <a:off x="8264114" y="2975748"/>
            <a:ext cx="3096341" cy="3251665"/>
            <a:chOff x="960" y="1056"/>
            <a:chExt cx="2688" cy="2976"/>
          </a:xfrm>
        </p:grpSpPr>
        <p:grpSp>
          <p:nvGrpSpPr>
            <p:cNvPr id="6" name="Group 3">
              <a:extLst>
                <a:ext uri="{FF2B5EF4-FFF2-40B4-BE49-F238E27FC236}">
                  <a16:creationId xmlns:a16="http://schemas.microsoft.com/office/drawing/2014/main" id="{9DE3A9E4-0976-3BF2-7CBA-1549029439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88" y="1488"/>
              <a:ext cx="1392" cy="2484"/>
              <a:chOff x="1488" y="1488"/>
              <a:chExt cx="1392" cy="2484"/>
            </a:xfrm>
          </p:grpSpPr>
          <p:sp>
            <p:nvSpPr>
              <p:cNvPr id="36914" name="Oval 4">
                <a:extLst>
                  <a:ext uri="{FF2B5EF4-FFF2-40B4-BE49-F238E27FC236}">
                    <a16:creationId xmlns:a16="http://schemas.microsoft.com/office/drawing/2014/main" id="{7574B17B-413A-678D-EA93-153D679D93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2220809">
                <a:off x="1863" y="1488"/>
                <a:ext cx="617" cy="2484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915" name="Oval 5">
                <a:extLst>
                  <a:ext uri="{FF2B5EF4-FFF2-40B4-BE49-F238E27FC236}">
                    <a16:creationId xmlns:a16="http://schemas.microsoft.com/office/drawing/2014/main" id="{67EE28EE-FB23-7465-5D92-3F0C4E938A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32" y="2686"/>
                <a:ext cx="98" cy="96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916" name="Oval 6">
                <a:extLst>
                  <a:ext uri="{FF2B5EF4-FFF2-40B4-BE49-F238E27FC236}">
                    <a16:creationId xmlns:a16="http://schemas.microsoft.com/office/drawing/2014/main" id="{670CF6DE-2090-B72D-BE21-8BE695C811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4" y="2291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917" name="Oval 7">
                <a:extLst>
                  <a:ext uri="{FF2B5EF4-FFF2-40B4-BE49-F238E27FC236}">
                    <a16:creationId xmlns:a16="http://schemas.microsoft.com/office/drawing/2014/main" id="{4982E89F-2EDC-DFF6-AD4F-FB38E1B45F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2339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918" name="Oval 8">
                <a:extLst>
                  <a:ext uri="{FF2B5EF4-FFF2-40B4-BE49-F238E27FC236}">
                    <a16:creationId xmlns:a16="http://schemas.microsoft.com/office/drawing/2014/main" id="{CA6A3C27-4B7B-F017-4B61-977636EE1D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0" y="2531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919" name="Oval 9">
                <a:extLst>
                  <a:ext uri="{FF2B5EF4-FFF2-40B4-BE49-F238E27FC236}">
                    <a16:creationId xmlns:a16="http://schemas.microsoft.com/office/drawing/2014/main" id="{9DCBA55E-3853-B2C5-4AAF-C2FFFF76DC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531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920" name="Oval 10">
                <a:extLst>
                  <a:ext uri="{FF2B5EF4-FFF2-40B4-BE49-F238E27FC236}">
                    <a16:creationId xmlns:a16="http://schemas.microsoft.com/office/drawing/2014/main" id="{7C2FA599-73AD-3692-B152-0A9BA12AA4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675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921" name="Oval 11">
                <a:extLst>
                  <a:ext uri="{FF2B5EF4-FFF2-40B4-BE49-F238E27FC236}">
                    <a16:creationId xmlns:a16="http://schemas.microsoft.com/office/drawing/2014/main" id="{7BBD475C-A865-325C-D877-ABCDBC0F4B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0" y="2867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922" name="Oval 12">
                <a:extLst>
                  <a:ext uri="{FF2B5EF4-FFF2-40B4-BE49-F238E27FC236}">
                    <a16:creationId xmlns:a16="http://schemas.microsoft.com/office/drawing/2014/main" id="{B13BF47E-8229-7ABD-10EF-585CCF7919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6" y="2771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923" name="Oval 13">
                <a:extLst>
                  <a:ext uri="{FF2B5EF4-FFF2-40B4-BE49-F238E27FC236}">
                    <a16:creationId xmlns:a16="http://schemas.microsoft.com/office/drawing/2014/main" id="{673E4ABE-75AD-0F9E-B877-46A845017B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2723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924" name="Oval 14">
                <a:extLst>
                  <a:ext uri="{FF2B5EF4-FFF2-40B4-BE49-F238E27FC236}">
                    <a16:creationId xmlns:a16="http://schemas.microsoft.com/office/drawing/2014/main" id="{DF97567E-0DA1-FD70-2FC8-39C9DC13D5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4" y="2915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925" name="Oval 15">
                <a:extLst>
                  <a:ext uri="{FF2B5EF4-FFF2-40B4-BE49-F238E27FC236}">
                    <a16:creationId xmlns:a16="http://schemas.microsoft.com/office/drawing/2014/main" id="{005DABDB-F53B-E634-1E52-A182727B1C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2915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926" name="Oval 16">
                <a:extLst>
                  <a:ext uri="{FF2B5EF4-FFF2-40B4-BE49-F238E27FC236}">
                    <a16:creationId xmlns:a16="http://schemas.microsoft.com/office/drawing/2014/main" id="{43CB894F-73C9-DB19-1B02-70C1BBB466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0" y="3107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927" name="Oval 17">
                <a:extLst>
                  <a:ext uri="{FF2B5EF4-FFF2-40B4-BE49-F238E27FC236}">
                    <a16:creationId xmlns:a16="http://schemas.microsoft.com/office/drawing/2014/main" id="{EE0A207B-3AE8-03DE-3017-6FDF13F796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4" y="3107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928" name="Oval 18">
                <a:extLst>
                  <a:ext uri="{FF2B5EF4-FFF2-40B4-BE49-F238E27FC236}">
                    <a16:creationId xmlns:a16="http://schemas.microsoft.com/office/drawing/2014/main" id="{6D2A54E0-A733-BD44-EACA-131867D7DE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0" y="3299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929" name="Oval 19">
                <a:extLst>
                  <a:ext uri="{FF2B5EF4-FFF2-40B4-BE49-F238E27FC236}">
                    <a16:creationId xmlns:a16="http://schemas.microsoft.com/office/drawing/2014/main" id="{5552074C-CD0C-509F-5F6F-50B6DEA77C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4" y="2675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930" name="Oval 20">
                <a:extLst>
                  <a:ext uri="{FF2B5EF4-FFF2-40B4-BE49-F238E27FC236}">
                    <a16:creationId xmlns:a16="http://schemas.microsoft.com/office/drawing/2014/main" id="{89AA6540-304E-E4E7-1C35-A7082E4008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6" y="3360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931" name="Oval 21">
                <a:extLst>
                  <a:ext uri="{FF2B5EF4-FFF2-40B4-BE49-F238E27FC236}">
                    <a16:creationId xmlns:a16="http://schemas.microsoft.com/office/drawing/2014/main" id="{3D6C289D-8674-B932-87F5-C1FD27F678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2" y="3600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932" name="Oval 22">
                <a:extLst>
                  <a:ext uri="{FF2B5EF4-FFF2-40B4-BE49-F238E27FC236}">
                    <a16:creationId xmlns:a16="http://schemas.microsoft.com/office/drawing/2014/main" id="{10F2E7C7-F951-8A90-2EE7-AC034E0B8D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2016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933" name="Oval 23">
                <a:extLst>
                  <a:ext uri="{FF2B5EF4-FFF2-40B4-BE49-F238E27FC236}">
                    <a16:creationId xmlns:a16="http://schemas.microsoft.com/office/drawing/2014/main" id="{2745858A-7B65-FE91-A972-943A66F130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4" y="2579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934" name="Oval 24">
                <a:extLst>
                  <a:ext uri="{FF2B5EF4-FFF2-40B4-BE49-F238E27FC236}">
                    <a16:creationId xmlns:a16="http://schemas.microsoft.com/office/drawing/2014/main" id="{C12B8DA5-50DF-3A85-018B-E2526CC52D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4" y="2435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935" name="Oval 25">
                <a:extLst>
                  <a:ext uri="{FF2B5EF4-FFF2-40B4-BE49-F238E27FC236}">
                    <a16:creationId xmlns:a16="http://schemas.microsoft.com/office/drawing/2014/main" id="{8F7E197F-92AF-45EF-DEBD-F5D5E0D2DD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2147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936" name="Oval 26">
                <a:extLst>
                  <a:ext uri="{FF2B5EF4-FFF2-40B4-BE49-F238E27FC236}">
                    <a16:creationId xmlns:a16="http://schemas.microsoft.com/office/drawing/2014/main" id="{4954FCFA-6792-3362-BF52-2D3967F985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1824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937" name="Oval 27">
                <a:extLst>
                  <a:ext uri="{FF2B5EF4-FFF2-40B4-BE49-F238E27FC236}">
                    <a16:creationId xmlns:a16="http://schemas.microsoft.com/office/drawing/2014/main" id="{2D13130B-A8F3-A324-48D8-FE6F0238E1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2195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938" name="Oval 28">
                <a:extLst>
                  <a:ext uri="{FF2B5EF4-FFF2-40B4-BE49-F238E27FC236}">
                    <a16:creationId xmlns:a16="http://schemas.microsoft.com/office/drawing/2014/main" id="{24C15522-730E-96E3-75BC-D046C8C633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6" y="3107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939" name="Oval 29">
                <a:extLst>
                  <a:ext uri="{FF2B5EF4-FFF2-40B4-BE49-F238E27FC236}">
                    <a16:creationId xmlns:a16="http://schemas.microsoft.com/office/drawing/2014/main" id="{E755BA89-96F0-30B4-BF7E-8B179C6238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8" y="2771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940" name="Oval 30">
                <a:extLst>
                  <a:ext uri="{FF2B5EF4-FFF2-40B4-BE49-F238E27FC236}">
                    <a16:creationId xmlns:a16="http://schemas.microsoft.com/office/drawing/2014/main" id="{08188013-D5A4-FA24-BE09-BAB53C8AD4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2435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941" name="Oval 31">
                <a:extLst>
                  <a:ext uri="{FF2B5EF4-FFF2-40B4-BE49-F238E27FC236}">
                    <a16:creationId xmlns:a16="http://schemas.microsoft.com/office/drawing/2014/main" id="{4A675C2C-B062-5530-670F-91ECD9692D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8" y="2352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942" name="Oval 32">
                <a:extLst>
                  <a:ext uri="{FF2B5EF4-FFF2-40B4-BE49-F238E27FC236}">
                    <a16:creationId xmlns:a16="http://schemas.microsoft.com/office/drawing/2014/main" id="{C94E0B90-6E7A-F30C-664C-F951B24571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8" y="2435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</p:grpSp>
        <p:grpSp>
          <p:nvGrpSpPr>
            <p:cNvPr id="8" name="Group 33">
              <a:extLst>
                <a:ext uri="{FF2B5EF4-FFF2-40B4-BE49-F238E27FC236}">
                  <a16:creationId xmlns:a16="http://schemas.microsoft.com/office/drawing/2014/main" id="{210A4052-9F77-797F-926C-DAA079F342D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60" y="1548"/>
              <a:ext cx="1200" cy="2484"/>
              <a:chOff x="672" y="1165"/>
              <a:chExt cx="1200" cy="2484"/>
            </a:xfrm>
          </p:grpSpPr>
          <p:sp>
            <p:nvSpPr>
              <p:cNvPr id="36885" name="Oval 34">
                <a:extLst>
                  <a:ext uri="{FF2B5EF4-FFF2-40B4-BE49-F238E27FC236}">
                    <a16:creationId xmlns:a16="http://schemas.microsoft.com/office/drawing/2014/main" id="{D18B2EA1-7F6A-3CBB-5C22-836C15FEA9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2220809">
                <a:off x="951" y="1165"/>
                <a:ext cx="617" cy="2484"/>
              </a:xfrm>
              <a:prstGeom prst="ellipse">
                <a:avLst/>
              </a:prstGeom>
              <a:noFill/>
              <a:ln w="9525">
                <a:solidFill>
                  <a:srgbClr val="FF0000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pitchFamily="34" charset="0"/>
                </a:endParaRPr>
              </a:p>
            </p:txBody>
          </p:sp>
          <p:sp>
            <p:nvSpPr>
              <p:cNvPr id="36886" name="Oval 35">
                <a:extLst>
                  <a:ext uri="{FF2B5EF4-FFF2-40B4-BE49-F238E27FC236}">
                    <a16:creationId xmlns:a16="http://schemas.microsoft.com/office/drawing/2014/main" id="{176CF6DD-4BEE-D985-12C4-1FAD3FED9D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20" y="2363"/>
                <a:ext cx="98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887" name="Oval 36">
                <a:extLst>
                  <a:ext uri="{FF2B5EF4-FFF2-40B4-BE49-F238E27FC236}">
                    <a16:creationId xmlns:a16="http://schemas.microsoft.com/office/drawing/2014/main" id="{2A59C69A-4951-1AF0-D2EF-DAC8376609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1968"/>
                <a:ext cx="48" cy="48"/>
              </a:xfrm>
              <a:prstGeom prst="ellipse">
                <a:avLst/>
              </a:prstGeom>
              <a:solidFill>
                <a:srgbClr val="FF505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888" name="Oval 37">
                <a:extLst>
                  <a:ext uri="{FF2B5EF4-FFF2-40B4-BE49-F238E27FC236}">
                    <a16:creationId xmlns:a16="http://schemas.microsoft.com/office/drawing/2014/main" id="{6AB7A45A-7EB7-0677-D5DE-D4304DB519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4" y="2016"/>
                <a:ext cx="48" cy="48"/>
              </a:xfrm>
              <a:prstGeom prst="ellipse">
                <a:avLst/>
              </a:prstGeom>
              <a:solidFill>
                <a:srgbClr val="FF505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889" name="Oval 38">
                <a:extLst>
                  <a:ext uri="{FF2B5EF4-FFF2-40B4-BE49-F238E27FC236}">
                    <a16:creationId xmlns:a16="http://schemas.microsoft.com/office/drawing/2014/main" id="{3B980965-7A06-2EC5-2FBD-0B3E9884BA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208"/>
                <a:ext cx="48" cy="48"/>
              </a:xfrm>
              <a:prstGeom prst="ellipse">
                <a:avLst/>
              </a:prstGeom>
              <a:solidFill>
                <a:srgbClr val="FF505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890" name="Oval 39">
                <a:extLst>
                  <a:ext uri="{FF2B5EF4-FFF2-40B4-BE49-F238E27FC236}">
                    <a16:creationId xmlns:a16="http://schemas.microsoft.com/office/drawing/2014/main" id="{58AADC93-7B79-8CEF-7B97-707A969DE6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6" y="2208"/>
                <a:ext cx="48" cy="48"/>
              </a:xfrm>
              <a:prstGeom prst="ellipse">
                <a:avLst/>
              </a:prstGeom>
              <a:solidFill>
                <a:srgbClr val="FF505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891" name="Oval 40">
                <a:extLst>
                  <a:ext uri="{FF2B5EF4-FFF2-40B4-BE49-F238E27FC236}">
                    <a16:creationId xmlns:a16="http://schemas.microsoft.com/office/drawing/2014/main" id="{E5A352E0-A946-6D3F-C8CA-7021F72126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6" y="2352"/>
                <a:ext cx="48" cy="48"/>
              </a:xfrm>
              <a:prstGeom prst="ellipse">
                <a:avLst/>
              </a:prstGeom>
              <a:solidFill>
                <a:srgbClr val="FF505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892" name="Oval 41">
                <a:extLst>
                  <a:ext uri="{FF2B5EF4-FFF2-40B4-BE49-F238E27FC236}">
                    <a16:creationId xmlns:a16="http://schemas.microsoft.com/office/drawing/2014/main" id="{AD653764-3818-9AEB-3011-F39C24BF54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544"/>
                <a:ext cx="48" cy="48"/>
              </a:xfrm>
              <a:prstGeom prst="ellipse">
                <a:avLst/>
              </a:prstGeom>
              <a:solidFill>
                <a:srgbClr val="FF505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893" name="Oval 42">
                <a:extLst>
                  <a:ext uri="{FF2B5EF4-FFF2-40B4-BE49-F238E27FC236}">
                    <a16:creationId xmlns:a16="http://schemas.microsoft.com/office/drawing/2014/main" id="{326ECB89-6359-AF84-1070-25BD9136FB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4" y="2448"/>
                <a:ext cx="48" cy="48"/>
              </a:xfrm>
              <a:prstGeom prst="ellipse">
                <a:avLst/>
              </a:prstGeom>
              <a:solidFill>
                <a:srgbClr val="FF505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894" name="Oval 43">
                <a:extLst>
                  <a:ext uri="{FF2B5EF4-FFF2-40B4-BE49-F238E27FC236}">
                    <a16:creationId xmlns:a16="http://schemas.microsoft.com/office/drawing/2014/main" id="{6567B713-90B1-B663-CAAD-AC594254D1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0" y="2400"/>
                <a:ext cx="48" cy="48"/>
              </a:xfrm>
              <a:prstGeom prst="ellipse">
                <a:avLst/>
              </a:prstGeom>
              <a:solidFill>
                <a:srgbClr val="FF505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895" name="Oval 44">
                <a:extLst>
                  <a:ext uri="{FF2B5EF4-FFF2-40B4-BE49-F238E27FC236}">
                    <a16:creationId xmlns:a16="http://schemas.microsoft.com/office/drawing/2014/main" id="{09F3B8FA-934C-76E3-FBAE-CC28419FAC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2592"/>
                <a:ext cx="48" cy="48"/>
              </a:xfrm>
              <a:prstGeom prst="ellipse">
                <a:avLst/>
              </a:prstGeom>
              <a:solidFill>
                <a:srgbClr val="FF505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896" name="Oval 45">
                <a:extLst>
                  <a:ext uri="{FF2B5EF4-FFF2-40B4-BE49-F238E27FC236}">
                    <a16:creationId xmlns:a16="http://schemas.microsoft.com/office/drawing/2014/main" id="{FC0A836B-6657-ED52-7EF1-9480EF4804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6" y="2592"/>
                <a:ext cx="48" cy="48"/>
              </a:xfrm>
              <a:prstGeom prst="ellipse">
                <a:avLst/>
              </a:prstGeom>
              <a:solidFill>
                <a:srgbClr val="FF505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897" name="Oval 46">
                <a:extLst>
                  <a:ext uri="{FF2B5EF4-FFF2-40B4-BE49-F238E27FC236}">
                    <a16:creationId xmlns:a16="http://schemas.microsoft.com/office/drawing/2014/main" id="{F1E72C3C-99B3-47A9-2339-C92AB32655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784"/>
                <a:ext cx="48" cy="48"/>
              </a:xfrm>
              <a:prstGeom prst="ellipse">
                <a:avLst/>
              </a:prstGeom>
              <a:solidFill>
                <a:srgbClr val="FF505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898" name="Oval 47">
                <a:extLst>
                  <a:ext uri="{FF2B5EF4-FFF2-40B4-BE49-F238E27FC236}">
                    <a16:creationId xmlns:a16="http://schemas.microsoft.com/office/drawing/2014/main" id="{DF1D3FC0-E634-C7F9-1710-CE78D95AF7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2784"/>
                <a:ext cx="48" cy="48"/>
              </a:xfrm>
              <a:prstGeom prst="ellipse">
                <a:avLst/>
              </a:prstGeom>
              <a:solidFill>
                <a:srgbClr val="FF505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899" name="Oval 48">
                <a:extLst>
                  <a:ext uri="{FF2B5EF4-FFF2-40B4-BE49-F238E27FC236}">
                    <a16:creationId xmlns:a16="http://schemas.microsoft.com/office/drawing/2014/main" id="{88E8CDCC-7973-3C11-EF31-55FEDC0ADC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6" y="2976"/>
                <a:ext cx="48" cy="48"/>
              </a:xfrm>
              <a:prstGeom prst="ellipse">
                <a:avLst/>
              </a:prstGeom>
              <a:solidFill>
                <a:srgbClr val="FF505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900" name="Oval 49">
                <a:extLst>
                  <a:ext uri="{FF2B5EF4-FFF2-40B4-BE49-F238E27FC236}">
                    <a16:creationId xmlns:a16="http://schemas.microsoft.com/office/drawing/2014/main" id="{968DC58F-7AE0-A318-F6E0-6DC4049176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2" y="2352"/>
                <a:ext cx="48" cy="48"/>
              </a:xfrm>
              <a:prstGeom prst="ellipse">
                <a:avLst/>
              </a:prstGeom>
              <a:solidFill>
                <a:srgbClr val="FF505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901" name="Oval 50">
                <a:extLst>
                  <a:ext uri="{FF2B5EF4-FFF2-40B4-BE49-F238E27FC236}">
                    <a16:creationId xmlns:a16="http://schemas.microsoft.com/office/drawing/2014/main" id="{DE374BB3-D5AC-592D-D865-BB67B479FF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6" y="2928"/>
                <a:ext cx="48" cy="48"/>
              </a:xfrm>
              <a:prstGeom prst="ellipse">
                <a:avLst/>
              </a:prstGeom>
              <a:solidFill>
                <a:srgbClr val="FF505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902" name="Oval 51">
                <a:extLst>
                  <a:ext uri="{FF2B5EF4-FFF2-40B4-BE49-F238E27FC236}">
                    <a16:creationId xmlns:a16="http://schemas.microsoft.com/office/drawing/2014/main" id="{42D73510-5941-AE4A-1DAB-D9F69990A5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48" cy="48"/>
              </a:xfrm>
              <a:prstGeom prst="ellipse">
                <a:avLst/>
              </a:prstGeom>
              <a:solidFill>
                <a:srgbClr val="FF505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903" name="Oval 52">
                <a:extLst>
                  <a:ext uri="{FF2B5EF4-FFF2-40B4-BE49-F238E27FC236}">
                    <a16:creationId xmlns:a16="http://schemas.microsoft.com/office/drawing/2014/main" id="{EE1E8503-3A52-33C3-4446-D8004BCE3B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1680"/>
                <a:ext cx="48" cy="48"/>
              </a:xfrm>
              <a:prstGeom prst="ellipse">
                <a:avLst/>
              </a:prstGeom>
              <a:solidFill>
                <a:srgbClr val="FF505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904" name="Oval 53">
                <a:extLst>
                  <a:ext uri="{FF2B5EF4-FFF2-40B4-BE49-F238E27FC236}">
                    <a16:creationId xmlns:a16="http://schemas.microsoft.com/office/drawing/2014/main" id="{42D925BB-E946-4DED-D265-6AE49C9C83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2" y="2256"/>
                <a:ext cx="48" cy="48"/>
              </a:xfrm>
              <a:prstGeom prst="ellipse">
                <a:avLst/>
              </a:prstGeom>
              <a:solidFill>
                <a:srgbClr val="FF505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905" name="Oval 54">
                <a:extLst>
                  <a:ext uri="{FF2B5EF4-FFF2-40B4-BE49-F238E27FC236}">
                    <a16:creationId xmlns:a16="http://schemas.microsoft.com/office/drawing/2014/main" id="{04E3DEB8-F8FC-A6F6-2BF9-77D6120E46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2" y="2112"/>
                <a:ext cx="48" cy="48"/>
              </a:xfrm>
              <a:prstGeom prst="ellipse">
                <a:avLst/>
              </a:prstGeom>
              <a:solidFill>
                <a:srgbClr val="FF505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906" name="Oval 55">
                <a:extLst>
                  <a:ext uri="{FF2B5EF4-FFF2-40B4-BE49-F238E27FC236}">
                    <a16:creationId xmlns:a16="http://schemas.microsoft.com/office/drawing/2014/main" id="{03B182F9-5ED9-CFD8-0366-7AAB882D8A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0" y="1824"/>
                <a:ext cx="48" cy="48"/>
              </a:xfrm>
              <a:prstGeom prst="ellipse">
                <a:avLst/>
              </a:prstGeom>
              <a:solidFill>
                <a:srgbClr val="FF505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907" name="Oval 56">
                <a:extLst>
                  <a:ext uri="{FF2B5EF4-FFF2-40B4-BE49-F238E27FC236}">
                    <a16:creationId xmlns:a16="http://schemas.microsoft.com/office/drawing/2014/main" id="{6A2977A6-B913-90BB-8DB8-FD25E134BE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2" y="1584"/>
                <a:ext cx="48" cy="48"/>
              </a:xfrm>
              <a:prstGeom prst="ellipse">
                <a:avLst/>
              </a:prstGeom>
              <a:solidFill>
                <a:srgbClr val="FF505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908" name="Oval 57">
                <a:extLst>
                  <a:ext uri="{FF2B5EF4-FFF2-40B4-BE49-F238E27FC236}">
                    <a16:creationId xmlns:a16="http://schemas.microsoft.com/office/drawing/2014/main" id="{C34D121E-FEED-FC77-DE81-684E36CDD3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8" y="1872"/>
                <a:ext cx="48" cy="48"/>
              </a:xfrm>
              <a:prstGeom prst="ellipse">
                <a:avLst/>
              </a:prstGeom>
              <a:solidFill>
                <a:srgbClr val="FF505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909" name="Oval 58">
                <a:extLst>
                  <a:ext uri="{FF2B5EF4-FFF2-40B4-BE49-F238E27FC236}">
                    <a16:creationId xmlns:a16="http://schemas.microsoft.com/office/drawing/2014/main" id="{E1286014-1792-30A2-A81C-E124BB7827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4" y="2784"/>
                <a:ext cx="48" cy="48"/>
              </a:xfrm>
              <a:prstGeom prst="ellipse">
                <a:avLst/>
              </a:prstGeom>
              <a:solidFill>
                <a:srgbClr val="FF505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910" name="Oval 59">
                <a:extLst>
                  <a:ext uri="{FF2B5EF4-FFF2-40B4-BE49-F238E27FC236}">
                    <a16:creationId xmlns:a16="http://schemas.microsoft.com/office/drawing/2014/main" id="{BD60C8AD-265D-D68D-F508-5902A0C8FC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2448"/>
                <a:ext cx="48" cy="48"/>
              </a:xfrm>
              <a:prstGeom prst="ellipse">
                <a:avLst/>
              </a:prstGeom>
              <a:solidFill>
                <a:srgbClr val="FF505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911" name="Oval 60">
                <a:extLst>
                  <a:ext uri="{FF2B5EF4-FFF2-40B4-BE49-F238E27FC236}">
                    <a16:creationId xmlns:a16="http://schemas.microsoft.com/office/drawing/2014/main" id="{56CB67ED-56A4-7001-1114-E2DE6C92E3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0" y="2112"/>
                <a:ext cx="48" cy="48"/>
              </a:xfrm>
              <a:prstGeom prst="ellipse">
                <a:avLst/>
              </a:prstGeom>
              <a:solidFill>
                <a:srgbClr val="FF505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912" name="Oval 61">
                <a:extLst>
                  <a:ext uri="{FF2B5EF4-FFF2-40B4-BE49-F238E27FC236}">
                    <a16:creationId xmlns:a16="http://schemas.microsoft.com/office/drawing/2014/main" id="{CA60CAEE-297B-0A16-1FE7-57D1F6EDFC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112"/>
                <a:ext cx="48" cy="48"/>
              </a:xfrm>
              <a:prstGeom prst="ellipse">
                <a:avLst/>
              </a:prstGeom>
              <a:solidFill>
                <a:srgbClr val="FF505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913" name="Oval 62">
                <a:extLst>
                  <a:ext uri="{FF2B5EF4-FFF2-40B4-BE49-F238E27FC236}">
                    <a16:creationId xmlns:a16="http://schemas.microsoft.com/office/drawing/2014/main" id="{72DF2E61-FDAD-A27D-6754-DA90A58EF3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2112"/>
                <a:ext cx="48" cy="48"/>
              </a:xfrm>
              <a:prstGeom prst="ellipse">
                <a:avLst/>
              </a:prstGeom>
              <a:solidFill>
                <a:srgbClr val="FF505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</p:grpSp>
        <p:grpSp>
          <p:nvGrpSpPr>
            <p:cNvPr id="11" name="Group 63">
              <a:extLst>
                <a:ext uri="{FF2B5EF4-FFF2-40B4-BE49-F238E27FC236}">
                  <a16:creationId xmlns:a16="http://schemas.microsoft.com/office/drawing/2014/main" id="{3F6BDEC9-23D3-E2D9-25BC-0A35BF436C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76" y="1116"/>
              <a:ext cx="1200" cy="2484"/>
              <a:chOff x="2352" y="816"/>
              <a:chExt cx="1200" cy="2484"/>
            </a:xfrm>
          </p:grpSpPr>
          <p:sp>
            <p:nvSpPr>
              <p:cNvPr id="54" name="Oval 64">
                <a:extLst>
                  <a:ext uri="{FF2B5EF4-FFF2-40B4-BE49-F238E27FC236}">
                    <a16:creationId xmlns:a16="http://schemas.microsoft.com/office/drawing/2014/main" id="{BD805D4C-4378-0942-5FC6-740F78ADBF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2220809">
                <a:off x="2679" y="816"/>
                <a:ext cx="617" cy="2484"/>
              </a:xfrm>
              <a:prstGeom prst="ellipse">
                <a:avLst/>
              </a:prstGeom>
              <a:noFill/>
              <a:ln w="9525">
                <a:solidFill>
                  <a:srgbClr val="008000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5" name="Oval 65">
                <a:extLst>
                  <a:ext uri="{FF2B5EF4-FFF2-40B4-BE49-F238E27FC236}">
                    <a16:creationId xmlns:a16="http://schemas.microsoft.com/office/drawing/2014/main" id="{F288B010-7C73-8C4B-EF44-4780F15689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8" y="2014"/>
                <a:ext cx="98" cy="96"/>
              </a:xfrm>
              <a:prstGeom prst="ellipse">
                <a:avLst/>
              </a:prstGeom>
              <a:solidFill>
                <a:srgbClr val="0080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7" name="Oval 66">
                <a:extLst>
                  <a:ext uri="{FF2B5EF4-FFF2-40B4-BE49-F238E27FC236}">
                    <a16:creationId xmlns:a16="http://schemas.microsoft.com/office/drawing/2014/main" id="{F3F9C793-488A-BCB3-15AB-E832E33B31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0" y="1619"/>
                <a:ext cx="48" cy="48"/>
              </a:xfrm>
              <a:prstGeom prst="ellipse">
                <a:avLst/>
              </a:prstGeom>
              <a:solidFill>
                <a:srgbClr val="99CC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8" name="Oval 67">
                <a:extLst>
                  <a:ext uri="{FF2B5EF4-FFF2-40B4-BE49-F238E27FC236}">
                    <a16:creationId xmlns:a16="http://schemas.microsoft.com/office/drawing/2014/main" id="{BC40581B-6823-AAEA-0D1D-6227845D51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2" y="1667"/>
                <a:ext cx="48" cy="48"/>
              </a:xfrm>
              <a:prstGeom prst="ellipse">
                <a:avLst/>
              </a:prstGeom>
              <a:solidFill>
                <a:srgbClr val="99CC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9" name="Oval 68">
                <a:extLst>
                  <a:ext uri="{FF2B5EF4-FFF2-40B4-BE49-F238E27FC236}">
                    <a16:creationId xmlns:a16="http://schemas.microsoft.com/office/drawing/2014/main" id="{6B386516-8601-11F9-510C-A095174A78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6" y="1859"/>
                <a:ext cx="48" cy="48"/>
              </a:xfrm>
              <a:prstGeom prst="ellipse">
                <a:avLst/>
              </a:prstGeom>
              <a:solidFill>
                <a:srgbClr val="99CC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60" name="Oval 69">
                <a:extLst>
                  <a:ext uri="{FF2B5EF4-FFF2-40B4-BE49-F238E27FC236}">
                    <a16:creationId xmlns:a16="http://schemas.microsoft.com/office/drawing/2014/main" id="{2414A5F7-B393-3126-D6EF-C49C23DEF9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1859"/>
                <a:ext cx="48" cy="48"/>
              </a:xfrm>
              <a:prstGeom prst="ellipse">
                <a:avLst/>
              </a:prstGeom>
              <a:solidFill>
                <a:srgbClr val="99CC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61" name="Oval 70">
                <a:extLst>
                  <a:ext uri="{FF2B5EF4-FFF2-40B4-BE49-F238E27FC236}">
                    <a16:creationId xmlns:a16="http://schemas.microsoft.com/office/drawing/2014/main" id="{B18C9F38-AB69-AE48-0198-56CD4F0821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1968"/>
                <a:ext cx="48" cy="48"/>
              </a:xfrm>
              <a:prstGeom prst="ellipse">
                <a:avLst/>
              </a:prstGeom>
              <a:solidFill>
                <a:srgbClr val="99CC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62" name="Oval 71">
                <a:extLst>
                  <a:ext uri="{FF2B5EF4-FFF2-40B4-BE49-F238E27FC236}">
                    <a16:creationId xmlns:a16="http://schemas.microsoft.com/office/drawing/2014/main" id="{B9E3A411-16C3-5E7A-EBCA-7368F73C10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2195"/>
                <a:ext cx="48" cy="48"/>
              </a:xfrm>
              <a:prstGeom prst="ellipse">
                <a:avLst/>
              </a:prstGeom>
              <a:solidFill>
                <a:srgbClr val="99CC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63" name="Oval 72">
                <a:extLst>
                  <a:ext uri="{FF2B5EF4-FFF2-40B4-BE49-F238E27FC236}">
                    <a16:creationId xmlns:a16="http://schemas.microsoft.com/office/drawing/2014/main" id="{01205C4F-46FC-1146-947F-1B6FB7177B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2" y="2099"/>
                <a:ext cx="48" cy="48"/>
              </a:xfrm>
              <a:prstGeom prst="ellipse">
                <a:avLst/>
              </a:prstGeom>
              <a:solidFill>
                <a:srgbClr val="99CC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864" name="Oval 73">
                <a:extLst>
                  <a:ext uri="{FF2B5EF4-FFF2-40B4-BE49-F238E27FC236}">
                    <a16:creationId xmlns:a16="http://schemas.microsoft.com/office/drawing/2014/main" id="{0B0A1FE8-3AEB-BC0D-837C-2E9CD59EF2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8" y="2051"/>
                <a:ext cx="48" cy="48"/>
              </a:xfrm>
              <a:prstGeom prst="ellipse">
                <a:avLst/>
              </a:prstGeom>
              <a:solidFill>
                <a:srgbClr val="99CC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865" name="Oval 74">
                <a:extLst>
                  <a:ext uri="{FF2B5EF4-FFF2-40B4-BE49-F238E27FC236}">
                    <a16:creationId xmlns:a16="http://schemas.microsoft.com/office/drawing/2014/main" id="{D1989C37-E226-BA6D-5853-7E078C0E1C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0" y="2243"/>
                <a:ext cx="48" cy="48"/>
              </a:xfrm>
              <a:prstGeom prst="ellipse">
                <a:avLst/>
              </a:prstGeom>
              <a:solidFill>
                <a:srgbClr val="99CC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867" name="Oval 75">
                <a:extLst>
                  <a:ext uri="{FF2B5EF4-FFF2-40B4-BE49-F238E27FC236}">
                    <a16:creationId xmlns:a16="http://schemas.microsoft.com/office/drawing/2014/main" id="{42B24EA3-DDDA-71A9-566E-9A0C07757D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64" y="2243"/>
                <a:ext cx="48" cy="48"/>
              </a:xfrm>
              <a:prstGeom prst="ellipse">
                <a:avLst/>
              </a:prstGeom>
              <a:solidFill>
                <a:srgbClr val="99CC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868" name="Oval 76">
                <a:extLst>
                  <a:ext uri="{FF2B5EF4-FFF2-40B4-BE49-F238E27FC236}">
                    <a16:creationId xmlns:a16="http://schemas.microsoft.com/office/drawing/2014/main" id="{80D71210-D57C-6F35-1FDC-958C9BB29E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16" y="2435"/>
                <a:ext cx="48" cy="48"/>
              </a:xfrm>
              <a:prstGeom prst="ellipse">
                <a:avLst/>
              </a:prstGeom>
              <a:solidFill>
                <a:srgbClr val="99CC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869" name="Oval 77">
                <a:extLst>
                  <a:ext uri="{FF2B5EF4-FFF2-40B4-BE49-F238E27FC236}">
                    <a16:creationId xmlns:a16="http://schemas.microsoft.com/office/drawing/2014/main" id="{17886229-DF6C-1F84-3882-D8E230CED3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0" y="2435"/>
                <a:ext cx="48" cy="48"/>
              </a:xfrm>
              <a:prstGeom prst="ellipse">
                <a:avLst/>
              </a:prstGeom>
              <a:solidFill>
                <a:srgbClr val="99CC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870" name="Oval 78">
                <a:extLst>
                  <a:ext uri="{FF2B5EF4-FFF2-40B4-BE49-F238E27FC236}">
                    <a16:creationId xmlns:a16="http://schemas.microsoft.com/office/drawing/2014/main" id="{E16518A3-D04F-D52E-5E22-5D8FB36B97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04" y="2627"/>
                <a:ext cx="48" cy="48"/>
              </a:xfrm>
              <a:prstGeom prst="ellipse">
                <a:avLst/>
              </a:prstGeom>
              <a:solidFill>
                <a:srgbClr val="99CC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871" name="Oval 79">
                <a:extLst>
                  <a:ext uri="{FF2B5EF4-FFF2-40B4-BE49-F238E27FC236}">
                    <a16:creationId xmlns:a16="http://schemas.microsoft.com/office/drawing/2014/main" id="{DC34B582-4E97-14A6-7D7A-C2F425CEB4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6" y="2003"/>
                <a:ext cx="48" cy="48"/>
              </a:xfrm>
              <a:prstGeom prst="ellipse">
                <a:avLst/>
              </a:prstGeom>
              <a:solidFill>
                <a:srgbClr val="99CC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872" name="Oval 80">
                <a:extLst>
                  <a:ext uri="{FF2B5EF4-FFF2-40B4-BE49-F238E27FC236}">
                    <a16:creationId xmlns:a16="http://schemas.microsoft.com/office/drawing/2014/main" id="{A5A6F02E-1C31-2A37-3AE9-5BEF4DDF2C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12" y="2592"/>
                <a:ext cx="48" cy="48"/>
              </a:xfrm>
              <a:prstGeom prst="ellipse">
                <a:avLst/>
              </a:prstGeom>
              <a:solidFill>
                <a:srgbClr val="99CC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873" name="Oval 81">
                <a:extLst>
                  <a:ext uri="{FF2B5EF4-FFF2-40B4-BE49-F238E27FC236}">
                    <a16:creationId xmlns:a16="http://schemas.microsoft.com/office/drawing/2014/main" id="{243F1CCD-E104-7BFF-0DD6-68B03E7335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04" y="2832"/>
                <a:ext cx="48" cy="48"/>
              </a:xfrm>
              <a:prstGeom prst="ellipse">
                <a:avLst/>
              </a:prstGeom>
              <a:solidFill>
                <a:srgbClr val="99CC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874" name="Oval 82">
                <a:extLst>
                  <a:ext uri="{FF2B5EF4-FFF2-40B4-BE49-F238E27FC236}">
                    <a16:creationId xmlns:a16="http://schemas.microsoft.com/office/drawing/2014/main" id="{B5F10A4A-DA4A-D140-2642-9A21EA1513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4" y="1331"/>
                <a:ext cx="48" cy="48"/>
              </a:xfrm>
              <a:prstGeom prst="ellipse">
                <a:avLst/>
              </a:prstGeom>
              <a:solidFill>
                <a:srgbClr val="99CC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875" name="Oval 83">
                <a:extLst>
                  <a:ext uri="{FF2B5EF4-FFF2-40B4-BE49-F238E27FC236}">
                    <a16:creationId xmlns:a16="http://schemas.microsoft.com/office/drawing/2014/main" id="{3828904A-7E73-2D17-E8EC-ACC05E21FC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0" y="1907"/>
                <a:ext cx="48" cy="48"/>
              </a:xfrm>
              <a:prstGeom prst="ellipse">
                <a:avLst/>
              </a:prstGeom>
              <a:solidFill>
                <a:srgbClr val="99CC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876" name="Oval 84">
                <a:extLst>
                  <a:ext uri="{FF2B5EF4-FFF2-40B4-BE49-F238E27FC236}">
                    <a16:creationId xmlns:a16="http://schemas.microsoft.com/office/drawing/2014/main" id="{08548898-1F7A-A756-4011-0EC0D7E4E4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0" y="1763"/>
                <a:ext cx="48" cy="48"/>
              </a:xfrm>
              <a:prstGeom prst="ellipse">
                <a:avLst/>
              </a:prstGeom>
              <a:solidFill>
                <a:srgbClr val="99CC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877" name="Oval 85">
                <a:extLst>
                  <a:ext uri="{FF2B5EF4-FFF2-40B4-BE49-F238E27FC236}">
                    <a16:creationId xmlns:a16="http://schemas.microsoft.com/office/drawing/2014/main" id="{9094185E-F975-2703-0EBB-65484FA581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8" y="1475"/>
                <a:ext cx="48" cy="48"/>
              </a:xfrm>
              <a:prstGeom prst="ellipse">
                <a:avLst/>
              </a:prstGeom>
              <a:solidFill>
                <a:srgbClr val="99CC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878" name="Oval 86">
                <a:extLst>
                  <a:ext uri="{FF2B5EF4-FFF2-40B4-BE49-F238E27FC236}">
                    <a16:creationId xmlns:a16="http://schemas.microsoft.com/office/drawing/2014/main" id="{27BD6451-7FDF-6DC2-3BDF-B458B26D7F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1235"/>
                <a:ext cx="48" cy="48"/>
              </a:xfrm>
              <a:prstGeom prst="ellipse">
                <a:avLst/>
              </a:prstGeom>
              <a:solidFill>
                <a:srgbClr val="99CC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879" name="Oval 87">
                <a:extLst>
                  <a:ext uri="{FF2B5EF4-FFF2-40B4-BE49-F238E27FC236}">
                    <a16:creationId xmlns:a16="http://schemas.microsoft.com/office/drawing/2014/main" id="{70722DF2-C0DB-2616-EFCA-A1739E4323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6" y="1523"/>
                <a:ext cx="48" cy="48"/>
              </a:xfrm>
              <a:prstGeom prst="ellipse">
                <a:avLst/>
              </a:prstGeom>
              <a:solidFill>
                <a:srgbClr val="99CC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880" name="Oval 88">
                <a:extLst>
                  <a:ext uri="{FF2B5EF4-FFF2-40B4-BE49-F238E27FC236}">
                    <a16:creationId xmlns:a16="http://schemas.microsoft.com/office/drawing/2014/main" id="{A34A37A4-B8B3-88E5-9565-AC3074AF6B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2" y="2435"/>
                <a:ext cx="48" cy="48"/>
              </a:xfrm>
              <a:prstGeom prst="ellipse">
                <a:avLst/>
              </a:prstGeom>
              <a:solidFill>
                <a:srgbClr val="99CC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881" name="Oval 89">
                <a:extLst>
                  <a:ext uri="{FF2B5EF4-FFF2-40B4-BE49-F238E27FC236}">
                    <a16:creationId xmlns:a16="http://schemas.microsoft.com/office/drawing/2014/main" id="{4247C3AE-0A1D-487F-84F1-94D98AA677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2" y="2112"/>
                <a:ext cx="48" cy="48"/>
              </a:xfrm>
              <a:prstGeom prst="ellipse">
                <a:avLst/>
              </a:prstGeom>
              <a:solidFill>
                <a:srgbClr val="99CC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882" name="Oval 90">
                <a:extLst>
                  <a:ext uri="{FF2B5EF4-FFF2-40B4-BE49-F238E27FC236}">
                    <a16:creationId xmlns:a16="http://schemas.microsoft.com/office/drawing/2014/main" id="{DF51AA49-1E8C-2EBC-AD6F-27E52E2AA1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8" y="1763"/>
                <a:ext cx="48" cy="48"/>
              </a:xfrm>
              <a:prstGeom prst="ellipse">
                <a:avLst/>
              </a:prstGeom>
              <a:solidFill>
                <a:srgbClr val="99CC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883" name="Oval 91">
                <a:extLst>
                  <a:ext uri="{FF2B5EF4-FFF2-40B4-BE49-F238E27FC236}">
                    <a16:creationId xmlns:a16="http://schemas.microsoft.com/office/drawing/2014/main" id="{F695ADF2-983A-AA6B-2E35-CE77DAF5B1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4" y="1763"/>
                <a:ext cx="48" cy="48"/>
              </a:xfrm>
              <a:prstGeom prst="ellipse">
                <a:avLst/>
              </a:prstGeom>
              <a:solidFill>
                <a:srgbClr val="99CC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884" name="Oval 92">
                <a:extLst>
                  <a:ext uri="{FF2B5EF4-FFF2-40B4-BE49-F238E27FC236}">
                    <a16:creationId xmlns:a16="http://schemas.microsoft.com/office/drawing/2014/main" id="{9999D732-1BCC-3646-0EB3-B52F9E1095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4" y="1763"/>
                <a:ext cx="48" cy="48"/>
              </a:xfrm>
              <a:prstGeom prst="ellipse">
                <a:avLst/>
              </a:prstGeom>
              <a:solidFill>
                <a:srgbClr val="99CC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</p:grpSp>
        <p:grpSp>
          <p:nvGrpSpPr>
            <p:cNvPr id="12" name="Group 93">
              <a:extLst>
                <a:ext uri="{FF2B5EF4-FFF2-40B4-BE49-F238E27FC236}">
                  <a16:creationId xmlns:a16="http://schemas.microsoft.com/office/drawing/2014/main" id="{BCC4B2EE-DFCD-E6FC-7A60-28DE51296C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0" y="1056"/>
              <a:ext cx="1248" cy="2484"/>
              <a:chOff x="4128" y="972"/>
              <a:chExt cx="1248" cy="2484"/>
            </a:xfrm>
          </p:grpSpPr>
          <p:sp>
            <p:nvSpPr>
              <p:cNvPr id="14" name="Oval 94">
                <a:extLst>
                  <a:ext uri="{FF2B5EF4-FFF2-40B4-BE49-F238E27FC236}">
                    <a16:creationId xmlns:a16="http://schemas.microsoft.com/office/drawing/2014/main" id="{BFC5A02E-AF31-A59A-5240-3CC06421F8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2220809">
                <a:off x="4455" y="972"/>
                <a:ext cx="617" cy="2484"/>
              </a:xfrm>
              <a:prstGeom prst="ellipse">
                <a:avLst/>
              </a:prstGeom>
              <a:noFill/>
              <a:ln w="9525">
                <a:solidFill>
                  <a:srgbClr val="333333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15" name="Oval 95">
                <a:extLst>
                  <a:ext uri="{FF2B5EF4-FFF2-40B4-BE49-F238E27FC236}">
                    <a16:creationId xmlns:a16="http://schemas.microsoft.com/office/drawing/2014/main" id="{23F3CD85-DE2C-D81A-84F6-9C4AAEA763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24" y="2170"/>
                <a:ext cx="98" cy="96"/>
              </a:xfrm>
              <a:prstGeom prst="ellipse">
                <a:avLst/>
              </a:pr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16" name="Oval 96">
                <a:extLst>
                  <a:ext uri="{FF2B5EF4-FFF2-40B4-BE49-F238E27FC236}">
                    <a16:creationId xmlns:a16="http://schemas.microsoft.com/office/drawing/2014/main" id="{6A42262D-9A0B-68C8-A07F-42216BD83D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16" y="1775"/>
                <a:ext cx="48" cy="48"/>
              </a:xfrm>
              <a:prstGeom prst="ellipse">
                <a:avLst/>
              </a:prstGeom>
              <a:solidFill>
                <a:srgbClr val="969696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17" name="Oval 97">
                <a:extLst>
                  <a:ext uri="{FF2B5EF4-FFF2-40B4-BE49-F238E27FC236}">
                    <a16:creationId xmlns:a16="http://schemas.microsoft.com/office/drawing/2014/main" id="{8DD4DFF5-68BA-63DA-6C12-AB4E93795A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08" y="1823"/>
                <a:ext cx="48" cy="48"/>
              </a:xfrm>
              <a:prstGeom prst="ellipse">
                <a:avLst/>
              </a:prstGeom>
              <a:solidFill>
                <a:srgbClr val="969696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18" name="Oval 98">
                <a:extLst>
                  <a:ext uri="{FF2B5EF4-FFF2-40B4-BE49-F238E27FC236}">
                    <a16:creationId xmlns:a16="http://schemas.microsoft.com/office/drawing/2014/main" id="{D91C58DD-D573-D952-143A-6F84507ADD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12" y="2015"/>
                <a:ext cx="48" cy="48"/>
              </a:xfrm>
              <a:prstGeom prst="ellipse">
                <a:avLst/>
              </a:prstGeom>
              <a:solidFill>
                <a:srgbClr val="969696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19" name="Oval 99">
                <a:extLst>
                  <a:ext uri="{FF2B5EF4-FFF2-40B4-BE49-F238E27FC236}">
                    <a16:creationId xmlns:a16="http://schemas.microsoft.com/office/drawing/2014/main" id="{346CF8C8-58DB-63F4-4321-AC765A828A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0" y="2015"/>
                <a:ext cx="48" cy="48"/>
              </a:xfrm>
              <a:prstGeom prst="ellipse">
                <a:avLst/>
              </a:prstGeom>
              <a:solidFill>
                <a:srgbClr val="969696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20" name="Oval 100">
                <a:extLst>
                  <a:ext uri="{FF2B5EF4-FFF2-40B4-BE49-F238E27FC236}">
                    <a16:creationId xmlns:a16="http://schemas.microsoft.com/office/drawing/2014/main" id="{EDDDE094-C4D2-1C45-8717-E8702CDC03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48" y="2124"/>
                <a:ext cx="48" cy="48"/>
              </a:xfrm>
              <a:prstGeom prst="ellipse">
                <a:avLst/>
              </a:prstGeom>
              <a:solidFill>
                <a:srgbClr val="969696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21" name="Oval 101">
                <a:extLst>
                  <a:ext uri="{FF2B5EF4-FFF2-40B4-BE49-F238E27FC236}">
                    <a16:creationId xmlns:a16="http://schemas.microsoft.com/office/drawing/2014/main" id="{822D7592-2E8F-4E32-D763-6D5997D42E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2" y="2351"/>
                <a:ext cx="48" cy="48"/>
              </a:xfrm>
              <a:prstGeom prst="ellipse">
                <a:avLst/>
              </a:prstGeom>
              <a:solidFill>
                <a:srgbClr val="969696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22" name="Oval 102">
                <a:extLst>
                  <a:ext uri="{FF2B5EF4-FFF2-40B4-BE49-F238E27FC236}">
                    <a16:creationId xmlns:a16="http://schemas.microsoft.com/office/drawing/2014/main" id="{11EFAFC1-449E-D323-0637-239298FA8B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48" y="2255"/>
                <a:ext cx="48" cy="48"/>
              </a:xfrm>
              <a:prstGeom prst="ellipse">
                <a:avLst/>
              </a:prstGeom>
              <a:solidFill>
                <a:srgbClr val="969696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24" name="Oval 103">
                <a:extLst>
                  <a:ext uri="{FF2B5EF4-FFF2-40B4-BE49-F238E27FC236}">
                    <a16:creationId xmlns:a16="http://schemas.microsoft.com/office/drawing/2014/main" id="{7D77538C-766C-F4AF-12DF-F4653041EA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44" y="2207"/>
                <a:ext cx="48" cy="48"/>
              </a:xfrm>
              <a:prstGeom prst="ellipse">
                <a:avLst/>
              </a:prstGeom>
              <a:solidFill>
                <a:srgbClr val="969696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25" name="Oval 104">
                <a:extLst>
                  <a:ext uri="{FF2B5EF4-FFF2-40B4-BE49-F238E27FC236}">
                    <a16:creationId xmlns:a16="http://schemas.microsoft.com/office/drawing/2014/main" id="{11C510F2-7781-9D14-90CD-EF0C1AFC2B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96" y="2399"/>
                <a:ext cx="48" cy="48"/>
              </a:xfrm>
              <a:prstGeom prst="ellipse">
                <a:avLst/>
              </a:prstGeom>
              <a:solidFill>
                <a:srgbClr val="969696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26" name="Oval 105">
                <a:extLst>
                  <a:ext uri="{FF2B5EF4-FFF2-40B4-BE49-F238E27FC236}">
                    <a16:creationId xmlns:a16="http://schemas.microsoft.com/office/drawing/2014/main" id="{796D298F-8B9B-AC1E-E879-DA151616F2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40" y="2399"/>
                <a:ext cx="48" cy="48"/>
              </a:xfrm>
              <a:prstGeom prst="ellipse">
                <a:avLst/>
              </a:prstGeom>
              <a:solidFill>
                <a:srgbClr val="969696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27" name="Oval 106">
                <a:extLst>
                  <a:ext uri="{FF2B5EF4-FFF2-40B4-BE49-F238E27FC236}">
                    <a16:creationId xmlns:a16="http://schemas.microsoft.com/office/drawing/2014/main" id="{8FEA710B-1851-9CFE-4CBC-CED86E8AFE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92" y="2591"/>
                <a:ext cx="48" cy="48"/>
              </a:xfrm>
              <a:prstGeom prst="ellipse">
                <a:avLst/>
              </a:prstGeom>
              <a:solidFill>
                <a:srgbClr val="969696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28" name="Oval 107">
                <a:extLst>
                  <a:ext uri="{FF2B5EF4-FFF2-40B4-BE49-F238E27FC236}">
                    <a16:creationId xmlns:a16="http://schemas.microsoft.com/office/drawing/2014/main" id="{58F6C327-7766-3D7C-503D-4E08B48782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36" y="2591"/>
                <a:ext cx="48" cy="48"/>
              </a:xfrm>
              <a:prstGeom prst="ellipse">
                <a:avLst/>
              </a:prstGeom>
              <a:solidFill>
                <a:srgbClr val="969696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" name="Oval 108">
                <a:extLst>
                  <a:ext uri="{FF2B5EF4-FFF2-40B4-BE49-F238E27FC236}">
                    <a16:creationId xmlns:a16="http://schemas.microsoft.com/office/drawing/2014/main" id="{C07CAAE7-195D-557D-4F56-47032DA221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36" y="2892"/>
                <a:ext cx="48" cy="48"/>
              </a:xfrm>
              <a:prstGeom prst="ellipse">
                <a:avLst/>
              </a:prstGeom>
              <a:solidFill>
                <a:srgbClr val="969696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5" name="Oval 109">
                <a:extLst>
                  <a:ext uri="{FF2B5EF4-FFF2-40B4-BE49-F238E27FC236}">
                    <a16:creationId xmlns:a16="http://schemas.microsoft.com/office/drawing/2014/main" id="{B699579C-9090-5C23-F681-5256C4531C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60" y="2159"/>
                <a:ext cx="48" cy="48"/>
              </a:xfrm>
              <a:prstGeom prst="ellipse">
                <a:avLst/>
              </a:prstGeom>
              <a:solidFill>
                <a:srgbClr val="969696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" name="Oval 110">
                <a:extLst>
                  <a:ext uri="{FF2B5EF4-FFF2-40B4-BE49-F238E27FC236}">
                    <a16:creationId xmlns:a16="http://schemas.microsoft.com/office/drawing/2014/main" id="{16404BC0-C4CB-3CD1-2016-15B693F906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40" y="2735"/>
                <a:ext cx="48" cy="48"/>
              </a:xfrm>
              <a:prstGeom prst="ellipse">
                <a:avLst/>
              </a:prstGeom>
              <a:solidFill>
                <a:srgbClr val="969696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8" name="Oval 111">
                <a:extLst>
                  <a:ext uri="{FF2B5EF4-FFF2-40B4-BE49-F238E27FC236}">
                    <a16:creationId xmlns:a16="http://schemas.microsoft.com/office/drawing/2014/main" id="{19C18AAA-DE95-A6B3-D3F9-6CE9DF81ED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28" y="2988"/>
                <a:ext cx="48" cy="48"/>
              </a:xfrm>
              <a:prstGeom prst="ellipse">
                <a:avLst/>
              </a:prstGeom>
              <a:solidFill>
                <a:srgbClr val="969696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9" name="Oval 112">
                <a:extLst>
                  <a:ext uri="{FF2B5EF4-FFF2-40B4-BE49-F238E27FC236}">
                    <a16:creationId xmlns:a16="http://schemas.microsoft.com/office/drawing/2014/main" id="{43EC8EA3-F916-E8AB-9963-9DC55F54DF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8" y="1500"/>
                <a:ext cx="48" cy="48"/>
              </a:xfrm>
              <a:prstGeom prst="ellipse">
                <a:avLst/>
              </a:prstGeom>
              <a:solidFill>
                <a:srgbClr val="969696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40" name="Oval 113">
                <a:extLst>
                  <a:ext uri="{FF2B5EF4-FFF2-40B4-BE49-F238E27FC236}">
                    <a16:creationId xmlns:a16="http://schemas.microsoft.com/office/drawing/2014/main" id="{859D2B35-603F-99D4-BB3C-887DC52029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56" y="2063"/>
                <a:ext cx="48" cy="48"/>
              </a:xfrm>
              <a:prstGeom prst="ellipse">
                <a:avLst/>
              </a:prstGeom>
              <a:solidFill>
                <a:srgbClr val="969696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41" name="Oval 114">
                <a:extLst>
                  <a:ext uri="{FF2B5EF4-FFF2-40B4-BE49-F238E27FC236}">
                    <a16:creationId xmlns:a16="http://schemas.microsoft.com/office/drawing/2014/main" id="{96CF0F06-ACA0-377F-6EF9-C21E0FE18C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56" y="1919"/>
                <a:ext cx="48" cy="48"/>
              </a:xfrm>
              <a:prstGeom prst="ellipse">
                <a:avLst/>
              </a:prstGeom>
              <a:solidFill>
                <a:srgbClr val="969696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44" name="Oval 115">
                <a:extLst>
                  <a:ext uri="{FF2B5EF4-FFF2-40B4-BE49-F238E27FC236}">
                    <a16:creationId xmlns:a16="http://schemas.microsoft.com/office/drawing/2014/main" id="{0DDBCD0B-7FA2-B97B-520B-6E692775F0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64" y="1631"/>
                <a:ext cx="48" cy="48"/>
              </a:xfrm>
              <a:prstGeom prst="ellipse">
                <a:avLst/>
              </a:prstGeom>
              <a:solidFill>
                <a:srgbClr val="969696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45" name="Oval 116">
                <a:extLst>
                  <a:ext uri="{FF2B5EF4-FFF2-40B4-BE49-F238E27FC236}">
                    <a16:creationId xmlns:a16="http://schemas.microsoft.com/office/drawing/2014/main" id="{2540B2E5-5816-2B64-1C18-362892D54D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72" y="1404"/>
                <a:ext cx="48" cy="48"/>
              </a:xfrm>
              <a:prstGeom prst="ellipse">
                <a:avLst/>
              </a:prstGeom>
              <a:solidFill>
                <a:srgbClr val="969696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46" name="Oval 117">
                <a:extLst>
                  <a:ext uri="{FF2B5EF4-FFF2-40B4-BE49-F238E27FC236}">
                    <a16:creationId xmlns:a16="http://schemas.microsoft.com/office/drawing/2014/main" id="{787DA502-26B0-9FD5-2A12-88D7BCBF8F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72" y="1679"/>
                <a:ext cx="48" cy="48"/>
              </a:xfrm>
              <a:prstGeom prst="ellipse">
                <a:avLst/>
              </a:prstGeom>
              <a:solidFill>
                <a:srgbClr val="969696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47" name="Oval 118">
                <a:extLst>
                  <a:ext uri="{FF2B5EF4-FFF2-40B4-BE49-F238E27FC236}">
                    <a16:creationId xmlns:a16="http://schemas.microsoft.com/office/drawing/2014/main" id="{D020779B-6B53-FFBB-1B9D-2C4DFFDBA5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48" y="2591"/>
                <a:ext cx="48" cy="48"/>
              </a:xfrm>
              <a:prstGeom prst="ellipse">
                <a:avLst/>
              </a:prstGeom>
              <a:solidFill>
                <a:srgbClr val="969696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48" name="Oval 119">
                <a:extLst>
                  <a:ext uri="{FF2B5EF4-FFF2-40B4-BE49-F238E27FC236}">
                    <a16:creationId xmlns:a16="http://schemas.microsoft.com/office/drawing/2014/main" id="{5156DEE4-420C-7FC5-8594-9CE7567D98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60" y="2255"/>
                <a:ext cx="48" cy="48"/>
              </a:xfrm>
              <a:prstGeom prst="ellipse">
                <a:avLst/>
              </a:prstGeom>
              <a:solidFill>
                <a:srgbClr val="969696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49" name="Oval 120">
                <a:extLst>
                  <a:ext uri="{FF2B5EF4-FFF2-40B4-BE49-F238E27FC236}">
                    <a16:creationId xmlns:a16="http://schemas.microsoft.com/office/drawing/2014/main" id="{F8B8E14F-D580-9771-ADB6-EF43384D0D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64" y="1919"/>
                <a:ext cx="48" cy="48"/>
              </a:xfrm>
              <a:prstGeom prst="ellipse">
                <a:avLst/>
              </a:prstGeom>
              <a:solidFill>
                <a:srgbClr val="969696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0" name="Oval 121">
                <a:extLst>
                  <a:ext uri="{FF2B5EF4-FFF2-40B4-BE49-F238E27FC236}">
                    <a16:creationId xmlns:a16="http://schemas.microsoft.com/office/drawing/2014/main" id="{A6B92EB7-8845-D3AE-C452-737FD24D41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0" y="1919"/>
                <a:ext cx="48" cy="48"/>
              </a:xfrm>
              <a:prstGeom prst="ellipse">
                <a:avLst/>
              </a:prstGeom>
              <a:solidFill>
                <a:srgbClr val="969696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1" name="Oval 122">
                <a:extLst>
                  <a:ext uri="{FF2B5EF4-FFF2-40B4-BE49-F238E27FC236}">
                    <a16:creationId xmlns:a16="http://schemas.microsoft.com/office/drawing/2014/main" id="{3CE2F5D7-7063-B1CD-26F4-10526B548E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60" y="1919"/>
                <a:ext cx="48" cy="48"/>
              </a:xfrm>
              <a:prstGeom prst="ellipse">
                <a:avLst/>
              </a:prstGeom>
              <a:solidFill>
                <a:srgbClr val="969696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</a:endParaRPr>
              </a:p>
            </p:txBody>
          </p:sp>
        </p:grpSp>
        <p:sp>
          <p:nvSpPr>
            <p:cNvPr id="13" name="Oval 123">
              <a:extLst>
                <a:ext uri="{FF2B5EF4-FFF2-40B4-BE49-F238E27FC236}">
                  <a16:creationId xmlns:a16="http://schemas.microsoft.com/office/drawing/2014/main" id="{9C2DBF03-D0C1-25A6-48B1-64163F1A5F6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176382">
              <a:off x="1056" y="2244"/>
              <a:ext cx="2493" cy="57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</a:endParaRPr>
            </a:p>
          </p:txBody>
        </p:sp>
      </p:grpSp>
      <p:cxnSp>
        <p:nvCxnSpPr>
          <p:cNvPr id="36943" name="Straight Arrow Connector 36942">
            <a:extLst>
              <a:ext uri="{FF2B5EF4-FFF2-40B4-BE49-F238E27FC236}">
                <a16:creationId xmlns:a16="http://schemas.microsoft.com/office/drawing/2014/main" id="{E956A428-A29B-EA35-6BDF-B98731198C38}"/>
              </a:ext>
            </a:extLst>
          </p:cNvPr>
          <p:cNvCxnSpPr>
            <a:cxnSpLocks/>
          </p:cNvCxnSpPr>
          <p:nvPr/>
        </p:nvCxnSpPr>
        <p:spPr>
          <a:xfrm flipH="1">
            <a:off x="10722295" y="3800683"/>
            <a:ext cx="554069" cy="471209"/>
          </a:xfrm>
          <a:prstGeom prst="straightConnector1">
            <a:avLst/>
          </a:prstGeom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lg" len="lg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6944" name="TextBox 36943">
                <a:extLst>
                  <a:ext uri="{FF2B5EF4-FFF2-40B4-BE49-F238E27FC236}">
                    <a16:creationId xmlns:a16="http://schemas.microsoft.com/office/drawing/2014/main" id="{23DF6003-BCA5-E802-26D3-6C24E276F1CB}"/>
                  </a:ext>
                </a:extLst>
              </p:cNvPr>
              <p:cNvSpPr txBox="1"/>
              <p:nvPr/>
            </p:nvSpPr>
            <p:spPr>
              <a:xfrm>
                <a:off x="11195481" y="3479803"/>
                <a:ext cx="381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𝝁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/>
                            </a:rPr>
                            <m:t>𝑠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6944" name="TextBox 36943">
                <a:extLst>
                  <a:ext uri="{FF2B5EF4-FFF2-40B4-BE49-F238E27FC236}">
                    <a16:creationId xmlns:a16="http://schemas.microsoft.com/office/drawing/2014/main" id="{23DF6003-BCA5-E802-26D3-6C24E276F1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5481" y="3479803"/>
                <a:ext cx="381000" cy="369332"/>
              </a:xfrm>
              <a:prstGeom prst="rect">
                <a:avLst/>
              </a:prstGeom>
              <a:blipFill>
                <a:blip r:embed="rId4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945" name="Text Box 25">
                <a:extLst>
                  <a:ext uri="{FF2B5EF4-FFF2-40B4-BE49-F238E27FC236}">
                    <a16:creationId xmlns:a16="http://schemas.microsoft.com/office/drawing/2014/main" id="{F4F85C7F-831B-2AFD-2F91-542D63B9BB9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838319" y="5581245"/>
                <a:ext cx="450131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0">
                              <a:latin typeface="Cambria Math" panose="02040503050406030204" pitchFamily="18" charset="0"/>
                            </a:rPr>
                            <m:t>𝐱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sn</m:t>
                          </m:r>
                        </m:sub>
                      </m:sSub>
                    </m:oMath>
                  </m:oMathPara>
                </a14:m>
                <a:endParaRPr lang="cs-CZ" altLang="en-US" sz="2000" i="1" dirty="0"/>
              </a:p>
            </p:txBody>
          </p:sp>
        </mc:Choice>
        <mc:Fallback>
          <p:sp>
            <p:nvSpPr>
              <p:cNvPr id="36945" name="Text Box 25">
                <a:extLst>
                  <a:ext uri="{FF2B5EF4-FFF2-40B4-BE49-F238E27FC236}">
                    <a16:creationId xmlns:a16="http://schemas.microsoft.com/office/drawing/2014/main" id="{F4F85C7F-831B-2AFD-2F91-542D63B9BB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838319" y="5581245"/>
                <a:ext cx="450131" cy="400110"/>
              </a:xfrm>
              <a:prstGeom prst="rect">
                <a:avLst/>
              </a:prstGeom>
              <a:blipFill>
                <a:blip r:embed="rId5"/>
                <a:stretch>
                  <a:fillRect r="-810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946" name="Straight Arrow Connector 36945">
            <a:extLst>
              <a:ext uri="{FF2B5EF4-FFF2-40B4-BE49-F238E27FC236}">
                <a16:creationId xmlns:a16="http://schemas.microsoft.com/office/drawing/2014/main" id="{3D6C2834-23C3-1897-AB56-01575B0C5744}"/>
              </a:ext>
            </a:extLst>
          </p:cNvPr>
          <p:cNvCxnSpPr>
            <a:cxnSpLocks/>
          </p:cNvCxnSpPr>
          <p:nvPr/>
        </p:nvCxnSpPr>
        <p:spPr>
          <a:xfrm flipV="1">
            <a:off x="11038517" y="5251569"/>
            <a:ext cx="256474" cy="435082"/>
          </a:xfrm>
          <a:prstGeom prst="straightConnector1">
            <a:avLst/>
          </a:prstGeom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lg" len="lg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6947" name="Straight Arrow Connector 36946">
            <a:extLst>
              <a:ext uri="{FF2B5EF4-FFF2-40B4-BE49-F238E27FC236}">
                <a16:creationId xmlns:a16="http://schemas.microsoft.com/office/drawing/2014/main" id="{E33A4E39-28AF-3647-AA54-86EB7733DAB2}"/>
              </a:ext>
            </a:extLst>
          </p:cNvPr>
          <p:cNvCxnSpPr>
            <a:cxnSpLocks/>
          </p:cNvCxnSpPr>
          <p:nvPr/>
        </p:nvCxnSpPr>
        <p:spPr>
          <a:xfrm flipV="1">
            <a:off x="11001499" y="5184202"/>
            <a:ext cx="92719" cy="510064"/>
          </a:xfrm>
          <a:prstGeom prst="straightConnector1">
            <a:avLst/>
          </a:prstGeom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lg" len="lg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422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3590806" y="1412776"/>
                <a:ext cx="7985675" cy="5263232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sz="2000" dirty="0"/>
                  <a:t>We assume that the observed x-vectors in each conversation were generated as follows:</a:t>
                </a:r>
              </a:p>
              <a:p>
                <a:pPr lvl="1"/>
                <a:r>
                  <a:rPr lang="en-US" sz="1800" b="0" dirty="0"/>
                  <a:t>For each speaker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1800" i="1">
                        <a:latin typeface="Cambria Math"/>
                      </a:rPr>
                      <m:t>=1…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800" dirty="0"/>
                  <a:t>, mean of the speaker specific distribution was generated as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1" i="1">
                            <a:latin typeface="Cambria Math"/>
                          </a:rPr>
                          <m:t>𝝁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en-US" sz="1800">
                        <a:latin typeface="Cambria Math"/>
                      </a:rPr>
                      <m:t>~ </m:t>
                    </m:r>
                    <m:r>
                      <a:rPr lang="en-US" sz="1800" i="1" smtClean="0">
                        <a:latin typeface="Cambria Math"/>
                        <a:ea typeface="Cambria Math"/>
                      </a:rPr>
                      <m:t>𝒩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latin typeface="Cambria Math"/>
                              </a:rPr>
                              <m:t>𝝁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|</m:t>
                        </m:r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𝝁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0" smtClean="0">
                                <a:latin typeface="Cambria Math" panose="02040503050406030204" pitchFamily="18" charset="0"/>
                              </a:rPr>
                              <m:t>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𝑎𝑐</m:t>
                            </m:r>
                          </m:sub>
                        </m:sSub>
                      </m:e>
                    </m:d>
                  </m:oMath>
                </a14:m>
                <a:endParaRPr lang="en-US" sz="1800" dirty="0"/>
              </a:p>
              <a:p>
                <a:pPr lvl="1"/>
                <a:r>
                  <a:rPr lang="en-US" sz="1800" dirty="0"/>
                  <a:t>For each x-vector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</a:rPr>
                      <m:t>𝑛</m:t>
                    </m:r>
                    <m:r>
                      <a:rPr lang="en-US" sz="1800" i="1">
                        <a:latin typeface="Cambria Math"/>
                      </a:rPr>
                      <m:t>=1…</m:t>
                    </m:r>
                    <m:r>
                      <a:rPr lang="en-US" sz="1800" i="1">
                        <a:latin typeface="Cambria Math"/>
                      </a:rPr>
                      <m:t>𝑁</m:t>
                    </m:r>
                  </m:oMath>
                </a14:m>
                <a:endParaRPr lang="en-US" sz="1800" dirty="0"/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800" i="1">
                            <a:latin typeface="Cambria Math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  <m:r>
                      <a:rPr lang="en-US" sz="1800">
                        <a:latin typeface="Cambria Math"/>
                        <a:cs typeface="Times New Roman" panose="02020603050405020304" pitchFamily="18" charset="0"/>
                      </a:rPr>
                      <m:t> ~ </m:t>
                    </m:r>
                    <m:r>
                      <m:rPr>
                        <m:sty m:val="p"/>
                      </m:rPr>
                      <a:rPr lang="en-US" sz="1800">
                        <a:latin typeface="Cambria Math"/>
                        <a:cs typeface="Times New Roman" panose="02020603050405020304" pitchFamily="18" charset="0"/>
                      </a:rPr>
                      <m:t>P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latin typeface="Cambria Math"/>
                                <a:cs typeface="Times New Roman" panose="020206030504050203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800" i="1">
                                <a:latin typeface="Cambria Math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</m:e>
                      <m:e>
                        <m:r>
                          <a:rPr lang="en-US" sz="1800" b="1" i="1">
                            <a:latin typeface="Cambria Math"/>
                            <a:cs typeface="Times New Roman" panose="02020603050405020304" pitchFamily="18" charset="0"/>
                          </a:rPr>
                          <m:t>𝝅</m:t>
                        </m:r>
                      </m:e>
                    </m:d>
                    <m:r>
                      <a:rPr lang="en-US" sz="1800"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1800">
                        <a:latin typeface="Cambria Math"/>
                        <a:cs typeface="Times New Roman" panose="02020603050405020304" pitchFamily="18" charset="0"/>
                      </a:rPr>
                      <m:t>Cat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latin typeface="Cambria Math"/>
                                <a:cs typeface="Times New Roman" panose="020206030504050203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800" i="1">
                                <a:latin typeface="Cambria Math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US" sz="1800" b="1" i="1">
                            <a:latin typeface="Cambria Math"/>
                            <a:cs typeface="Times New Roman" panose="02020603050405020304" pitchFamily="18" charset="0"/>
                          </a:rPr>
                          <m:t>|</m:t>
                        </m:r>
                        <m:r>
                          <a:rPr lang="en-US" sz="1800" b="1" i="1">
                            <a:latin typeface="Cambria Math"/>
                            <a:cs typeface="Times New Roman" panose="02020603050405020304" pitchFamily="18" charset="0"/>
                          </a:rPr>
                          <m:t>𝝅</m:t>
                        </m:r>
                      </m:e>
                    </m:d>
                  </m:oMath>
                </a14:m>
                <a:endParaRPr lang="en-US" sz="1600" dirty="0">
                  <a:latin typeface="Cambria Math"/>
                  <a:cs typeface="Times New Roman" panose="02020603050405020304" pitchFamily="18" charset="0"/>
                </a:endParaRP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b="1" i="0" smtClean="0">
                            <a:latin typeface="Cambria Math"/>
                            <a:cs typeface="Times New Roman" panose="02020603050405020304" pitchFamily="18" charset="0"/>
                          </a:rPr>
                          <m:t>𝐱</m:t>
                        </m:r>
                      </m:e>
                      <m:sub>
                        <m:r>
                          <a:rPr lang="en-US" sz="1800" i="1">
                            <a:latin typeface="Cambria Math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  <m:r>
                      <a:rPr lang="en-US" sz="1800">
                        <a:latin typeface="Cambria Math"/>
                        <a:cs typeface="Times New Roman" panose="02020603050405020304" pitchFamily="18" charset="0"/>
                      </a:rPr>
                      <m:t> ~</m:t>
                    </m:r>
                    <m:r>
                      <a:rPr lang="en-US" sz="1800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1800" i="1">
                        <a:latin typeface="Cambria Math"/>
                        <a:cs typeface="Times New Roman" panose="02020603050405020304" pitchFamily="18" charset="0"/>
                      </a:rPr>
                      <m:t>𝑝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0">
                                <a:latin typeface="Cambria Math"/>
                                <a:cs typeface="Times New Roman" panose="02020603050405020304" pitchFamily="18" charset="0"/>
                              </a:rPr>
                              <m:t>𝐱</m:t>
                            </m:r>
                          </m:e>
                          <m:sub>
                            <m:r>
                              <a:rPr lang="en-US" sz="1800" i="1">
                                <a:latin typeface="Cambria Math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US" sz="1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latin typeface="Cambria Math"/>
                                <a:cs typeface="Times New Roman" panose="020206030504050203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800" i="1">
                                <a:latin typeface="Cambria Math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 {</m:t>
                        </m:r>
                        <m:sSub>
                          <m:sSubPr>
                            <m:ctrlPr>
                              <a:rPr lang="en-US" sz="1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latin typeface="Cambria Math"/>
                              </a:rPr>
                              <m:t>𝝁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}</m:t>
                        </m:r>
                      </m:e>
                    </m:d>
                    <m:r>
                      <a:rPr lang="en-US" sz="1800" i="1"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800" i="1">
                        <a:latin typeface="Cambria Math"/>
                        <a:ea typeface="Cambria Math"/>
                      </a:rPr>
                      <m:t>𝒩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0">
                                <a:latin typeface="Cambria Math"/>
                                <a:cs typeface="Times New Roman" panose="02020603050405020304" pitchFamily="18" charset="0"/>
                              </a:rPr>
                              <m:t>𝐱</m:t>
                            </m:r>
                          </m:e>
                          <m:sub>
                            <m:r>
                              <a:rPr lang="en-US" sz="1800" i="1">
                                <a:latin typeface="Cambria Math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  <a:cs typeface="Times New Roman" panose="02020603050405020304" pitchFamily="18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sz="1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latin typeface="Cambria Math"/>
                              </a:rPr>
                              <m:t>𝝁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sz="180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US" sz="1800" i="1"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sub>
                            </m:sSub>
                          </m:sub>
                        </m:sSub>
                        <m:r>
                          <a:rPr lang="en-US" sz="1800" i="1">
                            <a:latin typeface="Cambria Math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18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𝑤𝑐</m:t>
                            </m:r>
                          </m:sub>
                        </m:sSub>
                      </m:e>
                    </m:d>
                  </m:oMath>
                </a14:m>
                <a:endParaRPr lang="en-US" sz="1400" dirty="0"/>
              </a:p>
              <a:p>
                <a:pPr marL="457200"/>
                <a:r>
                  <a:rPr lang="en-US" sz="2000" dirty="0"/>
                  <a:t>Given the “observed” x-vector sequence </a:t>
                </a:r>
                <a14:m>
                  <m:oMath xmlns:m="http://schemas.openxmlformats.org/officeDocument/2006/math">
                    <m:r>
                      <a:rPr lang="en-US" sz="2000" b="1">
                        <a:latin typeface="Cambria Math"/>
                        <a:ea typeface="Cambria Math" panose="02040503050406030204" pitchFamily="18" charset="0"/>
                      </a:rPr>
                      <m:t>𝐱</m:t>
                    </m:r>
                    <m:r>
                      <a:rPr lang="en-US" sz="2000" b="1" i="1">
                        <a:latin typeface="Cambria Math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i="1">
                                <a:latin typeface="Cambria Math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000" i="1">
                            <a:latin typeface="Cambria Math"/>
                            <a:ea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i="1">
                                <a:latin typeface="Cambria Math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000" i="1">
                            <a:latin typeface="Cambria Math"/>
                            <a:ea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i="1">
                                <a:latin typeface="Cambria Math"/>
                                <a:ea typeface="Cambria Math" panose="02040503050406030204" pitchFamily="18" charset="0"/>
                              </a:rPr>
                              <m:t>𝑁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000" dirty="0"/>
                  <a:t>, the task is to infer (the distribution over)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0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𝐳</m:t>
                    </m:r>
                    <m:r>
                      <a:rPr lang="en-US" sz="2000" b="1" i="1">
                        <a:latin typeface="Cambria Math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sz="2000" i="1">
                                <a:latin typeface="Cambria Math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000" i="1">
                            <a:latin typeface="Cambria Math"/>
                            <a:ea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sz="2000" i="1">
                                <a:latin typeface="Cambria Math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000" i="1">
                            <a:latin typeface="Cambria Math"/>
                            <a:ea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sz="2000" i="1">
                                <a:latin typeface="Cambria Math"/>
                                <a:ea typeface="Cambria Math" panose="02040503050406030204" pitchFamily="18" charset="0"/>
                              </a:rPr>
                              <m:t>𝑁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000" dirty="0"/>
                  <a:t>, which defines assignment of x-vectors (speech frames) to Gaussian components (speaker clusters).</a:t>
                </a:r>
                <a:endParaRPr lang="en-US" sz="1400" dirty="0"/>
              </a:p>
              <a:p>
                <a:pPr marL="457200"/>
                <a:r>
                  <a:rPr lang="en-US" sz="2000" dirty="0"/>
                  <a:t>Variational Bayes inference is used for this purpose as shown before for BHM</a:t>
                </a:r>
              </a:p>
              <a:p>
                <a:pPr marL="457200"/>
                <a:r>
                  <a:rPr lang="en-US" sz="2000" dirty="0"/>
                  <a:t>Component weights 𝝅 are not treated as latent variables but learned using as point estimates to maximize ELBO.</a:t>
                </a:r>
              </a:p>
              <a:p>
                <a:pPr marL="914400" lvl="1"/>
                <a:r>
                  <a:rPr lang="en-US" sz="1600" dirty="0"/>
                  <a:t>The weights of the “redundant” components converge to 0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sz="1600" dirty="0"/>
                  <a:t> It automatically determines the number of speaker in the conversation   </a:t>
                </a:r>
              </a:p>
              <a:p>
                <a:pPr marL="914400" lvl="1"/>
                <a:endParaRPr lang="en-US" sz="1600" dirty="0"/>
              </a:p>
              <a:p>
                <a:pPr indent="0">
                  <a:buNone/>
                </a:pPr>
                <a:endParaRPr lang="en-US" sz="2000" dirty="0"/>
              </a:p>
            </p:txBody>
          </p:sp>
        </mc:Choice>
        <mc:Fallback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90806" y="1412776"/>
                <a:ext cx="7985675" cy="5263232"/>
              </a:xfrm>
              <a:blipFill>
                <a:blip r:embed="rId2"/>
                <a:stretch>
                  <a:fillRect l="-687" t="-1738" r="-12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VBx Diarization</a:t>
            </a:r>
            <a:endParaRPr lang="cs-CZ" altLang="en-US" dirty="0"/>
          </a:p>
        </p:txBody>
      </p:sp>
      <p:sp>
        <p:nvSpPr>
          <p:cNvPr id="29" name="Oval 4"/>
          <p:cNvSpPr>
            <a:spLocks noChangeArrowheads="1"/>
          </p:cNvSpPr>
          <p:nvPr/>
        </p:nvSpPr>
        <p:spPr bwMode="auto">
          <a:xfrm>
            <a:off x="1424758" y="3430063"/>
            <a:ext cx="381000" cy="3810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Oval 9"/>
          <p:cNvSpPr>
            <a:spLocks noChangeArrowheads="1"/>
          </p:cNvSpPr>
          <p:nvPr/>
        </p:nvSpPr>
        <p:spPr bwMode="auto">
          <a:xfrm>
            <a:off x="1424758" y="4344463"/>
            <a:ext cx="381000" cy="381000"/>
          </a:xfrm>
          <a:prstGeom prst="ellipse">
            <a:avLst/>
          </a:prstGeom>
          <a:solidFill>
            <a:srgbClr val="00B0F0"/>
          </a:solidFill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1" name="AutoShape 13"/>
          <p:cNvCxnSpPr>
            <a:cxnSpLocks noChangeShapeType="1"/>
            <a:stCxn id="29" idx="4"/>
            <a:endCxn id="30" idx="0"/>
          </p:cNvCxnSpPr>
          <p:nvPr/>
        </p:nvCxnSpPr>
        <p:spPr bwMode="auto">
          <a:xfrm>
            <a:off x="1615258" y="3823763"/>
            <a:ext cx="0" cy="50800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Text Box 17"/>
          <p:cNvSpPr txBox="1">
            <a:spLocks noChangeArrowheads="1"/>
          </p:cNvSpPr>
          <p:nvPr/>
        </p:nvSpPr>
        <p:spPr bwMode="auto">
          <a:xfrm>
            <a:off x="1435961" y="3385357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cs-CZ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 Box 21"/>
          <p:cNvSpPr txBox="1">
            <a:spLocks noChangeArrowheads="1"/>
          </p:cNvSpPr>
          <p:nvPr/>
        </p:nvSpPr>
        <p:spPr bwMode="auto">
          <a:xfrm>
            <a:off x="1456067" y="4332094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cs-CZ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17294" y="3053255"/>
            <a:ext cx="1080120" cy="20975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030438" y="4760181"/>
                <a:ext cx="11560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en-US" i="1">
                          <a:latin typeface="Cambria Math"/>
                          <a:cs typeface="Times New Roman" panose="02020603050405020304" pitchFamily="18" charset="0"/>
                        </a:rPr>
                        <m:t>=1.. </m:t>
                      </m:r>
                      <m:r>
                        <a:rPr lang="en-US" i="1">
                          <a:latin typeface="Cambria Math"/>
                          <a:cs typeface="Times New Roman" panose="02020603050405020304" pitchFamily="18" charset="0"/>
                        </a:rPr>
                        <m:t>𝑁</m:t>
                      </m:r>
                    </m:oMath>
                  </m:oMathPara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438" y="4760181"/>
                <a:ext cx="1156086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AutoShape 13"/>
          <p:cNvCxnSpPr>
            <a:cxnSpLocks noChangeShapeType="1"/>
          </p:cNvCxnSpPr>
          <p:nvPr/>
        </p:nvCxnSpPr>
        <p:spPr bwMode="auto">
          <a:xfrm flipH="1">
            <a:off x="1619371" y="2846523"/>
            <a:ext cx="4323" cy="58354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" name="Group 6"/>
          <p:cNvGrpSpPr/>
          <p:nvPr/>
        </p:nvGrpSpPr>
        <p:grpSpPr>
          <a:xfrm rot="5400000">
            <a:off x="2073287" y="4111369"/>
            <a:ext cx="381000" cy="895359"/>
            <a:chOff x="2801648" y="1483287"/>
            <a:chExt cx="381000" cy="895359"/>
          </a:xfrm>
        </p:grpSpPr>
        <p:cxnSp>
          <p:nvCxnSpPr>
            <p:cNvPr id="42" name="AutoShape 13"/>
            <p:cNvCxnSpPr>
              <a:cxnSpLocks noChangeShapeType="1"/>
            </p:cNvCxnSpPr>
            <p:nvPr/>
          </p:nvCxnSpPr>
          <p:spPr bwMode="auto">
            <a:xfrm>
              <a:off x="2987824" y="1870646"/>
              <a:ext cx="0" cy="508000"/>
            </a:xfrm>
            <a:prstGeom prst="straightConnector1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3" name="Oval 4"/>
            <p:cNvSpPr>
              <a:spLocks noChangeArrowheads="1"/>
            </p:cNvSpPr>
            <p:nvPr/>
          </p:nvSpPr>
          <p:spPr bwMode="auto">
            <a:xfrm>
              <a:off x="2801648" y="1483287"/>
              <a:ext cx="381000" cy="381000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2604941" y="4142667"/>
                <a:ext cx="4640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4941" y="4142667"/>
                <a:ext cx="464037" cy="369332"/>
              </a:xfrm>
              <a:prstGeom prst="rect">
                <a:avLst/>
              </a:prstGeom>
              <a:blipFill>
                <a:blip r:embed="rId4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1386223" y="2439818"/>
                <a:ext cx="40748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/>
                          <a:cs typeface="Times New Roman" panose="02020603050405020304" pitchFamily="18" charset="0"/>
                        </a:rPr>
                        <m:t>𝝅</m:t>
                      </m:r>
                    </m:oMath>
                  </m:oMathPara>
                </a14:m>
                <a:endParaRPr lang="en-US" i="1" dirty="0"/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6223" y="2439818"/>
                <a:ext cx="407483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AutoShape 13"/>
          <p:cNvCxnSpPr>
            <a:cxnSpLocks noChangeShapeType="1"/>
          </p:cNvCxnSpPr>
          <p:nvPr/>
        </p:nvCxnSpPr>
        <p:spPr bwMode="auto">
          <a:xfrm>
            <a:off x="2539770" y="3840058"/>
            <a:ext cx="0" cy="50800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Box 52"/>
              <p:cNvSpPr txBox="1"/>
              <p:nvPr/>
            </p:nvSpPr>
            <p:spPr>
              <a:xfrm>
                <a:off x="2219577" y="3485303"/>
                <a:ext cx="8038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𝝁</m:t>
                      </m:r>
                      <m:r>
                        <a:rPr lang="en-US" i="1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0" smtClean="0">
                              <a:latin typeface="Cambria Math" panose="02040503050406030204" pitchFamily="18" charset="0"/>
                            </a:rPr>
                            <m:t>𝚺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𝑎𝑐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9577" y="3485303"/>
                <a:ext cx="803873" cy="369332"/>
              </a:xfrm>
              <a:prstGeom prst="rect">
                <a:avLst/>
              </a:prstGeom>
              <a:blipFill>
                <a:blip r:embed="rId6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Rectangle 55"/>
          <p:cNvSpPr/>
          <p:nvPr/>
        </p:nvSpPr>
        <p:spPr>
          <a:xfrm>
            <a:off x="2241105" y="4077763"/>
            <a:ext cx="1080120" cy="1073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2164884" y="4760181"/>
                <a:ext cx="10835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𝑠</m:t>
                      </m:r>
                      <m:r>
                        <a:rPr lang="en-US" i="1">
                          <a:latin typeface="Cambria Math"/>
                          <a:cs typeface="Times New Roman" panose="02020603050405020304" pitchFamily="18" charset="0"/>
                        </a:rPr>
                        <m:t>=1..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𝑆</m:t>
                      </m:r>
                    </m:oMath>
                  </m:oMathPara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4884" y="4760181"/>
                <a:ext cx="1083566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0859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1105</TotalTime>
  <Words>536</Words>
  <Application>Microsoft Office PowerPoint</Application>
  <PresentationFormat>Widescreen</PresentationFormat>
  <Paragraphs>94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Cambria Math</vt:lpstr>
      <vt:lpstr>Helvetica Neue</vt:lpstr>
      <vt:lpstr>Times New Roman</vt:lpstr>
      <vt:lpstr>Office Theme</vt:lpstr>
      <vt:lpstr>PowerPoint Presentation</vt:lpstr>
      <vt:lpstr>Speaker Diarization </vt:lpstr>
      <vt:lpstr>Diarization system</vt:lpstr>
      <vt:lpstr>Diarization system</vt:lpstr>
      <vt:lpstr>VBx Diarization</vt:lpstr>
      <vt:lpstr>VBx Diarization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Burget Lukáš (2782)</dc:creator>
  <cp:lastModifiedBy>Burget Lukáš (2782)</cp:lastModifiedBy>
  <cp:revision>2</cp:revision>
  <dcterms:created xsi:type="dcterms:W3CDTF">2023-12-13T14:11:46Z</dcterms:created>
  <dcterms:modified xsi:type="dcterms:W3CDTF">2023-12-14T08:37:07Z</dcterms:modified>
</cp:coreProperties>
</file>