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38"/>
  </p:notesMasterIdLst>
  <p:sldIdLst>
    <p:sldId id="312" r:id="rId6"/>
    <p:sldId id="314" r:id="rId7"/>
    <p:sldId id="318" r:id="rId8"/>
    <p:sldId id="319" r:id="rId9"/>
    <p:sldId id="317" r:id="rId10"/>
    <p:sldId id="331" r:id="rId11"/>
    <p:sldId id="333" r:id="rId12"/>
    <p:sldId id="537" r:id="rId13"/>
    <p:sldId id="511" r:id="rId14"/>
    <p:sldId id="476" r:id="rId15"/>
    <p:sldId id="524" r:id="rId16"/>
    <p:sldId id="334" r:id="rId17"/>
    <p:sldId id="513" r:id="rId18"/>
    <p:sldId id="477" r:id="rId19"/>
    <p:sldId id="515" r:id="rId20"/>
    <p:sldId id="479" r:id="rId21"/>
    <p:sldId id="535" r:id="rId22"/>
    <p:sldId id="475" r:id="rId23"/>
    <p:sldId id="482" r:id="rId24"/>
    <p:sldId id="510" r:id="rId25"/>
    <p:sldId id="484" r:id="rId26"/>
    <p:sldId id="485" r:id="rId27"/>
    <p:sldId id="516" r:id="rId28"/>
    <p:sldId id="517" r:id="rId29"/>
    <p:sldId id="518" r:id="rId30"/>
    <p:sldId id="519" r:id="rId31"/>
    <p:sldId id="520" r:id="rId32"/>
    <p:sldId id="529" r:id="rId33"/>
    <p:sldId id="530" r:id="rId34"/>
    <p:sldId id="531" r:id="rId35"/>
    <p:sldId id="532" r:id="rId36"/>
    <p:sldId id="539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3682BE"/>
    <a:srgbClr val="EDEDED"/>
    <a:srgbClr val="E8ECEF"/>
    <a:srgbClr val="86A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4" autoAdjust="0"/>
    <p:restoredTop sz="94677" autoAdjust="0"/>
  </p:normalViewPr>
  <p:slideViewPr>
    <p:cSldViewPr snapToGrid="0">
      <p:cViewPr varScale="1">
        <p:scale>
          <a:sx n="84" d="100"/>
          <a:sy n="84" d="100"/>
        </p:scale>
        <p:origin x="8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18EDF-723D-43C8-BF92-13A2AD18653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BEAF4-C28B-4103-A8D0-BC7628DEF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74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EAF4-C28B-4103-A8D0-BC7628DEF8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62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EAF4-C28B-4103-A8D0-BC7628DEF8C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38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EAF4-C28B-4103-A8D0-BC7628DEF8C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05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EAF4-C28B-4103-A8D0-BC7628DEF8C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51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EAF4-C28B-4103-A8D0-BC7628DEF8C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41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EAF4-C28B-4103-A8D0-BC7628DEF8C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18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EAF4-C28B-4103-A8D0-BC7628DEF8C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59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EAF4-C28B-4103-A8D0-BC7628DEF8C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60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EAF4-C28B-4103-A8D0-BC7628DEF8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1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EAF4-C28B-4103-A8D0-BC7628DEF8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80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EAF4-C28B-4103-A8D0-BC7628DEF8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41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EAF4-C28B-4103-A8D0-BC7628DEF8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70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EAF4-C28B-4103-A8D0-BC7628DEF8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07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EAF4-C28B-4103-A8D0-BC7628DEF8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4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EAF4-C28B-4103-A8D0-BC7628DEF8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73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EAF4-C28B-4103-A8D0-BC7628DEF8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5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9359B-E962-4DC9-946B-D5E787FDA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4C2BAE-ABAC-4E4F-B8FA-0436E2885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5B7F6-AB27-4729-84AB-EE25CC1FF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6765-C271-4902-B44F-D357E5E1AD54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75318-19A6-40D8-B3A2-72AB07889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58C57-7C0E-469E-9A54-494D07C80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C14C-6F6F-4804-8741-C8B876672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544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4F057-E947-44DE-8FCF-450A9B2BD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CB2224-CD05-4101-8224-B34EA4E783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5E88F-E31E-423E-B7C2-600B60C71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6765-C271-4902-B44F-D357E5E1AD54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9A3E8-C532-4E2C-990A-FE09E0568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B92D8-F5DD-448A-804B-552945C3B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C14C-6F6F-4804-8741-C8B876672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08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FC9434-D2D2-4447-8353-054B58BDAD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7B5B0-1945-448D-ACCA-4826E3F9E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75900-64B6-4897-BB4E-035D112B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6765-C271-4902-B44F-D357E5E1AD54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214A4-1660-4E52-B9EA-B2AF044B8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DF0A3-22A5-46BF-86AB-2AE890F29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C14C-6F6F-4804-8741-C8B876672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76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0217D-F7A6-4381-A718-04AE4F2D1E8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7856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2F507-B3EE-4217-BD29-8F4F45872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E136B-5E26-4C7B-8F7A-C4ABF68E4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63D7A-4278-444C-92C3-F56FC7F1C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6765-C271-4902-B44F-D357E5E1AD54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E6835-6678-4236-997A-1072661ED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37D17-B7E8-4B90-8466-49C54CDCC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C14C-6F6F-4804-8741-C8B876672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523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49CC9-7174-43BE-A45D-DA18050B0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B0348-8A71-4777-A72F-377F0ADC9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A797B-E92A-49F4-9C58-38F7271F2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6765-C271-4902-B44F-D357E5E1AD54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327E9-2B28-4E44-B7E7-195AE5491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9103D-2E2C-45FD-B21D-32E4CBC9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C14C-6F6F-4804-8741-C8B876672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77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B07E0-10DC-427F-83B9-8EF050024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D7271-6330-4906-A206-B3A1B3B9E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AF8CB2-C607-48C3-946C-DF3454EEB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87692-7E68-4383-B591-FC259C52A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6765-C271-4902-B44F-D357E5E1AD54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5F739-F876-4BF4-88C0-28FBAD7BE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7095B-F2D1-4D40-935B-7FB6D6657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C14C-6F6F-4804-8741-C8B876672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50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64B94-0C0F-4A6B-BC74-458603321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CB812-F964-477F-A412-7DFC27ADC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866DB-D789-4F72-AA78-2646087ED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56081-2885-44B4-A597-79468AD1F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7BD182-8E9E-4D24-9733-B8D347E24D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81E301-FADB-407B-9DBE-857D0B887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6765-C271-4902-B44F-D357E5E1AD54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5F5454-AB58-45AC-B165-9E5E8EBB6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2CF91D-2352-4543-B213-A680D05C0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C14C-6F6F-4804-8741-C8B876672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71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1B761-A32E-4AE7-9581-D1F54E2A3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70EC4D-1D0B-49DB-9E78-20D1259D2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6765-C271-4902-B44F-D357E5E1AD54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12CC11-BB64-4AF9-9344-C21F1C99E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E063D9-9B28-4F55-B75E-AF9AFFA3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C14C-6F6F-4804-8741-C8B876672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49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3D9167-DB04-4932-AFA8-564BC9D38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6765-C271-4902-B44F-D357E5E1AD54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F67EC1-BD41-41D1-816F-6A95B6C93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03279-1EB5-4931-8F03-606F4C6C5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C14C-6F6F-4804-8741-C8B876672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20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D1A92-16A6-4042-84A3-894C2FA3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1D2D2-7AEC-40DA-B331-6B7C55438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47177B-3170-4792-986F-95BC4490C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AAC6C-A762-4DF1-AA36-3CB9D34ED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6765-C271-4902-B44F-D357E5E1AD54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F979D-F83A-4BAE-8CB2-6647F5B08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A440A1-6254-4743-A99A-C7B18183E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C14C-6F6F-4804-8741-C8B876672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18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A2A93-21EA-40CD-8B97-855575098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5B31E8-8E25-4845-A2A2-2EB3C1DD60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36CAC-E952-462E-9710-3C2B9B740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E3DD3-526A-4C24-8FC9-4D7821B31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6765-C271-4902-B44F-D357E5E1AD54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22654A-4B80-4E2D-B091-EB07F3B48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234316-489A-44BA-9A72-D350F7367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C14C-6F6F-4804-8741-C8B876672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32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11ACE0-D9E0-48EE-A61D-2FABB321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8DF92-75D3-4B36-A14A-DDAE0C844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5FD7E-A106-42FF-BF89-EF93C41CEB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66765-C271-4902-B44F-D357E5E1AD54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1C98D-688B-46BA-9DC0-D8FDD44B15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9211F-73D4-4023-9F0C-CA1952DB8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1C14C-6F6F-4804-8741-C8B876672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77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76FA06-A3CA-4DE0-B968-51150A2A631D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0.png"/><Relationship Id="rId5" Type="http://schemas.openxmlformats.org/officeDocument/2006/relationships/image" Target="../media/image34.png"/><Relationship Id="rId4" Type="http://schemas.openxmlformats.org/officeDocument/2006/relationships/image" Target="../media/image3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png"/><Relationship Id="rId5" Type="http://schemas.openxmlformats.org/officeDocument/2006/relationships/image" Target="../media/image35.png"/><Relationship Id="rId4" Type="http://schemas.openxmlformats.org/officeDocument/2006/relationships/image" Target="../media/image3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4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7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1.png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1.png"/><Relationship Id="rId7" Type="http://schemas.openxmlformats.org/officeDocument/2006/relationships/image" Target="../media/image7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0" Type="http://schemas.openxmlformats.org/officeDocument/2006/relationships/image" Target="../media/image80.png"/><Relationship Id="rId4" Type="http://schemas.openxmlformats.org/officeDocument/2006/relationships/image" Target="../media/image18.png"/><Relationship Id="rId9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image" Target="../media/image11.png"/><Relationship Id="rId12" Type="http://schemas.openxmlformats.org/officeDocument/2006/relationships/image" Target="../media/image1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80.png"/><Relationship Id="rId5" Type="http://schemas.openxmlformats.org/officeDocument/2006/relationships/image" Target="../media/image220.png"/><Relationship Id="rId10" Type="http://schemas.openxmlformats.org/officeDocument/2006/relationships/image" Target="../media/image70.png"/><Relationship Id="rId4" Type="http://schemas.openxmlformats.org/officeDocument/2006/relationships/image" Target="../media/image23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0.png"/><Relationship Id="rId11" Type="http://schemas.openxmlformats.org/officeDocument/2006/relationships/image" Target="../media/image26.png"/><Relationship Id="rId5" Type="http://schemas.openxmlformats.org/officeDocument/2006/relationships/image" Target="../media/image11.png"/><Relationship Id="rId10" Type="http://schemas.openxmlformats.org/officeDocument/2006/relationships/image" Target="../media/image140.png"/><Relationship Id="rId9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1991544" y="1268761"/>
            <a:ext cx="8208912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600" dirty="0"/>
              <a:t>Bayesian Models in Machine Learning</a:t>
            </a:r>
          </a:p>
          <a:p>
            <a:endParaRPr lang="en-US" altLang="en-US" sz="3600" dirty="0"/>
          </a:p>
          <a:p>
            <a:r>
              <a:rPr lang="en-US" altLang="en-US" sz="2800" dirty="0"/>
              <a:t> Approximate inference in Bayesian models</a:t>
            </a:r>
          </a:p>
          <a:p>
            <a:r>
              <a:rPr lang="en-US" altLang="en-US" sz="2800" dirty="0"/>
              <a:t>Latent Dirichlet Allocation Model</a:t>
            </a:r>
            <a:endParaRPr lang="cs-CZ" altLang="en-US" sz="2800" dirty="0"/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2927350" y="3789040"/>
            <a:ext cx="6400800" cy="7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dirty="0" err="1"/>
              <a:t>Luk</a:t>
            </a:r>
            <a:r>
              <a:rPr lang="cs-CZ" altLang="en-US" dirty="0"/>
              <a:t>áš</a:t>
            </a:r>
            <a:r>
              <a:rPr lang="en-US" altLang="en-US" dirty="0"/>
              <a:t> </a:t>
            </a:r>
            <a:r>
              <a:rPr lang="en-US" altLang="en-US" dirty="0" err="1"/>
              <a:t>Burget</a:t>
            </a:r>
            <a:endParaRPr lang="en-US" altLang="en-US" dirty="0"/>
          </a:p>
          <a:p>
            <a:endParaRPr lang="cs-CZ" altLang="en-US" dirty="0"/>
          </a:p>
        </p:txBody>
      </p:sp>
      <p:pic>
        <p:nvPicPr>
          <p:cNvPr id="1026" name="Picture 2" descr="https://www.vutbr.cz/data_storage/multimedia/jvs/loga/02_fakulty/FIT/1-zakladni/EN/PNG/FIT_color_RGB_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4880245"/>
            <a:ext cx="4464496" cy="9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209800" y="5124400"/>
            <a:ext cx="7848600" cy="14729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n-US" sz="2400" kern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Gibbs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925" y="1200822"/>
                <a:ext cx="11217896" cy="5515776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Assume we cannot sample from the complex joint distribution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but it is possible to sample from the conditional distributions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sz="1800" dirty="0"/>
                  <a:t>Initialize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800" dirty="0"/>
                  <a:t> to any value (i.e. chosen constant)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sz="1800" dirty="0"/>
                  <a:t>Given current sample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800" dirty="0"/>
                  <a:t> generate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z</m:t>
                        </m:r>
                      </m:e>
                      <m:sub>
                        <m:r>
                          <a:rPr lang="en-US" sz="180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80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1800" i="1">
                        <a:latin typeface="Cambria Math"/>
                      </a:rPr>
                      <m:t>~</m:t>
                    </m:r>
                    <m:r>
                      <a:rPr lang="en-US" sz="18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1800" dirty="0"/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sz="1800" dirty="0"/>
                  <a:t>Given current sample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8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800" dirty="0"/>
                  <a:t> generate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z</m:t>
                        </m:r>
                      </m:e>
                      <m:sub>
                        <m:r>
                          <a:rPr lang="en-US" sz="180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80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1800" i="1">
                        <a:latin typeface="Cambria Math"/>
                      </a:rPr>
                      <m:t>~</m:t>
                    </m:r>
                    <m:r>
                      <a:rPr lang="en-US" sz="18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1800" dirty="0"/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sz="1800" dirty="0"/>
                  <a:t>Go to steps 2.</a:t>
                </a:r>
              </a:p>
              <a:p>
                <a:pPr marL="400050" lvl="1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In theory, after infinite number of iteration the final values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/>
                  <a:t> is a sample 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Or, with increasing number of iterations,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/>
                  <a:t> converges to a valid sample 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In practice, after several initial iterations (burn-in phase) take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00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/>
                  <a:t> from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000" dirty="0"/>
                  <a:t> iteration and consider them samples 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1600" dirty="0"/>
                  <a:t>Often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/>
                  <a:t> is used</a:t>
                </a:r>
              </a:p>
              <a:p>
                <a:pPr lvl="1"/>
                <a:r>
                  <a:rPr lang="en-US" sz="1600" dirty="0"/>
                  <a:t>Starting from a likely value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6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600" dirty="0"/>
                  <a:t> requires less burn-in iterations</a:t>
                </a:r>
                <a:endParaRPr lang="en-US" sz="2000" dirty="0"/>
              </a:p>
              <a:p>
                <a:r>
                  <a:rPr lang="en-US" sz="2000" dirty="0"/>
                  <a:t>This can be extended to any number variables</a:t>
                </a:r>
              </a:p>
              <a:p>
                <a:pPr lvl="1"/>
                <a:r>
                  <a:rPr lang="en-US" sz="1600" dirty="0"/>
                  <a:t>always sample one given current values for others</a:t>
                </a:r>
              </a:p>
              <a:p>
                <a:r>
                  <a:rPr lang="en-US" sz="2000" dirty="0"/>
                  <a:t>Works for any random variables (discrete, continuous; scalars, vectors)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925" y="1200822"/>
                <a:ext cx="11217896" cy="5515776"/>
              </a:xfrm>
              <a:blipFill>
                <a:blip r:embed="rId2"/>
                <a:stretch>
                  <a:fillRect l="-489" t="-552" r="-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333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DF617-F855-0817-B36A-4EE11E9A1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113"/>
            <a:ext cx="10972800" cy="1143000"/>
          </a:xfrm>
        </p:spPr>
        <p:txBody>
          <a:bodyPr/>
          <a:lstStyle/>
          <a:p>
            <a:r>
              <a:rPr lang="en-US" dirty="0"/>
              <a:t>Gibbs sampling for 2D Gaussian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49E93BE-07FE-BDD2-4764-8CEE36208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17" y="1827702"/>
            <a:ext cx="6691389" cy="494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DF7A87-BAB9-A258-42EF-7B30091F0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195" y="1743746"/>
            <a:ext cx="4345756" cy="4190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BC5FA9-C9DF-3811-6918-F013DC0BF5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3964" y="2082224"/>
                <a:ext cx="2696065" cy="133970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Iterate: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~</m:t>
                      </m:r>
                      <m:r>
                        <a:rPr lang="en-US" sz="24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~</m:t>
                      </m:r>
                      <m:r>
                        <a:rPr lang="en-US" sz="24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BC5FA9-C9DF-3811-6918-F013DC0BF5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3964" y="2082224"/>
                <a:ext cx="2696065" cy="1339703"/>
              </a:xfrm>
              <a:blipFill>
                <a:blip r:embed="rId4"/>
                <a:stretch>
                  <a:fillRect l="-3620" t="-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B9A4E71E-9988-8916-882B-F41315DFEB4F}"/>
              </a:ext>
            </a:extLst>
          </p:cNvPr>
          <p:cNvSpPr/>
          <p:nvPr/>
        </p:nvSpPr>
        <p:spPr>
          <a:xfrm>
            <a:off x="4689835" y="5429837"/>
            <a:ext cx="1673258" cy="420589"/>
          </a:xfrm>
          <a:prstGeom prst="wedgeRectCallout">
            <a:avLst>
              <a:gd name="adj1" fmla="val -41960"/>
              <a:gd name="adj2" fmla="val -32413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Burn-in phase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0DC23-351B-5423-53D9-F79D3D380116}"/>
              </a:ext>
            </a:extLst>
          </p:cNvPr>
          <p:cNvSpPr txBox="1"/>
          <p:nvPr/>
        </p:nvSpPr>
        <p:spPr>
          <a:xfrm>
            <a:off x="424205" y="1007574"/>
            <a:ext cx="11430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1800" i="0" dirty="0">
                <a:latin typeface="+mj-lt"/>
              </a:rPr>
              <a:t>Of course, it is possible to efficiently and exactly sample directly from a 2D Gaussian distribution. We use this toy example only to demonstrate how Gibbs sampling works.</a:t>
            </a:r>
            <a:endParaRPr lang="en-US" i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2226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6BBEFC-4413-B05E-8D78-9FA63B97CB5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9600" y="208656"/>
                <a:ext cx="10972800" cy="1143000"/>
              </a:xfrm>
            </p:spPr>
            <p:txBody>
              <a:bodyPr/>
              <a:lstStyle/>
              <a:p>
                <a:r>
                  <a:rPr lang="en-US" dirty="0"/>
                  <a:t>GS inference for LDA: Sampling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6BBEFC-4413-B05E-8D78-9FA63B97CB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208656"/>
                <a:ext cx="109728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542215-C4CF-C348-9967-4BF915284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37031"/>
                <a:ext cx="10972800" cy="11430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>
                              <a:latin typeface="Cambria Math" panose="02040503050406030204" pitchFamily="18" charset="0"/>
                            </a:rPr>
                            <m:t>𝚯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</m:d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𝝋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cs-CZ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800" b="1" i="1">
                                              <a:latin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1800" b="1">
                                          <a:latin typeface="Cambria Math" panose="02040503050406030204" pitchFamily="18" charset="0"/>
                                        </a:rPr>
                                        <m:t>𝚽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542215-C4CF-C348-9967-4BF915284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37031"/>
                <a:ext cx="10972800" cy="114300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00875E-F539-A48A-D6E0-FE28014D50BB}"/>
                  </a:ext>
                </a:extLst>
              </p:cNvPr>
              <p:cNvSpPr txBox="1"/>
              <p:nvPr/>
            </p:nvSpPr>
            <p:spPr>
              <a:xfrm>
                <a:off x="235081" y="2138044"/>
                <a:ext cx="11721837" cy="5113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Step 1:</a:t>
                </a:r>
                <a:r>
                  <a:rPr lang="en-US" sz="2000" dirty="0">
                    <a:latin typeface="+mj-lt"/>
                  </a:rPr>
                  <a:t> </a:t>
                </a:r>
              </a:p>
              <a:p>
                <a:endParaRPr lang="en-US" sz="2000" dirty="0">
                  <a:latin typeface="+mj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j-lt"/>
                  </a:rPr>
                  <a:t>sample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𝚽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2000" b="0" i="0" dirty="0">
                    <a:latin typeface="Cambria Math" panose="02040503050406030204" pitchFamily="18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or equivalently for each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000" dirty="0"/>
                  <a:t>sample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000" b="0" i="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</m:e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𝚽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endParaRPr lang="en-US" sz="2000" b="1" i="0" dirty="0">
                  <a:latin typeface="Cambria Math" panose="02040503050406030204" pitchFamily="18" charset="0"/>
                </a:endParaRPr>
              </a:p>
              <a:p>
                <a:endParaRPr lang="en-US" sz="2000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| 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𝚯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𝚽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000" b="1" i="1">
                              <a:latin typeface="Cambria Math" panose="02040503050406030204" pitchFamily="18" charset="0"/>
                            </a:rPr>
                            <m:t>𝜽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nary>
                            <m:naryPr>
                              <m:chr m:val="∏"/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cs-CZ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cs-CZ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000" b="1" i="1"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  <m:r>
                        <a:rPr lang="cs-CZ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𝑑𝑛</m:t>
                              </m:r>
                            </m:sub>
                          </m:sSub>
                        </m:e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𝚽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𝑑𝑛</m:t>
                              </m:r>
                            </m:sub>
                          </m:sSub>
                        </m:e>
                      </m:d>
                      <m:r>
                        <a:rPr lang="en-US" sz="2000" b="1" i="1"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nary>
                            <m:naryPr>
                              <m:chr m:val="∏"/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cs-CZ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𝚯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𝚽</m:t>
                                  </m:r>
                                  <m:r>
                                    <a:rPr lang="en-US" sz="2000" b="1" i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 i="0" smtClean="0"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cs-CZ" sz="20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</m:e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𝚽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∝</m:t>
                    </m:r>
                    <m:r>
                      <a:rPr lang="cs-CZ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</m:e>
                      <m:e>
                        <m:r>
                          <a:rPr lang="en-US" sz="2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𝚽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</m:e>
                    </m:d>
                    <m:r>
                      <a:rPr lang="cs-CZ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cs-CZ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</m:sub>
                    </m:sSub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endParaRPr lang="en-US" sz="2000" dirty="0"/>
              </a:p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cs-CZ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</m:e>
                      <m:e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𝚽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𝑑𝑛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𝑑𝑛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𝑑𝑛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𝑑𝑛</m:t>
                                    </m:r>
                                  </m:sub>
                                </m:sSub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e>
                        </m:nary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0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𝑑𝑣𝑘</m:t>
                        </m:r>
                      </m:sub>
                    </m:sSub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𝑘𝑣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sz="2000" dirty="0">
                  <a:latin typeface="+mj-lt"/>
                </a:endParaRPr>
              </a:p>
              <a:p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00875E-F539-A48A-D6E0-FE28014D5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81" y="2138044"/>
                <a:ext cx="11721837" cy="5113131"/>
              </a:xfrm>
              <a:prstGeom prst="rect">
                <a:avLst/>
              </a:prstGeom>
              <a:blipFill>
                <a:blip r:embed="rId5"/>
                <a:stretch>
                  <a:fillRect l="-832" t="-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2F1F1066-5C64-DF61-B037-AEA697DDF5AA}"/>
                  </a:ext>
                </a:extLst>
              </p:cNvPr>
              <p:cNvSpPr/>
              <p:nvPr/>
            </p:nvSpPr>
            <p:spPr>
              <a:xfrm>
                <a:off x="6909847" y="5476006"/>
                <a:ext cx="4672553" cy="1153505"/>
              </a:xfrm>
              <a:prstGeom prst="wedgeRectCallout">
                <a:avLst>
                  <a:gd name="adj1" fmla="val -53401"/>
                  <a:gd name="adj2" fmla="val -141639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Factorizes into product of independent terms one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dn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dn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can be sampled from independent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</m:e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𝚽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2F1F1066-5C64-DF61-B037-AEA697DDF5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847" y="5476006"/>
                <a:ext cx="4672553" cy="1153505"/>
              </a:xfrm>
              <a:prstGeom prst="wedgeRectCallout">
                <a:avLst>
                  <a:gd name="adj1" fmla="val -53401"/>
                  <a:gd name="adj2" fmla="val -141639"/>
                </a:avLst>
              </a:prstGeom>
              <a:blipFill>
                <a:blip r:embed="rId6"/>
                <a:stretch>
                  <a:fillRect r="-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6773344A-627E-ED4E-BC5A-D417FE41A499}"/>
                  </a:ext>
                </a:extLst>
              </p:cNvPr>
              <p:cNvSpPr/>
              <p:nvPr/>
            </p:nvSpPr>
            <p:spPr>
              <a:xfrm>
                <a:off x="7663993" y="2422689"/>
                <a:ext cx="4194928" cy="1076425"/>
              </a:xfrm>
              <a:prstGeom prst="wedgeRectCallout">
                <a:avLst>
                  <a:gd name="adj1" fmla="val -72113"/>
                  <a:gd name="adj2" fmla="val 99261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We want posterior as a function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dirty="0"/>
                  <a:t>, so we select only the terms involving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dirty="0"/>
                  <a:t>. The other terms are constant.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6773344A-627E-ED4E-BC5A-D417FE41A4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993" y="2422689"/>
                <a:ext cx="4194928" cy="1076425"/>
              </a:xfrm>
              <a:prstGeom prst="wedgeRectCallout">
                <a:avLst>
                  <a:gd name="adj1" fmla="val -72113"/>
                  <a:gd name="adj2" fmla="val 99261"/>
                </a:avLst>
              </a:prstGeom>
              <a:blipFill>
                <a:blip r:embed="rId7"/>
                <a:stretch>
                  <a:fillRect r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4659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6BBEFC-4413-B05E-8D78-9FA63B97CB5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9600" y="208656"/>
                <a:ext cx="10972800" cy="1143000"/>
              </a:xfrm>
            </p:spPr>
            <p:txBody>
              <a:bodyPr/>
              <a:lstStyle/>
              <a:p>
                <a:r>
                  <a:rPr lang="en-US" dirty="0"/>
                  <a:t>GS inference for LDA: Sampling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𝚯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𝚽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6BBEFC-4413-B05E-8D78-9FA63B97CB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208656"/>
                <a:ext cx="109728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542215-C4CF-C348-9967-4BF915284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37031"/>
                <a:ext cx="10972800" cy="11430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>
                              <a:latin typeface="Cambria Math" panose="02040503050406030204" pitchFamily="18" charset="0"/>
                            </a:rPr>
                            <m:t>𝚯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</m:d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∝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𝑘𝑣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𝑑𝑘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𝑑𝑘</m:t>
                                      </m:r>
                                    </m:sub>
                                    <m:sup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8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8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∙</m:t>
                                              </m:r>
                                            </m:e>
                                          </m:d>
                                        </m:sub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bSup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𝑘𝑣</m:t>
                                      </m:r>
                                    </m:sub>
                                    <m:sup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d>
                                            <m:dPr>
                                              <m:ctrlPr>
                                                <a:rPr lang="en-US" sz="18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8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∙</m:t>
                                              </m:r>
                                            </m:e>
                                          </m:d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1800" b="1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bSup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542215-C4CF-C348-9967-4BF915284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37031"/>
                <a:ext cx="10972800" cy="114300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00875E-F539-A48A-D6E0-FE28014D50BB}"/>
                  </a:ext>
                </a:extLst>
              </p:cNvPr>
              <p:cNvSpPr txBox="1"/>
              <p:nvPr/>
            </p:nvSpPr>
            <p:spPr>
              <a:xfrm>
                <a:off x="235670" y="2138044"/>
                <a:ext cx="11274458" cy="46840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Step 2:</a:t>
                </a:r>
                <a:r>
                  <a:rPr lang="en-US" sz="2000" dirty="0">
                    <a:latin typeface="+mj-lt"/>
                  </a:rPr>
                  <a:t> </a:t>
                </a:r>
              </a:p>
              <a:p>
                <a:endParaRPr lang="en-US" sz="2000" dirty="0">
                  <a:latin typeface="+mj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j-lt"/>
                  </a:rPr>
                  <a:t>sample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𝚽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2000" b="0" i="0" dirty="0">
                    <a:latin typeface="Cambria Math" panose="02040503050406030204" pitchFamily="18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or equivalently for each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/>
                  <a:t> sample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000" b="0" i="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br>
                  <a:rPr lang="en-US" sz="2000" b="1" i="0" dirty="0">
                    <a:latin typeface="Cambria Math" panose="02040503050406030204" pitchFamily="18" charset="0"/>
                  </a:rPr>
                </a:br>
                <a:r>
                  <a:rPr lang="en-US" sz="2000" i="0" dirty="0">
                    <a:latin typeface="+mj-lt"/>
                  </a:rPr>
                  <a:t>and for each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i="0" dirty="0">
                    <a:latin typeface="+mj-lt"/>
                  </a:rPr>
                  <a:t> </a:t>
                </a:r>
                <a:r>
                  <a:rPr lang="en-US" sz="2000" dirty="0"/>
                  <a:t>sample</a:t>
                </a:r>
                <a:r>
                  <a:rPr lang="en-US" sz="2000" i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endParaRPr lang="en-US" sz="2000" b="0" i="0" dirty="0">
                  <a:latin typeface="Cambria Math" panose="02040503050406030204" pitchFamily="18" charset="0"/>
                </a:endParaRPr>
              </a:p>
              <a:p>
                <a:endParaRPr lang="en-US" sz="2000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𝚯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𝚽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</m:d>
                      <m:r>
                        <m:rPr>
                          <m:aln/>
                        </m:rPr>
                        <a:rPr lang="en-US" sz="2000" i="1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000" b="1" i="1">
                              <a:latin typeface="Cambria Math" panose="02040503050406030204" pitchFamily="18" charset="0"/>
                            </a:rPr>
                            <m:t>𝜽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20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20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𝑑𝑘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000" b="1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1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∙</m:t>
                                              </m:r>
                                            </m:e>
                                          </m:d>
                                        </m:sub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bSup>
                                      <m: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20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𝑘𝑣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d>
                                            <m:dPr>
                                              <m:ctrlPr>
                                                <a:rPr lang="en-US" sz="2000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∙</m:t>
                                              </m:r>
                                            </m:e>
                                          </m:d>
                                          <m:r>
                                            <a:rPr lang="en-US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20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bSup>
                                      <m: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𝚯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𝚽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Dir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ctrlPr>
                                        <a:rPr lang="en-US" sz="20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∏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Dir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n-US" sz="20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</m:e>
                                  </m:d>
                                </m:sub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r>
                            <a:rPr lang="cs-CZ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cs-CZ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</m:d>
                        </m:e>
                      </m:nary>
                      <m:nary>
                        <m:naryPr>
                          <m:chr m:val="∏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a:rPr lang="cs-CZ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cs-CZ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br>
                  <a:rPr lang="en-US" sz="2000" i="1" dirty="0">
                    <a:latin typeface="Cambria Math" panose="02040503050406030204" pitchFamily="18" charset="0"/>
                  </a:rPr>
                </a:br>
                <a:endParaRPr lang="en-US" sz="2000" dirty="0"/>
              </a:p>
              <a:p>
                <a:endParaRPr lang="en-US" sz="2000" b="0" dirty="0"/>
              </a:p>
              <a:p>
                <a:r>
                  <a:rPr lang="en-US" sz="2000" b="0" dirty="0"/>
                  <a:t>where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</m:d>
                      </m:sub>
                    </m:sSub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000" b="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000" b="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000" b="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000" b="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b="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…, </m:t>
                            </m:r>
                            <m:sSubSup>
                              <m:sSubSup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000" b="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000" b="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0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0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d>
                          <m:dPr>
                            <m:ctrlP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</m:d>
                      </m:sub>
                      <m:sup>
                        <m: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bSup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</m:e>
                                </m:d>
                                <m:r>
                                  <a:rPr lang="en-US" sz="2000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bSup>
                            <m:r>
                              <a:rPr lang="en-US" sz="20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Sup>
                              <m:sSubSupPr>
                                <m:ctrlP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</m:e>
                                </m:d>
                                <m:r>
                                  <a:rPr lang="en-US" sz="2000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20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00875E-F539-A48A-D6E0-FE28014D5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70" y="2138044"/>
                <a:ext cx="11274458" cy="4684039"/>
              </a:xfrm>
              <a:prstGeom prst="rect">
                <a:avLst/>
              </a:prstGeom>
              <a:blipFill>
                <a:blip r:embed="rId5"/>
                <a:stretch>
                  <a:fillRect l="-865" t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2F1F1066-5C64-DF61-B037-AEA697DDF5AA}"/>
                  </a:ext>
                </a:extLst>
              </p:cNvPr>
              <p:cNvSpPr/>
              <p:nvPr/>
            </p:nvSpPr>
            <p:spPr>
              <a:xfrm>
                <a:off x="9209982" y="2418598"/>
                <a:ext cx="2832753" cy="2242970"/>
              </a:xfrm>
              <a:prstGeom prst="wedgeRectCallout">
                <a:avLst>
                  <a:gd name="adj1" fmla="val -49533"/>
                  <a:gd name="adj2" fmla="val 71699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Factorizes into product of independent terms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 can be sampled independently.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The dependence on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dirty="0"/>
                  <a:t> is through the counts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2F1F1066-5C64-DF61-B037-AEA697DDF5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982" y="2418598"/>
                <a:ext cx="2832753" cy="2242970"/>
              </a:xfrm>
              <a:prstGeom prst="wedgeRectCallout">
                <a:avLst>
                  <a:gd name="adj1" fmla="val -49533"/>
                  <a:gd name="adj2" fmla="val 71699"/>
                </a:avLst>
              </a:prstGeom>
              <a:blipFill>
                <a:blip r:embed="rId6"/>
                <a:stretch>
                  <a:fillRect l="-853" r="-2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5511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6BBEFC-4413-B05E-8D78-9FA63B97CB5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9600" y="208656"/>
                <a:ext cx="10972800" cy="1143000"/>
              </a:xfrm>
            </p:spPr>
            <p:txBody>
              <a:bodyPr/>
              <a:lstStyle/>
              <a:p>
                <a:r>
                  <a:rPr lang="en-US" dirty="0"/>
                  <a:t>GS inference for LDA: Sampling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𝚯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𝚽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6BBEFC-4413-B05E-8D78-9FA63B97CB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208656"/>
                <a:ext cx="109728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542215-C4CF-C348-9967-4BF915284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37031"/>
                <a:ext cx="10972800" cy="11430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>
                              <a:latin typeface="Cambria Math" panose="02040503050406030204" pitchFamily="18" charset="0"/>
                            </a:rPr>
                            <m:t>𝚯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</m:d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∝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𝑘𝑣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𝑑𝑘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𝑑𝑘</m:t>
                                      </m:r>
                                    </m:sub>
                                    <m:sup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8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8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∙</m:t>
                                              </m:r>
                                            </m:e>
                                          </m:d>
                                        </m:sub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bSup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𝑘𝑣</m:t>
                                      </m:r>
                                    </m:sub>
                                    <m:sup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d>
                                            <m:dPr>
                                              <m:ctrlPr>
                                                <a:rPr lang="en-US" sz="18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8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∙</m:t>
                                              </m:r>
                                            </m:e>
                                          </m:d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1800" b="1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bSup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542215-C4CF-C348-9967-4BF915284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37031"/>
                <a:ext cx="10972800" cy="114300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00875E-F539-A48A-D6E0-FE28014D50BB}"/>
                  </a:ext>
                </a:extLst>
              </p:cNvPr>
              <p:cNvSpPr txBox="1"/>
              <p:nvPr/>
            </p:nvSpPr>
            <p:spPr>
              <a:xfrm>
                <a:off x="235670" y="2138044"/>
                <a:ext cx="9620053" cy="4539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Step 2:</a:t>
                </a:r>
                <a:r>
                  <a:rPr lang="en-US" sz="2000" dirty="0">
                    <a:latin typeface="+mj-lt"/>
                  </a:rPr>
                  <a:t> </a:t>
                </a:r>
              </a:p>
              <a:p>
                <a:endParaRPr lang="en-US" sz="2000" dirty="0">
                  <a:latin typeface="+mj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j-lt"/>
                  </a:rPr>
                  <a:t>sample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𝚽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2000" b="0" i="0" dirty="0">
                    <a:latin typeface="Cambria Math" panose="02040503050406030204" pitchFamily="18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or equivalently for each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/>
                  <a:t> sample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000" b="0" i="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br>
                  <a:rPr lang="en-US" sz="2000" b="1" i="0" dirty="0">
                    <a:latin typeface="Cambria Math" panose="02040503050406030204" pitchFamily="18" charset="0"/>
                  </a:rPr>
                </a:br>
                <a:r>
                  <a:rPr lang="en-US" sz="2000" i="0" dirty="0">
                    <a:latin typeface="+mj-lt"/>
                  </a:rPr>
                  <a:t>and for each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i="0" dirty="0">
                    <a:latin typeface="+mj-lt"/>
                  </a:rPr>
                  <a:t> </a:t>
                </a:r>
                <a:r>
                  <a:rPr lang="en-US" sz="2000" dirty="0"/>
                  <a:t>sample</a:t>
                </a:r>
                <a:r>
                  <a:rPr lang="en-US" sz="2000" i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endParaRPr lang="en-US" sz="2000" b="0" i="0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𝚯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𝚽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</m:d>
                      <m:r>
                        <m:rPr>
                          <m:aln/>
                        </m:rPr>
                        <a:rPr lang="en-US" sz="2000" i="1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000" b="1" i="1">
                              <a:latin typeface="Cambria Math" panose="02040503050406030204" pitchFamily="18" charset="0"/>
                            </a:rPr>
                            <m:t>𝜽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𝑑𝑘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∙</m:t>
                                              </m:r>
                                            </m:e>
                                          </m:d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b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𝑘𝑣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d>
                                            <m:dPr>
                                              <m:ctrlPr>
                                                <a:rPr lang="en-US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∙</m:t>
                                              </m:r>
                                            </m:e>
                                          </m:d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b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𝚯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𝚽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Dir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nary>
                        <m:naryPr>
                          <m:chr m:val="∏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Dir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r>
                            <a:rPr lang="cs-CZ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cs-CZ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</m:d>
                        </m:e>
                      </m:nary>
                      <m:nary>
                        <m:naryPr>
                          <m:chr m:val="∏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a:rPr lang="cs-CZ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cs-CZ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br>
                  <a:rPr lang="en-US" sz="2000" i="1" dirty="0">
                    <a:latin typeface="Cambria Math" panose="02040503050406030204" pitchFamily="18" charset="0"/>
                  </a:rPr>
                </a:br>
                <a:endParaRPr lang="en-US" sz="2000" i="1" dirty="0">
                  <a:latin typeface="Cambria Math" panose="02040503050406030204" pitchFamily="18" charset="0"/>
                </a:endParaRPr>
              </a:p>
              <a:p>
                <a:r>
                  <a:rPr lang="en-US" sz="2000" dirty="0"/>
                  <a:t> </a:t>
                </a:r>
              </a:p>
              <a:p>
                <a:r>
                  <a:rPr lang="en-US" sz="2000" b="0" dirty="0"/>
                  <a:t>where the elements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b="0" dirty="0"/>
                  <a:t> are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𝑑𝑘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</m:d>
                      </m:sub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000" dirty="0"/>
                  <a:t> and similarly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𝑘𝑣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d>
                          <m:dPr>
                            <m:ctrlP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00875E-F539-A48A-D6E0-FE28014D5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70" y="2138044"/>
                <a:ext cx="9620053" cy="4539704"/>
              </a:xfrm>
              <a:prstGeom prst="rect">
                <a:avLst/>
              </a:prstGeom>
              <a:blipFill>
                <a:blip r:embed="rId5"/>
                <a:stretch>
                  <a:fillRect l="-1014" t="-941" b="-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2F1F1066-5C64-DF61-B037-AEA697DDF5AA}"/>
                  </a:ext>
                </a:extLst>
              </p:cNvPr>
              <p:cNvSpPr/>
              <p:nvPr/>
            </p:nvSpPr>
            <p:spPr>
              <a:xfrm>
                <a:off x="9209982" y="2970061"/>
                <a:ext cx="2832753" cy="2242970"/>
              </a:xfrm>
              <a:prstGeom prst="wedgeRectCallout">
                <a:avLst>
                  <a:gd name="adj1" fmla="val -62012"/>
                  <a:gd name="adj2" fmla="val 51736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Factorizes into product of independent terms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 can be sampled independently.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The dependence on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dirty="0"/>
                  <a:t> is through the counts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2F1F1066-5C64-DF61-B037-AEA697DDF5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982" y="2970061"/>
                <a:ext cx="2832753" cy="2242970"/>
              </a:xfrm>
              <a:prstGeom prst="wedgeRectCallout">
                <a:avLst>
                  <a:gd name="adj1" fmla="val -62012"/>
                  <a:gd name="adj2" fmla="val 51736"/>
                </a:avLst>
              </a:prstGeom>
              <a:blipFill>
                <a:blip r:embed="rId6"/>
                <a:stretch>
                  <a:fillRect r="-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9476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BBEFC-4413-B05E-8D78-9FA63B97C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 inference for LDA: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00875E-F539-A48A-D6E0-FE28014D50BB}"/>
                  </a:ext>
                </a:extLst>
              </p:cNvPr>
              <p:cNvSpPr txBox="1"/>
              <p:nvPr/>
            </p:nvSpPr>
            <p:spPr>
              <a:xfrm>
                <a:off x="413211" y="1357460"/>
                <a:ext cx="5454975" cy="33951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for number of GS iterations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  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  <a:latin typeface="+mj-lt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       for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=1..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sz="2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</m:e>
                      <m:e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𝚽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  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cs-CZ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=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Dir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d>
                          </m:sub>
                        </m:sSub>
                      </m:e>
                    </m:d>
                  </m:oMath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  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cs-CZ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Dir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d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d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00875E-F539-A48A-D6E0-FE28014D5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11" y="1357460"/>
                <a:ext cx="5454975" cy="3395160"/>
              </a:xfrm>
              <a:prstGeom prst="rect">
                <a:avLst/>
              </a:prstGeom>
              <a:blipFill>
                <a:blip r:embed="rId3"/>
                <a:stretch>
                  <a:fillRect l="-1229" t="-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14FD40-D84C-58DE-830A-39E6BD0ACF3F}"/>
                  </a:ext>
                </a:extLst>
              </p:cNvPr>
              <p:cNvSpPr txBox="1"/>
              <p:nvPr/>
            </p:nvSpPr>
            <p:spPr>
              <a:xfrm>
                <a:off x="6394908" y="1309459"/>
                <a:ext cx="5383881" cy="4095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chemeClr val="tx1"/>
                    </a:solidFill>
                    <a:latin typeface="+mj-lt"/>
                  </a:rPr>
                  <a:t>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𝑑𝑛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𝑑𝑛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1800" dirty="0">
                  <a:latin typeface="+mj-lt"/>
                </a:endParaRPr>
              </a:p>
              <a:p>
                <a:endParaRPr lang="en-US" sz="1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d>
                            <m:d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br>
                  <a:rPr lang="en-US" sz="1800" i="1" dirty="0">
                    <a:latin typeface="Cambria Math" panose="02040503050406030204" pitchFamily="18" charset="0"/>
                  </a:rPr>
                </a:br>
                <a:endParaRPr lang="en-US" sz="1800" dirty="0">
                  <a:solidFill>
                    <a:schemeClr val="tx1"/>
                  </a:solidFill>
                  <a:latin typeface="+mj-lt"/>
                </a:endParaRPr>
              </a:p>
              <a:p>
                <a:endParaRPr lang="en-US" sz="1800" dirty="0">
                  <a:solidFill>
                    <a:schemeClr val="tx1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</m:sub>
                      </m:sSub>
                      <m:r>
                        <a:rPr lang="en-US" sz="1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14FD40-D84C-58DE-830A-39E6BD0AC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908" y="1309459"/>
                <a:ext cx="5383881" cy="4095608"/>
              </a:xfrm>
              <a:prstGeom prst="rect">
                <a:avLst/>
              </a:prstGeom>
              <a:blipFill>
                <a:blip r:embed="rId4"/>
                <a:stretch>
                  <a:fillRect l="-906" t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9E0A1C-ACF5-D003-A9E3-9029A990FC47}"/>
                  </a:ext>
                </a:extLst>
              </p:cNvPr>
              <p:cNvSpPr txBox="1"/>
              <p:nvPr/>
            </p:nvSpPr>
            <p:spPr>
              <a:xfrm>
                <a:off x="609600" y="5216128"/>
                <a:ext cx="11359298" cy="13672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0" dirty="0">
                    <a:solidFill>
                      <a:schemeClr val="tx1"/>
                    </a:solidFill>
                  </a:rPr>
                  <a:t>Where the counts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are evaluated using the currently </a:t>
                </a:r>
                <a:r>
                  <a:rPr lang="en-US" sz="2000" dirty="0">
                    <a:solidFill>
                      <a:schemeClr val="tx1"/>
                    </a:solidFill>
                  </a:rPr>
                  <a:t>sampled topic assignments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After running a number of GS iterations,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we get likely samples </a:t>
                </a:r>
                <a:r>
                  <a:rPr lang="en-US" sz="2000" dirty="0">
                    <a:solidFill>
                      <a:schemeClr val="tx1"/>
                    </a:solidFill>
                  </a:rPr>
                  <a:t>(from posterior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𝚽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) of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representing each document and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representing latent topic distributions.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9E0A1C-ACF5-D003-A9E3-9029A990F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216128"/>
                <a:ext cx="11359298" cy="1367234"/>
              </a:xfrm>
              <a:prstGeom prst="rect">
                <a:avLst/>
              </a:prstGeom>
              <a:blipFill>
                <a:blip r:embed="rId5"/>
                <a:stretch>
                  <a:fillRect l="-537" t="-1339" b="-7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Right 12">
            <a:extLst>
              <a:ext uri="{FF2B5EF4-FFF2-40B4-BE49-F238E27FC236}">
                <a16:creationId xmlns:a16="http://schemas.microsoft.com/office/drawing/2014/main" id="{93677A4A-4F41-2EDD-A9CB-D47661F6DBF0}"/>
              </a:ext>
            </a:extLst>
          </p:cNvPr>
          <p:cNvSpPr/>
          <p:nvPr/>
        </p:nvSpPr>
        <p:spPr>
          <a:xfrm rot="20747172">
            <a:off x="5743744" y="2203174"/>
            <a:ext cx="1558728" cy="377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F834A86-BCB2-98F9-1339-5F5F84EFA3AA}"/>
              </a:ext>
            </a:extLst>
          </p:cNvPr>
          <p:cNvSpPr/>
          <p:nvPr/>
        </p:nvSpPr>
        <p:spPr>
          <a:xfrm rot="11632218">
            <a:off x="5194731" y="3863370"/>
            <a:ext cx="2020134" cy="377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7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BBEFC-4413-B05E-8D78-9FA63B97C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 inference for LDA: Using word counts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00875E-F539-A48A-D6E0-FE28014D50BB}"/>
                  </a:ext>
                </a:extLst>
              </p:cNvPr>
              <p:cNvSpPr txBox="1"/>
              <p:nvPr/>
            </p:nvSpPr>
            <p:spPr>
              <a:xfrm>
                <a:off x="413212" y="1357460"/>
                <a:ext cx="11402552" cy="2086982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j-lt"/>
                  </a:rPr>
                  <a:t>Until now, each training document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>
                    <a:latin typeface="+mj-lt"/>
                  </a:rPr>
                  <a:t> was represented by a variable length sequence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+mj-lt"/>
                  </a:rPr>
                  <a:t>words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=1..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sz="2000" dirty="0">
                  <a:latin typeface="+mj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j-lt"/>
                  </a:rPr>
                  <a:t>More conveniently, we can represent all documents by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>
                    <a:latin typeface="+mj-lt"/>
                  </a:rPr>
                  <a:t> matrix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000" dirty="0">
                    <a:latin typeface="+mj-lt"/>
                  </a:rPr>
                  <a:t>, with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 counting how many times document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contains word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000" b="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No need to know the order of the words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in the sequence. The counts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𝑑𝑣</m:t>
                        </m:r>
                      </m:sub>
                    </m:sSub>
                  </m:oMath>
                </a14:m>
                <a:r>
                  <a:rPr lang="en-US" sz="2000" b="0" dirty="0"/>
                  <a:t> are enough.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j-lt"/>
                  </a:rPr>
                  <a:t>Instead of sampling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, directly sample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00875E-F539-A48A-D6E0-FE28014D5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12" y="1357460"/>
                <a:ext cx="11402552" cy="2086982"/>
              </a:xfrm>
              <a:prstGeom prst="rect">
                <a:avLst/>
              </a:prstGeom>
              <a:blipFill>
                <a:blip r:embed="rId3"/>
                <a:stretch>
                  <a:fillRect l="-481" t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E454B92-DEDE-F456-003C-C19E8CB1033B}"/>
                  </a:ext>
                </a:extLst>
              </p:cNvPr>
              <p:cNvSpPr txBox="1"/>
              <p:nvPr/>
            </p:nvSpPr>
            <p:spPr>
              <a:xfrm>
                <a:off x="1045197" y="3654422"/>
                <a:ext cx="4851269" cy="29115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𝑑𝑣𝑘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𝑘𝑣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sz="20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𝑑𝑣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𝑑𝑣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𝑑𝑣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𝑑𝑣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for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=1..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cs-CZ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</m:e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𝚽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Cat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𝑑𝑛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endParaRPr lang="en-US" sz="20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m:rPr>
                        <m:aln/>
                      </m:rP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sup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𝑑𝑛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𝑑𝑛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E454B92-DEDE-F456-003C-C19E8CB10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197" y="3654422"/>
                <a:ext cx="4851269" cy="2911503"/>
              </a:xfrm>
              <a:prstGeom prst="rect">
                <a:avLst/>
              </a:prstGeom>
              <a:blipFill>
                <a:blip r:embed="rId4"/>
                <a:stretch>
                  <a:fillRect l="-1256" b="-23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52B59B-321A-60AE-D67B-E19BDFF67D5F}"/>
                  </a:ext>
                </a:extLst>
              </p:cNvPr>
              <p:cNvSpPr txBox="1"/>
              <p:nvPr/>
            </p:nvSpPr>
            <p:spPr>
              <a:xfrm>
                <a:off x="6531204" y="4423069"/>
                <a:ext cx="4851269" cy="20869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Multinomial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𝑑𝑣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52B59B-321A-60AE-D67B-E19BDFF67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204" y="4423069"/>
                <a:ext cx="4851269" cy="2086982"/>
              </a:xfrm>
              <a:prstGeom prst="rect">
                <a:avLst/>
              </a:prstGeom>
              <a:blipFill>
                <a:blip r:embed="rId5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Right 16">
            <a:extLst>
              <a:ext uri="{FF2B5EF4-FFF2-40B4-BE49-F238E27FC236}">
                <a16:creationId xmlns:a16="http://schemas.microsoft.com/office/drawing/2014/main" id="{A16E5710-20AB-3E11-B3A3-D1B9485AB06A}"/>
              </a:ext>
            </a:extLst>
          </p:cNvPr>
          <p:cNvSpPr/>
          <p:nvPr/>
        </p:nvSpPr>
        <p:spPr>
          <a:xfrm>
            <a:off x="5553959" y="6202841"/>
            <a:ext cx="1319752" cy="259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BBEFC-4413-B05E-8D78-9FA63B97C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GS inference for LDA: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00875E-F539-A48A-D6E0-FE28014D50BB}"/>
                  </a:ext>
                </a:extLst>
              </p:cNvPr>
              <p:cNvSpPr txBox="1"/>
              <p:nvPr/>
            </p:nvSpPr>
            <p:spPr>
              <a:xfrm>
                <a:off x="413211" y="1357460"/>
                <a:ext cx="5454975" cy="3379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for number of GS iterations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  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  <a:latin typeface="+mj-lt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       for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Multinomial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𝑑𝑣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𝑑𝑣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  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cs-CZ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=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Dir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d>
                          </m:sub>
                        </m:sSub>
                      </m:e>
                    </m:d>
                  </m:oMath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  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cs-CZ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Dir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d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d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00875E-F539-A48A-D6E0-FE28014D5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11" y="1357460"/>
                <a:ext cx="5454975" cy="3379964"/>
              </a:xfrm>
              <a:prstGeom prst="rect">
                <a:avLst/>
              </a:prstGeom>
              <a:blipFill>
                <a:blip r:embed="rId3"/>
                <a:stretch>
                  <a:fillRect l="-1229" t="-903" b="-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14FD40-D84C-58DE-830A-39E6BD0ACF3F}"/>
                  </a:ext>
                </a:extLst>
              </p:cNvPr>
              <p:cNvSpPr txBox="1"/>
              <p:nvPr/>
            </p:nvSpPr>
            <p:spPr>
              <a:xfrm>
                <a:off x="6394908" y="1309459"/>
                <a:ext cx="5383881" cy="3570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chemeClr val="tx1"/>
                    </a:solidFill>
                    <a:latin typeface="+mj-lt"/>
                  </a:rPr>
                  <a:t>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dirty="0">
                  <a:latin typeface="+mj-lt"/>
                </a:endParaRPr>
              </a:p>
              <a:p>
                <a:endParaRPr lang="en-US" sz="1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d>
                            <m:d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br>
                  <a:rPr lang="en-US" sz="1800" i="1" dirty="0">
                    <a:latin typeface="Cambria Math" panose="02040503050406030204" pitchFamily="18" charset="0"/>
                  </a:rPr>
                </a:br>
                <a:endParaRPr lang="en-US" sz="1800" dirty="0">
                  <a:solidFill>
                    <a:schemeClr val="tx1"/>
                  </a:solidFill>
                  <a:latin typeface="+mj-lt"/>
                </a:endParaRPr>
              </a:p>
              <a:p>
                <a:endParaRPr lang="en-US" sz="1800" dirty="0">
                  <a:solidFill>
                    <a:schemeClr val="tx1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</m:sub>
                      </m:sSub>
                      <m:r>
                        <a:rPr lang="en-US" sz="1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14FD40-D84C-58DE-830A-39E6BD0AC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908" y="1309459"/>
                <a:ext cx="5383881" cy="3570849"/>
              </a:xfrm>
              <a:prstGeom prst="rect">
                <a:avLst/>
              </a:prstGeom>
              <a:blipFill>
                <a:blip r:embed="rId4"/>
                <a:stretch>
                  <a:fillRect l="-906" t="-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9E0A1C-ACF5-D003-A9E3-9029A990FC47}"/>
                  </a:ext>
                </a:extLst>
              </p:cNvPr>
              <p:cNvSpPr txBox="1"/>
              <p:nvPr/>
            </p:nvSpPr>
            <p:spPr>
              <a:xfrm>
                <a:off x="609600" y="5216128"/>
                <a:ext cx="11359298" cy="13672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0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𝑑𝑣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0" dirty="0">
                    <a:solidFill>
                      <a:schemeClr val="tx1"/>
                    </a:solidFill>
                  </a:rPr>
                  <a:t>is 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evaluated using the currently values of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𝚯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𝚽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/>
                  <a:t>in each iteration.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After running a number of GS iterations,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we get likely samples </a:t>
                </a:r>
                <a:r>
                  <a:rPr lang="en-US" sz="2000" dirty="0">
                    <a:solidFill>
                      <a:schemeClr val="tx1"/>
                    </a:solidFill>
                  </a:rPr>
                  <a:t>(from </a:t>
                </a:r>
                <a:r>
                  <a:rPr lang="en-US" sz="2000" dirty="0"/>
                  <a:t>the </a:t>
                </a:r>
                <a:r>
                  <a:rPr lang="en-US" sz="2000" dirty="0">
                    <a:solidFill>
                      <a:schemeClr val="tx1"/>
                    </a:solidFill>
                  </a:rPr>
                  <a:t>posterior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𝚽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) of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representing each document and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representing latent topic distributions.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9E0A1C-ACF5-D003-A9E3-9029A990F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216128"/>
                <a:ext cx="11359298" cy="1367234"/>
              </a:xfrm>
              <a:prstGeom prst="rect">
                <a:avLst/>
              </a:prstGeom>
              <a:blipFill>
                <a:blip r:embed="rId5"/>
                <a:stretch>
                  <a:fillRect l="-537" t="-2232" r="-805" b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Right 12">
            <a:extLst>
              <a:ext uri="{FF2B5EF4-FFF2-40B4-BE49-F238E27FC236}">
                <a16:creationId xmlns:a16="http://schemas.microsoft.com/office/drawing/2014/main" id="{93677A4A-4F41-2EDD-A9CB-D47661F6DBF0}"/>
              </a:ext>
            </a:extLst>
          </p:cNvPr>
          <p:cNvSpPr/>
          <p:nvPr/>
        </p:nvSpPr>
        <p:spPr>
          <a:xfrm>
            <a:off x="5272403" y="2311923"/>
            <a:ext cx="1558728" cy="377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F834A86-BCB2-98F9-1339-5F5F84EFA3AA}"/>
              </a:ext>
            </a:extLst>
          </p:cNvPr>
          <p:cNvSpPr/>
          <p:nvPr/>
        </p:nvSpPr>
        <p:spPr>
          <a:xfrm rot="11389845">
            <a:off x="5218299" y="3443878"/>
            <a:ext cx="2020134" cy="377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46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Approximate inference </a:t>
            </a:r>
            <a:br>
              <a:rPr lang="en-US" dirty="0"/>
            </a:br>
            <a:r>
              <a:rPr lang="en-US" sz="4000" dirty="0"/>
              <a:t>(for Bayesian LDA)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2"/>
                <a:r>
                  <a:rPr lang="en-US" dirty="0">
                    <a:solidFill>
                      <a:schemeClr val="bg2"/>
                    </a:solidFill>
                  </a:rPr>
                  <a:t>Gibbs sampling</a:t>
                </a:r>
              </a:p>
              <a:p>
                <a:pPr lvl="3"/>
                <a:r>
                  <a:rPr lang="en-US" dirty="0">
                    <a:solidFill>
                      <a:schemeClr val="bg2"/>
                    </a:solidFill>
                  </a:rPr>
                  <a:t>Instead of obtaining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𝚽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</a:rPr>
                  <a:t>, we only generate samples from this distribution</a:t>
                </a:r>
              </a:p>
              <a:p>
                <a:pPr marL="914400" lvl="2" indent="0">
                  <a:buNone/>
                </a:pPr>
                <a:endParaRPr lang="en-US" dirty="0"/>
              </a:p>
              <a:p>
                <a:pPr lvl="2"/>
                <a:r>
                  <a:rPr lang="en-US" dirty="0"/>
                  <a:t>Variational Bayes</a:t>
                </a:r>
              </a:p>
              <a:p>
                <a:pPr lvl="3"/>
                <a:r>
                  <a:rPr lang="en-US" dirty="0"/>
                  <a:t>Approximate intractable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𝚽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dirty="0"/>
                  <a:t> with tractable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</m:d>
                  </m:oMath>
                </a14:m>
                <a:endParaRPr lang="en-US" dirty="0"/>
              </a:p>
              <a:p>
                <a:pPr lvl="3"/>
                <a:r>
                  <a:rPr lang="en-US" dirty="0"/>
                  <a:t>Iteratively tune parameters of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</m:d>
                  </m:oMath>
                </a14:m>
                <a:r>
                  <a:rPr lang="en-US" dirty="0"/>
                  <a:t> to minimize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𝐾𝐿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||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𝚽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1371600" lvl="3" indent="0">
                  <a:buNone/>
                </a:pPr>
                <a:endParaRPr lang="en-US" dirty="0"/>
              </a:p>
              <a:p>
                <a:pPr lvl="2"/>
                <a:r>
                  <a:rPr lang="en-US" dirty="0">
                    <a:solidFill>
                      <a:schemeClr val="bg2"/>
                    </a:solidFill>
                  </a:rPr>
                  <a:t>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3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590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2217"/>
            <a:ext cx="10972800" cy="1143000"/>
          </a:xfrm>
        </p:spPr>
        <p:txBody>
          <a:bodyPr/>
          <a:lstStyle/>
          <a:p>
            <a:r>
              <a:rPr lang="en-US" dirty="0"/>
              <a:t>Variational Bayes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03513" y="3756174"/>
                <a:ext cx="8738403" cy="1977083"/>
              </a:xfrm>
            </p:spPr>
            <p:txBody>
              <a:bodyPr/>
              <a:lstStyle/>
              <a:p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, which is a good approximation for the true posterior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  <m:e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𝐗</m:t>
                        </m:r>
                      </m:e>
                    </m:d>
                  </m:oMath>
                </a14:m>
                <a:endParaRPr lang="en-US" sz="2000" dirty="0">
                  <a:solidFill>
                    <a:srgbClr val="000000"/>
                  </a:solidFill>
                  <a:ea typeface="Cambria Math"/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Maximize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 w.r.t.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, which in turn minimizes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𝐾𝐿</m:t>
                        </m:r>
                      </m:sub>
                    </m:sSub>
                    <m:r>
                      <a:rPr lang="en-US" sz="200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000" b="1">
                        <a:solidFill>
                          <a:srgbClr val="000000"/>
                        </a:solidFill>
                        <a:latin typeface="Cambria Math"/>
                      </a:rPr>
                      <m:t>𝐘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  <m:r>
                      <a:rPr lang="en-US" sz="2000">
                        <a:solidFill>
                          <a:srgbClr val="000000"/>
                        </a:solidFill>
                        <a:latin typeface="Cambria Math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e>
                            <m:r>
                              <a:rPr lang="en-US" sz="20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𝐗</m:t>
                            </m:r>
                          </m:e>
                        </m:d>
                      </m:e>
                    </m:d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endParaRPr lang="en-US" sz="200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US" sz="1800" dirty="0">
                    <a:solidFill>
                      <a:srgbClr val="000000"/>
                    </a:solidFill>
                  </a:rPr>
                  <a:t>“Handcraft” a reasonable parametric distribution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and optimize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𝜼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w.r.t. its parameters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/>
                      </a:rPr>
                      <m:t>𝜼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.</a:t>
                </a:r>
              </a:p>
              <a:p>
                <a:pPr lvl="1"/>
                <a:endParaRPr lang="en-US" sz="180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US" sz="1800" dirty="0">
                    <a:solidFill>
                      <a:schemeClr val="accent2"/>
                    </a:solidFill>
                  </a:rPr>
                  <a:t>Mean field approximation</a:t>
                </a:r>
                <a:r>
                  <a:rPr lang="en-US" sz="1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1800" dirty="0">
                    <a:solidFill>
                      <a:srgbClr val="000000"/>
                    </a:solidFill>
                  </a:rPr>
                  <a:t>assuming factorized form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…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03513" y="3756174"/>
                <a:ext cx="8738403" cy="1977083"/>
              </a:xfrm>
              <a:blipFill>
                <a:blip r:embed="rId2"/>
                <a:stretch>
                  <a:fillRect l="-628" t="-1235" r="-70" b="-30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119182"/>
            <a:ext cx="8784976" cy="109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644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Latent Dirichlet Allocation Model</a:t>
            </a:r>
            <a:endParaRPr lang="cs-CZ" altLang="en-US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F1CA59C5-E289-4F64-BF56-42941BEA8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8" y="5121347"/>
            <a:ext cx="10972800" cy="7225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AB627D8-5C96-4BA1-9A64-A68F02082360}"/>
                  </a:ext>
                </a:extLst>
              </p:cNvPr>
              <p:cNvSpPr txBox="1"/>
              <p:nvPr/>
            </p:nvSpPr>
            <p:spPr>
              <a:xfrm>
                <a:off x="2789972" y="2689473"/>
                <a:ext cx="7076516" cy="28620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solidFill>
                                              <a:srgbClr val="3682B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3682B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3682B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3682B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</m:e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</m:e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eqArr>
                        <m:eqArr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𝑠𝑝𝑜𝑟𝑡𝑠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𝑐𝑜𝑚𝑝𝑢𝑡𝑒𝑟𝑠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𝑓𝑜𝑜𝑑</m:t>
                          </m:r>
                        </m:e>
                      </m:eqAr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eqAr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</m: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𝑝𝑝𝑙𝑒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𝑏𝑢𝑟𝑔𝑒𝑟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𝑠𝑢𝑟𝑓𝑖𝑛𝑔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𝑎𝑝𝑝𝑙𝑒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𝑡𝑒𝑛</m:t>
                                </m:r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</m:e>
                            </m:mr>
                          </m: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i="1" dirty="0">
                    <a:latin typeface="Cambria Math" panose="02040503050406030204" pitchFamily="18" charset="0"/>
                  </a:rPr>
                  <a:t>d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AB627D8-5C96-4BA1-9A64-A68F02082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972" y="2689473"/>
                <a:ext cx="7076516" cy="2862002"/>
              </a:xfrm>
              <a:prstGeom prst="rect">
                <a:avLst/>
              </a:prstGeom>
              <a:blipFill>
                <a:blip r:embed="rId2"/>
                <a:stretch>
                  <a:fillRect l="-2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94DA2212-D0F2-4DF8-BAB0-DE2D3A2519C0}"/>
              </a:ext>
            </a:extLst>
          </p:cNvPr>
          <p:cNvSpPr/>
          <p:nvPr/>
        </p:nvSpPr>
        <p:spPr>
          <a:xfrm rot="16200000">
            <a:off x="5000848" y="1170058"/>
            <a:ext cx="1154483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750" dirty="0"/>
              <a:t>𝑡𝑒𝑛𝑛𝑖𝑠</a:t>
            </a:r>
            <a:endParaRPr lang="en-US" sz="1750" dirty="0"/>
          </a:p>
          <a:p>
            <a:endParaRPr lang="en-US" sz="1750" dirty="0"/>
          </a:p>
          <a:p>
            <a:r>
              <a:rPr lang="cs-CZ" sz="1750" dirty="0"/>
              <a:t>𝑠𝑢𝑟𝑓𝑖𝑛𝑔</a:t>
            </a:r>
            <a:endParaRPr lang="en-US" sz="1750" dirty="0"/>
          </a:p>
          <a:p>
            <a:endParaRPr lang="en-US" sz="1750" dirty="0"/>
          </a:p>
          <a:p>
            <a:r>
              <a:rPr lang="cs-CZ" sz="1750" dirty="0"/>
              <a:t>𝑠𝑜𝑓𝑡𝑤𝑎𝑟𝑒</a:t>
            </a:r>
            <a:endParaRPr lang="en-US" sz="1750" dirty="0"/>
          </a:p>
          <a:p>
            <a:endParaRPr lang="en-US" sz="1750" dirty="0"/>
          </a:p>
          <a:p>
            <a:r>
              <a:rPr lang="cs-CZ" sz="1750" dirty="0"/>
              <a:t>𝑎𝑝𝑝𝑙𝑒</a:t>
            </a:r>
            <a:endParaRPr lang="en-US" sz="1750" dirty="0"/>
          </a:p>
          <a:p>
            <a:endParaRPr lang="en-US" sz="1750" dirty="0"/>
          </a:p>
          <a:p>
            <a:r>
              <a:rPr lang="cs-CZ" sz="1750" dirty="0"/>
              <a:t>𝑏𝑢𝑟𝑔𝑒𝑟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8CB8D5E-BE3B-4054-A29B-7E9D0DB1155D}"/>
              </a:ext>
            </a:extLst>
          </p:cNvPr>
          <p:cNvSpPr/>
          <p:nvPr/>
        </p:nvSpPr>
        <p:spPr>
          <a:xfrm>
            <a:off x="536988" y="1990052"/>
            <a:ext cx="2799644" cy="612648"/>
          </a:xfrm>
          <a:prstGeom prst="wedgeRectCallout">
            <a:avLst>
              <a:gd name="adj1" fmla="val 33088"/>
              <a:gd name="adj2" fmla="val 1629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Set of topic (color) specific word distributions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8" name="Speech Bubble: Rectangle 37">
            <a:extLst>
              <a:ext uri="{FF2B5EF4-FFF2-40B4-BE49-F238E27FC236}">
                <a16:creationId xmlns:a16="http://schemas.microsoft.com/office/drawing/2014/main" id="{0F907A75-846A-4DE4-A3F2-FBC1EEA97487}"/>
              </a:ext>
            </a:extLst>
          </p:cNvPr>
          <p:cNvSpPr/>
          <p:nvPr/>
        </p:nvSpPr>
        <p:spPr>
          <a:xfrm>
            <a:off x="9042398" y="1990052"/>
            <a:ext cx="2325514" cy="612648"/>
          </a:xfrm>
          <a:prstGeom prst="wedgeRectCallout">
            <a:avLst>
              <a:gd name="adj1" fmla="val -24716"/>
              <a:gd name="adj2" fmla="val 1472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Document specific topic mixture weights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0" name="Speech Bubble: Rectangle 39">
            <a:extLst>
              <a:ext uri="{FF2B5EF4-FFF2-40B4-BE49-F238E27FC236}">
                <a16:creationId xmlns:a16="http://schemas.microsoft.com/office/drawing/2014/main" id="{FBF2AB1D-1BC5-499F-AB4C-12CF98893786}"/>
              </a:ext>
            </a:extLst>
          </p:cNvPr>
          <p:cNvSpPr/>
          <p:nvPr/>
        </p:nvSpPr>
        <p:spPr>
          <a:xfrm>
            <a:off x="536988" y="5017134"/>
            <a:ext cx="2799644" cy="1713367"/>
          </a:xfrm>
          <a:prstGeom prst="wedgeRectCallout">
            <a:avLst>
              <a:gd name="adj1" fmla="val 54991"/>
              <a:gd name="adj2" fmla="val -889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Document specific word distribution.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Mixture of Categorical distributions is again Categorical distribution.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1" name="Speech Bubble: Rectangle 40">
            <a:extLst>
              <a:ext uri="{FF2B5EF4-FFF2-40B4-BE49-F238E27FC236}">
                <a16:creationId xmlns:a16="http://schemas.microsoft.com/office/drawing/2014/main" id="{1745FD7C-7984-44CA-9711-E4A40C4BB253}"/>
              </a:ext>
            </a:extLst>
          </p:cNvPr>
          <p:cNvSpPr/>
          <p:nvPr/>
        </p:nvSpPr>
        <p:spPr>
          <a:xfrm>
            <a:off x="4568802" y="5917212"/>
            <a:ext cx="4903563" cy="612648"/>
          </a:xfrm>
          <a:prstGeom prst="wedgeRectCallout">
            <a:avLst>
              <a:gd name="adj1" fmla="val -62083"/>
              <a:gd name="adj2" fmla="val -165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Document, where each word is independently drawn from the document specific distribution</a:t>
            </a:r>
            <a:endParaRPr lang="cs-CZ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CB51BB1-D4BC-47C6-8790-B9F2DAC4A112}"/>
                  </a:ext>
                </a:extLst>
              </p:cNvPr>
              <p:cNvSpPr/>
              <p:nvPr/>
            </p:nvSpPr>
            <p:spPr>
              <a:xfrm>
                <a:off x="9421057" y="5806913"/>
                <a:ext cx="1697451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Cat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𝚽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CB51BB1-D4BC-47C6-8790-B9F2DAC4A1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057" y="5806913"/>
                <a:ext cx="1697451" cy="391646"/>
              </a:xfrm>
              <a:prstGeom prst="rect">
                <a:avLst/>
              </a:prstGeom>
              <a:blipFill>
                <a:blip r:embed="rId3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0859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1143000"/>
          </a:xfrm>
        </p:spPr>
        <p:txBody>
          <a:bodyPr/>
          <a:lstStyle/>
          <a:p>
            <a:r>
              <a:rPr lang="en-US" sz="3600" dirty="0"/>
              <a:t>Minimizing </a:t>
            </a:r>
            <a:r>
              <a:rPr lang="en-US" sz="3600" dirty="0" err="1"/>
              <a:t>Kullback-Leibler</a:t>
            </a:r>
            <a:r>
              <a:rPr lang="en-US" sz="3600" dirty="0"/>
              <a:t> divergence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68016" y="1091878"/>
                <a:ext cx="8820473" cy="896963"/>
              </a:xfrm>
            </p:spPr>
            <p:txBody>
              <a:bodyPr/>
              <a:lstStyle/>
              <a:p>
                <a:r>
                  <a:rPr lang="en-US" sz="2000" dirty="0"/>
                  <a:t>We optimize parameters of (simpler) distribution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𝐘</m:t>
                        </m:r>
                      </m:e>
                    </m:d>
                  </m:oMath>
                </a14:m>
                <a:r>
                  <a:rPr lang="en-US" sz="2000" dirty="0"/>
                  <a:t> to minimize </a:t>
                </a:r>
                <a:r>
                  <a:rPr lang="en-US" sz="2000" dirty="0" err="1"/>
                  <a:t>Kullback-Leibler</a:t>
                </a:r>
                <a:r>
                  <a:rPr lang="en-US" sz="2000" dirty="0"/>
                  <a:t> divergence between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𝐘</m:t>
                        </m:r>
                      </m:e>
                    </m:d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𝐘</m:t>
                        </m:r>
                        <m:r>
                          <a:rPr lang="en-US" sz="20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0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𝐗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.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8016" y="1091878"/>
                <a:ext cx="8820473" cy="896963"/>
              </a:xfrm>
              <a:blipFill>
                <a:blip r:embed="rId2"/>
                <a:stretch>
                  <a:fillRect l="-622" t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843500"/>
            <a:ext cx="8762551" cy="288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5087888" y="5157192"/>
                <a:ext cx="5553000" cy="15121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000" kern="0" dirty="0"/>
                  <a:t>Two local optima when (numerically) minimizing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i="1" kern="0">
                            <a:latin typeface="Cambria Math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sz="20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20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ker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</m:d>
                        <m:r>
                          <a:rPr lang="en-US" sz="2000" i="1" kern="0">
                            <a:latin typeface="Cambria Math"/>
                          </a:rPr>
                          <m:t>||</m:t>
                        </m:r>
                        <m:r>
                          <a:rPr lang="en-US" sz="2000" i="1" ker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ker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𝐘</m:t>
                            </m:r>
                            <m:r>
                              <a:rPr lang="en-US" sz="2000" b="1" ker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en-US" sz="2000" b="1" ker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𝐗</m:t>
                            </m:r>
                          </m:e>
                        </m:d>
                      </m:e>
                    </m:d>
                    <m:r>
                      <a:rPr lang="en-US" sz="2000" i="1" kern="0">
                        <a:latin typeface="Cambria Math"/>
                      </a:rPr>
                      <m:t>.</m:t>
                    </m:r>
                  </m:oMath>
                </a14:m>
                <a:endParaRPr lang="en-US" sz="2000" kern="0" dirty="0"/>
              </a:p>
              <a:p>
                <a:r>
                  <a:rPr lang="en-US" sz="2000" kern="0" dirty="0"/>
                  <a:t>VB performs this optimization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87888" y="5157192"/>
                <a:ext cx="5553000" cy="1512168"/>
              </a:xfrm>
              <a:prstGeom prst="rect">
                <a:avLst/>
              </a:prstGeom>
              <a:blipFill>
                <a:blip r:embed="rId4"/>
                <a:stretch>
                  <a:fillRect l="-988" t="-20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1703512" y="5157192"/>
                <a:ext cx="3384376" cy="15121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000" kern="0" dirty="0"/>
                  <a:t>Minimizing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i="1" kern="0">
                            <a:latin typeface="Cambria Math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sz="20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ker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ker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𝐘</m:t>
                            </m:r>
                            <m:r>
                              <a:rPr lang="en-US" sz="2000" b="1" ker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en-US" sz="2000" b="1" ker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𝐗</m:t>
                            </m:r>
                          </m:e>
                        </m:d>
                        <m:r>
                          <a:rPr lang="en-US" sz="2000" i="1" kern="0">
                            <a:latin typeface="Cambria Math"/>
                          </a:rPr>
                          <m:t>||</m:t>
                        </m:r>
                        <m:r>
                          <a:rPr lang="en-US" sz="2000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20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ker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</m:d>
                      </m:e>
                    </m:d>
                    <m:r>
                      <a:rPr lang="en-US" sz="2000" i="1" kern="0">
                        <a:latin typeface="Cambria Math"/>
                      </a:rPr>
                      <m:t>.</m:t>
                    </m:r>
                  </m:oMath>
                </a14:m>
                <a:endParaRPr lang="en-US" sz="2000" kern="0" dirty="0"/>
              </a:p>
              <a:p>
                <a:r>
                  <a:rPr lang="en-US" sz="2000" kern="0" dirty="0"/>
                  <a:t>Not VB objective</a:t>
                </a:r>
              </a:p>
              <a:p>
                <a:r>
                  <a:rPr lang="en-US" sz="2000" kern="0" dirty="0">
                    <a:solidFill>
                      <a:schemeClr val="accent2"/>
                    </a:solidFill>
                  </a:rPr>
                  <a:t>Expectation propagation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3512" y="5157192"/>
                <a:ext cx="3384376" cy="1512168"/>
              </a:xfrm>
              <a:prstGeom prst="rect">
                <a:avLst/>
              </a:prstGeom>
              <a:blipFill>
                <a:blip r:embed="rId5"/>
                <a:stretch>
                  <a:fillRect l="-1619" t="-2016" b="-48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 rot="5400000">
            <a:off x="7392144" y="2141066"/>
            <a:ext cx="288032" cy="561662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 rot="5400000">
            <a:off x="3010289" y="3594282"/>
            <a:ext cx="288032" cy="271503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41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VB – Mean field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1"/>
                <a:ext cx="8229600" cy="3989040"/>
              </a:xfrm>
            </p:spPr>
            <p:txBody>
              <a:bodyPr/>
              <a:lstStyle/>
              <a:p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Popular </a:t>
                </a:r>
                <a:r>
                  <a:rPr lang="en-US" sz="2000" dirty="0" err="1">
                    <a:solidFill>
                      <a:srgbClr val="000000"/>
                    </a:solidFill>
                    <a:ea typeface="Cambria Math"/>
                  </a:rPr>
                  <a:t>Variational</a:t>
                </a:r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 Bayes optimization method</a:t>
                </a:r>
              </a:p>
              <a:p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Variant of </a:t>
                </a:r>
                <a:r>
                  <a:rPr lang="en-US" sz="2000" dirty="0" err="1">
                    <a:solidFill>
                      <a:srgbClr val="000000"/>
                    </a:solidFill>
                    <a:ea typeface="Cambria Math"/>
                  </a:rPr>
                  <a:t>Variational</a:t>
                </a:r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 Bayes, where the set of model variables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000000"/>
                        </a:solidFill>
                        <a:latin typeface="Cambria Math"/>
                      </a:rPr>
                      <m:t>𝐘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, can be split into 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  <m:sub>
                        <m:r>
                          <a:rPr lang="en-US" sz="200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  <m:sub>
                        <m:r>
                          <a:rPr lang="en-US" sz="200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1" i="1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  <m:sub>
                        <m:r>
                          <a:rPr lang="en-US" sz="2000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1" i="1">
                        <a:solidFill>
                          <a:srgbClr val="000000"/>
                        </a:solidFill>
                        <a:latin typeface="Cambria Math"/>
                      </a:rPr>
                      <m:t>, …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, with </a:t>
                </a:r>
                <a:r>
                  <a:rPr lang="en-US" sz="2000" dirty="0">
                    <a:solidFill>
                      <a:schemeClr val="accent2"/>
                    </a:solidFill>
                    <a:ea typeface="Cambria Math"/>
                  </a:rPr>
                  <a:t>conditionally conjugate priors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8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sz="1800" b="1" i="1">
                        <a:solidFill>
                          <a:srgbClr val="000000"/>
                        </a:solidFill>
                        <a:latin typeface="Cambria Math"/>
                      </a:rPr>
                      <m:t>|</m:t>
                    </m:r>
                    <m:r>
                      <a:rPr lang="en-US" sz="1800" b="1">
                        <a:solidFill>
                          <a:srgbClr val="000000"/>
                        </a:solidFill>
                        <a:latin typeface="Cambria Math"/>
                      </a:rPr>
                      <m:t>𝐗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∀</m:t>
                        </m:r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j</m:t>
                        </m:r>
                        <m:r>
                          <a:rPr 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≠</m:t>
                        </m:r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sz="1800" b="1" i="1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a typeface="Cambria Math"/>
                  </a:rPr>
                  <a:t> is tractable with conjugate prior</a:t>
                </a:r>
              </a:p>
              <a:p>
                <a:pPr lvl="1"/>
                <a:r>
                  <a:rPr lang="en-US" sz="1800" dirty="0">
                    <a:solidFill>
                      <a:srgbClr val="000000"/>
                    </a:solidFill>
                    <a:ea typeface="Cambria Math"/>
                  </a:rPr>
                  <a:t>E.g. for Bayesian GMM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  <m:e>
                        <m:r>
                          <a:rPr lang="en-US" sz="1800" b="1">
                            <a:latin typeface="Cambria Math"/>
                          </a:rPr>
                          <m:t>𝐗</m:t>
                        </m:r>
                        <m:r>
                          <a:rPr lang="en-US" sz="1800" b="1">
                            <a:latin typeface="Cambria Math"/>
                          </a:rPr>
                          <m:t>,</m:t>
                        </m:r>
                        <m:r>
                          <a:rPr lang="en-US" sz="1800" b="1">
                            <a:latin typeface="Cambria Math"/>
                          </a:rPr>
                          <m:t>𝐳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rgbClr val="000000"/>
                    </a:solidFill>
                    <a:ea typeface="Cambria Math"/>
                  </a:rPr>
                  <a:t> has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NormalGamma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a typeface="Cambria Math"/>
                  </a:rPr>
                  <a:t> prior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ea typeface="Cambria Math"/>
                  </a:rPr>
                  <a:t>We assume factorized approximate posterior</a:t>
                </a:r>
              </a:p>
              <a:p>
                <a:endParaRPr lang="en-US" sz="2200" dirty="0">
                  <a:solidFill>
                    <a:srgbClr val="000000"/>
                  </a:solidFill>
                  <a:ea typeface="Cambria Math"/>
                </a:endParaRPr>
              </a:p>
              <a:p>
                <a:endParaRPr lang="en-US" sz="2200" dirty="0">
                  <a:solidFill>
                    <a:srgbClr val="000000"/>
                  </a:solidFill>
                  <a:ea typeface="Cambria Math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ea typeface="Cambria Math"/>
                  </a:rPr>
                  <a:t>This factorization dictates the optimal (conjugate) distributions for the factors </a:t>
                </a:r>
                <a14:m>
                  <m:oMath xmlns:m="http://schemas.openxmlformats.org/officeDocument/2006/math">
                    <m:r>
                      <a:rPr lang="en-US" sz="1800" i="1" kern="1200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kern="12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kern="12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Cambria Math"/>
                  </a:rPr>
                  <a:t> and brings well defined iterative update formulas: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1"/>
                <a:ext cx="8229600" cy="3989040"/>
              </a:xfrm>
              <a:blipFill>
                <a:blip r:embed="rId2"/>
                <a:stretch>
                  <a:fillRect l="-815" t="-765" r="-1556" b="-4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647728" y="3995772"/>
                <a:ext cx="453650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1" i="1">
                        <a:solidFill>
                          <a:srgbClr val="000000"/>
                        </a:solidFill>
                        <a:latin typeface="Cambria Math"/>
                      </a:rPr>
                      <m:t>…=</m:t>
                    </m:r>
                    <m:nary>
                      <m:naryPr>
                        <m:chr m:val="∏"/>
                        <m:supHide m:val="on"/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𝒊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𝐘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728" y="3995772"/>
                <a:ext cx="4536504" cy="369332"/>
              </a:xfrm>
              <a:prstGeom prst="rect">
                <a:avLst/>
              </a:prstGeom>
              <a:blipFill>
                <a:blip r:embed="rId3"/>
                <a:stretch>
                  <a:fillRect t="-118033" b="-185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431704" y="5598766"/>
                <a:ext cx="4968552" cy="984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</a:rPr>
                        <m:t>𝑞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𝐘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0000"/>
                          </a:solidFill>
                          <a:latin typeface="Cambria Math"/>
                        </a:rPr>
                        <m:t>exp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𝐘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∀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j</m:t>
                                  </m:r>
                                  <m: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)</m:t>
                              </m:r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𝐗</m:t>
                                      </m:r>
                                      <m:r>
                                        <a:rPr lang="en-US" b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b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𝐘</m:t>
                                      </m:r>
                                    </m:e>
                                  </m:d>
                                  <m: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d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∀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j</m:t>
                                      </m:r>
                                      <m:r>
                                        <a:rPr lang="en-US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704" y="5598766"/>
                <a:ext cx="4968552" cy="9840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899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5"/>
          <a:stretch/>
        </p:blipFill>
        <p:spPr bwMode="auto">
          <a:xfrm>
            <a:off x="1754063" y="677238"/>
            <a:ext cx="8734425" cy="122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 bwMode="auto">
              <a:xfrm>
                <a:off x="1631504" y="1772816"/>
                <a:ext cx="8856984" cy="4896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For example, let </a:t>
                </a:r>
                <a14:m>
                  <m:oMath xmlns:m="http://schemas.openxmlformats.org/officeDocument/2006/math">
                    <m:r>
                      <a:rPr lang="en-US" sz="1600" i="1" ker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sz="1600" i="1" ker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=3</m:t>
                    </m:r>
                  </m:oMath>
                </a14:m>
                <a:endParaRPr lang="en-US" sz="1600" i="1" kern="0" dirty="0">
                  <a:solidFill>
                    <a:srgbClr val="000000"/>
                  </a:solidFill>
                  <a:latin typeface="Cambria Math"/>
                  <a:ea typeface="Cambria Math"/>
                </a:endParaRPr>
              </a:p>
              <a:p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Now, lets optimize the lower bound  </a:t>
                </a:r>
                <a14:m>
                  <m:oMath xmlns:m="http://schemas.openxmlformats.org/officeDocument/2006/math">
                    <m:r>
                      <a:rPr lang="en-US" sz="1600" i="1" ker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sz="1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16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1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𝐘</m:t>
                                </m:r>
                              </m:e>
                              <m:sub>
                                <m:r>
                                  <a:rPr lang="en-US" sz="1600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 w.r.t only one distribution </a:t>
                </a:r>
                <a14:m>
                  <m:oMath xmlns:m="http://schemas.openxmlformats.org/officeDocument/2006/math">
                    <m:r>
                      <a:rPr lang="en-US" sz="1600" i="1" kern="0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a:rPr lang="en-US" sz="1600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1600" kern="0" dirty="0">
                  <a:solidFill>
                    <a:srgbClr val="000000"/>
                  </a:solidFill>
                  <a:ea typeface="Cambria Math"/>
                </a:endParaRPr>
              </a:p>
              <a:p>
                <a:endParaRPr lang="en-US" sz="2000" kern="0" dirty="0">
                  <a:solidFill>
                    <a:srgbClr val="000000"/>
                  </a:solidFill>
                  <a:ea typeface="Cambria Math"/>
                </a:endParaRPr>
              </a:p>
              <a:p>
                <a:endParaRPr lang="en-US" sz="2000" kern="0" dirty="0">
                  <a:solidFill>
                    <a:srgbClr val="000000"/>
                  </a:solidFill>
                  <a:ea typeface="Cambria Math"/>
                </a:endParaRPr>
              </a:p>
              <a:p>
                <a:endParaRPr lang="en-US" sz="2000" kern="0" dirty="0">
                  <a:solidFill>
                    <a:srgbClr val="000000"/>
                  </a:solidFill>
                  <a:ea typeface="Cambria Math"/>
                </a:endParaRPr>
              </a:p>
              <a:p>
                <a:pPr marL="0" indent="0">
                  <a:buNone/>
                </a:pPr>
                <a:endParaRPr lang="en-US" sz="2000" kern="0" dirty="0">
                  <a:solidFill>
                    <a:srgbClr val="000000"/>
                  </a:solidFill>
                  <a:ea typeface="Cambria Math"/>
                </a:endParaRPr>
              </a:p>
              <a:p>
                <a:pPr marL="0" indent="0">
                  <a:buNone/>
                </a:pPr>
                <a:endParaRPr lang="en-US" sz="1800" kern="0" dirty="0">
                  <a:solidFill>
                    <a:srgbClr val="000000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       where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1600" i="1" ker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sz="1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a:rPr lang="en-US" sz="1600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 is normalized to be a valid distribution (therefore </a:t>
                </a:r>
                <a14:m>
                  <m:oMath xmlns:m="http://schemas.openxmlformats.org/officeDocument/2006/math">
                    <m:r>
                      <a:rPr lang="en-US" sz="1600" i="1" ker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1600" i="1" ker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𝑐𝑜𝑛𝑠𝑡</m:t>
                    </m:r>
                  </m:oMath>
                </a14:m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)</a:t>
                </a:r>
              </a:p>
              <a:p>
                <a:endParaRPr lang="en-US" sz="1100" kern="0" dirty="0">
                  <a:solidFill>
                    <a:srgbClr val="000000"/>
                  </a:solidFill>
                  <a:ea typeface="Cambria Math"/>
                </a:endParaRPr>
              </a:p>
              <a:p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sz="1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16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1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𝐘</m:t>
                                </m:r>
                              </m:e>
                              <m:sub>
                                <m:r>
                                  <a:rPr lang="en-US" sz="1600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 is maximized by setting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16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𝐾𝐿</m:t>
                        </m:r>
                      </m:sub>
                    </m:sSub>
                    <m:r>
                      <a:rPr lang="en-US" sz="1600" i="1" ker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term to zero, which implies</a:t>
                </a:r>
              </a:p>
              <a:p>
                <a:endParaRPr lang="en-US" sz="1100" kern="0" dirty="0">
                  <a:solidFill>
                    <a:srgbClr val="000000"/>
                  </a:solidFill>
                  <a:ea typeface="Cambria Math"/>
                </a:endParaRPr>
              </a:p>
              <a:p>
                <a:endParaRPr lang="en-US" sz="1100" kern="0" dirty="0">
                  <a:solidFill>
                    <a:srgbClr val="000000"/>
                  </a:solidFill>
                  <a:ea typeface="Cambria Math"/>
                </a:endParaRPr>
              </a:p>
              <a:p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In general, we can iteratively update each </a:t>
                </a:r>
                <a14:m>
                  <m:oMath xmlns:m="http://schemas.openxmlformats.org/officeDocument/2006/math">
                    <m:r>
                      <a:rPr lang="en-US" sz="1600" i="1" kern="0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 given the others </a:t>
                </a:r>
                <a14:m>
                  <m:oMath xmlns:m="http://schemas.openxmlformats.org/officeDocument/2006/math">
                    <m:r>
                      <a:rPr lang="en-US" sz="1600" i="1" kern="0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i</m:t>
                            </m:r>
                            <m:r>
                              <a:rPr lang="en-US" sz="1600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≠</m:t>
                            </m:r>
                            <m:r>
                              <a:rPr lang="en-US" sz="1600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 as:</a:t>
                </a:r>
              </a:p>
              <a:p>
                <a:endParaRPr lang="en-US" sz="1100" kern="0" dirty="0">
                  <a:solidFill>
                    <a:srgbClr val="000000"/>
                  </a:solidFill>
                  <a:ea typeface="Cambria Math"/>
                </a:endParaRPr>
              </a:p>
              <a:p>
                <a:endParaRPr lang="en-US" sz="1100" kern="0" dirty="0">
                  <a:solidFill>
                    <a:srgbClr val="000000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     where each update guaranties to improve the lower bound </a:t>
                </a:r>
                <a14:m>
                  <m:oMath xmlns:m="http://schemas.openxmlformats.org/officeDocument/2006/math">
                    <m:r>
                      <a:rPr lang="en-US" sz="1600" i="1" ker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sz="1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16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</m:d>
                      </m:e>
                    </m:d>
                  </m:oMath>
                </a14:m>
                <a:endParaRPr lang="en-US" sz="1600" kern="0" dirty="0">
                  <a:solidFill>
                    <a:srgbClr val="00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504" y="1772816"/>
                <a:ext cx="8856984" cy="4896544"/>
              </a:xfrm>
              <a:prstGeom prst="rect">
                <a:avLst/>
              </a:prstGeom>
              <a:blipFill>
                <a:blip r:embed="rId3"/>
                <a:stretch>
                  <a:fillRect l="-275" t="-3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2784" y="-27384"/>
            <a:ext cx="8229600" cy="648072"/>
          </a:xfrm>
        </p:spPr>
        <p:txBody>
          <a:bodyPr/>
          <a:lstStyle/>
          <a:p>
            <a:r>
              <a:rPr lang="en-US" sz="4000" dirty="0"/>
              <a:t>Mean field - update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2509995"/>
            <a:ext cx="8286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314" y="5020468"/>
            <a:ext cx="6657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252" y="5762171"/>
            <a:ext cx="38957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81320" y="2492896"/>
            <a:ext cx="8172450" cy="1726398"/>
            <a:chOff x="957320" y="2492896"/>
            <a:chExt cx="8172450" cy="1726398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320" y="2492896"/>
              <a:ext cx="8172450" cy="172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95" t="74905" r="22174"/>
            <a:stretch/>
          </p:blipFill>
          <p:spPr bwMode="auto">
            <a:xfrm>
              <a:off x="7410028" y="3786655"/>
              <a:ext cx="541965" cy="432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914" t="74905" r="14793"/>
            <a:stretch/>
          </p:blipFill>
          <p:spPr bwMode="auto">
            <a:xfrm>
              <a:off x="6784990" y="3784282"/>
              <a:ext cx="514350" cy="432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0128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C49FC-69EA-4FC7-A74A-95B1C66E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814"/>
            <a:ext cx="10972800" cy="1143000"/>
          </a:xfrm>
        </p:spPr>
        <p:txBody>
          <a:bodyPr/>
          <a:lstStyle/>
          <a:p>
            <a:r>
              <a:rPr lang="en-US" dirty="0"/>
              <a:t>Variational Bayes for LDA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78A119-C850-4525-B319-8D03FF0EFC22}"/>
                  </a:ext>
                </a:extLst>
              </p:cNvPr>
              <p:cNvSpPr txBox="1"/>
              <p:nvPr/>
            </p:nvSpPr>
            <p:spPr>
              <a:xfrm>
                <a:off x="752476" y="881064"/>
                <a:ext cx="10925174" cy="52696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Variational Bayes updates dictate:</a:t>
                </a:r>
                <a:br>
                  <a:rPr lang="en-US" sz="2000" dirty="0">
                    <a:solidFill>
                      <a:srgbClr val="000000"/>
                    </a:solidFill>
                    <a:ea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𝑞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𝐘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𝐘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∀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j</m:t>
                                  </m:r>
                                  <m:r>
                                    <a:rPr lang="en-US" sz="20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)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𝐗</m:t>
                                      </m:r>
                                      <m:r>
                                        <a:rPr lang="en-US" sz="2000" b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2000" b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𝐘</m:t>
                                      </m:r>
                                    </m:e>
                                  </m:d>
                                  <m:r>
                                    <a:rPr lang="en-US" sz="20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d</m:t>
                                  </m:r>
                                  <m:sSub>
                                    <m:sSubPr>
                                      <m:ctrlPr>
                                        <a:rPr lang="en-US" sz="20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𝐘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∀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j</m:t>
                                      </m:r>
                                      <m:r>
                                        <a:rPr lang="en-US" sz="20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For the LDA model we chose to approximate the posterior using factorization</a:t>
                </a:r>
              </a:p>
              <a:p>
                <a:endParaRPr lang="en-US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𝚯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𝚽</m:t>
                          </m:r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𝚯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𝚯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</m:d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endParaRPr lang="en-US" sz="2000" dirty="0">
                  <a:solidFill>
                    <a:srgbClr val="000000"/>
                  </a:solidFill>
                  <a:ea typeface="Cambria Math"/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Therefore, we search for updates in form: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aln/>
                        </m:rPr>
                        <a:rPr lang="en-US" sz="2000" i="1">
                          <a:latin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nary>
                            <m:naryPr>
                              <m:chr m:val="∬"/>
                              <m:limLoc m:val="undOvr"/>
                              <m:subHide m:val="on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𝚯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𝚽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𝑾</m:t>
                                      </m:r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𝒁</m:t>
                                      </m:r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1">
                                          <a:latin typeface="Cambria Math" panose="02040503050406030204" pitchFamily="18" charset="0"/>
                                        </a:rPr>
                                        <m:t>𝚯</m:t>
                                      </m:r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1">
                                          <a:latin typeface="Cambria Math" panose="02040503050406030204" pitchFamily="18" charset="0"/>
                                        </a:rPr>
                                        <m:t>𝚽</m:t>
                                      </m:r>
                                    </m:e>
                                  </m:d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𝚯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𝚽</m:t>
                                  </m:r>
                                </m:e>
                              </m:func>
                            </m:e>
                          </m:nary>
                        </m:e>
                      </m:func>
                    </m:oMath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𝑞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𝚯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𝚽</m:t>
                              </m:r>
                            </m:e>
                          </m:d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aln/>
                        </m:rPr>
                        <a:rPr lang="en-US" sz="2000" i="1">
                          <a:latin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𝑾</m:t>
                                      </m:r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𝒁</m:t>
                                      </m:r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1">
                                          <a:latin typeface="Cambria Math" panose="02040503050406030204" pitchFamily="18" charset="0"/>
                                        </a:rPr>
                                        <m:t>𝚯</m:t>
                                      </m:r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1">
                                          <a:latin typeface="Cambria Math" panose="02040503050406030204" pitchFamily="18" charset="0"/>
                                        </a:rPr>
                                        <m:t>𝚽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en-US" sz="2000" b="1" dirty="0">
                  <a:latin typeface="Cambria Math" panose="02040503050406030204" pitchFamily="18" charset="0"/>
                </a:endParaRPr>
              </a:p>
              <a:p>
                <a:pPr/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Or equivalently:</a:t>
                </a:r>
                <a:br>
                  <a:rPr lang="en-US" sz="2000" b="0" i="0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func>
                      <m:r>
                        <m:rPr>
                          <m:aln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𝚯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𝚽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𝚯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𝚽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const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𝚯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𝚽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func>
                      <m:r>
                        <m:rPr>
                          <m:aln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𝚯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𝚽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const</m:t>
                      </m:r>
                    </m:oMath>
                  </m:oMathPara>
                </a14:m>
                <a:br>
                  <a:rPr lang="en-US" sz="2000" b="0" i="0" dirty="0">
                    <a:latin typeface="Cambria Math" panose="02040503050406030204" pitchFamily="18" charset="0"/>
                  </a:rPr>
                </a:br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78A119-C850-4525-B319-8D03FF0EF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6" y="881064"/>
                <a:ext cx="10925174" cy="5269648"/>
              </a:xfrm>
              <a:prstGeom prst="rect">
                <a:avLst/>
              </a:prstGeom>
              <a:blipFill>
                <a:blip r:embed="rId3"/>
                <a:stretch>
                  <a:fillRect l="-558" t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980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5C49FC-69EA-4FC7-A74A-95B1C66EBF6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9600" y="-1814"/>
                <a:ext cx="10972800" cy="1143000"/>
              </a:xfrm>
            </p:spPr>
            <p:txBody>
              <a:bodyPr/>
              <a:lstStyle/>
              <a:p>
                <a:r>
                  <a:rPr lang="en-US" dirty="0"/>
                  <a:t>VB update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5C49FC-69EA-4FC7-A74A-95B1C66EBF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-1814"/>
                <a:ext cx="10972800" cy="1143000"/>
              </a:xfrm>
              <a:blipFill>
                <a:blip r:embed="rId2"/>
                <a:stretch>
                  <a:fillRect b="-8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B7E81E-E2D6-F0CB-D7EB-97C2F6C753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69163"/>
                <a:ext cx="9701213" cy="420292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>
                              <a:latin typeface="Cambria Math" panose="02040503050406030204" pitchFamily="18" charset="0"/>
                            </a:rPr>
                            <m:t>𝚯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</m:d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𝝋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cs-CZ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800" b="1" i="1">
                                              <a:latin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1800" b="1">
                                          <a:latin typeface="Cambria Math" panose="02040503050406030204" pitchFamily="18" charset="0"/>
                                        </a:rPr>
                                        <m:t>𝚽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d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>
                                  <a:latin typeface="Cambria Math" panose="02040503050406030204" pitchFamily="18" charset="0"/>
                                </a:rPr>
                                <m:t>𝚯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>
                                  <a:latin typeface="Cambria Math" panose="02040503050406030204" pitchFamily="18" charset="0"/>
                                </a:rPr>
                                <m:t>𝚽</m:t>
                              </m:r>
                            </m:e>
                          </m:d>
                        </m:e>
                      </m:func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𝝋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 i="1">
                                              <a:latin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cs-CZ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𝑑𝑛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cs-CZ" sz="18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sz="1800" b="1" i="1">
                                                  <a:latin typeface="Cambria Math" panose="02040503050406030204" pitchFamily="18" charset="0"/>
                                                </a:rPr>
                                                <m:t>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1800" b="1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e>
                                  </m:func>
                                </m:e>
                              </m:nary>
                              <m:func>
                                <m:func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1800" b="1">
                                          <a:latin typeface="Cambria Math" panose="02040503050406030204" pitchFamily="18" charset="0"/>
                                        </a:rPr>
                                        <m:t>𝚽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br>
                  <a:rPr lang="en-US" sz="1800" i="1" dirty="0">
                    <a:latin typeface="Cambria Math" panose="02040503050406030204" pitchFamily="18" charset="0"/>
                  </a:rPr>
                </a:br>
                <a:endParaRPr lang="en-US" sz="1800" i="1" dirty="0"/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func>
                      <m:r>
                        <m:rPr>
                          <m:aln/>
                        </m:rP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𝚯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𝚽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𝚯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𝚽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cons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>
                                          <a:latin typeface="Cambria Math" panose="02040503050406030204" pitchFamily="18" charset="0"/>
                                        </a:rPr>
                                        <m:t>𝚯</m:t>
                                      </m:r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1">
                                          <a:latin typeface="Cambria Math" panose="02040503050406030204" pitchFamily="18" charset="0"/>
                                        </a:rPr>
                                        <m:t>𝚽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cs-CZ" sz="20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cs-CZ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𝑑𝑛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cs-CZ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unc>
                                        <m:func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r>
                                            <a:rPr lang="cs-CZ" sz="20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  <m:d>
                                            <m:dPr>
                                              <m:ctrlPr>
                                                <a:rPr lang="cs-CZ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𝑑𝑛</m:t>
                                                  </m:r>
                                                </m:sub>
                                              </m:sSub>
                                            </m:e>
                                            <m:e>
                                              <m:r>
                                                <a:rPr lang="en-US" sz="2000" b="1">
                                                  <a:latin typeface="Cambria Math" panose="02040503050406030204" pitchFamily="18" charset="0"/>
                                                </a:rPr>
                                                <m:t>𝚽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, 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𝑑𝑛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func>
                                    </m:e>
                                  </m:func>
                                </m:e>
                              </m:d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const</m:t>
                                  </m:r>
                                </m:e>
                                <m:sub>
                                  <m: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func>
                            </m:e>
                          </m:nary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⇒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nary>
                            <m:naryPr>
                              <m:chr m:val="∏"/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B7E81E-E2D6-F0CB-D7EB-97C2F6C753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69163"/>
                <a:ext cx="9701213" cy="4202926"/>
              </a:xfrm>
              <a:blipFill>
                <a:blip r:embed="rId3"/>
                <a:stretch>
                  <a:fillRect b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3518E39A-6F74-59F4-D838-DB7084CAC484}"/>
                  </a:ext>
                </a:extLst>
              </p:cNvPr>
              <p:cNvSpPr/>
              <p:nvPr/>
            </p:nvSpPr>
            <p:spPr>
              <a:xfrm>
                <a:off x="8634406" y="2838450"/>
                <a:ext cx="3367079" cy="953681"/>
              </a:xfrm>
              <a:prstGeom prst="wedgeRectCallout">
                <a:avLst>
                  <a:gd name="adj1" fmla="val -38648"/>
                  <a:gd name="adj2" fmla="val 63886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The terms 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𝑾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>
                                <a:latin typeface="Cambria Math" panose="02040503050406030204" pitchFamily="18" charset="0"/>
                              </a:rPr>
                              <m:t>𝚯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>
                                <a:latin typeface="Cambria Math" panose="02040503050406030204" pitchFamily="18" charset="0"/>
                              </a:rPr>
                              <m:t>𝚽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000" dirty="0">
                    <a:latin typeface="+mj-lt"/>
                  </a:rPr>
                  <a:t>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 are absorbed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const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3518E39A-6F74-59F4-D838-DB7084CAC4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4406" y="2838450"/>
                <a:ext cx="3367079" cy="953681"/>
              </a:xfrm>
              <a:prstGeom prst="wedgeRectCallout">
                <a:avLst>
                  <a:gd name="adj1" fmla="val -38648"/>
                  <a:gd name="adj2" fmla="val 63886"/>
                </a:avLst>
              </a:prstGeom>
              <a:blipFill>
                <a:blip r:embed="rId4"/>
                <a:stretch>
                  <a:fillRect l="-1436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87D4C1-05D3-90BE-48E6-F7A4AA43F13F}"/>
                  </a:ext>
                </a:extLst>
              </p:cNvPr>
              <p:cNvSpPr txBox="1"/>
              <p:nvPr/>
            </p:nvSpPr>
            <p:spPr>
              <a:xfrm>
                <a:off x="404812" y="5373458"/>
                <a:ext cx="1166812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We only require factorization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</m:d>
                  </m:oMath>
                </a14:m>
                <a:r>
                  <a:rPr lang="en-US" sz="2000" dirty="0"/>
                  <a:t>, but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</m:oMath>
                </a14:m>
                <a:r>
                  <a:rPr lang="en-US" sz="2000" dirty="0"/>
                  <a:t> automatically further factorizes into a product of independent categorical distributions one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- so called </a:t>
                </a:r>
                <a:r>
                  <a:rPr lang="en-US" sz="2000" b="1" dirty="0">
                    <a:solidFill>
                      <a:srgbClr val="7030A0"/>
                    </a:solidFill>
                    <a:latin typeface="+mj-lt"/>
                  </a:rPr>
                  <a:t>induced factorization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We will derive the update for distributions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later.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87D4C1-05D3-90BE-48E6-F7A4AA43F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12" y="5373458"/>
                <a:ext cx="11668126" cy="1323439"/>
              </a:xfrm>
              <a:prstGeom prst="rect">
                <a:avLst/>
              </a:prstGeom>
              <a:blipFill>
                <a:blip r:embed="rId5"/>
                <a:stretch>
                  <a:fillRect l="-470" t="-1835" r="-993" b="-7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854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5C49FC-69EA-4FC7-A74A-95B1C66EBF6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9600" y="-1814"/>
                <a:ext cx="10972800" cy="1143000"/>
              </a:xfrm>
            </p:spPr>
            <p:txBody>
              <a:bodyPr/>
              <a:lstStyle/>
              <a:p>
                <a:r>
                  <a:rPr lang="en-US" dirty="0"/>
                  <a:t>VB update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</m:d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5C49FC-69EA-4FC7-A74A-95B1C66EBF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-1814"/>
                <a:ext cx="10972800" cy="1143000"/>
              </a:xfrm>
              <a:blipFill>
                <a:blip r:embed="rId2"/>
                <a:stretch>
                  <a:fillRect b="-8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B7E81E-E2D6-F0CB-D7EB-97C2F6C753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809619" y="1088212"/>
                <a:ext cx="12834927" cy="52268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br>
                  <a:rPr lang="en-US" sz="18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>
                                  <a:latin typeface="Cambria Math" panose="02040503050406030204" pitchFamily="18" charset="0"/>
                                </a:rPr>
                                <m:t>𝚯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>
                                  <a:latin typeface="Cambria Math" panose="02040503050406030204" pitchFamily="18" charset="0"/>
                                </a:rPr>
                                <m:t>𝚽</m:t>
                              </m:r>
                            </m:e>
                          </m:d>
                        </m:e>
                      </m:func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𝝋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 i="1">
                                              <a:latin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𝑑𝑛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en-US" sz="1800" b="1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e>
                                  </m:func>
                                </m:e>
                              </m:nary>
                              <m:func>
                                <m:func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func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const</m:t>
                          </m:r>
                        </m:e>
                      </m:nary>
                    </m:oMath>
                  </m:oMathPara>
                </a14:m>
                <a:endParaRPr lang="en-US" sz="18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18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1800" dirty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>
                                      <a:latin typeface="Cambria Math" panose="02040503050406030204" pitchFamily="18" charset="0"/>
                                    </a:rPr>
                                    <m:t>𝚯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b="1">
                                      <a:latin typeface="Cambria Math" panose="02040503050406030204" pitchFamily="18" charset="0"/>
                                    </a:rPr>
                                    <m:t>𝚽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func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b="1">
                                      <a:latin typeface="Cambria Math" panose="02040503050406030204" pitchFamily="18" charset="0"/>
                                    </a:rPr>
                                    <m:t>𝚯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b="1">
                                      <a:latin typeface="Cambria Math" panose="02040503050406030204" pitchFamily="18" charset="0"/>
                                    </a:rPr>
                                    <m:t>𝚽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const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cs-CZ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1" i="1">
                                                  <a:latin typeface="Cambria Math" panose="02040503050406030204" pitchFamily="18" charset="0"/>
                                                </a:rPr>
                                                <m:t>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func>
                                        <m:func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>
                                              <a:latin typeface="Cambria Math" panose="02040503050406030204" pitchFamily="18" charset="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800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800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800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𝑑𝑛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func>
                                    </m:e>
                                  </m:nary>
                                </m:e>
                              </m:d>
                            </m:e>
                          </m:nary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1" i="1">
                                                  <a:latin typeface="Cambria Math" panose="02040503050406030204" pitchFamily="18" charset="0"/>
                                                </a:rPr>
                                                <m:t>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sup>
                                        <m:e>
                                          <m:func>
                                            <m:func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800">
                                                  <a:latin typeface="Cambria Math" panose="02040503050406030204" pitchFamily="18" charset="0"/>
                                                </a:rPr>
                                                <m:t>ln</m:t>
                                              </m:r>
                                            </m:fNam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800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800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𝜑</m:t>
                                                  </m:r>
                                                </m:e>
                                                <m:sub>
                                                  <m:sSub>
                                                    <m:sSubPr>
                                                      <m:ctrlPr>
                                                        <a:rPr lang="en-US" sz="1800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800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𝑧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800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𝑑𝑛</m:t>
                                                      </m:r>
                                                    </m:sub>
                                                  </m:sSub>
                                                  <m:sSub>
                                                    <m:sSubPr>
                                                      <m:ctrlPr>
                                                        <a:rPr lang="en-US" sz="1800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800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𝑤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800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𝑑𝑛</m:t>
                                                      </m:r>
                                                    </m:sub>
                                                  </m:sSub>
                                                </m:sub>
                                              </m:sSub>
                                            </m:e>
                                          </m:func>
                                        </m:e>
                                      </m:nary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</m:d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cons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 i="1">
                                              <a:latin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𝔼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d>
                                        <m:d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>
                                              <a:latin typeface="Cambria Math" panose="02040503050406030204" pitchFamily="18" charset="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800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800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800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𝑑𝑛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func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nary>
                      <m:r>
                        <a:rPr lang="en-US" sz="1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 i="1">
                                              <a:latin typeface="Cambria Math" panose="02040503050406030204" pitchFamily="18" charset="0"/>
                                            </a:rPr>
                                            <m:t>𝝋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𝔼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𝑑𝑛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sub>
                                      </m:sSub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800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800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800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𝑑𝑛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8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=</m:t>
                                              </m:r>
                                              <m:r>
                                                <a:rPr lang="en-US" sz="18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  <m:func>
                                            <m:func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800">
                                                  <a:latin typeface="Cambria Math" panose="02040503050406030204" pitchFamily="18" charset="0"/>
                                                </a:rPr>
                                                <m:t>ln</m:t>
                                              </m:r>
                                            </m:fNam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800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800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𝜑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800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800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800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𝑤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800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𝑑𝑛</m:t>
                                                      </m:r>
                                                    </m:sub>
                                                  </m:sSub>
                                                </m:sub>
                                              </m:sSub>
                                            </m:e>
                                          </m:func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</m:nary>
                      <m:r>
                        <a:rPr lang="en-US" sz="180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const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 i="1">
                                              <a:latin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 i="1">
                                              <a:latin typeface="Cambria Math" panose="02040503050406030204" pitchFamily="18" charset="0"/>
                                            </a:rPr>
                                            <m:t>𝝋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⇒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𝚯</m:t>
                              </m:r>
                              <m:r>
                                <a:rPr lang="en-US" sz="1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𝚽</m:t>
                              </m:r>
                            </m:e>
                          </m:d>
                        </m:e>
                        <m:sup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nary>
                      <m:nary>
                        <m:naryPr>
                          <m:chr m:val="∏"/>
                          <m:ctrlP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𝝋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B7E81E-E2D6-F0CB-D7EB-97C2F6C753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809619" y="1088212"/>
                <a:ext cx="12834927" cy="52268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BAF828F8-2089-0A5E-C4F7-9CE1E046BB6D}"/>
              </a:ext>
            </a:extLst>
          </p:cNvPr>
          <p:cNvSpPr/>
          <p:nvPr/>
        </p:nvSpPr>
        <p:spPr>
          <a:xfrm>
            <a:off x="9205914" y="5716809"/>
            <a:ext cx="2533635" cy="439331"/>
          </a:xfrm>
          <a:prstGeom prst="wedgeRectCallout">
            <a:avLst>
              <a:gd name="adj1" fmla="val -74739"/>
              <a:gd name="adj2" fmla="val -998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030A0"/>
                </a:solidFill>
                <a:ea typeface="Cambria Math"/>
              </a:rPr>
              <a:t>induced factorization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139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5C49FC-69EA-4FC7-A74A-95B1C66EBF6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9600" y="-1814"/>
                <a:ext cx="10972800" cy="1143000"/>
              </a:xfrm>
            </p:spPr>
            <p:txBody>
              <a:bodyPr/>
              <a:lstStyle/>
              <a:p>
                <a:r>
                  <a:rPr lang="en-US" dirty="0"/>
                  <a:t>VB update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5C49FC-69EA-4FC7-A74A-95B1C66EBF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-1814"/>
                <a:ext cx="10972800" cy="1143000"/>
              </a:xfrm>
              <a:blipFill>
                <a:blip r:embed="rId3"/>
                <a:stretch>
                  <a:fillRect b="-8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B7E81E-E2D6-F0CB-D7EB-97C2F6C753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20012" y="1031653"/>
                <a:ext cx="7866668" cy="5722163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func>
                      <m:r>
                        <m:rPr>
                          <m:aln/>
                        </m:rP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Dir</m:t>
                          </m:r>
                          <m:d>
                            <m:d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func>
                            </m:e>
                          </m:d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const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func>
                                <m:func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𝑑𝑘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nary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𝑑𝑛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const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−1+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𝑑𝑘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const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</m:e>
                                  </m:d>
                                </m:sub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𝑑𝑘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const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Dir</m:t>
                          </m:r>
                          <m:d>
                            <m:d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1800" b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1800" dirty="0">
                    <a:latin typeface="+mj-lt"/>
                  </a:rPr>
                  <a:t>	where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sz="18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𝑑𝑛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acc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</m:sub>
                      </m:sSub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1800" b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aln/>
                        </m:rP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Dir</m:t>
                      </m:r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Dir</m:t>
                      </m:r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B7E81E-E2D6-F0CB-D7EB-97C2F6C753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20012" y="1031653"/>
                <a:ext cx="7866668" cy="5722163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5A60520E-6211-3D60-48CB-AE15F74351D7}"/>
                  </a:ext>
                </a:extLst>
              </p:cNvPr>
              <p:cNvSpPr/>
              <p:nvPr/>
            </p:nvSpPr>
            <p:spPr>
              <a:xfrm>
                <a:off x="844485" y="5580668"/>
                <a:ext cx="2521670" cy="1084082"/>
              </a:xfrm>
              <a:prstGeom prst="wedgeRectCallout">
                <a:avLst>
                  <a:gd name="adj1" fmla="val 102905"/>
                  <a:gd name="adj2" fmla="val -57501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Expected counts similar to the hard counts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</m:d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/>
                  <a:t> from GS</a:t>
                </a: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5A60520E-6211-3D60-48CB-AE15F74351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85" y="5580668"/>
                <a:ext cx="2521670" cy="1084082"/>
              </a:xfrm>
              <a:prstGeom prst="wedgeRectCallout">
                <a:avLst>
                  <a:gd name="adj1" fmla="val 102905"/>
                  <a:gd name="adj2" fmla="val -57501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66519BBC-721F-94AE-5802-A3923000C598}"/>
                  </a:ext>
                </a:extLst>
              </p:cNvPr>
              <p:cNvSpPr/>
              <p:nvPr/>
            </p:nvSpPr>
            <p:spPr>
              <a:xfrm>
                <a:off x="8672661" y="4316351"/>
                <a:ext cx="2521670" cy="1578989"/>
              </a:xfrm>
              <a:prstGeom prst="wedgeRectCallout">
                <a:avLst>
                  <a:gd name="adj1" fmla="val -79525"/>
                  <a:gd name="adj2" fmla="val 75628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Practically, the update means to calculate vector of parameters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</m:d>
                      </m:sub>
                    </m:sSub>
                  </m:oMath>
                </a14:m>
                <a:br>
                  <a:rPr lang="en-US" dirty="0"/>
                </a:br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66519BBC-721F-94AE-5802-A3923000C5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661" y="4316351"/>
                <a:ext cx="2521670" cy="1578989"/>
              </a:xfrm>
              <a:prstGeom prst="wedgeRectCallout">
                <a:avLst>
                  <a:gd name="adj1" fmla="val -79525"/>
                  <a:gd name="adj2" fmla="val 75628"/>
                </a:avLst>
              </a:prstGeom>
              <a:blipFill>
                <a:blip r:embed="rId6"/>
                <a:stretch>
                  <a:fillRect r="-1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6626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5C49FC-69EA-4FC7-A74A-95B1C66EBF6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9600" y="-1814"/>
                <a:ext cx="10972800" cy="1143000"/>
              </a:xfrm>
            </p:spPr>
            <p:txBody>
              <a:bodyPr/>
              <a:lstStyle/>
              <a:p>
                <a:r>
                  <a:rPr lang="en-US" dirty="0"/>
                  <a:t>VB update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5C49FC-69EA-4FC7-A74A-95B1C66EBF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-1814"/>
                <a:ext cx="10972800" cy="1143000"/>
              </a:xfrm>
              <a:blipFill>
                <a:blip r:embed="rId3"/>
                <a:stretch>
                  <a:fillRect b="-8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B7E81E-E2D6-F0CB-D7EB-97C2F6C753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73108" y="942102"/>
                <a:ext cx="9026166" cy="591589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𝝋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func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Dir</m:t>
                          </m:r>
                          <m:d>
                            <m:d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𝝋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d>
                        </m:e>
                      </m:func>
                      <m:r>
                        <a:rPr lang="en-US" sz="1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𝑑𝑛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func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const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func>
                                <m:func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𝑘𝑣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nary>
                        </m:e>
                      </m:d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func>
                                <m:func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func>
                            </m:e>
                          </m:nary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const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d>
                                        <m:d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𝑑𝑛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  <m:d>
                                        <m:d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d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𝑘𝑣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const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  <m:e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  <m:sub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</m:e>
                                  </m:d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𝑘𝑣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const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Dir</m:t>
                          </m:r>
                          <m:d>
                            <m:d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𝝋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e>
                                  </m:acc>
                                </m:e>
                                <m:sub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</m:e>
                                  </m:d>
                                </m:sub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+mj-lt"/>
                    <a:ea typeface="Cambria Math" panose="02040503050406030204" pitchFamily="18" charset="0"/>
                  </a:rPr>
                  <a:t>	where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m:rPr>
                          <m:aln/>
                        </m:rP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acc>
                        </m:e>
                        <m:sub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m:rPr>
                          <m:aln/>
                        </m:rP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𝝋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Dir</m:t>
                      </m:r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</m:acc>
                            </m:e>
                            <m:sub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Dir</m:t>
                      </m:r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1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B7E81E-E2D6-F0CB-D7EB-97C2F6C753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3108" y="942102"/>
                <a:ext cx="9026166" cy="5915898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189C1AE3-F39A-182D-EAA4-97F533E95B1A}"/>
                  </a:ext>
                </a:extLst>
              </p:cNvPr>
              <p:cNvSpPr/>
              <p:nvPr/>
            </p:nvSpPr>
            <p:spPr>
              <a:xfrm>
                <a:off x="9167568" y="4336909"/>
                <a:ext cx="2521670" cy="1578989"/>
              </a:xfrm>
              <a:prstGeom prst="wedgeRectCallout">
                <a:avLst>
                  <a:gd name="adj1" fmla="val -79525"/>
                  <a:gd name="adj2" fmla="val 75628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Practically, the update means to calculate vector of parameters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acc>
                        </m:e>
                        <m: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br>
                  <a:rPr lang="en-US" dirty="0"/>
                </a:br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189C1AE3-F39A-182D-EAA4-97F533E95B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568" y="4336909"/>
                <a:ext cx="2521670" cy="1578989"/>
              </a:xfrm>
              <a:prstGeom prst="wedgeRectCallout">
                <a:avLst>
                  <a:gd name="adj1" fmla="val -79525"/>
                  <a:gd name="adj2" fmla="val 75628"/>
                </a:avLst>
              </a:prstGeom>
              <a:blipFill>
                <a:blip r:embed="rId5"/>
                <a:stretch>
                  <a:fillRect r="-2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755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185D135-4807-D484-13E5-66A8C6DEF5E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VB update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185D135-4807-D484-13E5-66A8C6DEF5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2DA8EC-B412-8F8B-4090-FEF7DC9647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01685" y="1475195"/>
                <a:ext cx="8071873" cy="47842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func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>
                                  <a:latin typeface="Cambria Math" panose="02040503050406030204" pitchFamily="18" charset="0"/>
                                </a:rPr>
                                <m:t>𝚯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>
                                  <a:latin typeface="Cambria Math" panose="02040503050406030204" pitchFamily="18" charset="0"/>
                                </a:rPr>
                                <m:t>𝚽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cs-CZ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800" b="1" i="1"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1800" b="1">
                                          <a:latin typeface="Cambria Math" panose="02040503050406030204" pitchFamily="18" charset="0"/>
                                        </a:rPr>
                                        <m:t>𝚽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</m:t>
                      </m:r>
                      <m:r>
                        <m:rPr>
                          <m:sty m:val="p"/>
                        </m:rPr>
                        <a:rPr lang="en-US" sz="1800" smtClean="0">
                          <a:latin typeface="Cambria Math" panose="02040503050406030204" pitchFamily="18" charset="0"/>
                        </a:rPr>
                        <m:t>ns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cs-CZ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800" b="1" i="1"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𝝋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1800" b="1">
                                      <a:latin typeface="Cambria Math" panose="02040503050406030204" pitchFamily="18" charset="0"/>
                                    </a:rPr>
                                    <m:t>𝚽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cons</m:t>
                      </m:r>
                      <m:r>
                        <m:rPr>
                          <m:sty m:val="p"/>
                        </m:rPr>
                        <a:rPr lang="en-US" sz="180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func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𝝋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func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const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Dir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|</m:t>
                        </m:r>
                        <m:sSubSup>
                          <m:sSubSup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𝝋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Dir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|</m:t>
                        </m:r>
                        <m:sSubSup>
                          <m:sSubSup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endParaRPr lang="en-US" sz="1800" b="1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func>
                      <m:r>
                        <m:rPr>
                          <m:aln/>
                        </m:rP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𝝋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𝑘𝑣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const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𝑑𝑘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𝑑𝑘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const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Therefore, we update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𝑑𝑛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aln/>
                        </m:rP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𝑑𝑛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b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</a:br>
                <a:b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𝑑𝑣𝑘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𝑑𝑣𝑘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𝑑𝑣</m:t>
                                  </m:r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br>
                  <a:rPr lang="en-US" sz="1800" i="1" dirty="0">
                    <a:latin typeface="Cambria Math" panose="02040503050406030204" pitchFamily="18" charset="0"/>
                  </a:rPr>
                </a:br>
                <a:br>
                  <a:rPr lang="en-US" sz="1800" b="0" i="1" dirty="0">
                    <a:latin typeface="Cambria Math" panose="02040503050406030204" pitchFamily="18" charset="0"/>
                  </a:rPr>
                </a:b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2DA8EC-B412-8F8B-4090-FEF7DC9647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1685" y="1475195"/>
                <a:ext cx="8071873" cy="4784204"/>
              </a:xfrm>
              <a:blipFill>
                <a:blip r:embed="rId3"/>
                <a:stretch>
                  <a:fillRect l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7DCA6E54-A588-40B4-5476-87019E1691A2}"/>
                  </a:ext>
                </a:extLst>
              </p:cNvPr>
              <p:cNvSpPr/>
              <p:nvPr/>
            </p:nvSpPr>
            <p:spPr>
              <a:xfrm>
                <a:off x="9029479" y="5173956"/>
                <a:ext cx="2895427" cy="1143000"/>
              </a:xfrm>
              <a:prstGeom prst="wedgeRectCallout">
                <a:avLst>
                  <a:gd name="adj1" fmla="val -121036"/>
                  <a:gd name="adj2" fmla="val 13772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Practically, the update means to evaluate 3D matrix with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𝑑𝑣𝑘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7DCA6E54-A588-40B4-5476-87019E1691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479" y="5173956"/>
                <a:ext cx="2895427" cy="1143000"/>
              </a:xfrm>
              <a:prstGeom prst="wedgeRectCallout">
                <a:avLst>
                  <a:gd name="adj1" fmla="val -121036"/>
                  <a:gd name="adj2" fmla="val 13772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5887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BBEFC-4413-B05E-8D78-9FA63B97C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VB inference for LDA using word counts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00875E-F539-A48A-D6E0-FE28014D50BB}"/>
                  </a:ext>
                </a:extLst>
              </p:cNvPr>
              <p:cNvSpPr txBox="1"/>
              <p:nvPr/>
            </p:nvSpPr>
            <p:spPr>
              <a:xfrm>
                <a:off x="413212" y="1357459"/>
                <a:ext cx="11402552" cy="1560137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10000"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j-lt"/>
                  </a:rPr>
                  <a:t>Again, as for the GS inference, rather than using </a:t>
                </a:r>
                <a:r>
                  <a:rPr lang="en-US" sz="2000" dirty="0"/>
                  <a:t>sequence of words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, we prefer to represent documents by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>
                    <a:latin typeface="+mj-lt"/>
                  </a:rPr>
                  <a:t> matrix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000" dirty="0">
                    <a:latin typeface="+mj-lt"/>
                  </a:rPr>
                  <a:t>, with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 counting how many times document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contains word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0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j-lt"/>
                  </a:rPr>
                  <a:t>Instead of estimating each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000" dirty="0">
                    <a:latin typeface="+mj-lt"/>
                  </a:rPr>
                  <a:t>, we directly estimate expected counts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</m:d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br>
                  <a:rPr lang="en-US" sz="2000" i="1" dirty="0">
                    <a:latin typeface="Cambria Math" panose="02040503050406030204" pitchFamily="18" charset="0"/>
                  </a:rPr>
                </a:b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00875E-F539-A48A-D6E0-FE28014D5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12" y="1357459"/>
                <a:ext cx="11402552" cy="1560137"/>
              </a:xfrm>
              <a:prstGeom prst="rect">
                <a:avLst/>
              </a:prstGeom>
              <a:blipFill>
                <a:blip r:embed="rId3"/>
                <a:stretch>
                  <a:fillRect l="-428" t="-3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E454B92-DEDE-F456-003C-C19E8CB1033B}"/>
                  </a:ext>
                </a:extLst>
              </p:cNvPr>
              <p:cNvSpPr txBox="1"/>
              <p:nvPr/>
            </p:nvSpPr>
            <p:spPr>
              <a:xfrm>
                <a:off x="534187" y="2821832"/>
                <a:ext cx="7412610" cy="27320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m:rPr>
                          <m:aln/>
                        </m:rP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𝑑𝑣𝑘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E454B92-DEDE-F456-003C-C19E8CB10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87" y="2821832"/>
                <a:ext cx="7412610" cy="27320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52B59B-321A-60AE-D67B-E19BDFF67D5F}"/>
                  </a:ext>
                </a:extLst>
              </p:cNvPr>
              <p:cNvSpPr txBox="1"/>
              <p:nvPr/>
            </p:nvSpPr>
            <p:spPr>
              <a:xfrm>
                <a:off x="9089007" y="4900341"/>
                <a:ext cx="2439972" cy="4439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𝑑𝑣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52B59B-321A-60AE-D67B-E19BDFF67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9007" y="4900341"/>
                <a:ext cx="2439972" cy="4439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Right 16">
            <a:extLst>
              <a:ext uri="{FF2B5EF4-FFF2-40B4-BE49-F238E27FC236}">
                <a16:creationId xmlns:a16="http://schemas.microsoft.com/office/drawing/2014/main" id="{A16E5710-20AB-3E11-B3A3-D1B9485AB06A}"/>
              </a:ext>
            </a:extLst>
          </p:cNvPr>
          <p:cNvSpPr/>
          <p:nvPr/>
        </p:nvSpPr>
        <p:spPr>
          <a:xfrm>
            <a:off x="7290057" y="5012706"/>
            <a:ext cx="1319752" cy="219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62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48005"/>
            <a:ext cx="109728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The Task</a:t>
            </a:r>
            <a:endParaRPr lang="cs-CZ" altLang="en-US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F1CA59C5-E289-4F64-BF56-42941BEA8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8" y="5121347"/>
            <a:ext cx="10972800" cy="7225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AB627D8-5C96-4BA1-9A64-A68F02082360}"/>
                  </a:ext>
                </a:extLst>
              </p:cNvPr>
              <p:cNvSpPr txBox="1"/>
              <p:nvPr/>
            </p:nvSpPr>
            <p:spPr>
              <a:xfrm>
                <a:off x="2664880" y="2689473"/>
                <a:ext cx="7053938" cy="3535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solidFill>
                                              <a:srgbClr val="3682B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3682B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3682B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3682B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</m:e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</m:e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eqArr>
                        <m:eqArr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𝑠𝑝𝑜𝑟𝑡𝑠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𝑐𝑜𝑚𝑝𝑢𝑡𝑒𝑟𝑠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𝑓𝑜𝑜𝑑</m:t>
                          </m:r>
                        </m:e>
                      </m:eqAr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eqAr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</m: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𝑝𝑝𝑙𝑒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𝑏𝑢𝑟𝑔𝑒𝑟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𝑠𝑢𝑟𝑓𝑖𝑛𝑔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𝑎𝑝𝑝𝑙𝑒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𝑡𝑒</m:t>
                                </m:r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𝑛𝑖𝑠</m:t>
                                </m:r>
                              </m:e>
                            </m:mr>
                          </m: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aln/>
                        </m:rP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𝑡𝑒𝑛</m:t>
                                </m:r>
                                <m:r>
                                  <a:rPr lang="en-US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𝑛𝑖𝑠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𝑎𝑛𝑑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𝑠𝑢𝑟𝑓𝑖𝑛𝑔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𝑏𝑢𝑡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𝑚𝑎𝑖𝑛𝑙𝑦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𝑡𝑒</m:t>
                                </m:r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𝑛𝑖𝑠</m:t>
                                </m:r>
                              </m:e>
                            </m:mr>
                          </m: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aln/>
                        </m:rP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𝑠𝑢𝑟𝑓𝑖𝑛𝑔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𝑤𝑖𝑡h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𝑎𝑝𝑝𝑙𝑒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𝑠𝑜𝑡𝑤𝑎𝑟𝑒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𝑎𝑏𝑜𝑢𝑡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𝑡𝑒𝑛</m:t>
                                </m:r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</m:e>
                            </m:mr>
                          </m: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m:rPr>
                          <m:aln/>
                        </m:rP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𝑡h𝑒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𝑏𝑒𝑠𝑡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𝑏𝑢𝑟𝑔𝑒</m:t>
                                </m:r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𝑎𝑝𝑝</m:t>
                                </m:r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𝑙𝑒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𝑏𝑢𝑟𝑔𝑒𝑟</m:t>
                                </m:r>
                              </m:e>
                            </m:mr>
                          </m: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AB627D8-5C96-4BA1-9A64-A68F02082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80" y="2689473"/>
                <a:ext cx="7053938" cy="35357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94DA2212-D0F2-4DF8-BAB0-DE2D3A2519C0}"/>
              </a:ext>
            </a:extLst>
          </p:cNvPr>
          <p:cNvSpPr/>
          <p:nvPr/>
        </p:nvSpPr>
        <p:spPr>
          <a:xfrm rot="16200000">
            <a:off x="5000848" y="1170058"/>
            <a:ext cx="1154483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750" dirty="0"/>
              <a:t>𝑡𝑒𝑛𝑛𝑖𝑠</a:t>
            </a:r>
            <a:endParaRPr lang="en-US" sz="1750" dirty="0"/>
          </a:p>
          <a:p>
            <a:endParaRPr lang="en-US" sz="1750" dirty="0"/>
          </a:p>
          <a:p>
            <a:r>
              <a:rPr lang="cs-CZ" sz="1750" dirty="0"/>
              <a:t>𝑠𝑢𝑟𝑓𝑖𝑛𝑔</a:t>
            </a:r>
            <a:endParaRPr lang="en-US" sz="1750" dirty="0"/>
          </a:p>
          <a:p>
            <a:endParaRPr lang="en-US" sz="1750" dirty="0"/>
          </a:p>
          <a:p>
            <a:r>
              <a:rPr lang="cs-CZ" sz="1750" dirty="0"/>
              <a:t>𝑠𝑜𝑓𝑡𝑤𝑎𝑟𝑒</a:t>
            </a:r>
            <a:endParaRPr lang="en-US" sz="1750" dirty="0"/>
          </a:p>
          <a:p>
            <a:endParaRPr lang="en-US" sz="1750" dirty="0"/>
          </a:p>
          <a:p>
            <a:r>
              <a:rPr lang="cs-CZ" sz="1750" dirty="0"/>
              <a:t>𝑎𝑝𝑝𝑙𝑒</a:t>
            </a:r>
            <a:endParaRPr lang="en-US" sz="1750" dirty="0"/>
          </a:p>
          <a:p>
            <a:endParaRPr lang="en-US" sz="1750" dirty="0"/>
          </a:p>
          <a:p>
            <a:r>
              <a:rPr lang="cs-CZ" sz="1750" dirty="0"/>
              <a:t>𝑏𝑢𝑟𝑔𝑒𝑟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8CB8D5E-BE3B-4054-A29B-7E9D0DB1155D}"/>
              </a:ext>
            </a:extLst>
          </p:cNvPr>
          <p:cNvSpPr/>
          <p:nvPr/>
        </p:nvSpPr>
        <p:spPr>
          <a:xfrm>
            <a:off x="9463530" y="3741129"/>
            <a:ext cx="2644385" cy="3048550"/>
          </a:xfrm>
          <a:prstGeom prst="wedgeRectCallout">
            <a:avLst>
              <a:gd name="adj1" fmla="val -33025"/>
              <a:gd name="adj2" fmla="val -585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This vector can serve as low-dimensional representation of the document (e.g., for topic clustering).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Group of documents for which the same weight dominates are probably on one and the same topic.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8" name="Speech Bubble: Rectangle 37">
            <a:extLst>
              <a:ext uri="{FF2B5EF4-FFF2-40B4-BE49-F238E27FC236}">
                <a16:creationId xmlns:a16="http://schemas.microsoft.com/office/drawing/2014/main" id="{0F907A75-846A-4DE4-A3F2-FBC1EEA97487}"/>
              </a:ext>
            </a:extLst>
          </p:cNvPr>
          <p:cNvSpPr/>
          <p:nvPr/>
        </p:nvSpPr>
        <p:spPr>
          <a:xfrm>
            <a:off x="6437309" y="1312021"/>
            <a:ext cx="3418669" cy="612648"/>
          </a:xfrm>
          <a:prstGeom prst="wedgeRectCallout">
            <a:avLst>
              <a:gd name="adj1" fmla="val -4560"/>
              <a:gd name="adj2" fmla="val 2038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without knowing any topic labels (i.e., topics are latent)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0" name="Speech Bubble: Rectangle 39">
            <a:extLst>
              <a:ext uri="{FF2B5EF4-FFF2-40B4-BE49-F238E27FC236}">
                <a16:creationId xmlns:a16="http://schemas.microsoft.com/office/drawing/2014/main" id="{FBF2AB1D-1BC5-499F-AB4C-12CF98893786}"/>
              </a:ext>
            </a:extLst>
          </p:cNvPr>
          <p:cNvSpPr/>
          <p:nvPr/>
        </p:nvSpPr>
        <p:spPr>
          <a:xfrm>
            <a:off x="2957397" y="1312021"/>
            <a:ext cx="2773633" cy="612648"/>
          </a:xfrm>
          <a:prstGeom prst="wedgeRectCallout">
            <a:avLst>
              <a:gd name="adj1" fmla="val -22515"/>
              <a:gd name="adj2" fmla="val 2044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learn the set of topic specific word distribution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1" name="Speech Bubble: Rectangle 40">
            <a:extLst>
              <a:ext uri="{FF2B5EF4-FFF2-40B4-BE49-F238E27FC236}">
                <a16:creationId xmlns:a16="http://schemas.microsoft.com/office/drawing/2014/main" id="{1745FD7C-7984-44CA-9711-E4A40C4BB253}"/>
              </a:ext>
            </a:extLst>
          </p:cNvPr>
          <p:cNvSpPr/>
          <p:nvPr/>
        </p:nvSpPr>
        <p:spPr>
          <a:xfrm>
            <a:off x="483870" y="1312021"/>
            <a:ext cx="1985963" cy="1207342"/>
          </a:xfrm>
          <a:prstGeom prst="wedgeRectCallout">
            <a:avLst>
              <a:gd name="adj1" fmla="val 95968"/>
              <a:gd name="adj2" fmla="val 2830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Given a set of documents and chosen number of topics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527CF92F-97D5-448B-A95A-98D729116CF4}"/>
              </a:ext>
            </a:extLst>
          </p:cNvPr>
          <p:cNvSpPr/>
          <p:nvPr/>
        </p:nvSpPr>
        <p:spPr>
          <a:xfrm>
            <a:off x="9463530" y="2095872"/>
            <a:ext cx="2644385" cy="925535"/>
          </a:xfrm>
          <a:prstGeom prst="wedgeRectCallout">
            <a:avLst>
              <a:gd name="adj1" fmla="val -33024"/>
              <a:gd name="adj2" fmla="val 901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and, for each document, estimate the topic mixture weights.</a:t>
            </a:r>
          </a:p>
        </p:txBody>
      </p:sp>
    </p:spTree>
    <p:extLst>
      <p:ext uri="{BB962C8B-B14F-4D97-AF65-F5344CB8AC3E}">
        <p14:creationId xmlns:p14="http://schemas.microsoft.com/office/powerpoint/2010/main" val="3497335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5D135-4807-D484-13E5-66A8C6DE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ELBO objective to monitor progress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80FBF05-0BAF-2995-6375-689A41226C3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-1170622" y="1417638"/>
                <a:ext cx="13189798" cy="38756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0" smtClean="0"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18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kern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ker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en-US" sz="1800" b="1" i="1" ker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 kern="0">
                                  <a:latin typeface="Cambria Math" panose="02040503050406030204" pitchFamily="18" charset="0"/>
                                </a:rPr>
                                <m:t>𝚯</m:t>
                              </m:r>
                              <m:r>
                                <a:rPr lang="en-US" sz="1800" b="1" i="1" ker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 kern="0">
                                  <a:latin typeface="Cambria Math" panose="02040503050406030204" pitchFamily="18" charset="0"/>
                                </a:rPr>
                                <m:t>𝚽</m:t>
                              </m:r>
                            </m:e>
                          </m:d>
                        </m:e>
                      </m:d>
                      <m:r>
                        <m:rPr>
                          <m:aln/>
                        </m:rPr>
                        <a:rPr lang="en-US" sz="1800" i="1" kern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ker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en-US" sz="1800" b="1" kern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 kern="0">
                                  <a:latin typeface="Cambria Math" panose="02040503050406030204" pitchFamily="18" charset="0"/>
                                </a:rPr>
                                <m:t>𝚯</m:t>
                              </m:r>
                              <m:r>
                                <a:rPr lang="en-US" sz="1800" b="1" i="1" ker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 kern="0">
                                  <a:latin typeface="Cambria Math" panose="02040503050406030204" pitchFamily="18" charset="0"/>
                                </a:rPr>
                                <m:t>𝚽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ker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kern="0">
                                          <a:latin typeface="Cambria Math" panose="02040503050406030204" pitchFamily="18" charset="0"/>
                                        </a:rPr>
                                        <m:t>𝑾</m:t>
                                      </m:r>
                                      <m:r>
                                        <a:rPr lang="en-US" sz="1800" b="1" i="1" ker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800" b="1" i="1" kern="0">
                                          <a:latin typeface="Cambria Math" panose="02040503050406030204" pitchFamily="18" charset="0"/>
                                        </a:rPr>
                                        <m:t>𝒁</m:t>
                                      </m:r>
                                      <m:r>
                                        <a:rPr lang="en-US" sz="1800" b="1" i="1" ker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800" b="1" kern="0">
                                          <a:latin typeface="Cambria Math" panose="02040503050406030204" pitchFamily="18" charset="0"/>
                                        </a:rPr>
                                        <m:t>𝚯</m:t>
                                      </m:r>
                                      <m:r>
                                        <a:rPr lang="en-US" sz="1800" b="1" i="1" ker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800" b="1" kern="0">
                                          <a:latin typeface="Cambria Math" panose="02040503050406030204" pitchFamily="18" charset="0"/>
                                        </a:rPr>
                                        <m:t>𝚽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kern="0">
                                          <a:latin typeface="Cambria Math" panose="02040503050406030204" pitchFamily="18" charset="0"/>
                                        </a:rPr>
                                        <m:t>𝒁</m:t>
                                      </m:r>
                                      <m:r>
                                        <a:rPr lang="en-US" sz="1800" b="1" i="1" ker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800" b="1" kern="0">
                                          <a:latin typeface="Cambria Math" panose="02040503050406030204" pitchFamily="18" charset="0"/>
                                        </a:rPr>
                                        <m:t>𝚯</m:t>
                                      </m:r>
                                      <m:r>
                                        <a:rPr lang="en-US" sz="1800" b="1" i="1" ker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800" b="1" kern="0">
                                          <a:latin typeface="Cambria Math" panose="02040503050406030204" pitchFamily="18" charset="0"/>
                                        </a:rPr>
                                        <m:t>𝚽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b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 kern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 kern="0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800" i="1" kern="0" smtClean="0"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kern="0">
                                          <a:latin typeface="Cambria Math" panose="02040503050406030204" pitchFamily="18" charset="0"/>
                                        </a:rPr>
                                        <m:t>𝔼</m:t>
                                      </m:r>
                                    </m:e>
                                    <m:sub>
                                      <m:r>
                                        <a:rPr lang="en-US" sz="1800" b="0" i="1" ker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d>
                                        <m:dPr>
                                          <m:ctrlPr>
                                            <a:rPr lang="en-US" sz="1800" i="1" ker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1" i="1" ker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1" i="1" kern="0">
                                                  <a:latin typeface="Cambria Math" panose="02040503050406030204" pitchFamily="18" charset="0"/>
                                                </a:rPr>
                                                <m:t>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ker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1800" i="1" ker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US" sz="1800" b="0" i="1" kern="0">
                                              <a:latin typeface="Cambria Math" panose="02040503050406030204" pitchFamily="18" charset="0"/>
                                            </a:rPr>
                                            <m:t>𝑙𝑛</m:t>
                                          </m:r>
                                        </m:fName>
                                        <m:e>
                                          <m:r>
                                            <a:rPr lang="cs-CZ" sz="1800" b="0" i="1" kern="0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  <m:d>
                                            <m:dPr>
                                              <m:ctrlPr>
                                                <a:rPr lang="cs-CZ" sz="1800" i="1" ker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800" i="1" ker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800" b="0" i="1" kern="0"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800" b="0" i="1" kern="0">
                                                      <a:latin typeface="Cambria Math" panose="02040503050406030204" pitchFamily="18" charset="0"/>
                                                    </a:rPr>
                                                    <m:t>𝑑𝑛</m:t>
                                                  </m:r>
                                                </m:sub>
                                              </m:sSub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cs-CZ" sz="1800" i="1" ker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cs-CZ" sz="1800" b="0" i="1" kern="0">
                                                      <a:latin typeface="Cambria Math" panose="02040503050406030204" pitchFamily="18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800" b="0" i="1" kern="0"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  <m:r>
                                    <a:rPr lang="en-US" sz="1800" b="0" i="1" kern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kern="0">
                                          <a:latin typeface="Cambria Math" panose="02040503050406030204" pitchFamily="18" charset="0"/>
                                        </a:rPr>
                                        <m:t>𝔼</m:t>
                                      </m:r>
                                    </m:e>
                                    <m:sub>
                                      <m:r>
                                        <a:rPr lang="en-US" sz="1800" b="0" i="1" ker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d>
                                        <m:dPr>
                                          <m:ctrlPr>
                                            <a:rPr lang="en-US" sz="1800" i="1" ker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1" i="1" ker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1" i="1" kern="0">
                                                  <a:latin typeface="Cambria Math" panose="02040503050406030204" pitchFamily="18" charset="0"/>
                                                </a:rPr>
                                                <m:t>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ker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1800" i="1" ker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US" sz="1800" b="0" i="1" kern="0">
                                              <a:latin typeface="Cambria Math" panose="02040503050406030204" pitchFamily="18" charset="0"/>
                                            </a:rPr>
                                            <m:t>𝑙𝑛</m:t>
                                          </m:r>
                                        </m:fName>
                                        <m:e>
                                          <m:r>
                                            <a:rPr lang="cs-CZ" sz="1800" b="0" i="1" kern="0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  <m:d>
                                            <m:dPr>
                                              <m:ctrlPr>
                                                <a:rPr lang="cs-CZ" sz="1800" i="1" ker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800" i="1" ker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800" b="0" i="1" kern="0"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800" b="0" i="1" kern="0">
                                                      <a:latin typeface="Cambria Math" panose="02040503050406030204" pitchFamily="18" charset="0"/>
                                                    </a:rPr>
                                                    <m:t>𝑑𝑛</m:t>
                                                  </m:r>
                                                </m:sub>
                                              </m:sSub>
                                            </m:e>
                                            <m:e>
                                              <m:r>
                                                <a:rPr lang="en-US" sz="1800" b="0" i="1" kern="0">
                                                  <a:latin typeface="Cambria Math" panose="02040503050406030204" pitchFamily="18" charset="0"/>
                                                </a:rPr>
                                                <m:t>𝛷</m:t>
                                              </m:r>
                                              <m:r>
                                                <a:rPr lang="en-US" sz="1800" b="0" i="1" kern="0">
                                                  <a:latin typeface="Cambria Math" panose="02040503050406030204" pitchFamily="18" charset="0"/>
                                                </a:rPr>
                                                <m:t>, 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800" i="1" ker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800" b="0" i="1" kern="0"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800" b="0" i="1" kern="0">
                                                      <a:latin typeface="Cambria Math" panose="02040503050406030204" pitchFamily="18" charset="0"/>
                                                    </a:rPr>
                                                    <m:t>𝑑𝑛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  <m:r>
                                    <a:rPr lang="en-US" sz="1800" b="0" i="1" kern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180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 b="0" i="0" kern="0" smtClean="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en-US" sz="1800" b="0" i="1" ker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d>
                                        <m:dPr>
                                          <m:ctrlPr>
                                            <a:rPr lang="en-US" sz="1800" i="1" ker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 ker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 kern="0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kern="0">
                                                  <a:latin typeface="Cambria Math" panose="02040503050406030204" pitchFamily="18" charset="0"/>
                                                </a:rPr>
                                                <m:t>𝑑𝑛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nary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kern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kern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kern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 kern="0">
                                          <a:latin typeface="Cambria Math" panose="02040503050406030204" pitchFamily="18" charset="0"/>
                                        </a:rPr>
                                        <m:t>𝝋</m:t>
                                      </m:r>
                                    </m:e>
                                    <m:sub>
                                      <m:r>
                                        <a:rPr lang="en-US" sz="1800" b="0" i="1" ker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b="0" i="0" kern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d>
                                        <m:dPr>
                                          <m:ctrlPr>
                                            <a:rPr lang="en-US" sz="1800" i="1" ker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 ker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1" i="1" kern="0">
                                                  <a:latin typeface="Cambria Math" panose="02040503050406030204" pitchFamily="18" charset="0"/>
                                                </a:rPr>
                                                <m:t>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 ker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sz="1800" i="1" ker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 ker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1" i="1" kern="0">
                                                  <a:latin typeface="Cambria Math" panose="02040503050406030204" pitchFamily="18" charset="0"/>
                                                </a:rPr>
                                                <m:t>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 ker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  <m:r>
                        <m:rPr>
                          <m:aln/>
                        </m:rPr>
                        <a:rPr 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kern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 kern="0"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ker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d>
                                        <m:dPr>
                                          <m:ctrlPr>
                                            <a:rPr lang="en-US" sz="1800" i="1" ker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1" i="1" ker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1" i="1" kern="0">
                                                  <a:latin typeface="Cambria Math" panose="02040503050406030204" pitchFamily="18" charset="0"/>
                                                </a:rPr>
                                                <m:t>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 ker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sz="1800" i="1" ker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1" i="1" ker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1" i="1" kern="0">
                                                  <a:latin typeface="Cambria Math" panose="02040503050406030204" pitchFamily="18" charset="0"/>
                                                </a:rPr>
                                                <m:t>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 ker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b="0" i="1" kern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b="0" i="1" kern="0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b="0" i="1" kern="0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 ker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 ker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800" i="1" kern="0"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  <m:r>
                                        <a:rPr 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  <m:r>
                                    <a:rPr lang="en-US" sz="1800" b="0" i="1" kern="0" smtClean="0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func>
                                    <m:funcPr>
                                      <m:ctrlPr>
                                        <a:rPr 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 b="0" i="0" kern="0" smtClean="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1800" b="0" i="1" kern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kern="0" smtClean="0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kern="0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𝑑𝑛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func>
                                  <m:r>
                                    <a:rPr lang="en-US" sz="1800" b="0" i="1" kern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 b="0" i="0" kern="0" smtClean="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d>
                                        <m:dPr>
                                          <m:ctrlPr>
                                            <a:rPr lang="en-US" sz="1800" i="1" ker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 ker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 kern="0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 kern="0">
                                                  <a:latin typeface="Cambria Math" panose="02040503050406030204" pitchFamily="18" charset="0"/>
                                                </a:rPr>
                                                <m:t>𝑑𝑛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i="1" kern="0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en-US" sz="1800" i="1" ker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1800" b="0" i="1" kern="0" smtClean="0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  <m:r>
                        <m:rPr>
                          <m:aln/>
                        </m:rPr>
                        <a:rPr 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18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𝐾𝐿</m:t>
                          </m:r>
                          <m:d>
                            <m:dPr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 kern="0"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 kern="0"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m:rPr>
                          <m:aln/>
                        </m:rPr>
                        <a:rPr 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𝐾𝐿</m:t>
                          </m:r>
                          <m:d>
                            <m:dPr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 kern="0">
                                          <a:latin typeface="Cambria Math" panose="02040503050406030204" pitchFamily="18" charset="0"/>
                                        </a:rPr>
                                        <m:t>𝝋</m:t>
                                      </m:r>
                                    </m:e>
                                    <m:sub>
                                      <m: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 kern="0">
                                          <a:latin typeface="Cambria Math" panose="02040503050406030204" pitchFamily="18" charset="0"/>
                                        </a:rPr>
                                        <m:t>𝝋</m:t>
                                      </m:r>
                                    </m:e>
                                    <m:sub>
                                      <m: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b="0" i="1" kern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b="0" i="1" kern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1800" i="1" ker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 kern="0">
                                              <a:latin typeface="Cambria Math" panose="02040503050406030204" pitchFamily="18" charset="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 ker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 kern="0">
                                                  <a:latin typeface="Cambria Math" panose="02040503050406030204" pitchFamily="18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 ker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𝑣𝑘</m:t>
                                              </m:r>
                                            </m:sub>
                                          </m:sSub>
                                        </m:e>
                                      </m:func>
                                      <m: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unc>
                                        <m:funcPr>
                                          <m:ctrlPr>
                                            <a:rPr lang="en-US" sz="1800" i="1" ker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 kern="0">
                                              <a:latin typeface="Cambria Math" panose="02040503050406030204" pitchFamily="18" charset="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𝑑𝑣𝑘</m:t>
                                              </m:r>
                                            </m:sub>
                                          </m:sSub>
                                        </m:e>
                                      </m:func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  <m:r>
                        <m:rPr>
                          <m:aln/>
                        </m:rPr>
                        <a:rPr 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𝐾𝐿</m:t>
                          </m:r>
                          <m:d>
                            <m:dPr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800" kern="0">
                                  <a:latin typeface="Cambria Math" panose="02040503050406030204" pitchFamily="18" charset="0"/>
                                </a:rPr>
                                <m:t>Dir</m:t>
                              </m:r>
                              <m:d>
                                <m:d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𝜶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  <m:sup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m:rPr>
                                  <m:sty m:val="p"/>
                                </m:rPr>
                                <a:rPr lang="en-US" sz="1800" kern="0">
                                  <a:latin typeface="Cambria Math" panose="02040503050406030204" pitchFamily="18" charset="0"/>
                                </a:rPr>
                                <m:t>Dir</m:t>
                              </m:r>
                              <m:d>
                                <m:d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kern="0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m:rPr>
                          <m:aln/>
                        </m:rPr>
                        <a:rPr 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𝐾𝐿</m:t>
                          </m:r>
                          <m:d>
                            <m:dPr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800" kern="0">
                                  <a:latin typeface="Cambria Math" panose="02040503050406030204" pitchFamily="18" charset="0"/>
                                </a:rPr>
                                <m:t>Dir</m:t>
                              </m:r>
                              <m:d>
                                <m:d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m:rPr>
                                  <m:sty m:val="p"/>
                                </m:rPr>
                                <a:rPr lang="en-US" sz="1800" kern="0">
                                  <a:latin typeface="Cambria Math" panose="02040503050406030204" pitchFamily="18" charset="0"/>
                                </a:rPr>
                                <m:t>Dir</m:t>
                              </m:r>
                              <m:d>
                                <m:d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kern="0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br>
                  <a:rPr lang="en-US" sz="1800" i="1" kern="0" dirty="0">
                    <a:latin typeface="Cambria Math" panose="02040503050406030204" pitchFamily="18" charset="0"/>
                  </a:rPr>
                </a:br>
                <a:br>
                  <a:rPr lang="en-US" sz="1800" b="0" i="1" kern="0" dirty="0">
                    <a:latin typeface="Cambria Math" panose="02040503050406030204" pitchFamily="18" charset="0"/>
                  </a:rPr>
                </a:br>
                <a:br>
                  <a:rPr lang="en-US" sz="1800" b="0" i="1" kern="0" dirty="0">
                    <a:latin typeface="Cambria Math" panose="02040503050406030204" pitchFamily="18" charset="0"/>
                  </a:rPr>
                </a:br>
                <a:br>
                  <a:rPr lang="en-US" sz="1800" b="0" i="1" kern="0" dirty="0">
                    <a:latin typeface="Cambria Math" panose="02040503050406030204" pitchFamily="18" charset="0"/>
                  </a:rPr>
                </a:br>
                <a:br>
                  <a:rPr lang="en-US" sz="1800" i="1" kern="0" dirty="0">
                    <a:latin typeface="Cambria Math" panose="02040503050406030204" pitchFamily="18" charset="0"/>
                  </a:rPr>
                </a:br>
                <a:endParaRPr lang="en-US" sz="1800" kern="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80FBF05-0BAF-2995-6375-689A41226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170622" y="1417638"/>
                <a:ext cx="13189798" cy="38756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856AD4-35F2-544C-F348-D50063393FDA}"/>
                  </a:ext>
                </a:extLst>
              </p:cNvPr>
              <p:cNvSpPr txBox="1"/>
              <p:nvPr/>
            </p:nvSpPr>
            <p:spPr>
              <a:xfrm>
                <a:off x="93085" y="5586276"/>
                <a:ext cx="12020353" cy="1126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0" smtClean="0">
                          <a:latin typeface="Cambria Math" panose="02040503050406030204" pitchFamily="18" charset="0"/>
                        </a:rPr>
                        <m:t>𝐾𝐿</m:t>
                      </m:r>
                      <m:d>
                        <m:dPr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 kern="0">
                              <a:latin typeface="Cambria Math" panose="02040503050406030204" pitchFamily="18" charset="0"/>
                            </a:rPr>
                            <m:t>Dir</m:t>
                          </m:r>
                          <m:d>
                            <m:dPr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m:rPr>
                              <m:sty m:val="p"/>
                            </m:rPr>
                            <a:rPr lang="en-US" sz="1800" kern="0">
                              <a:latin typeface="Cambria Math" panose="02040503050406030204" pitchFamily="18" charset="0"/>
                            </a:rPr>
                            <m:t>Dir</m:t>
                          </m:r>
                          <m:d>
                            <m:dPr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d>
                        </m:e>
                      </m:d>
                      <m:r>
                        <m:rPr>
                          <m:aln/>
                        </m:rPr>
                        <a:rPr 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kern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1800" b="0" i="0" kern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b="0" i="1" kern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1800" b="0" i="1" kern="0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b="0" i="1" kern="0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a:rPr lang="en-US" sz="1800" b="0" i="1" kern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func>
                      <m:nary>
                        <m:naryPr>
                          <m:chr m:val="∑"/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func>
                            <m:funcPr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ker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sz="1800" ker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  <m:d>
                                <m:d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ker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1800" kern="0">
                              <a:latin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a:rPr lang="en-US" sz="1800" b="0" i="1" kern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func>
                      <m:nary>
                        <m:naryPr>
                          <m:chr m:val="∑"/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func>
                            <m:funcPr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ker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sz="1800" ker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  <m:d>
                                <m:d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d>
                            <m:dPr>
                              <m:ctrlPr>
                                <a:rPr 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800" b="0" i="1" kern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d>
                        <m:dPr>
                          <m:ctrlPr>
                            <a:rPr 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1800" b="0" i="1" kern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 ker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 kern="0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856AD4-35F2-544C-F348-D50063393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85" y="5586276"/>
                <a:ext cx="12020353" cy="11269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926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5D135-4807-D484-13E5-66A8C6DE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ELBO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80FBF05-0BAF-2995-6375-689A41226C3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77072" y="1412925"/>
                <a:ext cx="11500701" cy="44835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0" smtClean="0"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18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kern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ker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en-US" sz="1800" b="1" i="1" ker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 kern="0">
                                  <a:latin typeface="Cambria Math" panose="02040503050406030204" pitchFamily="18" charset="0"/>
                                </a:rPr>
                                <m:t>𝚯</m:t>
                              </m:r>
                              <m:r>
                                <a:rPr lang="en-US" sz="1800" b="1" i="1" ker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 kern="0">
                                  <a:latin typeface="Cambria Math" panose="02040503050406030204" pitchFamily="18" charset="0"/>
                                </a:rPr>
                                <m:t>𝚽</m:t>
                              </m:r>
                            </m:e>
                          </m:d>
                        </m:e>
                      </m:d>
                      <m:r>
                        <m:rPr>
                          <m:aln/>
                        </m:rPr>
                        <a:rPr 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1800" i="1" ker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 ker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 ker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 ker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 ker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  <m:r>
                                                <a:rPr lang="en-US" sz="18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𝑣𝑘</m:t>
                                              </m:r>
                                            </m:sub>
                                          </m:sSub>
                                        </m:e>
                                      </m:func>
                                      <m:r>
                                        <a:rPr lang="en-US" sz="1800" i="1" ker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unc>
                                        <m:funcPr>
                                          <m:ctrlPr>
                                            <a:rPr lang="en-US" sz="1800" i="1" ker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 ker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𝑑𝑣𝑘</m:t>
                                              </m:r>
                                            </m:sub>
                                          </m:sSub>
                                        </m:e>
                                      </m:func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  <m:r>
                        <m:rPr>
                          <m:aln/>
                        </m:rPr>
                        <a:rPr 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𝐾𝐿</m:t>
                          </m:r>
                          <m:d>
                            <m:dPr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800" kern="0">
                                  <a:latin typeface="Cambria Math" panose="02040503050406030204" pitchFamily="18" charset="0"/>
                                </a:rPr>
                                <m:t>Dir</m:t>
                              </m:r>
                              <m:d>
                                <m:d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𝜶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  <m:sup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m:rPr>
                                  <m:sty m:val="p"/>
                                </m:rPr>
                                <a:rPr lang="en-US" sz="1800" kern="0">
                                  <a:latin typeface="Cambria Math" panose="02040503050406030204" pitchFamily="18" charset="0"/>
                                </a:rPr>
                                <m:t>Dir</m:t>
                              </m:r>
                              <m:d>
                                <m:d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kern="0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m:rPr>
                          <m:aln/>
                        </m:rPr>
                        <a:rPr 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𝐾𝐿</m:t>
                          </m:r>
                          <m:d>
                            <m:dPr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800" kern="0">
                                  <a:latin typeface="Cambria Math" panose="02040503050406030204" pitchFamily="18" charset="0"/>
                                </a:rPr>
                                <m:t>Dir</m:t>
                              </m:r>
                              <m:d>
                                <m:d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m:rPr>
                                  <m:sty m:val="p"/>
                                </m:rPr>
                                <a:rPr lang="en-US" sz="1800" kern="0">
                                  <a:latin typeface="Cambria Math" panose="02040503050406030204" pitchFamily="18" charset="0"/>
                                </a:rPr>
                                <m:t>Dir</m:t>
                              </m:r>
                              <m:d>
                                <m:d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kern="0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i="1" kern="0" dirty="0"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sz="1800" b="1" i="1" kern="0" dirty="0"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r>
                  <a:rPr lang="en-US" sz="1800" dirty="0"/>
                  <a:t>Right after updating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800" dirty="0"/>
                  <a:t>(i.e. evaluating the 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𝑑𝑣𝑘</m:t>
                        </m:r>
                      </m:sub>
                    </m:sSub>
                  </m:oMath>
                </a14:m>
                <a:r>
                  <a:rPr lang="en-US" sz="1800" dirty="0"/>
                  <a:t>), the </a:t>
                </a:r>
                <a:r>
                  <a:rPr lang="en-US" sz="1800" dirty="0">
                    <a:solidFill>
                      <a:srgbClr val="C00000"/>
                    </a:solidFill>
                  </a:rPr>
                  <a:t>red term </a:t>
                </a:r>
                <a:r>
                  <a:rPr lang="en-US" sz="1800" dirty="0"/>
                  <a:t>becomes independent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since </a:t>
                </a:r>
                <a:br>
                  <a:rPr lang="en-US" sz="18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𝑑𝑣𝑘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𝑑𝑣𝑘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𝑑𝑣</m:t>
                                  </m:r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𝑑𝑣𝑘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func>
                      <m:func>
                        <m:func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𝑑𝑣𝑘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𝑑𝑣</m:t>
                                  </m:r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en-US" sz="1800" b="1" i="1" kern="0" dirty="0"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r>
                  <a:rPr lang="en-US" sz="1800" dirty="0"/>
                  <a:t>Therefore,</a:t>
                </a:r>
                <a:r>
                  <a:rPr lang="en-US" sz="1800" b="1" i="1" kern="0" dirty="0">
                    <a:latin typeface="Cambria Math" panose="02040503050406030204" pitchFamily="18" charset="0"/>
                  </a:rPr>
                  <a:t> </a:t>
                </a:r>
                <a:r>
                  <a:rPr lang="en-US" sz="1800" dirty="0"/>
                  <a:t>right after updating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800" dirty="0"/>
                  <a:t>and before updating any </a:t>
                </a:r>
                <a14:m>
                  <m:oMath xmlns:m="http://schemas.openxmlformats.org/officeDocument/2006/math">
                    <m:r>
                      <a:rPr lang="en-US" sz="1800" i="1" ker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kern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sz="1800" i="1" ker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 or </a:t>
                </a:r>
                <a14:m>
                  <m:oMath xmlns:m="http://schemas.openxmlformats.org/officeDocument/2006/math">
                    <m:r>
                      <a:rPr lang="en-US" sz="1800" i="1" ker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kern="0"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sz="1800" i="1" ker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1800" b="0" i="0" kern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800" dirty="0"/>
                  <a:t> we efficiently calculate ELBO </a:t>
                </a:r>
                <a14:m>
                  <m:oMath xmlns:m="http://schemas.openxmlformats.org/officeDocument/2006/math">
                    <m:r>
                      <a:rPr lang="en-US" sz="1800" i="1" ker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1800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kern="0">
                                <a:latin typeface="Cambria Math" panose="02040503050406030204" pitchFamily="18" charset="0"/>
                              </a:rPr>
                              <m:t>𝒁</m:t>
                            </m:r>
                            <m:r>
                              <a:rPr lang="en-US" sz="1800" b="1" i="1" ker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1" kern="0">
                                <a:latin typeface="Cambria Math" panose="02040503050406030204" pitchFamily="18" charset="0"/>
                              </a:rPr>
                              <m:t>𝚯</m:t>
                            </m:r>
                            <m:r>
                              <a:rPr lang="en-US" sz="1800" b="1" i="1" ker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1" kern="0">
                                <a:latin typeface="Cambria Math" panose="02040503050406030204" pitchFamily="18" charset="0"/>
                              </a:rPr>
                              <m:t>𝚽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b="1" i="1" kern="0" dirty="0">
                    <a:latin typeface="Cambria Math" panose="02040503050406030204" pitchFamily="18" charset="0"/>
                  </a:rPr>
                  <a:t> </a:t>
                </a:r>
                <a:r>
                  <a:rPr lang="en-US" sz="1800" dirty="0"/>
                  <a:t>a</a:t>
                </a:r>
                <a:r>
                  <a:rPr lang="cs-CZ" sz="1800" dirty="0"/>
                  <a:t>s</a:t>
                </a:r>
                <a:r>
                  <a:rPr lang="en-US" sz="1800" dirty="0"/>
                  <a:t>:</a:t>
                </a:r>
                <a:br>
                  <a:rPr lang="en-US" sz="1800" b="1" i="1" kern="0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0"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ker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en-US" sz="1800" b="1" i="1" ker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 kern="0">
                                  <a:latin typeface="Cambria Math" panose="02040503050406030204" pitchFamily="18" charset="0"/>
                                </a:rPr>
                                <m:t>𝚯</m:t>
                              </m:r>
                              <m:r>
                                <a:rPr lang="en-US" sz="1800" b="1" i="1" ker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 kern="0">
                                  <a:latin typeface="Cambria Math" panose="02040503050406030204" pitchFamily="18" charset="0"/>
                                </a:rPr>
                                <m:t>𝚽</m:t>
                              </m:r>
                            </m:e>
                          </m:d>
                        </m:e>
                      </m:d>
                      <m:r>
                        <m:rPr>
                          <m:aln/>
                        </m:rPr>
                        <a:rPr 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b="0" i="1" kern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b="0" i="1" kern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kern="0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1800" b="0" i="1" kern="0" smtClean="0">
                                      <a:latin typeface="Cambria Math" panose="02040503050406030204" pitchFamily="18" charset="0"/>
                                    </a:rPr>
                                    <m:t>𝑑𝑣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𝑑𝑣𝑘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  <m:r>
                        <m:rPr>
                          <m:aln/>
                        </m:rPr>
                        <a:rPr 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𝐾𝐿</m:t>
                          </m:r>
                          <m:d>
                            <m:dPr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kern="0" smtClean="0">
                                  <a:latin typeface="Cambria Math" panose="02040503050406030204" pitchFamily="18" charset="0"/>
                                </a:rPr>
                                <m:t>Dir</m:t>
                              </m:r>
                              <m:d>
                                <m:d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𝜶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  <m:sup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m:rPr>
                                  <m:sty m:val="p"/>
                                </m:rPr>
                                <a:rPr lang="en-US" sz="1800" kern="0">
                                  <a:latin typeface="Cambria Math" panose="02040503050406030204" pitchFamily="18" charset="0"/>
                                </a:rPr>
                                <m:t>Dir</m:t>
                              </m:r>
                              <m:d>
                                <m:d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kern="0" smtClean="0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m:rPr>
                          <m:aln/>
                        </m:rPr>
                        <a:rPr 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𝐾𝐿</m:t>
                          </m:r>
                          <m:d>
                            <m:dPr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800" kern="0">
                                  <a:latin typeface="Cambria Math" panose="02040503050406030204" pitchFamily="18" charset="0"/>
                                </a:rPr>
                                <m:t>Dir</m:t>
                              </m:r>
                              <m:d>
                                <m:d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m:rPr>
                                  <m:sty m:val="p"/>
                                </m:rPr>
                                <a:rPr lang="en-US" sz="1800" kern="0">
                                  <a:latin typeface="Cambria Math" panose="02040503050406030204" pitchFamily="18" charset="0"/>
                                </a:rPr>
                                <m:t>Dir</m:t>
                              </m:r>
                              <m:d>
                                <m:d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kern="0" smtClean="0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br>
                  <a:rPr lang="en-US" sz="1800" i="1" kern="0" dirty="0">
                    <a:latin typeface="Cambria Math" panose="02040503050406030204" pitchFamily="18" charset="0"/>
                  </a:rPr>
                </a:br>
                <a:r>
                  <a:rPr lang="en-US" sz="1800" dirty="0"/>
                  <a:t>where we have used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nary>
                    <m:r>
                      <a:rPr lang="en-US" sz="18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𝑑𝑣</m:t>
                        </m:r>
                      </m:sub>
                    </m:sSub>
                  </m:oMath>
                </a14:m>
                <a:r>
                  <a:rPr lang="en-US" sz="1800" dirty="0"/>
                  <a:t>, and where we can reuse the terms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𝑑𝑣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nary>
                  </m:oMath>
                </a14:m>
                <a:r>
                  <a:rPr lang="en-US" sz="1800" b="0" i="1" kern="0" dirty="0">
                    <a:latin typeface="Cambria Math" panose="02040503050406030204" pitchFamily="18" charset="0"/>
                  </a:rPr>
                  <a:t> </a:t>
                </a:r>
                <a:r>
                  <a:rPr lang="en-US" sz="1800" dirty="0"/>
                  <a:t>that were just calculated for normalizing the 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𝑑𝑣𝑘</m:t>
                        </m:r>
                      </m:sub>
                    </m:sSub>
                  </m:oMath>
                </a14:m>
                <a:r>
                  <a:rPr lang="en-US" sz="1800" dirty="0"/>
                  <a:t>.</a:t>
                </a:r>
                <a:br>
                  <a:rPr lang="en-US" sz="1800" b="0" i="1" kern="0" dirty="0">
                    <a:latin typeface="Cambria Math" panose="02040503050406030204" pitchFamily="18" charset="0"/>
                  </a:rPr>
                </a:br>
                <a:endParaRPr lang="en-US" sz="1800" kern="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80FBF05-0BAF-2995-6375-689A41226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072" y="1412925"/>
                <a:ext cx="11500701" cy="4483541"/>
              </a:xfrm>
              <a:prstGeom prst="rect">
                <a:avLst/>
              </a:prstGeom>
              <a:blipFill>
                <a:blip r:embed="rId3"/>
                <a:stretch>
                  <a:fillRect l="-477" b="-48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58220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BBEFC-4413-B05E-8D78-9FA63B97C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VB inference for LDA: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00875E-F539-A48A-D6E0-FE28014D50BB}"/>
                  </a:ext>
                </a:extLst>
              </p:cNvPr>
              <p:cNvSpPr txBox="1"/>
              <p:nvPr/>
            </p:nvSpPr>
            <p:spPr>
              <a:xfrm>
                <a:off x="400639" y="1369406"/>
                <a:ext cx="7250784" cy="3808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for number of VB iterations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   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b="0" dirty="0">
                    <a:solidFill>
                      <a:schemeClr val="tx1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000" b="0" dirty="0">
                    <a:solidFill>
                      <a:schemeClr val="tx1"/>
                    </a:solidFill>
                    <a:latin typeface="+mj-lt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func>
                      <m:r>
                        <m:rPr>
                          <m:aln/>
                        </m:rP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𝑑𝑘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𝑑𝑣𝑘</m:t>
                          </m:r>
                        </m:sub>
                      </m:sSub>
                      <m:r>
                        <m:rPr>
                          <m:aln/>
                        </m:rP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𝑑𝑣𝑘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𝑑𝑣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nary>
                        </m:den>
                      </m:f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𝑑𝑣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  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000" i="1" dirty="0">
                    <a:latin typeface="Cambria Math" panose="02040503050406030204" pitchFamily="18" charset="0"/>
                  </a:rPr>
                  <a:t>	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</m:d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  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r>
                  <a:rPr lang="en-US" sz="2000" b="1" dirty="0"/>
                  <a:t> 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acc>
                      </m:e>
                      <m: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</m:d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00875E-F539-A48A-D6E0-FE28014D5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39" y="1369406"/>
                <a:ext cx="7250784" cy="3808671"/>
              </a:xfrm>
              <a:prstGeom prst="rect">
                <a:avLst/>
              </a:prstGeom>
              <a:blipFill>
                <a:blip r:embed="rId3"/>
                <a:stretch>
                  <a:fillRect l="-925" t="-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14FD40-D84C-58DE-830A-39E6BD0ACF3F}"/>
                  </a:ext>
                </a:extLst>
              </p:cNvPr>
              <p:cNvSpPr txBox="1"/>
              <p:nvPr/>
            </p:nvSpPr>
            <p:spPr>
              <a:xfrm>
                <a:off x="7635125" y="1827933"/>
                <a:ext cx="3947275" cy="3610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chemeClr val="tx1"/>
                    </a:solidFill>
                    <a:latin typeface="+mj-lt"/>
                  </a:rPr>
                  <a:t>	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dirty="0">
                  <a:latin typeface="+mj-lt"/>
                </a:endParaRPr>
              </a:p>
              <a:p>
                <a:endParaRPr lang="en-US" sz="1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d>
                            <m:d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br>
                  <a:rPr lang="en-US" sz="1800" i="1" dirty="0">
                    <a:latin typeface="Cambria Math" panose="02040503050406030204" pitchFamily="18" charset="0"/>
                  </a:rPr>
                </a:br>
                <a:endParaRPr lang="en-US" sz="1800" dirty="0">
                  <a:solidFill>
                    <a:schemeClr val="tx1"/>
                  </a:solidFill>
                  <a:latin typeface="+mj-lt"/>
                </a:endParaRPr>
              </a:p>
              <a:p>
                <a:endParaRPr lang="en-US" sz="1800" dirty="0">
                  <a:solidFill>
                    <a:schemeClr val="tx1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</m:sub>
                      </m:sSub>
                      <m:r>
                        <a:rPr lang="en-US" sz="1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acc>
                        </m:e>
                        <m: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14FD40-D84C-58DE-830A-39E6BD0AC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125" y="1827933"/>
                <a:ext cx="3947275" cy="3610412"/>
              </a:xfrm>
              <a:prstGeom prst="rect">
                <a:avLst/>
              </a:prstGeom>
              <a:blipFill>
                <a:blip r:embed="rId4"/>
                <a:stretch>
                  <a:fillRect t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9E0A1C-ACF5-D003-A9E3-9029A990FC47}"/>
                  </a:ext>
                </a:extLst>
              </p:cNvPr>
              <p:cNvSpPr txBox="1"/>
              <p:nvPr/>
            </p:nvSpPr>
            <p:spPr>
              <a:xfrm>
                <a:off x="609600" y="5216128"/>
                <a:ext cx="11359298" cy="1363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0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𝑑𝑣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0" dirty="0">
                    <a:solidFill>
                      <a:schemeClr val="tx1"/>
                    </a:solidFill>
                  </a:rPr>
                  <a:t>is 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evaluated using the currently values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/>
                  <a:t>in each iteration.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After running a number of VB iterations,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m:rPr>
                        <m:aln/>
                      </m:rP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Dir</m:t>
                    </m:r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|</m:t>
                        </m:r>
                        <m:sSubSup>
                          <m:sSub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Dir</m:t>
                    </m:r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|</m:t>
                        </m:r>
                        <m:sSubSup>
                          <m:sSub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000" dirty="0">
                    <a:latin typeface="+mj-lt"/>
                  </a:rPr>
                  <a:t> are approximate posteriors for all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9E0A1C-ACF5-D003-A9E3-9029A990F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216128"/>
                <a:ext cx="11359298" cy="1363065"/>
              </a:xfrm>
              <a:prstGeom prst="rect">
                <a:avLst/>
              </a:prstGeom>
              <a:blipFill>
                <a:blip r:embed="rId5"/>
                <a:stretch>
                  <a:fillRect l="-537" t="-2691" b="-7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Right 12">
            <a:extLst>
              <a:ext uri="{FF2B5EF4-FFF2-40B4-BE49-F238E27FC236}">
                <a16:creationId xmlns:a16="http://schemas.microsoft.com/office/drawing/2014/main" id="{93677A4A-4F41-2EDD-A9CB-D47661F6DBF0}"/>
              </a:ext>
            </a:extLst>
          </p:cNvPr>
          <p:cNvSpPr/>
          <p:nvPr/>
        </p:nvSpPr>
        <p:spPr>
          <a:xfrm rot="21207898">
            <a:off x="3298641" y="3248206"/>
            <a:ext cx="4022691" cy="377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F834A86-BCB2-98F9-1339-5F5F84EFA3AA}"/>
              </a:ext>
            </a:extLst>
          </p:cNvPr>
          <p:cNvSpPr/>
          <p:nvPr/>
        </p:nvSpPr>
        <p:spPr>
          <a:xfrm rot="10800000">
            <a:off x="3652887" y="4192561"/>
            <a:ext cx="3895654" cy="377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2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3EB72-B279-4579-828D-112EAF99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7" y="129941"/>
            <a:ext cx="10972800" cy="1143000"/>
          </a:xfrm>
        </p:spPr>
        <p:txBody>
          <a:bodyPr/>
          <a:lstStyle/>
          <a:p>
            <a:r>
              <a:rPr lang="en-US" dirty="0"/>
              <a:t>LDA assumed generative process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688329-EDA3-4F18-B6B4-D323692099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8" y="1199822"/>
                <a:ext cx="11022033" cy="5410203"/>
              </a:xfrm>
            </p:spPr>
            <p:txBody>
              <a:bodyPr/>
              <a:lstStyle/>
              <a:p>
                <a:r>
                  <a:rPr lang="en-US" sz="2400" dirty="0"/>
                  <a:t>For each document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, each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</m:sSub>
                  </m:oMath>
                </a14:m>
                <a:r>
                  <a:rPr lang="en-US" sz="2400" dirty="0"/>
                  <a:t> is independently drawn from the document specific distribution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𝚽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/>
                  <a:t>:</a:t>
                </a:r>
                <a:br>
                  <a:rPr lang="en-US" sz="2400" dirty="0"/>
                </a:br>
                <a:br>
                  <a:rPr lang="en-US" sz="800" dirty="0"/>
                </a:br>
                <a:r>
                  <a:rPr lang="en-US" sz="2400" dirty="0"/>
                  <a:t>	</a:t>
                </a:r>
                <a:r>
                  <a:rPr lang="en-US" sz="2400" dirty="0">
                    <a:latin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br>
                  <a:rPr lang="en-US" sz="2400" dirty="0">
                    <a:latin typeface="Cambria Math" panose="02040503050406030204" pitchFamily="18" charset="0"/>
                  </a:rPr>
                </a:br>
                <a:r>
                  <a:rPr lang="en-US" sz="2400" dirty="0">
                    <a:latin typeface="Cambria Math" panose="02040503050406030204" pitchFamily="18" charset="0"/>
                  </a:rPr>
                  <a:t>    	   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=1..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br>
                  <a:rPr lang="en-US" sz="2400" b="0" i="1" dirty="0">
                    <a:latin typeface="Cambria Math" panose="02040503050406030204" pitchFamily="18" charset="0"/>
                  </a:rPr>
                </a:br>
                <a:r>
                  <a:rPr lang="en-US" sz="2400" b="0" i="1" dirty="0">
                    <a:latin typeface="Cambria Math" panose="02040503050406030204" pitchFamily="18" charset="0"/>
                  </a:rPr>
                  <a:t>        	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𝚽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2400" i="1" dirty="0">
                    <a:latin typeface="Cambria Math" panose="02040503050406030204" pitchFamily="18" charset="0"/>
                  </a:rPr>
                </a:br>
                <a:endParaRPr lang="en-US" sz="2400" i="1" dirty="0">
                  <a:latin typeface="Cambria Math" panose="02040503050406030204" pitchFamily="18" charset="0"/>
                </a:endParaRPr>
              </a:p>
              <a:p>
                <a:r>
                  <a:rPr lang="en-US" sz="2400" dirty="0"/>
                  <a:t>Or like for GMM, we choose the mixture 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</m:sSub>
                  </m:oMath>
                </a14:m>
                <a:r>
                  <a:rPr lang="en-US" sz="2400" i="1" dirty="0">
                    <a:latin typeface="Cambria Math" panose="02040503050406030204" pitchFamily="18" charset="0"/>
                  </a:rPr>
                  <a:t> </a:t>
                </a:r>
                <a:br>
                  <a:rPr lang="en-US" sz="2400" i="1" dirty="0">
                    <a:latin typeface="Cambria Math" panose="02040503050406030204" pitchFamily="18" charset="0"/>
                  </a:rPr>
                </a:br>
                <a:r>
                  <a:rPr lang="en-US" sz="2400" dirty="0"/>
                  <a:t>(representing a topic) and sample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</m:sSub>
                  </m:oMath>
                </a14:m>
                <a:r>
                  <a:rPr lang="en-US" sz="2400" dirty="0"/>
                  <a:t>from </a:t>
                </a:r>
                <a:br>
                  <a:rPr lang="en-US" sz="2400" dirty="0"/>
                </a:br>
                <a:r>
                  <a:rPr lang="en-US" sz="2400" dirty="0"/>
                  <a:t>its distribution.</a:t>
                </a:r>
                <a:br>
                  <a:rPr lang="en-US" sz="800" i="1" dirty="0">
                    <a:latin typeface="Cambria Math" panose="02040503050406030204" pitchFamily="18" charset="0"/>
                  </a:rPr>
                </a:br>
                <a:r>
                  <a:rPr lang="en-US" sz="2400" i="1" dirty="0">
                    <a:latin typeface="Cambria Math" panose="02040503050406030204" pitchFamily="18" charset="0"/>
                  </a:rPr>
                  <a:t>	</a:t>
                </a:r>
                <a:r>
                  <a:rPr lang="en-US" sz="2400" dirty="0">
                    <a:latin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br>
                  <a:rPr lang="en-US" sz="2400" dirty="0">
                    <a:latin typeface="Cambria Math" panose="02040503050406030204" pitchFamily="18" charset="0"/>
                  </a:rPr>
                </a:br>
                <a:r>
                  <a:rPr lang="en-US" sz="2400" dirty="0">
                    <a:latin typeface="Cambria Math" panose="02040503050406030204" pitchFamily="18" charset="0"/>
                  </a:rPr>
                  <a:t>    	   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=1..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br>
                  <a:rPr lang="en-US" sz="2400" i="1" dirty="0">
                    <a:latin typeface="Cambria Math" panose="02040503050406030204" pitchFamily="18" charset="0"/>
                  </a:rPr>
                </a:br>
                <a:r>
                  <a:rPr lang="en-US" sz="2400" i="1" dirty="0">
                    <a:latin typeface="Cambria Math" panose="02040503050406030204" pitchFamily="18" charset="0"/>
                  </a:rPr>
                  <a:t>        	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2400" i="1" dirty="0">
                    <a:latin typeface="Cambria Math" panose="02040503050406030204" pitchFamily="18" charset="0"/>
                  </a:rPr>
                </a:br>
                <a:r>
                  <a:rPr lang="en-US" sz="2400" i="1" dirty="0">
                    <a:latin typeface="Cambria Math" panose="02040503050406030204" pitchFamily="18" charset="0"/>
                  </a:rPr>
                  <a:t>        	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Cat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𝑑𝑛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br>
                  <a:rPr lang="en-US" sz="2400" i="1" dirty="0">
                    <a:latin typeface="Cambria Math" panose="02040503050406030204" pitchFamily="18" charset="0"/>
                  </a:rPr>
                </a:br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cs-CZ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688329-EDA3-4F18-B6B4-D323692099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8" y="1199822"/>
                <a:ext cx="11022033" cy="5410203"/>
              </a:xfrm>
              <a:blipFill>
                <a:blip r:embed="rId2"/>
                <a:stretch>
                  <a:fillRect l="-719" t="-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1CB865F-887E-45AE-9590-EB587E48E666}"/>
              </a:ext>
            </a:extLst>
          </p:cNvPr>
          <p:cNvGrpSpPr/>
          <p:nvPr/>
        </p:nvGrpSpPr>
        <p:grpSpPr>
          <a:xfrm>
            <a:off x="8975847" y="3109863"/>
            <a:ext cx="2699854" cy="3399925"/>
            <a:chOff x="1991545" y="2427992"/>
            <a:chExt cx="2699854" cy="33999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65E9BCB-CD68-4855-8DD5-5F8EE614BBC1}"/>
                    </a:ext>
                  </a:extLst>
                </p:cNvPr>
                <p:cNvSpPr txBox="1"/>
                <p:nvPr/>
              </p:nvSpPr>
              <p:spPr>
                <a:xfrm>
                  <a:off x="3616737" y="4866600"/>
                  <a:ext cx="4042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65E9BCB-CD68-4855-8DD5-5F8EE614BB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6737" y="4866600"/>
                  <a:ext cx="404277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7576" b="-819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31FF9E6-15A6-4E5B-8F28-D85B891F2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3349" y="3940532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C397C734-214A-476C-B8C6-75B303AE9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3349" y="4854932"/>
              <a:ext cx="381000" cy="381000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AutoShape 13">
              <a:extLst>
                <a:ext uri="{FF2B5EF4-FFF2-40B4-BE49-F238E27FC236}">
                  <a16:creationId xmlns:a16="http://schemas.microsoft.com/office/drawing/2014/main" id="{D9BC2345-B0D8-413E-85FC-E655BF176838}"/>
                </a:ext>
              </a:extLst>
            </p:cNvPr>
            <p:cNvCxnSpPr>
              <a:cxnSpLocks noChangeShapeType="1"/>
              <a:stCxn id="5" idx="4"/>
              <a:endCxn id="6" idx="0"/>
            </p:cNvCxnSpPr>
            <p:nvPr/>
          </p:nvCxnSpPr>
          <p:spPr bwMode="auto">
            <a:xfrm>
              <a:off x="2733849" y="4334232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 Box 17">
              <a:extLst>
                <a:ext uri="{FF2B5EF4-FFF2-40B4-BE49-F238E27FC236}">
                  <a16:creationId xmlns:a16="http://schemas.microsoft.com/office/drawing/2014/main" id="{616ACDEE-7C42-4961-BF0F-FA8BB6F6AE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1563" y="3898275"/>
              <a:ext cx="4572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dn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21">
              <a:extLst>
                <a:ext uri="{FF2B5EF4-FFF2-40B4-BE49-F238E27FC236}">
                  <a16:creationId xmlns:a16="http://schemas.microsoft.com/office/drawing/2014/main" id="{6FCE557E-BA39-4E7C-8A4E-EDA9CF32D8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0822" y="4818774"/>
              <a:ext cx="70775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altLang="en-US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dn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16B146-C5E1-42E6-9A91-5277DDBD4775}"/>
                </a:ext>
              </a:extLst>
            </p:cNvPr>
            <p:cNvSpPr/>
            <p:nvPr/>
          </p:nvSpPr>
          <p:spPr>
            <a:xfrm>
              <a:off x="2136732" y="3563724"/>
              <a:ext cx="1080120" cy="20975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036382C-6454-47DA-9530-5D5B29E3F63D}"/>
                    </a:ext>
                  </a:extLst>
                </p:cNvPr>
                <p:cNvSpPr txBox="1"/>
                <p:nvPr/>
              </p:nvSpPr>
              <p:spPr>
                <a:xfrm>
                  <a:off x="2090672" y="5270650"/>
                  <a:ext cx="12072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=1..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036382C-6454-47DA-9530-5D5B29E3F6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0672" y="5270650"/>
                  <a:ext cx="1207262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AutoShape 13">
              <a:extLst>
                <a:ext uri="{FF2B5EF4-FFF2-40B4-BE49-F238E27FC236}">
                  <a16:creationId xmlns:a16="http://schemas.microsoft.com/office/drawing/2014/main" id="{7CA11189-101E-48CF-A382-C324DC906A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733523" y="3356992"/>
              <a:ext cx="4323" cy="58354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AutoShape 13">
              <a:extLst>
                <a:ext uri="{FF2B5EF4-FFF2-40B4-BE49-F238E27FC236}">
                  <a16:creationId xmlns:a16="http://schemas.microsoft.com/office/drawing/2014/main" id="{6C28F0E7-307B-4279-8AFA-208C486D12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872277" y="5065195"/>
              <a:ext cx="750457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0E3B488-6809-42AE-8590-E48DE37CD874}"/>
                    </a:ext>
                  </a:extLst>
                </p:cNvPr>
                <p:cNvSpPr/>
                <p:nvPr/>
              </p:nvSpPr>
              <p:spPr>
                <a:xfrm>
                  <a:off x="2509101" y="2975586"/>
                  <a:ext cx="502125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0E3B488-6809-42AE-8590-E48DE37CD8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9101" y="2975586"/>
                  <a:ext cx="50212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AAC9025-3308-415B-8EEA-A34698400182}"/>
                </a:ext>
              </a:extLst>
            </p:cNvPr>
            <p:cNvSpPr/>
            <p:nvPr/>
          </p:nvSpPr>
          <p:spPr>
            <a:xfrm>
              <a:off x="1991545" y="2427992"/>
              <a:ext cx="1363389" cy="33999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08931DB-4A90-4483-8CB1-D0D005B9EE46}"/>
                    </a:ext>
                  </a:extLst>
                </p:cNvPr>
                <p:cNvSpPr txBox="1"/>
                <p:nvPr/>
              </p:nvSpPr>
              <p:spPr>
                <a:xfrm>
                  <a:off x="2119433" y="2492896"/>
                  <a:ext cx="11473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=1..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08931DB-4A90-4483-8CB1-D0D005B9EE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9433" y="2492896"/>
                  <a:ext cx="114736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F3350A-F7A6-4630-B130-F2AFB61DC8C3}"/>
                </a:ext>
              </a:extLst>
            </p:cNvPr>
            <p:cNvSpPr/>
            <p:nvPr/>
          </p:nvSpPr>
          <p:spPr>
            <a:xfrm>
              <a:off x="3534037" y="4518246"/>
              <a:ext cx="1113293" cy="1143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9E25272-68A7-474F-B5C9-FCF9F5A851C3}"/>
                    </a:ext>
                  </a:extLst>
                </p:cNvPr>
                <p:cNvSpPr txBox="1"/>
                <p:nvPr/>
              </p:nvSpPr>
              <p:spPr>
                <a:xfrm>
                  <a:off x="3535313" y="5279829"/>
                  <a:ext cx="11560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=1..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8FE1030-9BE0-49FE-B203-0CC86CFB30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5313" y="5279829"/>
                  <a:ext cx="1156086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04705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Full Bayesian LDA</a:t>
            </a:r>
            <a:endParaRPr lang="cs-CZ" alt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3252066-364C-4855-8FF3-47B046481E4F}"/>
              </a:ext>
            </a:extLst>
          </p:cNvPr>
          <p:cNvGrpSpPr/>
          <p:nvPr/>
        </p:nvGrpSpPr>
        <p:grpSpPr>
          <a:xfrm>
            <a:off x="8975849" y="3113315"/>
            <a:ext cx="2699854" cy="3399925"/>
            <a:chOff x="1991545" y="2427992"/>
            <a:chExt cx="2699854" cy="3399925"/>
          </a:xfrm>
        </p:grpSpPr>
        <p:sp>
          <p:nvSpPr>
            <p:cNvPr id="29" name="Oval 4"/>
            <p:cNvSpPr>
              <a:spLocks noChangeArrowheads="1"/>
            </p:cNvSpPr>
            <p:nvPr/>
          </p:nvSpPr>
          <p:spPr bwMode="auto">
            <a:xfrm>
              <a:off x="2543349" y="3940532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Oval 9"/>
            <p:cNvSpPr>
              <a:spLocks noChangeArrowheads="1"/>
            </p:cNvSpPr>
            <p:nvPr/>
          </p:nvSpPr>
          <p:spPr bwMode="auto">
            <a:xfrm>
              <a:off x="2543349" y="4854932"/>
              <a:ext cx="381000" cy="381000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1" name="AutoShape 13"/>
            <p:cNvCxnSpPr>
              <a:cxnSpLocks noChangeShapeType="1"/>
              <a:stCxn id="29" idx="4"/>
              <a:endCxn id="30" idx="0"/>
            </p:cNvCxnSpPr>
            <p:nvPr/>
          </p:nvCxnSpPr>
          <p:spPr bwMode="auto">
            <a:xfrm>
              <a:off x="2733849" y="4334232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2531563" y="3898275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dn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 Box 21"/>
            <p:cNvSpPr txBox="1">
              <a:spLocks noChangeArrowheads="1"/>
            </p:cNvSpPr>
            <p:nvPr/>
          </p:nvSpPr>
          <p:spPr bwMode="auto">
            <a:xfrm>
              <a:off x="2480822" y="4818774"/>
              <a:ext cx="59327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altLang="en-US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dn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136732" y="3563724"/>
              <a:ext cx="1080120" cy="20975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066860" y="5270650"/>
                  <a:ext cx="12499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=1..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6860" y="5270650"/>
                  <a:ext cx="1249973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AutoShape 13"/>
            <p:cNvCxnSpPr>
              <a:cxnSpLocks noChangeShapeType="1"/>
              <a:stCxn id="39" idx="4"/>
            </p:cNvCxnSpPr>
            <p:nvPr/>
          </p:nvCxnSpPr>
          <p:spPr bwMode="auto">
            <a:xfrm flipH="1">
              <a:off x="2733523" y="3356992"/>
              <a:ext cx="4323" cy="58354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Oval 4"/>
            <p:cNvSpPr>
              <a:spLocks noChangeArrowheads="1"/>
            </p:cNvSpPr>
            <p:nvPr/>
          </p:nvSpPr>
          <p:spPr bwMode="auto">
            <a:xfrm>
              <a:off x="2547345" y="2975992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 rot="5400000">
              <a:off x="3259821" y="4491475"/>
              <a:ext cx="381000" cy="1156085"/>
              <a:chOff x="2801648" y="1483287"/>
              <a:chExt cx="381000" cy="1104015"/>
            </a:xfrm>
          </p:grpSpPr>
          <p:cxnSp>
            <p:nvCxnSpPr>
              <p:cNvPr id="42" name="AutoShape 13"/>
              <p:cNvCxnSpPr>
                <a:cxnSpLocks noChangeShapeType="1"/>
              </p:cNvCxnSpPr>
              <p:nvPr/>
            </p:nvCxnSpPr>
            <p:spPr bwMode="auto">
              <a:xfrm rot="16200000" flipH="1">
                <a:off x="2629497" y="2228974"/>
                <a:ext cx="716656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3" name="Oval 4"/>
              <p:cNvSpPr>
                <a:spLocks noChangeArrowheads="1"/>
              </p:cNvSpPr>
              <p:nvPr/>
            </p:nvSpPr>
            <p:spPr bwMode="auto">
              <a:xfrm>
                <a:off x="2801648" y="1483287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2509101" y="2975586"/>
                  <a:ext cx="502125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9101" y="2975586"/>
                  <a:ext cx="502125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AutoShape 13"/>
            <p:cNvCxnSpPr>
              <a:cxnSpLocks noChangeShapeType="1"/>
              <a:endCxn id="39" idx="6"/>
            </p:cNvCxnSpPr>
            <p:nvPr/>
          </p:nvCxnSpPr>
          <p:spPr bwMode="auto">
            <a:xfrm flipH="1">
              <a:off x="2928346" y="3166492"/>
              <a:ext cx="711213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3620217" y="2964241"/>
                  <a:ext cx="4042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0217" y="2964241"/>
                  <a:ext cx="40427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 24"/>
            <p:cNvSpPr/>
            <p:nvPr/>
          </p:nvSpPr>
          <p:spPr>
            <a:xfrm>
              <a:off x="1991545" y="2427992"/>
              <a:ext cx="1363389" cy="33999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2119433" y="2492896"/>
                  <a:ext cx="11473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=1..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9433" y="2492896"/>
                  <a:ext cx="114736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72E848C2-85EF-4611-9D32-B63BC30BA3A0}"/>
                    </a:ext>
                  </a:extLst>
                </p:cNvPr>
                <p:cNvSpPr txBox="1"/>
                <p:nvPr/>
              </p:nvSpPr>
              <p:spPr>
                <a:xfrm>
                  <a:off x="3616737" y="4866600"/>
                  <a:ext cx="4042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72E848C2-85EF-4611-9D32-B63BC30BA3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6737" y="4866600"/>
                  <a:ext cx="404277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5970" b="-833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C2C1249-83DE-469C-99F5-D27F53AB4871}"/>
                </a:ext>
              </a:extLst>
            </p:cNvPr>
            <p:cNvSpPr/>
            <p:nvPr/>
          </p:nvSpPr>
          <p:spPr>
            <a:xfrm>
              <a:off x="3534037" y="4518246"/>
              <a:ext cx="1113293" cy="1143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8FE1030-9BE0-49FE-B203-0CC86CFB300B}"/>
                    </a:ext>
                  </a:extLst>
                </p:cNvPr>
                <p:cNvSpPr txBox="1"/>
                <p:nvPr/>
              </p:nvSpPr>
              <p:spPr>
                <a:xfrm>
                  <a:off x="3535313" y="5279829"/>
                  <a:ext cx="11560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=1..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8FE1030-9BE0-49FE-B203-0CC86CFB30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5313" y="5279829"/>
                  <a:ext cx="1156086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AutoShape 13">
              <a:extLst>
                <a:ext uri="{FF2B5EF4-FFF2-40B4-BE49-F238E27FC236}">
                  <a16:creationId xmlns:a16="http://schemas.microsoft.com/office/drawing/2014/main" id="{FEC4D277-4A43-4BC5-9AFA-6C30C327ED8A}"/>
                </a:ext>
              </a:extLst>
            </p:cNvPr>
            <p:cNvCxnSpPr>
              <a:cxnSpLocks noChangeShapeType="1"/>
              <a:endCxn id="45" idx="0"/>
            </p:cNvCxnSpPr>
            <p:nvPr/>
          </p:nvCxnSpPr>
          <p:spPr bwMode="auto">
            <a:xfrm>
              <a:off x="3813643" y="4350828"/>
              <a:ext cx="5233" cy="51577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D5A40CAC-896B-4051-894E-F1ADB2746114}"/>
                    </a:ext>
                  </a:extLst>
                </p:cNvPr>
                <p:cNvSpPr txBox="1"/>
                <p:nvPr/>
              </p:nvSpPr>
              <p:spPr>
                <a:xfrm>
                  <a:off x="3624087" y="3931235"/>
                  <a:ext cx="4042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D5A40CAC-896B-4051-894E-F1ADB27461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4087" y="3931235"/>
                  <a:ext cx="404277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6">
                <a:extLst>
                  <a:ext uri="{FF2B5EF4-FFF2-40B4-BE49-F238E27FC236}">
                    <a16:creationId xmlns:a16="http://schemas.microsoft.com/office/drawing/2014/main" id="{F1CA59C5-E289-4F64-BF56-42941BEA85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3495" y="1466199"/>
                <a:ext cx="11100266" cy="5022573"/>
              </a:xfrm>
            </p:spPr>
            <p:txBody>
              <a:bodyPr/>
              <a:lstStyle/>
              <a:p>
                <a:r>
                  <a:rPr lang="en-US" sz="2400" dirty="0"/>
                  <a:t> Let’s treat parameters of each topic specific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document specific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/>
                  <a:t> as random variables with Dirichlet priors: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Dir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d>
                  </m:oMath>
                </a14:m>
                <a:r>
                  <a:rPr lang="en-US" sz="2400" b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~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Dir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endParaRPr lang="en-US" sz="2400" b="0" dirty="0"/>
              </a:p>
              <a:p>
                <a:endParaRPr lang="en-US" sz="2400" b="0" dirty="0"/>
              </a:p>
              <a:p>
                <a:r>
                  <a:rPr lang="en-US" sz="2400" dirty="0"/>
                  <a:t>The generative process is now:</a:t>
                </a:r>
                <a:endParaRPr lang="en-US" sz="800" dirty="0"/>
              </a:p>
            </p:txBody>
          </p:sp>
        </mc:Choice>
        <mc:Fallback xmlns="">
          <p:sp>
            <p:nvSpPr>
              <p:cNvPr id="27" name="Content Placeholder 26">
                <a:extLst>
                  <a:ext uri="{FF2B5EF4-FFF2-40B4-BE49-F238E27FC236}">
                    <a16:creationId xmlns:a16="http://schemas.microsoft.com/office/drawing/2014/main" id="{F1CA59C5-E289-4F64-BF56-42941BEA85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3495" y="1466199"/>
                <a:ext cx="11100266" cy="5022573"/>
              </a:xfrm>
              <a:blipFill>
                <a:blip r:embed="rId10"/>
                <a:stretch>
                  <a:fillRect l="-714" t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322ACAA-39E2-4559-B19B-BF679AAF297E}"/>
                  </a:ext>
                </a:extLst>
              </p:cNvPr>
              <p:cNvSpPr/>
              <p:nvPr/>
            </p:nvSpPr>
            <p:spPr>
              <a:xfrm>
                <a:off x="2491074" y="3614451"/>
                <a:ext cx="3405352" cy="2768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br>
                  <a:rPr lang="en-US" sz="2400" dirty="0">
                    <a:latin typeface="Cambria Math" panose="02040503050406030204" pitchFamily="18" charset="0"/>
                  </a:rPr>
                </a:br>
                <a:r>
                  <a:rPr lang="en-US" sz="2400" dirty="0">
                    <a:latin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Dir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d>
                  </m:oMath>
                </a14:m>
                <a:endParaRPr lang="en-US" sz="2400" dirty="0"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~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Dir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br>
                  <a:rPr lang="en-US" sz="2400" dirty="0">
                    <a:latin typeface="Cambria Math" panose="02040503050406030204" pitchFamily="18" charset="0"/>
                  </a:rPr>
                </a:br>
                <a:r>
                  <a:rPr lang="en-US" sz="2400" dirty="0">
                    <a:latin typeface="Cambria Math" panose="02040503050406030204" pitchFamily="18" charset="0"/>
                  </a:rPr>
                  <a:t>   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=1..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br>
                  <a:rPr lang="en-US" sz="2400" i="1" dirty="0">
                    <a:latin typeface="Cambria Math" panose="02040503050406030204" pitchFamily="18" charset="0"/>
                  </a:rPr>
                </a:br>
                <a:r>
                  <a:rPr lang="en-US" sz="2400" i="1" dirty="0">
                    <a:latin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2400" i="1" dirty="0">
                    <a:latin typeface="Cambria Math" panose="02040503050406030204" pitchFamily="18" charset="0"/>
                  </a:rPr>
                </a:br>
                <a:r>
                  <a:rPr lang="en-US" sz="2400" i="1" dirty="0">
                    <a:latin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𝑑𝑛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cs-CZ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322ACAA-39E2-4559-B19B-BF679AAF29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074" y="3614451"/>
                <a:ext cx="3405352" cy="2768387"/>
              </a:xfrm>
              <a:prstGeom prst="rect">
                <a:avLst/>
              </a:prstGeom>
              <a:blipFill>
                <a:blip r:embed="rId11"/>
                <a:stretch>
                  <a:fillRect l="-2867" t="-1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77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700"/>
            <a:ext cx="10972800" cy="953523"/>
          </a:xfrm>
        </p:spPr>
        <p:txBody>
          <a:bodyPr>
            <a:normAutofit/>
          </a:bodyPr>
          <a:lstStyle/>
          <a:p>
            <a:r>
              <a:rPr lang="en-US" altLang="en-US" dirty="0"/>
              <a:t>Bayesian LDA model summary </a:t>
            </a:r>
            <a:endParaRPr lang="cs-CZ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6">
                <a:extLst>
                  <a:ext uri="{FF2B5EF4-FFF2-40B4-BE49-F238E27FC236}">
                    <a16:creationId xmlns:a16="http://schemas.microsoft.com/office/drawing/2014/main" id="{F1CA59C5-E289-4F64-BF56-42941BEA85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809018"/>
                <a:ext cx="11360467" cy="14407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latin typeface="+mj-lt"/>
                  </a:rPr>
                  <a:t>Joint Probability: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0" smtClean="0">
                              <a:latin typeface="Cambria Math" panose="02040503050406030204" pitchFamily="18" charset="0"/>
                            </a:rPr>
                            <m:t>𝚯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0" smtClean="0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</m:d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𝝋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cs-CZ" sz="1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cs-CZ" sz="1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sz="180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cs-CZ" sz="1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800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cs-CZ" sz="18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cs-CZ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1800" b="1" i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𝚽</m:t>
                                      </m:r>
                                      <m:r>
                                        <a:rPr lang="en-US" sz="1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7" name="Content Placeholder 26">
                <a:extLst>
                  <a:ext uri="{FF2B5EF4-FFF2-40B4-BE49-F238E27FC236}">
                    <a16:creationId xmlns:a16="http://schemas.microsoft.com/office/drawing/2014/main" id="{F1CA59C5-E289-4F64-BF56-42941BEA85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809018"/>
                <a:ext cx="11360467" cy="1440700"/>
              </a:xfrm>
              <a:blipFill>
                <a:blip r:embed="rId3"/>
                <a:stretch>
                  <a:fillRect l="-429" t="-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DB0893-3C7C-31F9-8A32-D3B7463987A9}"/>
                  </a:ext>
                </a:extLst>
              </p:cNvPr>
              <p:cNvSpPr txBox="1"/>
              <p:nvPr/>
            </p:nvSpPr>
            <p:spPr>
              <a:xfrm>
                <a:off x="396080" y="5122531"/>
                <a:ext cx="11186320" cy="15614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Dir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∝</m:t>
                    </m:r>
                    <m:nary>
                      <m:naryPr>
                        <m:chr m:val="∏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𝑘𝑣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>
                    <a:latin typeface="+mj-lt"/>
                  </a:rPr>
                  <a:t> 	- prior on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>
                  <a:latin typeface="+mj-lt"/>
                </a:endParaRP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Dir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∝</m:t>
                    </m:r>
                    <m:nary>
                      <m:naryPr>
                        <m:chr m:val="∏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𝑑𝑘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	-</a:t>
                </a:r>
                <a:r>
                  <a:rPr lang="en-US" dirty="0"/>
                  <a:t> prior on document specific topic mixture weights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cs-CZ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e>
                        <m:sSub>
                          <m:sSubPr>
                            <m:ctrlPr>
                              <a:rPr lang="cs-CZ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𝑑𝑘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		- </a:t>
                </a:r>
                <a:r>
                  <a:rPr lang="en-US" b="0" dirty="0">
                    <a:latin typeface="+mj-lt"/>
                  </a:rPr>
                  <a:t>probability that a </a:t>
                </a:r>
                <a:r>
                  <a:rPr lang="en-US" dirty="0"/>
                  <a:t>word in document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comes from topic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cs-CZ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e>
                        <m:r>
                          <a:rPr lang="en-US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𝚽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𝑘𝑣</m:t>
                        </m:r>
                      </m:sub>
                    </m:sSub>
                  </m:oMath>
                </a14:m>
                <a:r>
                  <a:rPr lang="en-US" dirty="0"/>
                  <a:t>	</a:t>
                </a:r>
                <a:r>
                  <a:rPr lang="en-US" i="1" dirty="0">
                    <a:latin typeface="Cambria Math" panose="02040503050406030204" pitchFamily="18" charset="0"/>
                  </a:rPr>
                  <a:t>- </a:t>
                </a:r>
                <a:r>
                  <a:rPr lang="en-US" dirty="0"/>
                  <a:t>probability of word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 we know that it comes from topic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DB0893-3C7C-31F9-8A32-D3B746398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80" y="5122531"/>
                <a:ext cx="11186320" cy="1561453"/>
              </a:xfrm>
              <a:prstGeom prst="rect">
                <a:avLst/>
              </a:prstGeom>
              <a:blipFill>
                <a:blip r:embed="rId4"/>
                <a:stretch>
                  <a:fillRect t="-24609" b="-5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9657018A-F1B7-BA95-D0A3-2B050D3FDC99}"/>
              </a:ext>
            </a:extLst>
          </p:cNvPr>
          <p:cNvGrpSpPr/>
          <p:nvPr/>
        </p:nvGrpSpPr>
        <p:grpSpPr>
          <a:xfrm>
            <a:off x="9323512" y="2317976"/>
            <a:ext cx="2699854" cy="3399925"/>
            <a:chOff x="1991545" y="2427992"/>
            <a:chExt cx="2699854" cy="3399925"/>
          </a:xfrm>
        </p:grpSpPr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0AE3E51C-EC0C-E5C7-5D1D-252EADD86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3349" y="3940532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F47E942B-351A-171A-302B-B28323060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3349" y="4854932"/>
              <a:ext cx="381000" cy="381000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AutoShape 13">
              <a:extLst>
                <a:ext uri="{FF2B5EF4-FFF2-40B4-BE49-F238E27FC236}">
                  <a16:creationId xmlns:a16="http://schemas.microsoft.com/office/drawing/2014/main" id="{A198C1FD-2783-6C1E-DA7D-A743A364863D}"/>
                </a:ext>
              </a:extLst>
            </p:cNvPr>
            <p:cNvCxnSpPr>
              <a:cxnSpLocks noChangeShapeType="1"/>
              <a:stCxn id="11" idx="4"/>
              <a:endCxn id="12" idx="0"/>
            </p:cNvCxnSpPr>
            <p:nvPr/>
          </p:nvCxnSpPr>
          <p:spPr bwMode="auto">
            <a:xfrm>
              <a:off x="2733849" y="4334232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 Box 17">
              <a:extLst>
                <a:ext uri="{FF2B5EF4-FFF2-40B4-BE49-F238E27FC236}">
                  <a16:creationId xmlns:a16="http://schemas.microsoft.com/office/drawing/2014/main" id="{35BE6F55-B3D8-9A59-FFCB-0A9BD453BC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1563" y="3898275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dn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21">
              <a:extLst>
                <a:ext uri="{FF2B5EF4-FFF2-40B4-BE49-F238E27FC236}">
                  <a16:creationId xmlns:a16="http://schemas.microsoft.com/office/drawing/2014/main" id="{AF668914-BD21-E7BE-75B4-D677A744D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0822" y="4818774"/>
              <a:ext cx="59327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altLang="en-US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dn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C14D71-6446-4DD3-EBF8-FAF356EF79F8}"/>
                </a:ext>
              </a:extLst>
            </p:cNvPr>
            <p:cNvSpPr/>
            <p:nvPr/>
          </p:nvSpPr>
          <p:spPr>
            <a:xfrm>
              <a:off x="2136732" y="3563724"/>
              <a:ext cx="1080120" cy="20975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D4F07E0-DDB2-0ED0-F5E4-3C74C1E9FD5A}"/>
                    </a:ext>
                  </a:extLst>
                </p:cNvPr>
                <p:cNvSpPr txBox="1"/>
                <p:nvPr/>
              </p:nvSpPr>
              <p:spPr>
                <a:xfrm>
                  <a:off x="2014473" y="5270650"/>
                  <a:ext cx="13386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=1..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D4F07E0-DDB2-0ED0-F5E4-3C74C1E9FD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4473" y="5270650"/>
                  <a:ext cx="1338660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AutoShape 13">
              <a:extLst>
                <a:ext uri="{FF2B5EF4-FFF2-40B4-BE49-F238E27FC236}">
                  <a16:creationId xmlns:a16="http://schemas.microsoft.com/office/drawing/2014/main" id="{EC3FDA6E-7AE1-DBF8-2020-08ECB5D57234}"/>
                </a:ext>
              </a:extLst>
            </p:cNvPr>
            <p:cNvCxnSpPr>
              <a:cxnSpLocks noChangeShapeType="1"/>
              <a:stCxn id="19" idx="4"/>
            </p:cNvCxnSpPr>
            <p:nvPr/>
          </p:nvCxnSpPr>
          <p:spPr bwMode="auto">
            <a:xfrm flipH="1">
              <a:off x="2733523" y="3356992"/>
              <a:ext cx="4323" cy="58354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C957FA37-D5EE-D388-0319-4E4DA2DB0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7345" y="2975992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53E7B59-359C-1F8A-6190-19EA6A3021EB}"/>
                </a:ext>
              </a:extLst>
            </p:cNvPr>
            <p:cNvGrpSpPr/>
            <p:nvPr/>
          </p:nvGrpSpPr>
          <p:grpSpPr>
            <a:xfrm rot="5400000">
              <a:off x="3259821" y="4491475"/>
              <a:ext cx="381000" cy="1156085"/>
              <a:chOff x="2801648" y="1483287"/>
              <a:chExt cx="381000" cy="1104015"/>
            </a:xfrm>
          </p:grpSpPr>
          <p:cxnSp>
            <p:nvCxnSpPr>
              <p:cNvPr id="32" name="AutoShape 13">
                <a:extLst>
                  <a:ext uri="{FF2B5EF4-FFF2-40B4-BE49-F238E27FC236}">
                    <a16:creationId xmlns:a16="http://schemas.microsoft.com/office/drawing/2014/main" id="{A41E455B-541E-550F-2C44-1D27A92AE15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2629497" y="2228974"/>
                <a:ext cx="716656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3" name="Oval 4">
                <a:extLst>
                  <a:ext uri="{FF2B5EF4-FFF2-40B4-BE49-F238E27FC236}">
                    <a16:creationId xmlns:a16="http://schemas.microsoft.com/office/drawing/2014/main" id="{4E9379DD-52DF-A74A-7873-93B1440C8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1648" y="1483287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7DB526E-8BD2-BF7F-269C-3EF0A77FA83D}"/>
                    </a:ext>
                  </a:extLst>
                </p:cNvPr>
                <p:cNvSpPr/>
                <p:nvPr/>
              </p:nvSpPr>
              <p:spPr>
                <a:xfrm>
                  <a:off x="2509101" y="2975586"/>
                  <a:ext cx="502125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9101" y="2975586"/>
                  <a:ext cx="502125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AutoShape 13">
              <a:extLst>
                <a:ext uri="{FF2B5EF4-FFF2-40B4-BE49-F238E27FC236}">
                  <a16:creationId xmlns:a16="http://schemas.microsoft.com/office/drawing/2014/main" id="{110F0CBF-40B6-2FA2-C799-A434D49C36F2}"/>
                </a:ext>
              </a:extLst>
            </p:cNvPr>
            <p:cNvCxnSpPr>
              <a:cxnSpLocks noChangeShapeType="1"/>
              <a:endCxn id="19" idx="6"/>
            </p:cNvCxnSpPr>
            <p:nvPr/>
          </p:nvCxnSpPr>
          <p:spPr bwMode="auto">
            <a:xfrm flipH="1">
              <a:off x="2928346" y="3166492"/>
              <a:ext cx="711213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B6C8908-9892-7C1D-BC39-01488DEBF5D4}"/>
                    </a:ext>
                  </a:extLst>
                </p:cNvPr>
                <p:cNvSpPr txBox="1"/>
                <p:nvPr/>
              </p:nvSpPr>
              <p:spPr>
                <a:xfrm>
                  <a:off x="3620217" y="2964241"/>
                  <a:ext cx="4042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B6C8908-9892-7C1D-BC39-01488DEBF5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0217" y="2964241"/>
                  <a:ext cx="40427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72179D2-7712-9C4B-A681-A1E92F87A2EF}"/>
                </a:ext>
              </a:extLst>
            </p:cNvPr>
            <p:cNvSpPr/>
            <p:nvPr/>
          </p:nvSpPr>
          <p:spPr>
            <a:xfrm>
              <a:off x="1991545" y="2427992"/>
              <a:ext cx="1363389" cy="33999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91E7B45-B66E-44F3-BC14-1DD354508BD3}"/>
                    </a:ext>
                  </a:extLst>
                </p:cNvPr>
                <p:cNvSpPr txBox="1"/>
                <p:nvPr/>
              </p:nvSpPr>
              <p:spPr>
                <a:xfrm>
                  <a:off x="2119433" y="2492896"/>
                  <a:ext cx="11473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=1..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9433" y="2492896"/>
                  <a:ext cx="114736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16ACA4D-33D6-C4AB-15AB-0C9414CF9B04}"/>
                    </a:ext>
                  </a:extLst>
                </p:cNvPr>
                <p:cNvSpPr txBox="1"/>
                <p:nvPr/>
              </p:nvSpPr>
              <p:spPr>
                <a:xfrm>
                  <a:off x="3616737" y="4866600"/>
                  <a:ext cx="4042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72E848C2-85EF-4611-9D32-B63BC30BA3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6737" y="4866600"/>
                  <a:ext cx="404277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5970" b="-833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DF81965-3505-6C83-5B33-FF563ACA96F1}"/>
                </a:ext>
              </a:extLst>
            </p:cNvPr>
            <p:cNvSpPr/>
            <p:nvPr/>
          </p:nvSpPr>
          <p:spPr>
            <a:xfrm>
              <a:off x="3534037" y="4518246"/>
              <a:ext cx="1113293" cy="1143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25CA868-ACB4-3C66-58FF-9AF268F6D0DF}"/>
                    </a:ext>
                  </a:extLst>
                </p:cNvPr>
                <p:cNvSpPr txBox="1"/>
                <p:nvPr/>
              </p:nvSpPr>
              <p:spPr>
                <a:xfrm>
                  <a:off x="3535313" y="5279829"/>
                  <a:ext cx="11560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=1..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8FE1030-9BE0-49FE-B203-0CC86CFB30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5313" y="5279829"/>
                  <a:ext cx="1156086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AutoShape 13">
              <a:extLst>
                <a:ext uri="{FF2B5EF4-FFF2-40B4-BE49-F238E27FC236}">
                  <a16:creationId xmlns:a16="http://schemas.microsoft.com/office/drawing/2014/main" id="{DABAC4D3-C6C9-5D44-D62B-52B3CF65D6AA}"/>
                </a:ext>
              </a:extLst>
            </p:cNvPr>
            <p:cNvCxnSpPr>
              <a:cxnSpLocks noChangeShapeType="1"/>
              <a:endCxn id="26" idx="0"/>
            </p:cNvCxnSpPr>
            <p:nvPr/>
          </p:nvCxnSpPr>
          <p:spPr bwMode="auto">
            <a:xfrm>
              <a:off x="3813643" y="4350828"/>
              <a:ext cx="5233" cy="51577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86C5D61A-8976-B42B-62C5-931C66D95F9A}"/>
                    </a:ext>
                  </a:extLst>
                </p:cNvPr>
                <p:cNvSpPr txBox="1"/>
                <p:nvPr/>
              </p:nvSpPr>
              <p:spPr>
                <a:xfrm>
                  <a:off x="3624087" y="3931235"/>
                  <a:ext cx="4042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86C5D61A-8976-B42B-62C5-931C66D95F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4087" y="3931235"/>
                  <a:ext cx="404277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4DA979B-7385-5EDB-8821-5B79A05AACDF}"/>
                  </a:ext>
                </a:extLst>
              </p:cNvPr>
              <p:cNvSpPr txBox="1"/>
              <p:nvPr/>
            </p:nvSpPr>
            <p:spPr>
              <a:xfrm>
                <a:off x="382140" y="1922377"/>
                <a:ext cx="8852685" cy="33289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</a:pPr>
                <a:r>
                  <a:rPr lang="en-US" sz="1800" i="0" dirty="0">
                    <a:latin typeface="+mj-lt"/>
                  </a:rPr>
                  <a:t>Variables:</a:t>
                </a:r>
              </a:p>
              <a:p>
                <a:pPr lvl="1">
                  <a:spcBef>
                    <a:spcPts val="300"/>
                  </a:spcBef>
                </a:pP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𝚽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	- topic specific word distributions</a:t>
                </a:r>
                <a:endParaRPr lang="en-US" b="1" dirty="0"/>
              </a:p>
              <a:p>
                <a:pPr lvl="1">
                  <a:spcBef>
                    <a:spcPts val="300"/>
                  </a:spcBef>
                </a:pP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/>
                  <a:t> 	</a:t>
                </a:r>
                <a:r>
                  <a:rPr lang="en-US" dirty="0"/>
                  <a:t>- document specific topic distributions</a:t>
                </a:r>
              </a:p>
              <a:p>
                <a:pPr lvl="1">
                  <a:spcBef>
                    <a:spcPts val="3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 		- denotes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word in document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comes from topic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3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		- denotes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word in document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>
                  <a:spcBef>
                    <a:spcPts val="300"/>
                  </a:spcBef>
                </a:pPr>
                <a:r>
                  <a:rPr lang="en-US" sz="1800" b="0" dirty="0">
                    <a:latin typeface="+mj-lt"/>
                  </a:rPr>
                  <a:t>Indices:</a:t>
                </a:r>
              </a:p>
              <a:p>
                <a:pPr lvl="1"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i="0" dirty="0">
                    <a:latin typeface="+mj-lt"/>
                  </a:rPr>
                  <a:t> 	- (training) document</a:t>
                </a:r>
              </a:p>
              <a:p>
                <a:pPr lvl="1"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i="0" dirty="0">
                    <a:latin typeface="+mj-lt"/>
                  </a:rPr>
                  <a:t> 	- topic</a:t>
                </a:r>
              </a:p>
              <a:p>
                <a:pPr lvl="1"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i="0" dirty="0">
                    <a:latin typeface="+mj-lt"/>
                  </a:rPr>
                  <a:t> 	- unique word in the vocabulary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i="0" dirty="0">
                  <a:latin typeface="+mj-lt"/>
                </a:endParaRPr>
              </a:p>
              <a:p>
                <a:pPr lvl="1"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=1..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i="0" dirty="0">
                    <a:latin typeface="+mj-lt"/>
                  </a:rPr>
                  <a:t> 	- position of word in document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i="0" dirty="0">
                  <a:latin typeface="+mj-lt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4DA979B-7385-5EDB-8821-5B79A05AA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40" y="1922377"/>
                <a:ext cx="8852685" cy="3328925"/>
              </a:xfrm>
              <a:prstGeom prst="rect">
                <a:avLst/>
              </a:prstGeom>
              <a:blipFill>
                <a:blip r:embed="rId12"/>
                <a:stretch>
                  <a:fillRect l="-620" t="-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5274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6">
                <a:extLst>
                  <a:ext uri="{FF2B5EF4-FFF2-40B4-BE49-F238E27FC236}">
                    <a16:creationId xmlns:a16="http://schemas.microsoft.com/office/drawing/2014/main" id="{F1CA59C5-E289-4F64-BF56-42941BEA85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809002"/>
                <a:ext cx="11360467" cy="14407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latin typeface="+mj-lt"/>
                  </a:rPr>
                  <a:t>Joint Probability: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0" smtClean="0">
                              <a:latin typeface="Cambria Math" panose="02040503050406030204" pitchFamily="18" charset="0"/>
                            </a:rPr>
                            <m:t>𝚯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0" smtClean="0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</m:d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𝝋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cs-CZ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cs-CZ" sz="1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sz="180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cs-CZ" sz="1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800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cs-CZ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cs-CZ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1800" b="1" i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𝚽</m:t>
                                      </m:r>
                                      <m:r>
                                        <a:rPr lang="en-US" sz="1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7" name="Content Placeholder 26">
                <a:extLst>
                  <a:ext uri="{FF2B5EF4-FFF2-40B4-BE49-F238E27FC236}">
                    <a16:creationId xmlns:a16="http://schemas.microsoft.com/office/drawing/2014/main" id="{F1CA59C5-E289-4F64-BF56-42941BEA85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809002"/>
                <a:ext cx="11360467" cy="1440700"/>
              </a:xfrm>
              <a:blipFill>
                <a:blip r:embed="rId3"/>
                <a:stretch>
                  <a:fillRect l="-429" t="-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DB0893-3C7C-31F9-8A32-D3B7463987A9}"/>
                  </a:ext>
                </a:extLst>
              </p:cNvPr>
              <p:cNvSpPr txBox="1"/>
              <p:nvPr/>
            </p:nvSpPr>
            <p:spPr>
              <a:xfrm>
                <a:off x="328606" y="2231150"/>
                <a:ext cx="8889176" cy="4456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800"/>
                  </a:spcBef>
                </a:pPr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1800" dirty="0"/>
                  <a:t> be the count of words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dirty="0"/>
                  <a:t>generated from topic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in document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as assigned by latent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</m:sSub>
                  </m:oMath>
                </a14:m>
                <a:r>
                  <a:rPr lang="en-US" sz="1800" b="0" i="1" dirty="0">
                    <a:latin typeface="Cambria Math" panose="02040503050406030204" pitchFamily="18" charset="0"/>
                  </a:rPr>
                  <a:t>.</a:t>
                </a:r>
              </a:p>
              <a:p>
                <a:pPr>
                  <a:spcBef>
                    <a:spcPts val="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spcBef>
                    <a:spcPts val="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cs-CZ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  <m:e>
                          <m:r>
                            <a:rPr lang="cs-CZ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cs-CZ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𝑑𝑛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cs-CZ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𝑑𝑛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cs-CZ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𝑑𝑘</m:t>
                              </m:r>
                            </m:sub>
                            <m:sup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</m:e>
                                  </m:d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</m:sup>
                          </m:sSubSup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  <a:p>
                <a:pPr>
                  <a:spcBef>
                    <a:spcPts val="800"/>
                  </a:spcBef>
                </a:pPr>
                <a:r>
                  <a:rPr lang="en-US" sz="1800" dirty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</m:d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  <m:e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 is the count of all words from topic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in document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spcBef>
                    <a:spcPts val="800"/>
                  </a:spcBef>
                </a:pPr>
                <a:endParaRPr lang="en-US" dirty="0"/>
              </a:p>
              <a:p>
                <a:pPr>
                  <a:spcBef>
                    <a:spcPts val="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en-US" sz="1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nary>
                            <m:naryPr>
                              <m:chr m:val="∏"/>
                              <m:ctrlPr>
                                <a:rPr lang="cs-CZ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cs-CZ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cs-CZ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1800" b="1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𝚽</m:t>
                                  </m:r>
                                  <m:r>
                                    <a:rPr lang="en-US" sz="1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sz="1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nary>
                            <m:naryPr>
                              <m:chr m:val="∏"/>
                              <m:ctrlPr>
                                <a:rPr lang="cs-CZ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cs-CZ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nary>
                            <m:naryPr>
                              <m:chr m:val="∏"/>
                              <m:ctrlPr>
                                <a:rPr lang="cs-CZ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𝑘𝑣</m:t>
                                  </m:r>
                                </m:sub>
                                <m:sup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d>
                                        <m:dPr>
                                          <m:ctrlPr>
                                            <a:rPr lang="en-US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bSup>
                                </m:sup>
                              </m:sSubSup>
                            </m:e>
                          </m:nary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sz="1800" dirty="0"/>
              </a:p>
              <a:p>
                <a:r>
                  <a:rPr lang="en-US" sz="1800" dirty="0"/>
                  <a:t>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d>
                          <m:d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</m:d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  <m:e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 is the count of words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from topic topic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in all documents.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DB0893-3C7C-31F9-8A32-D3B746398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06" y="2231150"/>
                <a:ext cx="8889176" cy="4456476"/>
              </a:xfrm>
              <a:prstGeom prst="rect">
                <a:avLst/>
              </a:prstGeom>
              <a:blipFill>
                <a:blip r:embed="rId4"/>
                <a:stretch>
                  <a:fillRect l="-617" t="-274" r="-549" b="-13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>
                <a:extLst>
                  <a:ext uri="{FF2B5EF4-FFF2-40B4-BE49-F238E27FC236}">
                    <a16:creationId xmlns:a16="http://schemas.microsoft.com/office/drawing/2014/main" id="{811A34EF-1E57-F04C-7233-C1103647748F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609600" y="12700"/>
                <a:ext cx="10972800" cy="953523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dirty="0"/>
                  <a:t>Using counts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cs-CZ" altLang="en-US" dirty="0"/>
              </a:p>
            </p:txBody>
          </p:sp>
        </mc:Choice>
        <mc:Fallback xmlns="">
          <p:sp>
            <p:nvSpPr>
              <p:cNvPr id="4" name="Rectangle 2">
                <a:extLst>
                  <a:ext uri="{FF2B5EF4-FFF2-40B4-BE49-F238E27FC236}">
                    <a16:creationId xmlns:a16="http://schemas.microsoft.com/office/drawing/2014/main" id="{811A34EF-1E57-F04C-7233-C110364774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12700"/>
                <a:ext cx="10972800" cy="953523"/>
              </a:xfrm>
              <a:blipFill>
                <a:blip r:embed="rId5"/>
                <a:stretch>
                  <a:fillRect t="-5096" b="-18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445D029-25F2-35D9-E057-78E08BDE91E2}"/>
              </a:ext>
            </a:extLst>
          </p:cNvPr>
          <p:cNvGrpSpPr/>
          <p:nvPr/>
        </p:nvGrpSpPr>
        <p:grpSpPr>
          <a:xfrm>
            <a:off x="9323512" y="2317976"/>
            <a:ext cx="2699854" cy="3399925"/>
            <a:chOff x="1991545" y="2427992"/>
            <a:chExt cx="2699854" cy="3399925"/>
          </a:xfrm>
        </p:grpSpPr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02270C5C-727F-998D-7AFA-F552FA60C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3349" y="3940532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8F138048-F75B-1AFA-4F11-A784FA289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3349" y="4854932"/>
              <a:ext cx="381000" cy="381000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AutoShape 13">
              <a:extLst>
                <a:ext uri="{FF2B5EF4-FFF2-40B4-BE49-F238E27FC236}">
                  <a16:creationId xmlns:a16="http://schemas.microsoft.com/office/drawing/2014/main" id="{0C82FC38-C70A-FFCE-490B-C18056CAFFD7}"/>
                </a:ext>
              </a:extLst>
            </p:cNvPr>
            <p:cNvCxnSpPr>
              <a:cxnSpLocks noChangeShapeType="1"/>
              <a:stCxn id="6" idx="4"/>
              <a:endCxn id="7" idx="0"/>
            </p:cNvCxnSpPr>
            <p:nvPr/>
          </p:nvCxnSpPr>
          <p:spPr bwMode="auto">
            <a:xfrm>
              <a:off x="2733849" y="4334232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Text Box 17">
              <a:extLst>
                <a:ext uri="{FF2B5EF4-FFF2-40B4-BE49-F238E27FC236}">
                  <a16:creationId xmlns:a16="http://schemas.microsoft.com/office/drawing/2014/main" id="{4D03B959-53C7-A665-6BE4-CC32F0AABE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1563" y="3898275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dn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21">
              <a:extLst>
                <a:ext uri="{FF2B5EF4-FFF2-40B4-BE49-F238E27FC236}">
                  <a16:creationId xmlns:a16="http://schemas.microsoft.com/office/drawing/2014/main" id="{B04C939E-BC02-7292-4714-8599B11D42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0822" y="4818774"/>
              <a:ext cx="59327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altLang="en-US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dn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9A42620-148D-8F3D-6475-1E0BC8926344}"/>
                </a:ext>
              </a:extLst>
            </p:cNvPr>
            <p:cNvSpPr/>
            <p:nvPr/>
          </p:nvSpPr>
          <p:spPr>
            <a:xfrm>
              <a:off x="2136732" y="3563724"/>
              <a:ext cx="1080120" cy="20975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122D12E-7A51-3757-6C92-4B3DFDF7FAB3}"/>
                    </a:ext>
                  </a:extLst>
                </p:cNvPr>
                <p:cNvSpPr txBox="1"/>
                <p:nvPr/>
              </p:nvSpPr>
              <p:spPr>
                <a:xfrm>
                  <a:off x="2057330" y="5270650"/>
                  <a:ext cx="12499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=1..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122D12E-7A51-3757-6C92-4B3DFDF7FA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330" y="5270650"/>
                  <a:ext cx="1249973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AutoShape 13">
              <a:extLst>
                <a:ext uri="{FF2B5EF4-FFF2-40B4-BE49-F238E27FC236}">
                  <a16:creationId xmlns:a16="http://schemas.microsoft.com/office/drawing/2014/main" id="{386FF3ED-D8FE-1605-63D2-2A47E969CF74}"/>
                </a:ext>
              </a:extLst>
            </p:cNvPr>
            <p:cNvCxnSpPr>
              <a:cxnSpLocks noChangeShapeType="1"/>
              <a:stCxn id="39" idx="4"/>
            </p:cNvCxnSpPr>
            <p:nvPr/>
          </p:nvCxnSpPr>
          <p:spPr bwMode="auto">
            <a:xfrm flipH="1">
              <a:off x="2733523" y="3356992"/>
              <a:ext cx="4323" cy="58354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Oval 4">
              <a:extLst>
                <a:ext uri="{FF2B5EF4-FFF2-40B4-BE49-F238E27FC236}">
                  <a16:creationId xmlns:a16="http://schemas.microsoft.com/office/drawing/2014/main" id="{73B3CEFD-0254-BB4F-5CEC-7417F4905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7345" y="2975992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DD5D774-D30D-3443-F59A-459F1BCE82F5}"/>
                </a:ext>
              </a:extLst>
            </p:cNvPr>
            <p:cNvGrpSpPr/>
            <p:nvPr/>
          </p:nvGrpSpPr>
          <p:grpSpPr>
            <a:xfrm rot="5400000">
              <a:off x="3259821" y="4491475"/>
              <a:ext cx="381000" cy="1156085"/>
              <a:chOff x="2801648" y="1483287"/>
              <a:chExt cx="381000" cy="1104015"/>
            </a:xfrm>
          </p:grpSpPr>
          <p:cxnSp>
            <p:nvCxnSpPr>
              <p:cNvPr id="51" name="AutoShape 13">
                <a:extLst>
                  <a:ext uri="{FF2B5EF4-FFF2-40B4-BE49-F238E27FC236}">
                    <a16:creationId xmlns:a16="http://schemas.microsoft.com/office/drawing/2014/main" id="{CBF83DB9-19ED-82A7-8529-EFCD31095F9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2629497" y="2228974"/>
                <a:ext cx="716656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2" name="Oval 4">
                <a:extLst>
                  <a:ext uri="{FF2B5EF4-FFF2-40B4-BE49-F238E27FC236}">
                    <a16:creationId xmlns:a16="http://schemas.microsoft.com/office/drawing/2014/main" id="{7E649831-F416-8FB7-0454-4CAB6B6B9B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1648" y="1483287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0706B30-89AE-9711-B0D4-1A401996508A}"/>
                    </a:ext>
                  </a:extLst>
                </p:cNvPr>
                <p:cNvSpPr/>
                <p:nvPr/>
              </p:nvSpPr>
              <p:spPr>
                <a:xfrm>
                  <a:off x="2509101" y="2975586"/>
                  <a:ext cx="502125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9101" y="2975586"/>
                  <a:ext cx="502125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AutoShape 13">
              <a:extLst>
                <a:ext uri="{FF2B5EF4-FFF2-40B4-BE49-F238E27FC236}">
                  <a16:creationId xmlns:a16="http://schemas.microsoft.com/office/drawing/2014/main" id="{1B61C1E9-F41D-DC9A-173E-2F56C9760EEB}"/>
                </a:ext>
              </a:extLst>
            </p:cNvPr>
            <p:cNvCxnSpPr>
              <a:cxnSpLocks noChangeShapeType="1"/>
              <a:endCxn id="39" idx="6"/>
            </p:cNvCxnSpPr>
            <p:nvPr/>
          </p:nvCxnSpPr>
          <p:spPr bwMode="auto">
            <a:xfrm flipH="1">
              <a:off x="2928346" y="3166492"/>
              <a:ext cx="711213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C65F3FB-D92A-04B0-851C-B9C244750D9C}"/>
                    </a:ext>
                  </a:extLst>
                </p:cNvPr>
                <p:cNvSpPr txBox="1"/>
                <p:nvPr/>
              </p:nvSpPr>
              <p:spPr>
                <a:xfrm>
                  <a:off x="3620217" y="2964241"/>
                  <a:ext cx="4042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C65F3FB-D92A-04B0-851C-B9C244750D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0217" y="2964241"/>
                  <a:ext cx="404277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E7B5EE1-06D5-A512-5104-D97CD66A062C}"/>
                </a:ext>
              </a:extLst>
            </p:cNvPr>
            <p:cNvSpPr/>
            <p:nvPr/>
          </p:nvSpPr>
          <p:spPr>
            <a:xfrm>
              <a:off x="1991545" y="2427992"/>
              <a:ext cx="1363389" cy="33999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C177D18E-64BF-8D0D-DB0F-D87D0A39436D}"/>
                    </a:ext>
                  </a:extLst>
                </p:cNvPr>
                <p:cNvSpPr txBox="1"/>
                <p:nvPr/>
              </p:nvSpPr>
              <p:spPr>
                <a:xfrm>
                  <a:off x="2119433" y="2492896"/>
                  <a:ext cx="11473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=1..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9433" y="2492896"/>
                  <a:ext cx="114736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85CE84A-B14A-207E-9DF6-90CD5BE3C2E4}"/>
                    </a:ext>
                  </a:extLst>
                </p:cNvPr>
                <p:cNvSpPr txBox="1"/>
                <p:nvPr/>
              </p:nvSpPr>
              <p:spPr>
                <a:xfrm>
                  <a:off x="3616737" y="4866600"/>
                  <a:ext cx="4042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72E848C2-85EF-4611-9D32-B63BC30BA3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6737" y="4866600"/>
                  <a:ext cx="404277" cy="369332"/>
                </a:xfrm>
                <a:prstGeom prst="rect">
                  <a:avLst/>
                </a:prstGeom>
                <a:blipFill>
                  <a:blip r:embed="rId10"/>
                  <a:stretch>
                    <a:fillRect r="-5970" b="-833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48B824F-05FA-A465-E3F6-67C06C0E4DC4}"/>
                </a:ext>
              </a:extLst>
            </p:cNvPr>
            <p:cNvSpPr/>
            <p:nvPr/>
          </p:nvSpPr>
          <p:spPr>
            <a:xfrm>
              <a:off x="3534037" y="4518246"/>
              <a:ext cx="1113293" cy="1143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677EEA4-DA58-07A4-1BF2-7987070E1037}"/>
                    </a:ext>
                  </a:extLst>
                </p:cNvPr>
                <p:cNvSpPr txBox="1"/>
                <p:nvPr/>
              </p:nvSpPr>
              <p:spPr>
                <a:xfrm>
                  <a:off x="3535313" y="5279829"/>
                  <a:ext cx="11560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=1..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8FE1030-9BE0-49FE-B203-0CC86CFB30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5313" y="5279829"/>
                  <a:ext cx="1156086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AutoShape 13">
              <a:extLst>
                <a:ext uri="{FF2B5EF4-FFF2-40B4-BE49-F238E27FC236}">
                  <a16:creationId xmlns:a16="http://schemas.microsoft.com/office/drawing/2014/main" id="{94760CE7-5BDA-081B-46B6-28F93CF50BEF}"/>
                </a:ext>
              </a:extLst>
            </p:cNvPr>
            <p:cNvCxnSpPr>
              <a:cxnSpLocks noChangeShapeType="1"/>
              <a:endCxn id="46" idx="0"/>
            </p:cNvCxnSpPr>
            <p:nvPr/>
          </p:nvCxnSpPr>
          <p:spPr bwMode="auto">
            <a:xfrm>
              <a:off x="3813643" y="4350828"/>
              <a:ext cx="5233" cy="51577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7482F7F-E136-D168-76C1-B19775CB32FB}"/>
                    </a:ext>
                  </a:extLst>
                </p:cNvPr>
                <p:cNvSpPr txBox="1"/>
                <p:nvPr/>
              </p:nvSpPr>
              <p:spPr>
                <a:xfrm>
                  <a:off x="3624087" y="3931235"/>
                  <a:ext cx="4042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D5A40CAC-896B-4051-894E-F1ADB27461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4087" y="3931235"/>
                  <a:ext cx="404277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29515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3683"/>
            <a:ext cx="109728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j-lt"/>
              </a:rPr>
              <a:t>Joint probability using the counts</a:t>
            </a:r>
            <a:endParaRPr lang="cs-CZ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6">
                <a:extLst>
                  <a:ext uri="{FF2B5EF4-FFF2-40B4-BE49-F238E27FC236}">
                    <a16:creationId xmlns:a16="http://schemas.microsoft.com/office/drawing/2014/main" id="{F1CA59C5-E289-4F64-BF56-42941BEA85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7171" y="1174493"/>
                <a:ext cx="10323897" cy="480680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>
                              <a:latin typeface="Cambria Math" panose="02040503050406030204" pitchFamily="18" charset="0"/>
                            </a:rPr>
                            <m:t>𝚯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</m:d>
                      <m:r>
                        <m:rPr>
                          <m:aln/>
                        </m:rPr>
                        <a:rPr lang="en-US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𝝋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cs-CZ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cs-CZ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cs-CZ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cs-CZ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8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cs-CZ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cs-CZ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18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𝚽</m:t>
                                      </m:r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num>
                                <m:den>
                                  <m:nary>
                                    <m:naryPr>
                                      <m:chr m:val="∏"/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sup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 b="0" i="0" smtClean="0">
                                          <a:latin typeface="Cambria Math" panose="02040503050406030204" pitchFamily="18" charset="0"/>
                                        </a:rPr>
                                        <m:t>Γ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den>
                              </m:f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𝑘𝑣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num>
                                <m:den>
                                  <m:nary>
                                    <m:naryPr>
                                      <m:chr m:val="∏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p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Γ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den>
                              </m:f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𝑑𝑘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𝑑𝑘</m:t>
                                      </m:r>
                                    </m:sub>
                                    <m:sup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8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8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∙</m:t>
                                              </m:r>
                                            </m:e>
                                          </m:d>
                                        </m:sub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bSup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  <m:sup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d>
                                            <m:dPr>
                                              <m:ctrlPr>
                                                <a:rPr lang="en-US" sz="18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8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∙</m:t>
                                              </m:r>
                                            </m:e>
                                          </m:d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1800" b="1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bSup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∝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𝑘𝑣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𝑑𝑘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𝑑𝑘</m:t>
                                      </m:r>
                                    </m:sub>
                                    <m:sup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8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8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∙</m:t>
                                              </m:r>
                                            </m:e>
                                          </m:d>
                                        </m:sub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bSup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𝑘𝑣</m:t>
                                      </m:r>
                                    </m:sub>
                                    <m:sup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d>
                                            <m:dPr>
                                              <m:ctrlPr>
                                                <a:rPr lang="en-US" sz="18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8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∙</m:t>
                                              </m:r>
                                            </m:e>
                                          </m:d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1800" b="1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bSup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d>
                    </m:oMath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𝑑𝑛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𝑑𝑛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m:rPr>
                          <m:aln/>
                        </m:rP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d>
                            <m:d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  <m: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m:rPr>
                          <m:aln/>
                        </m:rP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br>
                  <a:rPr lang="en-US" sz="1800" i="1" dirty="0">
                    <a:latin typeface="Cambria Math" panose="02040503050406030204" pitchFamily="18" charset="0"/>
                  </a:rPr>
                </a:b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27" name="Content Placeholder 26">
                <a:extLst>
                  <a:ext uri="{FF2B5EF4-FFF2-40B4-BE49-F238E27FC236}">
                    <a16:creationId xmlns:a16="http://schemas.microsoft.com/office/drawing/2014/main" id="{F1CA59C5-E289-4F64-BF56-42941BEA85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7171" y="1174493"/>
                <a:ext cx="10323897" cy="4806809"/>
              </a:xfrm>
              <a:blipFill>
                <a:blip r:embed="rId3"/>
                <a:stretch>
                  <a:fillRect r="-7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6E34F320-2641-1530-77F0-F2F1AF995C88}"/>
              </a:ext>
            </a:extLst>
          </p:cNvPr>
          <p:cNvGrpSpPr/>
          <p:nvPr/>
        </p:nvGrpSpPr>
        <p:grpSpPr>
          <a:xfrm>
            <a:off x="9323512" y="3336074"/>
            <a:ext cx="2699854" cy="3399925"/>
            <a:chOff x="1991545" y="2427992"/>
            <a:chExt cx="2699854" cy="3399925"/>
          </a:xfrm>
        </p:grpSpPr>
        <p:sp>
          <p:nvSpPr>
            <p:cNvPr id="3" name="Oval 4">
              <a:extLst>
                <a:ext uri="{FF2B5EF4-FFF2-40B4-BE49-F238E27FC236}">
                  <a16:creationId xmlns:a16="http://schemas.microsoft.com/office/drawing/2014/main" id="{1C58AE5C-7DFD-118D-FF1E-781B12896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3349" y="3940532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9">
              <a:extLst>
                <a:ext uri="{FF2B5EF4-FFF2-40B4-BE49-F238E27FC236}">
                  <a16:creationId xmlns:a16="http://schemas.microsoft.com/office/drawing/2014/main" id="{584FDEFF-4053-D2AE-4E52-432E0609A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3349" y="4854932"/>
              <a:ext cx="381000" cy="381000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AutoShape 13">
              <a:extLst>
                <a:ext uri="{FF2B5EF4-FFF2-40B4-BE49-F238E27FC236}">
                  <a16:creationId xmlns:a16="http://schemas.microsoft.com/office/drawing/2014/main" id="{FBDB7EA9-A1FD-D51B-8974-E73C1526D95B}"/>
                </a:ext>
              </a:extLst>
            </p:cNvPr>
            <p:cNvCxnSpPr>
              <a:cxnSpLocks noChangeShapeType="1"/>
              <a:stCxn id="3" idx="4"/>
              <a:endCxn id="4" idx="0"/>
            </p:cNvCxnSpPr>
            <p:nvPr/>
          </p:nvCxnSpPr>
          <p:spPr bwMode="auto">
            <a:xfrm>
              <a:off x="2733849" y="4334232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 Box 17">
              <a:extLst>
                <a:ext uri="{FF2B5EF4-FFF2-40B4-BE49-F238E27FC236}">
                  <a16:creationId xmlns:a16="http://schemas.microsoft.com/office/drawing/2014/main" id="{68129128-3171-FB56-D18D-A615EFD07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1563" y="3898275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dn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21">
              <a:extLst>
                <a:ext uri="{FF2B5EF4-FFF2-40B4-BE49-F238E27FC236}">
                  <a16:creationId xmlns:a16="http://schemas.microsoft.com/office/drawing/2014/main" id="{70AE8C44-E43D-CD0D-8D21-0E5BE9ADB9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0822" y="4818774"/>
              <a:ext cx="59327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altLang="en-US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dn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FA0E221-5AF9-5D15-840A-E4DBCA8D4F27}"/>
                </a:ext>
              </a:extLst>
            </p:cNvPr>
            <p:cNvSpPr/>
            <p:nvPr/>
          </p:nvSpPr>
          <p:spPr>
            <a:xfrm>
              <a:off x="2136732" y="3563724"/>
              <a:ext cx="1080120" cy="20975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AutoShape 13">
              <a:extLst>
                <a:ext uri="{FF2B5EF4-FFF2-40B4-BE49-F238E27FC236}">
                  <a16:creationId xmlns:a16="http://schemas.microsoft.com/office/drawing/2014/main" id="{13E9965D-B067-941F-177E-260599EF8C15}"/>
                </a:ext>
              </a:extLst>
            </p:cNvPr>
            <p:cNvCxnSpPr>
              <a:cxnSpLocks noChangeShapeType="1"/>
              <a:stCxn id="31" idx="4"/>
            </p:cNvCxnSpPr>
            <p:nvPr/>
          </p:nvCxnSpPr>
          <p:spPr bwMode="auto">
            <a:xfrm flipH="1">
              <a:off x="2733523" y="3356992"/>
              <a:ext cx="4323" cy="58354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Oval 4">
              <a:extLst>
                <a:ext uri="{FF2B5EF4-FFF2-40B4-BE49-F238E27FC236}">
                  <a16:creationId xmlns:a16="http://schemas.microsoft.com/office/drawing/2014/main" id="{A6200100-48BA-E60C-3C3A-47E0AE73C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7345" y="2975992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5859B2F-DF6F-37ED-F896-5FD0318A4A81}"/>
                </a:ext>
              </a:extLst>
            </p:cNvPr>
            <p:cNvGrpSpPr/>
            <p:nvPr/>
          </p:nvGrpSpPr>
          <p:grpSpPr>
            <a:xfrm rot="5400000">
              <a:off x="3259821" y="4491475"/>
              <a:ext cx="381000" cy="1156085"/>
              <a:chOff x="2801648" y="1483287"/>
              <a:chExt cx="381000" cy="1104015"/>
            </a:xfrm>
          </p:grpSpPr>
          <p:cxnSp>
            <p:nvCxnSpPr>
              <p:cNvPr id="48" name="AutoShape 13">
                <a:extLst>
                  <a:ext uri="{FF2B5EF4-FFF2-40B4-BE49-F238E27FC236}">
                    <a16:creationId xmlns:a16="http://schemas.microsoft.com/office/drawing/2014/main" id="{16149282-C2ED-5656-3263-2F85F95CCD4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2629497" y="2228974"/>
                <a:ext cx="716656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9" name="Oval 4">
                <a:extLst>
                  <a:ext uri="{FF2B5EF4-FFF2-40B4-BE49-F238E27FC236}">
                    <a16:creationId xmlns:a16="http://schemas.microsoft.com/office/drawing/2014/main" id="{5C883076-B12A-125E-15C6-34E2D78E7C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1648" y="1483287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E5043FD6-CEFB-B3A1-2F8F-4A37A25DC69A}"/>
                    </a:ext>
                  </a:extLst>
                </p:cNvPr>
                <p:cNvSpPr/>
                <p:nvPr/>
              </p:nvSpPr>
              <p:spPr>
                <a:xfrm>
                  <a:off x="2509101" y="2975586"/>
                  <a:ext cx="502125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9101" y="2975586"/>
                  <a:ext cx="502125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AutoShape 13">
              <a:extLst>
                <a:ext uri="{FF2B5EF4-FFF2-40B4-BE49-F238E27FC236}">
                  <a16:creationId xmlns:a16="http://schemas.microsoft.com/office/drawing/2014/main" id="{F84B85E9-E3F9-C59B-C4A8-ECBFAC4A20E0}"/>
                </a:ext>
              </a:extLst>
            </p:cNvPr>
            <p:cNvCxnSpPr>
              <a:cxnSpLocks noChangeShapeType="1"/>
              <a:endCxn id="31" idx="6"/>
            </p:cNvCxnSpPr>
            <p:nvPr/>
          </p:nvCxnSpPr>
          <p:spPr bwMode="auto">
            <a:xfrm flipH="1">
              <a:off x="2928346" y="3166492"/>
              <a:ext cx="711213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3101DAF-F6CC-A6D7-C178-546EC3920628}"/>
                    </a:ext>
                  </a:extLst>
                </p:cNvPr>
                <p:cNvSpPr txBox="1"/>
                <p:nvPr/>
              </p:nvSpPr>
              <p:spPr>
                <a:xfrm>
                  <a:off x="3620217" y="2964241"/>
                  <a:ext cx="4042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0217" y="2964241"/>
                  <a:ext cx="40427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808462A-B13F-007B-57F8-4EA79B625D51}"/>
                </a:ext>
              </a:extLst>
            </p:cNvPr>
            <p:cNvSpPr/>
            <p:nvPr/>
          </p:nvSpPr>
          <p:spPr>
            <a:xfrm>
              <a:off x="1991545" y="2427992"/>
              <a:ext cx="1363389" cy="33999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C99770D-0C2A-D663-5D5C-17D9EA759484}"/>
                    </a:ext>
                  </a:extLst>
                </p:cNvPr>
                <p:cNvSpPr txBox="1"/>
                <p:nvPr/>
              </p:nvSpPr>
              <p:spPr>
                <a:xfrm>
                  <a:off x="2119433" y="2492896"/>
                  <a:ext cx="11473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=1..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9433" y="2492896"/>
                  <a:ext cx="114736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8C07237-5EA2-89E6-AF6B-174E2A552564}"/>
                    </a:ext>
                  </a:extLst>
                </p:cNvPr>
                <p:cNvSpPr txBox="1"/>
                <p:nvPr/>
              </p:nvSpPr>
              <p:spPr>
                <a:xfrm>
                  <a:off x="3616737" y="4866600"/>
                  <a:ext cx="4042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72E848C2-85EF-4611-9D32-B63BC30BA3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6737" y="4866600"/>
                  <a:ext cx="404277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5970" b="-833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E489712-5F92-2B3A-33BB-398C89927EAC}"/>
                </a:ext>
              </a:extLst>
            </p:cNvPr>
            <p:cNvSpPr/>
            <p:nvPr/>
          </p:nvSpPr>
          <p:spPr>
            <a:xfrm>
              <a:off x="3534037" y="4518246"/>
              <a:ext cx="1113293" cy="1143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141CF367-2F79-0A20-A243-56DF2C84B971}"/>
                    </a:ext>
                  </a:extLst>
                </p:cNvPr>
                <p:cNvSpPr txBox="1"/>
                <p:nvPr/>
              </p:nvSpPr>
              <p:spPr>
                <a:xfrm>
                  <a:off x="3535313" y="5279829"/>
                  <a:ext cx="11560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=1..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8FE1030-9BE0-49FE-B203-0CC86CFB30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5313" y="5279829"/>
                  <a:ext cx="1156086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AutoShape 13">
              <a:extLst>
                <a:ext uri="{FF2B5EF4-FFF2-40B4-BE49-F238E27FC236}">
                  <a16:creationId xmlns:a16="http://schemas.microsoft.com/office/drawing/2014/main" id="{6B4CCB9B-2F28-5530-5A32-DA54896FB0AC}"/>
                </a:ext>
              </a:extLst>
            </p:cNvPr>
            <p:cNvCxnSpPr>
              <a:cxnSpLocks noChangeShapeType="1"/>
              <a:endCxn id="42" idx="0"/>
            </p:cNvCxnSpPr>
            <p:nvPr/>
          </p:nvCxnSpPr>
          <p:spPr bwMode="auto">
            <a:xfrm>
              <a:off x="3813643" y="4350828"/>
              <a:ext cx="5233" cy="51577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7EEE745-4CF1-8E29-7A1E-DD337F438C42}"/>
                    </a:ext>
                  </a:extLst>
                </p:cNvPr>
                <p:cNvSpPr txBox="1"/>
                <p:nvPr/>
              </p:nvSpPr>
              <p:spPr>
                <a:xfrm>
                  <a:off x="3624087" y="3931235"/>
                  <a:ext cx="4042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D5A40CAC-896B-4051-894E-F1ADB27461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4087" y="3931235"/>
                  <a:ext cx="404277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035C77-DCAF-C6C8-2AC1-B0FC1897A910}"/>
                  </a:ext>
                </a:extLst>
              </p:cNvPr>
              <p:cNvSpPr txBox="1"/>
              <p:nvPr/>
            </p:nvSpPr>
            <p:spPr>
              <a:xfrm>
                <a:off x="9389297" y="6178732"/>
                <a:ext cx="12499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=1..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035C77-DCAF-C6C8-2AC1-B0FC1897A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297" y="6178732"/>
                <a:ext cx="1249973" cy="369332"/>
              </a:xfrm>
              <a:prstGeom prst="rect">
                <a:avLst/>
              </a:prstGeom>
              <a:blipFill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20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Approximate inference </a:t>
            </a:r>
            <a:br>
              <a:rPr lang="en-US" dirty="0"/>
            </a:br>
            <a:r>
              <a:rPr lang="en-US" sz="4000" dirty="0"/>
              <a:t>(for Bayesian LDA)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Gibbs sampling</a:t>
                </a:r>
              </a:p>
              <a:p>
                <a:pPr lvl="3"/>
                <a:r>
                  <a:rPr lang="en-US" dirty="0">
                    <a:solidFill>
                      <a:schemeClr val="tx1"/>
                    </a:solidFill>
                  </a:rPr>
                  <a:t>Instead of obtaining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𝚽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we only generate samples from this distribution</a:t>
                </a:r>
              </a:p>
              <a:p>
                <a:pPr lvl="3"/>
                <a:r>
                  <a:rPr lang="en-US" sz="2000" dirty="0"/>
                  <a:t>We alternately sample from</a:t>
                </a:r>
              </a:p>
              <a:p>
                <a:pPr lvl="4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en-US" sz="1600" b="1"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1">
                            <a:latin typeface="Cambria Math" panose="02040503050406030204" pitchFamily="18" charset="0"/>
                          </a:rPr>
                          <m:t>𝚽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lvl="4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  <m:sup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1">
                            <a:latin typeface="Cambria Math" panose="02040503050406030204" pitchFamily="18" charset="0"/>
                          </a:rPr>
                          <m:t>𝚽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endParaRPr lang="en-US" sz="1600" dirty="0"/>
              </a:p>
              <a:p>
                <a:pPr marL="914400" lvl="2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Variational Bayes</a:t>
                </a:r>
              </a:p>
              <a:p>
                <a:pPr lvl="3"/>
                <a:r>
                  <a:rPr lang="en-US" dirty="0">
                    <a:solidFill>
                      <a:schemeClr val="tx1"/>
                    </a:solidFill>
                  </a:rPr>
                  <a:t>Approximate intractable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𝚽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tractable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3"/>
                <a:r>
                  <a:rPr lang="en-US" dirty="0">
                    <a:solidFill>
                      <a:schemeClr val="tx1"/>
                    </a:solidFill>
                  </a:rPr>
                  <a:t>Iteratively tune parameters of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to minimize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𝐾𝐿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||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𝚽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1371600" lvl="3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3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1490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>
        <a:normAutofit/>
      </a:bodyPr>
      <a:lstStyle>
        <a:defPPr marL="342900" indent="-342900" algn="l">
          <a:buFont typeface="Arial" panose="020B0604020202020204" pitchFamily="34" charset="0"/>
          <a:buChar char="•"/>
          <a:defRPr sz="2000" dirty="0">
            <a:latin typeface="+mj-lt"/>
          </a:defRPr>
        </a:defPPr>
      </a:lstStyle>
    </a:tx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3F9391D2CAFAB47A3B2C38F529E6223" ma:contentTypeVersion="2" ma:contentTypeDescription="Vytvoří nový dokument" ma:contentTypeScope="" ma:versionID="3f17fa288171d7d82bd8240d57809eaa">
  <xsd:schema xmlns:xsd="http://www.w3.org/2001/XMLSchema" xmlns:xs="http://www.w3.org/2001/XMLSchema" xmlns:p="http://schemas.microsoft.com/office/2006/metadata/properties" xmlns:ns3="39e586fb-77b3-4a1d-b374-8e278f7adda5" targetNamespace="http://schemas.microsoft.com/office/2006/metadata/properties" ma:root="true" ma:fieldsID="0e58065d5bc3858b1c0c0de11a126ec6" ns3:_="">
    <xsd:import namespace="39e586fb-77b3-4a1d-b374-8e278f7add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e586fb-77b3-4a1d-b374-8e278f7add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594500-E19C-4E85-90B9-2824296116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281293-E699-48BE-8F06-EA7DD14B27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e586fb-77b3-4a1d-b374-8e278f7add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5DAA6F-9CA4-4F96-849C-508DE5D54974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39e586fb-77b3-4a1d-b374-8e278f7adda5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25032</TotalTime>
  <Words>3077</Words>
  <Application>Microsoft Office PowerPoint</Application>
  <PresentationFormat>Widescreen</PresentationFormat>
  <Paragraphs>401</Paragraphs>
  <Slides>32</Slides>
  <Notes>16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Times New Roman</vt:lpstr>
      <vt:lpstr>Office Theme</vt:lpstr>
      <vt:lpstr>Výchozí návrh</vt:lpstr>
      <vt:lpstr>PowerPoint Presentation</vt:lpstr>
      <vt:lpstr>Latent Dirichlet Allocation Model</vt:lpstr>
      <vt:lpstr>The Task</vt:lpstr>
      <vt:lpstr>LDA assumed generative process</vt:lpstr>
      <vt:lpstr>Full Bayesian LDA</vt:lpstr>
      <vt:lpstr>Bayesian LDA model summary </vt:lpstr>
      <vt:lpstr>Using counts C_(d,v)^k</vt:lpstr>
      <vt:lpstr>Joint probability using the counts</vt:lpstr>
      <vt:lpstr>Approximate inference  (for Bayesian LDA)</vt:lpstr>
      <vt:lpstr>Gibbs Sampling</vt:lpstr>
      <vt:lpstr>Gibbs sampling for 2D Gaussian</vt:lpstr>
      <vt:lpstr>GS inference for LDA: Sampling Z</vt:lpstr>
      <vt:lpstr>GS inference for LDA: Sampling Θ and Φ</vt:lpstr>
      <vt:lpstr>GS inference for LDA: Sampling Θ and Φ</vt:lpstr>
      <vt:lpstr>GS inference for LDA: Summary</vt:lpstr>
      <vt:lpstr>GS inference for LDA: Using word counts</vt:lpstr>
      <vt:lpstr>GS inference for LDA: Summary</vt:lpstr>
      <vt:lpstr>Approximate inference  (for Bayesian LDA)</vt:lpstr>
      <vt:lpstr>Variational Bayes</vt:lpstr>
      <vt:lpstr>Minimizing Kullback-Leibler divergence</vt:lpstr>
      <vt:lpstr>VB – Mean field approximation</vt:lpstr>
      <vt:lpstr>Mean field - update</vt:lpstr>
      <vt:lpstr>Variational Bayes for LDA</vt:lpstr>
      <vt:lpstr>VB update for q(Z)</vt:lpstr>
      <vt:lpstr>VB update for q(Θ,Φ)</vt:lpstr>
      <vt:lpstr>VB update for q(θ_d )</vt:lpstr>
      <vt:lpstr>VB update for q(φ_k )</vt:lpstr>
      <vt:lpstr>VB update for q(z_dn )</vt:lpstr>
      <vt:lpstr>VB inference for LDA using word counts</vt:lpstr>
      <vt:lpstr>ELBO objective to monitor progress</vt:lpstr>
      <vt:lpstr>Efficient ELBO calculation</vt:lpstr>
      <vt:lpstr>VB inference for LDA: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Burget Lukáš (2782)</dc:creator>
  <cp:lastModifiedBy>Burget Lukáš (2782)</cp:lastModifiedBy>
  <cp:revision>79</cp:revision>
  <dcterms:created xsi:type="dcterms:W3CDTF">2019-12-11T14:48:04Z</dcterms:created>
  <dcterms:modified xsi:type="dcterms:W3CDTF">2024-11-09T23:30:54Z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0x01010023F9391D2CAFAB47A3B2C38F529E6223</vt:lpwstr>
  </property>
</Properties>
</file>