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3"/>
  </p:notesMasterIdLst>
  <p:handoutMasterIdLst>
    <p:handoutMasterId r:id="rId44"/>
  </p:handoutMasterIdLst>
  <p:sldIdLst>
    <p:sldId id="260" r:id="rId2"/>
    <p:sldId id="258" r:id="rId3"/>
    <p:sldId id="261" r:id="rId4"/>
    <p:sldId id="286" r:id="rId5"/>
    <p:sldId id="262" r:id="rId6"/>
    <p:sldId id="264" r:id="rId7"/>
    <p:sldId id="297" r:id="rId8"/>
    <p:sldId id="263" r:id="rId9"/>
    <p:sldId id="274" r:id="rId10"/>
    <p:sldId id="276" r:id="rId11"/>
    <p:sldId id="265" r:id="rId12"/>
    <p:sldId id="278" r:id="rId13"/>
    <p:sldId id="290" r:id="rId14"/>
    <p:sldId id="291" r:id="rId15"/>
    <p:sldId id="292" r:id="rId16"/>
    <p:sldId id="293" r:id="rId17"/>
    <p:sldId id="294" r:id="rId18"/>
    <p:sldId id="295" r:id="rId19"/>
    <p:sldId id="308" r:id="rId20"/>
    <p:sldId id="309" r:id="rId21"/>
    <p:sldId id="266" r:id="rId22"/>
    <p:sldId id="279" r:id="rId23"/>
    <p:sldId id="267" r:id="rId24"/>
    <p:sldId id="287" r:id="rId25"/>
    <p:sldId id="283" r:id="rId26"/>
    <p:sldId id="268" r:id="rId27"/>
    <p:sldId id="280" r:id="rId28"/>
    <p:sldId id="285" r:id="rId29"/>
    <p:sldId id="269" r:id="rId30"/>
    <p:sldId id="284" r:id="rId31"/>
    <p:sldId id="271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281" r:id="rId41"/>
    <p:sldId id="307" r:id="rId42"/>
  </p:sldIdLst>
  <p:sldSz cx="9144000" cy="6858000" type="screen4x3"/>
  <p:notesSz cx="9867900" cy="67183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16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D9B3E"/>
    <a:srgbClr val="FF9900"/>
    <a:srgbClr val="FFFF00"/>
    <a:srgbClr val="1436CA"/>
    <a:srgbClr val="3366CC"/>
    <a:srgbClr val="2200EE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9" autoAdjust="0"/>
  </p:normalViewPr>
  <p:slideViewPr>
    <p:cSldViewPr>
      <p:cViewPr varScale="1">
        <p:scale>
          <a:sx n="89" d="100"/>
          <a:sy n="89" d="100"/>
        </p:scale>
        <p:origin x="128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04" y="-90"/>
      </p:cViewPr>
      <p:guideLst>
        <p:guide orient="horz" pos="2116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81750"/>
            <a:ext cx="42767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81750"/>
            <a:ext cx="42767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B17675-A3E7-4FFA-8D49-4955D31D79C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38248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3238"/>
            <a:ext cx="3359150" cy="2519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0875"/>
            <a:ext cx="78962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textu.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81750"/>
            <a:ext cx="42767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88" y="6381750"/>
            <a:ext cx="42767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DAC8CD-AFA4-4F87-ACD0-56F5029EEA2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86389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8B89-A6CC-45C7-9E2F-7C3CD8C4D80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240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6DE80-70CA-4D0D-B710-9B7A0B8BD0E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1770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91CE1-3FB7-4B60-A218-8540E58C976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2642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AF4A-F12D-40F0-8571-4C68980D6F1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2952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A3A67-24B7-4741-AB34-B09A44B63DD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6987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C1DA2-D88E-4B1C-9250-3E3A33A01C5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2663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E0552-F9C6-45F9-A651-9142343F892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3613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C1022-57D1-4CDE-AD9D-3D651AC7E4E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3074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E8A5-EA0F-4476-9706-3050E8A8A3C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2921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5F11-197F-4A5D-A2D7-B0237BE1A77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7304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5B70-A104-4E05-A53E-C1263F2DEA5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46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F47E508C-70C9-487C-AB24-ED7B6CE6DDD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t.vutbr.cz/study/courses/ISS/publi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t.vutbr.cz/study/courses/ISS/public" TargetMode="External"/><Relationship Id="rId2" Type="http://schemas.openxmlformats.org/officeDocument/2006/relationships/hyperlink" Target="https://www.fit.vut.cz/study/course/IS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perlectures.com/fit-iss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t.vutbr.cz/study/courses/ISS/public/forum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t.vutbr.cz/~ikodym" TargetMode="External"/><Relationship Id="rId3" Type="http://schemas.openxmlformats.org/officeDocument/2006/relationships/hyperlink" Target="http://www.fit.vutbr.cz/~grezl" TargetMode="External"/><Relationship Id="rId7" Type="http://schemas.openxmlformats.org/officeDocument/2006/relationships/hyperlink" Target="http://www.fit.vutbr.cz/~ibenes" TargetMode="External"/><Relationship Id="rId2" Type="http://schemas.openxmlformats.org/officeDocument/2006/relationships/hyperlink" Target="http://www.fit.vutbr.cz/~cernock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t.vutbr.cz/~baskar" TargetMode="External"/><Relationship Id="rId5" Type="http://schemas.openxmlformats.org/officeDocument/2006/relationships/hyperlink" Target="http://www.fit.vutbr.cz/~izmolikova" TargetMode="External"/><Relationship Id="rId4" Type="http://schemas.openxmlformats.org/officeDocument/2006/relationships/hyperlink" Target="http://www.fit.vutbr.cz/~ikocour" TargetMode="External"/><Relationship Id="rId9" Type="http://schemas.openxmlformats.org/officeDocument/2006/relationships/hyperlink" Target="http://www.fit.vutbr.cz/~isilnov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ISS 2019/20 intro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Honza </a:t>
            </a:r>
            <a:r>
              <a:rPr lang="cs-CZ" altLang="en-US" smtClean="0"/>
              <a:t>Černocký, ÚPGM</a:t>
            </a:r>
            <a:r>
              <a:rPr lang="en-US" altLang="en-US" smtClean="0"/>
              <a:t> FIT VUT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/>
              <a:t>Kde s</a:t>
            </a:r>
            <a:r>
              <a:rPr lang="en-US" altLang="en-US" dirty="0" err="1" smtClean="0"/>
              <a:t>ed</a:t>
            </a:r>
            <a:r>
              <a:rPr lang="cs-CZ" altLang="en-US" dirty="0" err="1" smtClean="0"/>
              <a:t>íme</a:t>
            </a:r>
            <a:endParaRPr lang="en-US" altLang="en-US" dirty="0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5951E-EBAC-4159-9F07-6EF7A4209924}" type="slidenum">
              <a:rPr lang="cs-CZ" altLang="en-US"/>
              <a:pPr>
                <a:defRPr/>
              </a:pPr>
              <a:t>10</a:t>
            </a:fld>
            <a:endParaRPr lang="cs-CZ" altLang="en-US"/>
          </a:p>
        </p:txBody>
      </p:sp>
      <p:pic>
        <p:nvPicPr>
          <p:cNvPr id="12293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36700"/>
            <a:ext cx="8916988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ýbuch 1 6"/>
          <p:cNvSpPr/>
          <p:nvPr/>
        </p:nvSpPr>
        <p:spPr>
          <a:xfrm>
            <a:off x="1619250" y="2060575"/>
            <a:ext cx="1066800" cy="65246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/>
              <a:t>ISS</a:t>
            </a:r>
            <a:endParaRPr lang="en-US" b="1" dirty="0"/>
          </a:p>
        </p:txBody>
      </p:sp>
      <p:sp>
        <p:nvSpPr>
          <p:cNvPr id="8" name="Výbuch 1 7"/>
          <p:cNvSpPr/>
          <p:nvPr/>
        </p:nvSpPr>
        <p:spPr>
          <a:xfrm>
            <a:off x="611188" y="2662238"/>
            <a:ext cx="1066800" cy="65246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/>
              <a:t>ISS</a:t>
            </a:r>
            <a:endParaRPr lang="en-US" b="1" dirty="0"/>
          </a:p>
        </p:txBody>
      </p:sp>
      <p:sp>
        <p:nvSpPr>
          <p:cNvPr id="9" name="Výbuch 1 8"/>
          <p:cNvSpPr/>
          <p:nvPr/>
        </p:nvSpPr>
        <p:spPr>
          <a:xfrm>
            <a:off x="1255713" y="2068513"/>
            <a:ext cx="1066800" cy="65405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/>
              <a:t>ISS</a:t>
            </a:r>
            <a:endParaRPr lang="en-US" b="1" dirty="0"/>
          </a:p>
        </p:txBody>
      </p:sp>
      <p:sp>
        <p:nvSpPr>
          <p:cNvPr id="10" name="Výbuch 1 9"/>
          <p:cNvSpPr/>
          <p:nvPr/>
        </p:nvSpPr>
        <p:spPr>
          <a:xfrm>
            <a:off x="5724525" y="2852738"/>
            <a:ext cx="1066800" cy="65246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/>
              <a:t>ISS</a:t>
            </a:r>
            <a:endParaRPr lang="en-US" b="1" dirty="0"/>
          </a:p>
        </p:txBody>
      </p:sp>
      <p:sp>
        <p:nvSpPr>
          <p:cNvPr id="11" name="Výbuch 1 10"/>
          <p:cNvSpPr/>
          <p:nvPr/>
        </p:nvSpPr>
        <p:spPr>
          <a:xfrm>
            <a:off x="6411913" y="2852738"/>
            <a:ext cx="1066800" cy="65246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/>
              <a:t>ISS</a:t>
            </a:r>
            <a:endParaRPr lang="en-US" b="1" dirty="0"/>
          </a:p>
        </p:txBody>
      </p:sp>
      <p:sp>
        <p:nvSpPr>
          <p:cNvPr id="12" name="Výbuch 1 11"/>
          <p:cNvSpPr/>
          <p:nvPr/>
        </p:nvSpPr>
        <p:spPr>
          <a:xfrm>
            <a:off x="4033838" y="1417638"/>
            <a:ext cx="2232025" cy="652462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 err="1"/>
              <a:t>sekretari</a:t>
            </a:r>
            <a:r>
              <a:rPr lang="cs-CZ" sz="1600" b="1" dirty="0" err="1"/>
              <a:t>át</a:t>
            </a:r>
            <a:endParaRPr lang="en-US" sz="1600" b="1" dirty="0"/>
          </a:p>
        </p:txBody>
      </p:sp>
      <p:sp>
        <p:nvSpPr>
          <p:cNvPr id="13" name="Výbuch 1 12"/>
          <p:cNvSpPr/>
          <p:nvPr/>
        </p:nvSpPr>
        <p:spPr>
          <a:xfrm>
            <a:off x="2587625" y="2554288"/>
            <a:ext cx="1066800" cy="65246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/>
              <a:t>ISS</a:t>
            </a:r>
            <a:endParaRPr lang="en-US" b="1" dirty="0"/>
          </a:p>
        </p:txBody>
      </p:sp>
      <p:sp>
        <p:nvSpPr>
          <p:cNvPr id="14" name="Výbuch 1 13"/>
          <p:cNvSpPr/>
          <p:nvPr/>
        </p:nvSpPr>
        <p:spPr>
          <a:xfrm>
            <a:off x="5715000" y="1744663"/>
            <a:ext cx="1066800" cy="65087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/>
              <a:t>ISS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</a:t>
            </a:r>
            <a:r>
              <a:rPr lang="cs-CZ" altLang="en-US" smtClean="0"/>
              <a:t>íle ISS</a:t>
            </a:r>
            <a:endParaRPr lang="en-US" altLang="en-US" smtClean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en-US" smtClean="0"/>
              <a:t>Uvedení do teorie signálů a lineárních systémů se spojitým a s diskrétním časem, dále do teorie náhodných signálů. Důraz na spektrální analýzu a lineární filtraci jako na dva základní bloky moderních komunikačních systémů.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0D41B-1D07-4163-9DDF-2DCA2C1B4915}" type="slidenum">
              <a:rPr lang="cs-CZ" altLang="en-US"/>
              <a:pPr>
                <a:defRPr/>
              </a:pPr>
              <a:t>11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Prakticky</a:t>
            </a:r>
            <a:endParaRPr lang="en-US" altLang="en-US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Filtrování – „jak to změnit“</a:t>
            </a:r>
          </a:p>
          <a:p>
            <a:pPr eaLnBrk="1" hangingPunct="1"/>
            <a:r>
              <a:rPr lang="cs-CZ" altLang="en-US" smtClean="0"/>
              <a:t>Spektrální analýza – „jak se podívat dovnitř“</a:t>
            </a:r>
          </a:p>
          <a:p>
            <a:pPr eaLnBrk="1" hangingPunct="1"/>
            <a:r>
              <a:rPr lang="cs-CZ" altLang="en-US" smtClean="0"/>
              <a:t>Náhodné signály – „nic kolem nás není úplně jistého“</a:t>
            </a:r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49C6F-5635-4CFE-9026-2B75AE0685B1}" type="slidenum">
              <a:rPr lang="cs-CZ" altLang="en-US"/>
              <a:pPr>
                <a:defRPr/>
              </a:pPr>
              <a:t>12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Motivace I – Gigabyte Ethernet</a:t>
            </a:r>
            <a:endParaRPr lang="en-US" altLang="en-US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165850"/>
            <a:ext cx="8218488" cy="407988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cs-CZ" dirty="0" smtClean="0"/>
              <a:t>Zdroj</a:t>
            </a:r>
            <a:r>
              <a:rPr lang="en-US" dirty="0" smtClean="0"/>
              <a:t>: 3COM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93C18-EA8A-43FB-9C68-6A9194543706}" type="slidenum">
              <a:rPr lang="cs-CZ" altLang="en-US" smtClean="0"/>
              <a:pPr>
                <a:defRPr/>
              </a:pPr>
              <a:t>13</a:t>
            </a:fld>
            <a:endParaRPr lang="cs-CZ" altLang="en-US"/>
          </a:p>
        </p:txBody>
      </p:sp>
      <p:pic>
        <p:nvPicPr>
          <p:cNvPr id="1536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395413"/>
            <a:ext cx="6983412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Motivace II – K</a:t>
            </a:r>
            <a:r>
              <a:rPr lang="cs-CZ" altLang="en-US" smtClean="0"/>
              <a:t>ódování řeči GSM</a:t>
            </a:r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5479F-36CD-49CA-B8FC-39F6AA316FC8}" type="slidenum">
              <a:rPr lang="cs-CZ" altLang="en-US" smtClean="0"/>
              <a:pPr>
                <a:defRPr/>
              </a:pPr>
              <a:t>14</a:t>
            </a:fld>
            <a:endParaRPr lang="cs-CZ" altLang="en-US"/>
          </a:p>
        </p:txBody>
      </p:sp>
      <p:pic>
        <p:nvPicPr>
          <p:cNvPr id="1638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11313"/>
            <a:ext cx="7127875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57200" y="6165850"/>
            <a:ext cx="821848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cs-CZ" dirty="0" smtClean="0"/>
              <a:t>Zdroj</a:t>
            </a:r>
            <a:r>
              <a:rPr lang="en-US" dirty="0" smtClean="0"/>
              <a:t>: </a:t>
            </a:r>
            <a:r>
              <a:rPr lang="cs-CZ" dirty="0" smtClean="0"/>
              <a:t>ETSI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Motivace III – make </a:t>
            </a:r>
            <a:r>
              <a:rPr lang="en-US" altLang="en-US" smtClean="0"/>
              <a:t>$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57200" y="5589588"/>
            <a:ext cx="8229600" cy="863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800" smtClean="0"/>
              <a:t>Karel Janeček … Je spolumajitelem (23,6 %) a předsedou dozorčí rady společnosti RSJ, která se zabývá obchodováním s finančními deriváty 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CF05F-E6E9-4410-BA1A-E3BD61AE16CD}" type="slidenum">
              <a:rPr lang="cs-CZ" altLang="en-US" smtClean="0"/>
              <a:pPr>
                <a:defRPr/>
              </a:pPr>
              <a:t>15</a:t>
            </a:fld>
            <a:endParaRPr lang="cs-CZ" altLang="en-US"/>
          </a:p>
        </p:txBody>
      </p:sp>
      <p:pic>
        <p:nvPicPr>
          <p:cNvPr id="17413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7164388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https://upload.wikimedia.org/wikipedia/commons/thumb/3/30/Karel_Jane%C4%8Dek_2016.jpg/225px-Karel_Jane%C4%8Dek_2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924175"/>
            <a:ext cx="168433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Demo - MP3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57200" y="6102350"/>
            <a:ext cx="8229600" cy="4953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en-US" smtClean="0"/>
              <a:t>„</a:t>
            </a:r>
            <a:r>
              <a:rPr lang="en-US" altLang="en-US" smtClean="0"/>
              <a:t>Fyzick</a:t>
            </a:r>
            <a:r>
              <a:rPr lang="cs-CZ" altLang="en-US" smtClean="0"/>
              <a:t>á</a:t>
            </a:r>
            <a:r>
              <a:rPr lang="en-US" altLang="en-US" smtClean="0"/>
              <a:t> demonstrace</a:t>
            </a:r>
            <a:r>
              <a:rPr lang="cs-CZ" altLang="en-US" smtClean="0"/>
              <a:t>“</a:t>
            </a:r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E9280-4665-47A6-9DE9-1A7BF13180EE}" type="slidenum">
              <a:rPr lang="cs-CZ" altLang="en-US" smtClean="0"/>
              <a:pPr>
                <a:defRPr/>
              </a:pPr>
              <a:t>16</a:t>
            </a:fld>
            <a:endParaRPr lang="cs-CZ" altLang="en-US"/>
          </a:p>
        </p:txBody>
      </p:sp>
      <p:pic>
        <p:nvPicPr>
          <p:cNvPr id="19461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65275"/>
            <a:ext cx="85693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… a implementace</a:t>
            </a:r>
            <a:endParaRPr lang="en-US" altLang="en-US" smtClean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E56B5-FC7B-4831-9D61-ED47E8255527}" type="slidenum">
              <a:rPr lang="cs-CZ" altLang="en-US" smtClean="0"/>
              <a:pPr>
                <a:defRPr/>
              </a:pPr>
              <a:t>17</a:t>
            </a:fld>
            <a:endParaRPr lang="cs-CZ" altLang="en-US"/>
          </a:p>
        </p:txBody>
      </p:sp>
      <p:pic>
        <p:nvPicPr>
          <p:cNvPr id="2048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481138"/>
            <a:ext cx="7272338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Zástupný symbol pro obsah 2"/>
          <p:cNvSpPr txBox="1">
            <a:spLocks/>
          </p:cNvSpPr>
          <p:nvPr/>
        </p:nvSpPr>
        <p:spPr bwMode="auto">
          <a:xfrm>
            <a:off x="395288" y="6183313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en-US" sz="1800"/>
              <a:t>Zdroj: Frauenhofer Institut, Germany.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Něco si rychle zkusit … flétnička</a:t>
            </a:r>
            <a:endParaRPr lang="en-US" altLang="en-US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138113" y="1268413"/>
            <a:ext cx="8856662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s = wavread(’SIG/out.wav’); x = s(7100:9147); </a:t>
            </a:r>
            <a:endParaRPr lang="cs-CZ" altLang="en-US" sz="20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X = fft(x);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f = (0:1023)/2048 * 44100 /2; </a:t>
            </a:r>
            <a:endParaRPr lang="cs-CZ" altLang="en-US" sz="20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  <a:cs typeface="Courier New" panose="02070309020205020404" pitchFamily="49" charset="0"/>
              </a:rPr>
              <a:t>plot (f, 20*log10(abs(X(1:1024))));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5892E-99C8-49BF-8C44-4D24899D9567}" type="slidenum">
              <a:rPr lang="cs-CZ" altLang="en-US" smtClean="0"/>
              <a:pPr>
                <a:defRPr/>
              </a:pPr>
              <a:t>18</a:t>
            </a:fld>
            <a:endParaRPr lang="cs-CZ" altLang="en-US"/>
          </a:p>
        </p:txBody>
      </p:sp>
      <p:pic>
        <p:nvPicPr>
          <p:cNvPr id="21509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43213"/>
            <a:ext cx="7945438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trike="sngStrike" dirty="0" smtClean="0"/>
              <a:t>ISS</a:t>
            </a:r>
            <a:r>
              <a:rPr lang="cs-CZ" dirty="0" smtClean="0"/>
              <a:t> </a:t>
            </a:r>
            <a:r>
              <a:rPr lang="en-US" dirty="0" smtClean="0"/>
              <a:t>-&gt; </a:t>
            </a:r>
            <a:r>
              <a:rPr lang="cs-CZ" dirty="0" err="1" smtClean="0"/>
              <a:t>features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machine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19</a:t>
            </a:fld>
            <a:endParaRPr lang="cs-CZ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65111" y="4356160"/>
            <a:ext cx="1800225" cy="10795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Feature extraction</a:t>
            </a: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0161" y="4356160"/>
            <a:ext cx="2376487" cy="17272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Evaluation of </a:t>
            </a:r>
            <a:r>
              <a:rPr lang="en-US" altLang="en-US" sz="2000" strike="sngStrike" dirty="0" smtClean="0">
                <a:solidFill>
                  <a:schemeClr val="tx1"/>
                </a:solidFill>
              </a:rPr>
              <a:t>probabilities </a:t>
            </a:r>
            <a:r>
              <a:rPr lang="en-US" altLang="en-US" sz="2000" dirty="0" smtClean="0">
                <a:solidFill>
                  <a:schemeClr val="tx1"/>
                </a:solidFill>
              </a:rPr>
              <a:t>… likelihoods … scores … some values</a:t>
            </a: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0161" y="2843273"/>
            <a:ext cx="2376487" cy="10795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Models</a:t>
            </a: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49886" y="4356160"/>
            <a:ext cx="2017712" cy="10795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“decoding”</a:t>
            </a: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88848" y="4932423"/>
            <a:ext cx="576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765336" y="4930835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646648" y="4930835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8166011" y="4932423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422686" y="3922773"/>
            <a:ext cx="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17411" y="4500623"/>
            <a:ext cx="638614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</a:rPr>
              <a:t>input</a:t>
            </a:r>
            <a:endParaRPr lang="cs-CZ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150136" y="4500623"/>
            <a:ext cx="773266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</a:rPr>
              <a:t>output</a:t>
            </a:r>
            <a:endParaRPr lang="cs-CZ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Výbuch 2 16"/>
          <p:cNvSpPr/>
          <p:nvPr/>
        </p:nvSpPr>
        <p:spPr>
          <a:xfrm>
            <a:off x="167328" y="3628604"/>
            <a:ext cx="3679096" cy="2376264"/>
          </a:xfrm>
          <a:prstGeom prst="irregularSeal2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Agenda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organisace</a:t>
            </a:r>
          </a:p>
          <a:p>
            <a:pPr eaLnBrk="1" hangingPunct="1"/>
            <a:r>
              <a:rPr lang="cs-CZ" altLang="en-US" smtClean="0"/>
              <a:t>Cíle</a:t>
            </a:r>
          </a:p>
          <a:p>
            <a:pPr eaLnBrk="1" hangingPunct="1"/>
            <a:r>
              <a:rPr lang="cs-CZ" altLang="en-US" smtClean="0"/>
              <a:t>Trocha motivace</a:t>
            </a:r>
          </a:p>
          <a:p>
            <a:pPr eaLnBrk="1" hangingPunct="1"/>
            <a:r>
              <a:rPr lang="cs-CZ" altLang="en-US" smtClean="0"/>
              <a:t>program kursu</a:t>
            </a:r>
          </a:p>
          <a:p>
            <a:pPr eaLnBrk="1" hangingPunct="1"/>
            <a:r>
              <a:rPr lang="cs-CZ" altLang="en-US" smtClean="0"/>
              <a:t>hodnocení </a:t>
            </a:r>
          </a:p>
          <a:p>
            <a:pPr eaLnBrk="1" hangingPunct="1"/>
            <a:r>
              <a:rPr lang="cs-CZ" altLang="en-US" smtClean="0"/>
              <a:t>zdroje ke studiu</a:t>
            </a:r>
          </a:p>
          <a:p>
            <a:pPr eaLnBrk="1" hangingPunct="1"/>
            <a:r>
              <a:rPr lang="cs-CZ" altLang="en-US" smtClean="0"/>
              <a:t>Promluva do duše</a:t>
            </a:r>
          </a:p>
          <a:p>
            <a:pPr eaLnBrk="1" hangingPunct="1"/>
            <a:endParaRPr lang="cs-CZ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9B4AE-BEBD-4A50-9B68-76BB87405C66}" type="slidenum">
              <a:rPr lang="cs-CZ" altLang="en-US"/>
              <a:pPr>
                <a:defRPr/>
              </a:pPr>
              <a:t>2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who you’re talking to !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5468644"/>
            <a:ext cx="5528972" cy="9942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Recognition, detection, classification, regression </a:t>
            </a:r>
            <a:endParaRPr lang="en-US" dirty="0"/>
          </a:p>
        </p:txBody>
      </p:sp>
      <p:pic>
        <p:nvPicPr>
          <p:cNvPr id="4098" name="Picture 2" descr="ins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22" y="5061465"/>
            <a:ext cx="2002904" cy="15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509184" y="3767376"/>
            <a:ext cx="7290232" cy="994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Machine learning</a:t>
            </a:r>
            <a:endParaRPr lang="en-US" sz="3200" dirty="0"/>
          </a:p>
        </p:txBody>
      </p:sp>
      <p:pic>
        <p:nvPicPr>
          <p:cNvPr id="4100" name="Picture 4" descr="Image result for business mee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22" y="3541971"/>
            <a:ext cx="2138942" cy="12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509184" y="2262171"/>
            <a:ext cx="7290232" cy="708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Artificial intelligence !</a:t>
            </a:r>
            <a:endParaRPr lang="en-US" sz="3200" dirty="0"/>
          </a:p>
        </p:txBody>
      </p:sp>
      <p:pic>
        <p:nvPicPr>
          <p:cNvPr id="4102" name="Picture 6" descr="Image result for press confer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22" y="1641556"/>
            <a:ext cx="2387311" cy="15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2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Program</a:t>
            </a:r>
            <a:endParaRPr lang="en-US" altLang="en-US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en-US" sz="3000" dirty="0" smtClean="0"/>
              <a:t>Úvod a Číslicové filtry „</a:t>
            </a:r>
            <a:r>
              <a:rPr lang="en-US" altLang="en-US" sz="3000" dirty="0" err="1" smtClean="0"/>
              <a:t>intuitivn</a:t>
            </a:r>
            <a:r>
              <a:rPr lang="cs-CZ" altLang="en-US" sz="3000" dirty="0" smtClean="0"/>
              <a:t>ě“</a:t>
            </a:r>
            <a:endParaRPr lang="en-US" altLang="en-US" sz="3000" dirty="0" smtClean="0"/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2"/>
            </a:pPr>
            <a:r>
              <a:rPr lang="cs-CZ" altLang="en-US" sz="3000" dirty="0" smtClean="0"/>
              <a:t>Frekvenční analýza „</a:t>
            </a:r>
            <a:r>
              <a:rPr lang="en-US" altLang="en-US" sz="3000" dirty="0" err="1" smtClean="0"/>
              <a:t>intuitivn</a:t>
            </a:r>
            <a:r>
              <a:rPr lang="cs-CZ" altLang="en-US" sz="3000" dirty="0" smtClean="0"/>
              <a:t>ě“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2"/>
            </a:pPr>
            <a:r>
              <a:rPr lang="cs-CZ" altLang="en-US" sz="3000" dirty="0" smtClean="0"/>
              <a:t>Úvod do teorie, energie, výkony…</a:t>
            </a:r>
            <a:endParaRPr lang="en-US" altLang="en-US" sz="3000" dirty="0"/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2"/>
            </a:pPr>
            <a:r>
              <a:rPr lang="cs-CZ" altLang="en-US" sz="3000" dirty="0" smtClean="0"/>
              <a:t>Frekvenční analýza spojitých signálů</a:t>
            </a:r>
            <a:endParaRPr lang="en-US" altLang="en-US" sz="3000" dirty="0" smtClean="0"/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2"/>
            </a:pPr>
            <a:r>
              <a:rPr lang="cs-CZ" altLang="en-US" sz="3000" dirty="0" smtClean="0"/>
              <a:t>Systémy se spojitým časem</a:t>
            </a:r>
            <a:endParaRPr lang="en-US" altLang="en-US" sz="3000" dirty="0" smtClean="0"/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2"/>
            </a:pPr>
            <a:r>
              <a:rPr lang="cs-CZ" altLang="en-US" sz="3000" dirty="0" smtClean="0"/>
              <a:t>Od spojitého k diskrétnímu - vzorkování</a:t>
            </a:r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endParaRPr lang="cs-CZ" altLang="en-US" sz="3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2F402-DB7A-422D-B240-F156787EA13E}" type="slidenum">
              <a:rPr lang="cs-CZ" altLang="en-US"/>
              <a:pPr>
                <a:defRPr/>
              </a:pPr>
              <a:t>21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Program II. </a:t>
            </a:r>
            <a:endParaRPr lang="en-US" altLang="en-US" smtClean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 startAt="7"/>
            </a:pPr>
            <a:r>
              <a:rPr lang="cs-CZ" altLang="en-US" sz="3000" dirty="0" smtClean="0"/>
              <a:t>Diskrétní signály 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7"/>
            </a:pPr>
            <a:r>
              <a:rPr lang="cs-CZ" altLang="en-US" sz="3000" dirty="0" smtClean="0"/>
              <a:t>Číslicová filtrace pořádně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7"/>
            </a:pPr>
            <a:r>
              <a:rPr lang="cs-CZ" altLang="en-US" sz="3000" dirty="0" smtClean="0"/>
              <a:t>Náhodné signály - základy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7"/>
            </a:pPr>
            <a:r>
              <a:rPr lang="cs-CZ" altLang="en-US" sz="3000" dirty="0" smtClean="0"/>
              <a:t>Náhodné signály </a:t>
            </a:r>
            <a:r>
              <a:rPr lang="en-US" altLang="en-US" sz="3000" dirty="0" smtClean="0"/>
              <a:t>II, </a:t>
            </a:r>
            <a:r>
              <a:rPr lang="cs-CZ" altLang="en-US" sz="3000" dirty="0" smtClean="0"/>
              <a:t>kvantování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7"/>
            </a:pPr>
            <a:r>
              <a:rPr lang="cs-CZ" altLang="en-US" sz="3000" dirty="0" smtClean="0"/>
              <a:t>Zpracování obrazů (2D signály)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7"/>
            </a:pPr>
            <a:r>
              <a:rPr lang="cs-CZ" altLang="en-US" sz="3000" dirty="0" smtClean="0"/>
              <a:t>Aplikace zpracování signálů a rezerva 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7"/>
            </a:pPr>
            <a:r>
              <a:rPr lang="cs-CZ" altLang="en-US" sz="3000" dirty="0" smtClean="0"/>
              <a:t>Rezerva </a:t>
            </a:r>
          </a:p>
          <a:p>
            <a:pPr marL="514350" indent="-514350" eaLnBrk="1" hangingPunct="1">
              <a:lnSpc>
                <a:spcPct val="90000"/>
              </a:lnSpc>
            </a:pPr>
            <a:endParaRPr lang="en-US" altLang="en-US" sz="3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01B9B-051E-4045-BCBF-23198263FE47}" type="slidenum">
              <a:rPr lang="cs-CZ" altLang="en-US"/>
              <a:pPr>
                <a:defRPr/>
              </a:pPr>
              <a:t>22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</a:t>
            </a:r>
            <a:r>
              <a:rPr lang="en-US" altLang="en-US" smtClean="0"/>
              <a:t>umerick</a:t>
            </a:r>
            <a:r>
              <a:rPr lang="cs-CZ" altLang="en-US" smtClean="0"/>
              <a:t>á cvičení</a:t>
            </a:r>
            <a:endParaRPr lang="en-US" altLang="en-US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fontScale="92500"/>
          </a:bodyPr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cs-CZ" dirty="0"/>
              <a:t>Komplexní čísla, </a:t>
            </a:r>
            <a:r>
              <a:rPr lang="cs-CZ" dirty="0" err="1"/>
              <a:t>cosinusovky</a:t>
            </a:r>
            <a:r>
              <a:rPr lang="cs-CZ" dirty="0"/>
              <a:t> a komplexní exponenciály a operace s </a:t>
            </a:r>
            <a:r>
              <a:rPr lang="cs-CZ" dirty="0" smtClean="0"/>
              <a:t>nimi</a:t>
            </a:r>
            <a:endParaRPr lang="cs-CZ" dirty="0"/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dirty="0"/>
              <a:t>Základy, filtrování, frekvenční </a:t>
            </a:r>
            <a:r>
              <a:rPr lang="cs-CZ" dirty="0" smtClean="0"/>
              <a:t>analýza</a:t>
            </a:r>
            <a:endParaRPr lang="cs-CZ" dirty="0"/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dirty="0"/>
              <a:t>Signály se spojitým časem: Energie, výkon, Fourierova řada, Fourierova </a:t>
            </a:r>
            <a:r>
              <a:rPr lang="cs-CZ" dirty="0" smtClean="0"/>
              <a:t>transformace</a:t>
            </a:r>
            <a:endParaRPr lang="cs-CZ" dirty="0"/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dirty="0"/>
              <a:t>Systémy se spojitým časem a </a:t>
            </a:r>
            <a:r>
              <a:rPr lang="cs-CZ" dirty="0" smtClean="0"/>
              <a:t>vzorkování</a:t>
            </a:r>
            <a:endParaRPr lang="cs-CZ" dirty="0"/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dirty="0"/>
              <a:t>operace s diskrétními signály, konvoluce, DTFT, </a:t>
            </a:r>
            <a:r>
              <a:rPr lang="cs-CZ" dirty="0" smtClean="0"/>
              <a:t>DFT</a:t>
            </a:r>
            <a:endParaRPr lang="cs-CZ" dirty="0"/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dirty="0"/>
              <a:t>číslicová filtrace a náhodné signály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E68A5-B1E9-4602-898E-91C82F86629A}" type="slidenum">
              <a:rPr lang="cs-CZ" altLang="en-US"/>
              <a:pPr>
                <a:defRPr/>
              </a:pPr>
              <a:t>23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Numerická cvičení - organisace</a:t>
            </a:r>
            <a:endParaRPr lang="en-US" altLang="en-US" smtClean="0"/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b="1" dirty="0" smtClean="0">
                <a:solidFill>
                  <a:srgbClr val="FF0000"/>
                </a:solidFill>
              </a:rPr>
              <a:t>Žádné počítače - sešit a tužka !</a:t>
            </a:r>
          </a:p>
          <a:p>
            <a:r>
              <a:rPr lang="cs-CZ" altLang="en-US" b="1" dirty="0" smtClean="0">
                <a:solidFill>
                  <a:srgbClr val="FF0000"/>
                </a:solidFill>
              </a:rPr>
              <a:t>Na webu jsou kompletní zadání a řešení, projděte si je před cvičením. </a:t>
            </a:r>
          </a:p>
          <a:p>
            <a:r>
              <a:rPr lang="cs-CZ" altLang="en-US" dirty="0" smtClean="0"/>
              <a:t>Program </a:t>
            </a:r>
          </a:p>
          <a:p>
            <a:pPr lvl="1"/>
            <a:r>
              <a:rPr lang="cs-CZ" altLang="en-US" dirty="0" smtClean="0"/>
              <a:t>složité věci a diskuse – připravte si otázky. </a:t>
            </a:r>
          </a:p>
          <a:p>
            <a:pPr lvl="1"/>
            <a:r>
              <a:rPr lang="cs-CZ" altLang="en-US" dirty="0" smtClean="0"/>
              <a:t>5</a:t>
            </a:r>
            <a:r>
              <a:rPr lang="en-US" altLang="en-US" dirty="0" smtClean="0"/>
              <a:t> min t</a:t>
            </a:r>
            <a:r>
              <a:rPr lang="cs-CZ" altLang="en-US" dirty="0" err="1" smtClean="0"/>
              <a:t>est</a:t>
            </a:r>
            <a:r>
              <a:rPr lang="cs-CZ" altLang="en-US" dirty="0" smtClean="0"/>
              <a:t> za 2 body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924F-52CF-422F-9CA7-08E10A839372}" type="slidenum">
              <a:rPr lang="cs-CZ" altLang="en-US" smtClean="0"/>
              <a:pPr>
                <a:defRPr/>
              </a:pPr>
              <a:t>24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Projekt – studijní etapa (ex počítačová cvičení)</a:t>
            </a:r>
            <a:endParaRPr lang="en-US" altLang="en-US" smtClean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 fontScale="85000" lnSpcReduction="20000"/>
          </a:bodyPr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cs-CZ" altLang="en-US" dirty="0" smtClean="0"/>
              <a:t>Úvod do </a:t>
            </a:r>
            <a:r>
              <a:rPr lang="cs-CZ" altLang="en-US" dirty="0" err="1" smtClean="0"/>
              <a:t>Matlabu</a:t>
            </a:r>
            <a:r>
              <a:rPr lang="cs-CZ" altLang="en-US" dirty="0" smtClean="0"/>
              <a:t> 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altLang="en-US" dirty="0" smtClean="0"/>
              <a:t>Promítání do bází a Fourierova řada na několik způsobů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altLang="en-US" dirty="0" smtClean="0"/>
              <a:t>Frekvenční analýza, filtrování a práce se zvukem 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altLang="en-US" dirty="0" smtClean="0"/>
              <a:t>Zpracování obrazu 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altLang="en-US" dirty="0" smtClean="0"/>
              <a:t>Náhodné signály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altLang="en-US" dirty="0" smtClean="0"/>
              <a:t>Vzorkování a kvantování</a:t>
            </a:r>
          </a:p>
          <a:p>
            <a:pPr marL="0" indent="0" eaLnBrk="1" hangingPunct="1">
              <a:buFontTx/>
              <a:buNone/>
              <a:defRPr/>
            </a:pPr>
            <a:endParaRPr lang="cs-CZ" alt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cs-CZ" altLang="en-US" dirty="0" err="1" smtClean="0"/>
              <a:t>Matlab</a:t>
            </a:r>
            <a:r>
              <a:rPr lang="cs-CZ" altLang="en-US" dirty="0" smtClean="0"/>
              <a:t> je za </a:t>
            </a:r>
            <a:r>
              <a:rPr lang="en-US" altLang="en-US" dirty="0" smtClean="0"/>
              <a:t>$ </a:t>
            </a:r>
            <a:r>
              <a:rPr lang="en-US" altLang="en-US" dirty="0" smtClean="0">
                <a:sym typeface="Wingdings" panose="05000000000000000000" pitchFamily="2" charset="2"/>
              </a:rPr>
              <a:t>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en-US" dirty="0" smtClean="0"/>
              <a:t>Počítačová cvičení by měla jet i v </a:t>
            </a:r>
            <a:r>
              <a:rPr lang="cs-CZ" altLang="en-US" b="1" dirty="0" err="1" smtClean="0"/>
              <a:t>Octave</a:t>
            </a:r>
            <a:r>
              <a:rPr lang="cs-CZ" altLang="en-US" dirty="0" smtClean="0"/>
              <a:t>, viz fórum.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en-US" dirty="0" smtClean="0"/>
              <a:t>Katka již jedno předělala do </a:t>
            </a:r>
            <a:r>
              <a:rPr lang="cs-CZ" altLang="en-US" b="1" dirty="0" smtClean="0">
                <a:solidFill>
                  <a:srgbClr val="FF0000"/>
                </a:solidFill>
              </a:rPr>
              <a:t>Pythonu</a:t>
            </a:r>
            <a:r>
              <a:rPr lang="cs-CZ" altLang="en-US" dirty="0" smtClean="0"/>
              <a:t>, </a:t>
            </a:r>
            <a:r>
              <a:rPr lang="cs-CZ" altLang="en-US" dirty="0"/>
              <a:t>viz </a:t>
            </a:r>
            <a:r>
              <a:rPr lang="cs-CZ" altLang="en-US" dirty="0" smtClean="0"/>
              <a:t>fórum.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90AA3-D5A5-4B6F-8DAD-EFC80E4B236F}" type="slidenum">
              <a:rPr lang="cs-CZ" altLang="en-US"/>
              <a:pPr>
                <a:defRPr/>
              </a:pPr>
              <a:t>25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Projekt</a:t>
            </a:r>
            <a:endParaRPr lang="en-US" altLang="en-US" smtClean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/>
              <a:t>Bude založený na otázkách z ex-počítačových cvičení. </a:t>
            </a:r>
          </a:p>
          <a:p>
            <a:pPr eaLnBrk="1" hangingPunct="1"/>
            <a:r>
              <a:rPr lang="en-US" altLang="en-US" dirty="0" err="1" smtClean="0"/>
              <a:t>Odevzd</a:t>
            </a:r>
            <a:r>
              <a:rPr lang="cs-CZ" altLang="en-US" dirty="0" err="1" smtClean="0"/>
              <a:t>ání</a:t>
            </a:r>
            <a:r>
              <a:rPr lang="cs-CZ" altLang="en-US" dirty="0" smtClean="0"/>
              <a:t> formou krátkého protokolu - odpovědi na otázky, grafy, … </a:t>
            </a:r>
          </a:p>
          <a:p>
            <a:pPr eaLnBrk="1" hangingPunct="1"/>
            <a:r>
              <a:rPr lang="cs-CZ" altLang="en-US" dirty="0" smtClean="0"/>
              <a:t>Dá se dělat v čem chcete – </a:t>
            </a:r>
            <a:r>
              <a:rPr lang="cs-CZ" altLang="en-US" dirty="0" err="1" smtClean="0"/>
              <a:t>Matlab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Octave</a:t>
            </a:r>
            <a:r>
              <a:rPr lang="cs-CZ" altLang="en-US" dirty="0" smtClean="0"/>
              <a:t>, Python Notebook, C++, Java, C</a:t>
            </a:r>
            <a:r>
              <a:rPr lang="en-US" altLang="en-US" dirty="0" smtClean="0"/>
              <a:t># </a:t>
            </a:r>
            <a:r>
              <a:rPr lang="cs-CZ" altLang="en-US" dirty="0" smtClean="0"/>
              <a:t>…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F201F-CD79-4111-8EA6-BC7113DA1135}" type="slidenum">
              <a:rPr lang="cs-CZ" altLang="en-US"/>
              <a:pPr>
                <a:defRPr/>
              </a:pPr>
              <a:t>26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Projekt II</a:t>
            </a:r>
            <a:endParaRPr lang="en-US" altLang="en-US" smtClean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418263" cy="4525963"/>
          </a:xfrm>
        </p:spPr>
        <p:txBody>
          <a:bodyPr/>
          <a:lstStyle/>
          <a:p>
            <a:pPr eaLnBrk="1" hangingPunct="1"/>
            <a:r>
              <a:rPr lang="cs-CZ" altLang="en-US" dirty="0" smtClean="0"/>
              <a:t>Bonusový úkol </a:t>
            </a:r>
          </a:p>
          <a:p>
            <a:pPr lvl="1" eaLnBrk="1" hangingPunct="1"/>
            <a:r>
              <a:rPr lang="cs-CZ" altLang="en-US" dirty="0" smtClean="0"/>
              <a:t>Něco složitějšího pro chytré hlavy </a:t>
            </a:r>
          </a:p>
          <a:p>
            <a:pPr lvl="1" eaLnBrk="1" hangingPunct="1"/>
            <a:r>
              <a:rPr lang="cs-CZ" altLang="en-US" dirty="0" smtClean="0"/>
              <a:t>Bez bodů, ale tekutá odměna za nejlepší vypracování</a:t>
            </a:r>
          </a:p>
          <a:p>
            <a:pPr eaLnBrk="1" hangingPunct="1"/>
            <a:r>
              <a:rPr lang="cs-CZ" altLang="en-US" dirty="0" smtClean="0"/>
              <a:t>Možnost vlastního projektu </a:t>
            </a:r>
          </a:p>
          <a:p>
            <a:pPr lvl="1" eaLnBrk="1" hangingPunct="1"/>
            <a:r>
              <a:rPr lang="cs-CZ" altLang="en-US" dirty="0" smtClean="0"/>
              <a:t>Může být navázán na </a:t>
            </a:r>
            <a:r>
              <a:rPr lang="cs-CZ" altLang="en-US" dirty="0" smtClean="0">
                <a:solidFill>
                  <a:srgbClr val="FF0000"/>
                </a:solidFill>
              </a:rPr>
              <a:t>práci ve firmě, projektovou praxi, bakalářku</a:t>
            </a:r>
          </a:p>
          <a:p>
            <a:pPr lvl="1" eaLnBrk="1" hangingPunct="1"/>
            <a:r>
              <a:rPr lang="cs-CZ" altLang="en-US" dirty="0" smtClean="0"/>
              <a:t>Musí </a:t>
            </a:r>
            <a:r>
              <a:rPr lang="en-US" altLang="en-US" dirty="0" err="1" smtClean="0"/>
              <a:t>obsahovat</a:t>
            </a:r>
            <a:r>
              <a:rPr lang="en-US" altLang="en-US" dirty="0" smtClean="0"/>
              <a:t> asp</a:t>
            </a:r>
            <a:r>
              <a:rPr lang="cs-CZ" altLang="en-US" dirty="0" err="1" smtClean="0"/>
              <a:t>oň</a:t>
            </a:r>
            <a:r>
              <a:rPr lang="cs-CZ" altLang="en-US" dirty="0" smtClean="0"/>
              <a:t> nějaké signály</a:t>
            </a:r>
          </a:p>
          <a:p>
            <a:pPr lvl="1" eaLnBrk="1" hangingPunct="1"/>
            <a:r>
              <a:rPr lang="cs-CZ" altLang="en-US" dirty="0" err="1" smtClean="0"/>
              <a:t>Contact</a:t>
            </a:r>
            <a:r>
              <a:rPr lang="cs-CZ" altLang="en-US" dirty="0" smtClean="0"/>
              <a:t> Honza.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D000B-C2A0-43CA-B223-87E1AF9214E2}" type="slidenum">
              <a:rPr lang="cs-CZ" altLang="en-US"/>
              <a:pPr>
                <a:defRPr/>
              </a:pPr>
              <a:t>27</a:t>
            </a:fld>
            <a:endParaRPr lang="cs-CZ" altLang="en-US"/>
          </a:p>
        </p:txBody>
      </p:sp>
      <p:pic>
        <p:nvPicPr>
          <p:cNvPr id="28677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236663"/>
            <a:ext cx="19431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Hodnocení</a:t>
            </a:r>
            <a:endParaRPr lang="en-US" altLang="en-US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cs-CZ" dirty="0" smtClean="0"/>
              <a:t>Testy v numerických cvičeních, po 2 bodech, celkem </a:t>
            </a:r>
            <a:r>
              <a:rPr lang="cs-CZ" dirty="0" err="1" smtClean="0"/>
              <a:t>max</a:t>
            </a:r>
            <a:r>
              <a:rPr lang="cs-CZ" dirty="0" smtClean="0"/>
              <a:t> </a:t>
            </a:r>
            <a:r>
              <a:rPr lang="cs-CZ" b="1" dirty="0" smtClean="0"/>
              <a:t>12</a:t>
            </a:r>
            <a:r>
              <a:rPr lang="cs-CZ" dirty="0" smtClean="0"/>
              <a:t>b. </a:t>
            </a:r>
          </a:p>
          <a:p>
            <a:pPr eaLnBrk="1" hangingPunct="1">
              <a:defRPr/>
            </a:pPr>
            <a:r>
              <a:rPr lang="cs-CZ" dirty="0" err="1" smtClean="0"/>
              <a:t>půlsemestrální</a:t>
            </a:r>
            <a:r>
              <a:rPr lang="cs-CZ" dirty="0" smtClean="0"/>
              <a:t> zkouška, nepovoleno NIC, bez literatury, bez počítače a kalkulačky, full text, </a:t>
            </a:r>
            <a:r>
              <a:rPr lang="cs-CZ" dirty="0" err="1" smtClean="0"/>
              <a:t>max</a:t>
            </a:r>
            <a:r>
              <a:rPr lang="cs-CZ" dirty="0" smtClean="0"/>
              <a:t> </a:t>
            </a:r>
            <a:r>
              <a:rPr lang="cs-CZ" b="1" dirty="0" smtClean="0"/>
              <a:t>25</a:t>
            </a:r>
            <a:r>
              <a:rPr lang="cs-CZ" dirty="0" smtClean="0"/>
              <a:t>b.</a:t>
            </a:r>
          </a:p>
          <a:p>
            <a:pPr eaLnBrk="1" hangingPunct="1">
              <a:defRPr/>
            </a:pPr>
            <a:r>
              <a:rPr lang="cs-CZ" dirty="0" smtClean="0"/>
              <a:t>projekt – </a:t>
            </a:r>
            <a:r>
              <a:rPr lang="cs-CZ" dirty="0" err="1" smtClean="0"/>
              <a:t>max</a:t>
            </a:r>
            <a:r>
              <a:rPr lang="cs-CZ" dirty="0" smtClean="0"/>
              <a:t> </a:t>
            </a:r>
            <a:r>
              <a:rPr lang="cs-CZ" b="1" dirty="0" smtClean="0"/>
              <a:t>12</a:t>
            </a:r>
            <a:r>
              <a:rPr lang="cs-CZ" dirty="0" smtClean="0"/>
              <a:t>b.</a:t>
            </a:r>
          </a:p>
          <a:p>
            <a:pPr lvl="1" eaLnBrk="1" hangingPunct="1">
              <a:defRPr/>
            </a:pPr>
            <a:r>
              <a:rPr lang="cs-CZ" dirty="0" smtClean="0"/>
              <a:t>Bonusový úkol: bez bodů, extra cena </a:t>
            </a:r>
          </a:p>
          <a:p>
            <a:pPr eaLnBrk="1" hangingPunct="1">
              <a:defRPr/>
            </a:pPr>
            <a:r>
              <a:rPr lang="cs-CZ" dirty="0" smtClean="0"/>
              <a:t>závěrečná zkouška – </a:t>
            </a:r>
            <a:r>
              <a:rPr lang="cs-CZ" dirty="0" err="1" smtClean="0"/>
              <a:t>max</a:t>
            </a:r>
            <a:r>
              <a:rPr lang="cs-CZ" dirty="0" smtClean="0"/>
              <a:t> </a:t>
            </a:r>
            <a:r>
              <a:rPr lang="cs-CZ" b="1" dirty="0" smtClean="0"/>
              <a:t>51</a:t>
            </a:r>
            <a:r>
              <a:rPr lang="cs-CZ" dirty="0" smtClean="0"/>
              <a:t>b, nepovoleno NIC, bez literatury, bez počítače a  kalkulačky, k disposici bude seznam základních rovnic. Full text. </a:t>
            </a:r>
          </a:p>
          <a:p>
            <a:pPr lvl="1" eaLnBrk="1" hangingPunct="1">
              <a:defRPr/>
            </a:pPr>
            <a:r>
              <a:rPr lang="cs-CZ" dirty="0" smtClean="0"/>
              <a:t>Pro získání bodů ze zkoušky je  nutné zkoušku vypracovat  tak, aby byla hodnocena nejméně  </a:t>
            </a:r>
            <a:r>
              <a:rPr lang="cs-CZ" b="1" dirty="0" smtClean="0"/>
              <a:t>17 body</a:t>
            </a:r>
            <a:r>
              <a:rPr lang="cs-CZ" dirty="0" smtClean="0"/>
              <a:t>. V opačném případě bude zkouška hodnocena 0 body.</a:t>
            </a:r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285CA-38AA-4F73-B6D9-868463340945}" type="slidenum">
              <a:rPr lang="cs-CZ" altLang="en-US"/>
              <a:pPr>
                <a:defRPr/>
              </a:pPr>
              <a:t>28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Literatura</a:t>
            </a:r>
            <a:endParaRPr lang="en-US" altLang="en-US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>
                <a:hlinkClick r:id="rId2"/>
              </a:rPr>
              <a:t>www.fit.vutbr.cz/study/courses/ISS/public/</a:t>
            </a:r>
            <a:r>
              <a:rPr lang="cs-CZ" dirty="0" smtClean="0"/>
              <a:t>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Oppenheim A.V., </a:t>
            </a:r>
            <a:r>
              <a:rPr lang="en-US" dirty="0" err="1" smtClean="0"/>
              <a:t>Wilski</a:t>
            </a:r>
            <a:r>
              <a:rPr lang="en-US" dirty="0" smtClean="0"/>
              <a:t> A.S.: Signals and systems, Prentice Hall,</a:t>
            </a:r>
            <a:r>
              <a:rPr lang="cs-CZ" dirty="0" smtClean="0"/>
              <a:t> </a:t>
            </a:r>
            <a:r>
              <a:rPr lang="en-US" dirty="0" smtClean="0"/>
              <a:t>1997. </a:t>
            </a:r>
          </a:p>
          <a:p>
            <a:pPr eaLnBrk="1" hangingPunct="1">
              <a:defRPr/>
            </a:pPr>
            <a:r>
              <a:rPr lang="en-US" dirty="0" smtClean="0"/>
              <a:t>Jan, J., </a:t>
            </a:r>
            <a:r>
              <a:rPr lang="en-US" dirty="0" err="1" smtClean="0"/>
              <a:t>Kozumplík</a:t>
            </a:r>
            <a:r>
              <a:rPr lang="en-US" dirty="0" smtClean="0"/>
              <a:t>, J.: </a:t>
            </a:r>
            <a:r>
              <a:rPr lang="en-US" dirty="0" err="1" smtClean="0"/>
              <a:t>Systémy</a:t>
            </a:r>
            <a:r>
              <a:rPr lang="en-US" dirty="0" smtClean="0"/>
              <a:t>, </a:t>
            </a:r>
            <a:r>
              <a:rPr lang="en-US" dirty="0" err="1" smtClean="0"/>
              <a:t>procesy</a:t>
            </a:r>
            <a:r>
              <a:rPr lang="en-US" dirty="0" smtClean="0"/>
              <a:t> a </a:t>
            </a:r>
            <a:r>
              <a:rPr lang="en-US" dirty="0" err="1" smtClean="0"/>
              <a:t>signály</a:t>
            </a:r>
            <a:r>
              <a:rPr lang="en-US" dirty="0" smtClean="0"/>
              <a:t>. </a:t>
            </a:r>
            <a:r>
              <a:rPr lang="en-US" dirty="0" err="1" smtClean="0"/>
              <a:t>Skriptum</a:t>
            </a:r>
            <a:r>
              <a:rPr lang="en-US" dirty="0" smtClean="0"/>
              <a:t> VUT</a:t>
            </a:r>
            <a:r>
              <a:rPr lang="cs-CZ" dirty="0" smtClean="0"/>
              <a:t> </a:t>
            </a:r>
            <a:r>
              <a:rPr lang="en-US" dirty="0" smtClean="0"/>
              <a:t>v </a:t>
            </a:r>
            <a:r>
              <a:rPr lang="en-US" dirty="0" err="1" smtClean="0"/>
              <a:t>Brně</a:t>
            </a:r>
            <a:r>
              <a:rPr lang="en-US" dirty="0" smtClean="0"/>
              <a:t>, VUTIUM, 2000.</a:t>
            </a:r>
          </a:p>
          <a:p>
            <a:pPr eaLnBrk="1" hangingPunct="1">
              <a:defRPr/>
            </a:pPr>
            <a:r>
              <a:rPr lang="en-US" dirty="0" err="1" smtClean="0"/>
              <a:t>Šebesta</a:t>
            </a:r>
            <a:r>
              <a:rPr lang="en-US" dirty="0" smtClean="0"/>
              <a:t> V.: </a:t>
            </a:r>
            <a:r>
              <a:rPr lang="en-US" dirty="0" err="1" smtClean="0"/>
              <a:t>Systémy</a:t>
            </a:r>
            <a:r>
              <a:rPr lang="en-US" dirty="0" smtClean="0"/>
              <a:t>, </a:t>
            </a:r>
            <a:r>
              <a:rPr lang="en-US" dirty="0" err="1" smtClean="0"/>
              <a:t>procesy</a:t>
            </a:r>
            <a:r>
              <a:rPr lang="en-US" dirty="0" smtClean="0"/>
              <a:t> a </a:t>
            </a:r>
            <a:r>
              <a:rPr lang="en-US" dirty="0" err="1" smtClean="0"/>
              <a:t>signály</a:t>
            </a:r>
            <a:r>
              <a:rPr lang="en-US" dirty="0" smtClean="0"/>
              <a:t> I., </a:t>
            </a:r>
            <a:r>
              <a:rPr lang="en-US" dirty="0" err="1" smtClean="0"/>
              <a:t>Skriptum</a:t>
            </a:r>
            <a:r>
              <a:rPr lang="en-US" dirty="0" smtClean="0"/>
              <a:t> VUT</a:t>
            </a:r>
            <a:r>
              <a:rPr lang="cs-CZ" dirty="0" smtClean="0"/>
              <a:t> </a:t>
            </a:r>
            <a:r>
              <a:rPr lang="en-US" dirty="0" smtClean="0"/>
              <a:t>v </a:t>
            </a:r>
            <a:r>
              <a:rPr lang="en-US" dirty="0" err="1" smtClean="0"/>
              <a:t>Brně</a:t>
            </a:r>
            <a:r>
              <a:rPr lang="en-US" dirty="0" smtClean="0"/>
              <a:t>, VUTIUM, 1997.</a:t>
            </a:r>
            <a:endParaRPr lang="cs-CZ" dirty="0" smtClean="0"/>
          </a:p>
          <a:p>
            <a:pPr marL="0" indent="0" eaLnBrk="1" hangingPunct="1">
              <a:buFontTx/>
              <a:buNone/>
              <a:defRPr/>
            </a:pPr>
            <a:endParaRPr lang="en-US" sz="1300" dirty="0" smtClean="0"/>
          </a:p>
          <a:p>
            <a:pPr marL="0" indent="0" eaLnBrk="1" hangingPunct="1">
              <a:buFontTx/>
              <a:buNone/>
              <a:defRPr/>
            </a:pPr>
            <a:r>
              <a:rPr lang="cs-CZ" dirty="0" smtClean="0"/>
              <a:t>Skripta (studijní podpora) vznikají. 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9303C-4E04-4C53-8C11-4A8D300A603C}" type="slidenum">
              <a:rPr lang="cs-CZ" altLang="en-US"/>
              <a:pPr>
                <a:defRPr/>
              </a:pPr>
              <a:t>29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Organisace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cs-CZ" b="1" dirty="0" smtClean="0"/>
              <a:t>Webové stránky</a:t>
            </a:r>
          </a:p>
          <a:p>
            <a:pPr eaLnBrk="1" hangingPunct="1">
              <a:defRPr/>
            </a:pPr>
            <a:r>
              <a:rPr lang="en-US" dirty="0">
                <a:hlinkClick r:id="rId2"/>
              </a:rPr>
              <a:t>https://www.fit.vut.cz/study/course/ISS/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>
                <a:hlinkClick r:id="rId3"/>
              </a:rPr>
              <a:t>http://www.fit.vutbr.cz/study/courses/ISS/public</a:t>
            </a:r>
            <a:r>
              <a:rPr lang="cs-CZ" dirty="0" smtClean="0"/>
              <a:t> </a:t>
            </a:r>
          </a:p>
          <a:p>
            <a:pPr eaLnBrk="1" hangingPunct="1">
              <a:defRPr/>
            </a:pPr>
            <a:endParaRPr lang="cs-CZ" dirty="0" smtClean="0"/>
          </a:p>
          <a:p>
            <a:pPr marL="0" indent="0" eaLnBrk="1" hangingPunct="1">
              <a:buFontTx/>
              <a:buNone/>
              <a:defRPr/>
            </a:pPr>
            <a:r>
              <a:rPr lang="cs-CZ" b="1" dirty="0" smtClean="0"/>
              <a:t>Organisace kursu</a:t>
            </a:r>
          </a:p>
          <a:p>
            <a:pPr eaLnBrk="1" hangingPunct="1">
              <a:defRPr/>
            </a:pPr>
            <a:r>
              <a:rPr lang="cs-CZ" dirty="0" smtClean="0"/>
              <a:t>2 přednáškové skupiny  1 x týdně, 3h, </a:t>
            </a:r>
            <a:r>
              <a:rPr lang="en-US" dirty="0" smtClean="0"/>
              <a:t>1</a:t>
            </a:r>
            <a:r>
              <a:rPr lang="cs-CZ" dirty="0" smtClean="0"/>
              <a:t> </a:t>
            </a:r>
            <a:r>
              <a:rPr lang="cs-CZ" dirty="0" err="1" smtClean="0"/>
              <a:t>přestávk</a:t>
            </a:r>
            <a:r>
              <a:rPr lang="en-US" dirty="0" smtClean="0"/>
              <a:t>a</a:t>
            </a:r>
            <a:r>
              <a:rPr lang="cs-CZ" dirty="0" smtClean="0"/>
              <a:t>. </a:t>
            </a:r>
          </a:p>
          <a:p>
            <a:pPr eaLnBrk="1" hangingPunct="1">
              <a:defRPr/>
            </a:pPr>
            <a:r>
              <a:rPr lang="cs-CZ" dirty="0" smtClean="0"/>
              <a:t>Páteční  je ENGLISH.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cs-CZ" b="1" dirty="0" err="1" smtClean="0">
                <a:solidFill>
                  <a:srgbClr val="FF0000"/>
                </a:solidFill>
              </a:rPr>
              <a:t>umerické</a:t>
            </a:r>
            <a:r>
              <a:rPr lang="cs-CZ" dirty="0" smtClean="0"/>
              <a:t> cvičení 1 x 14 dní, 2h. Z toho </a:t>
            </a:r>
            <a:r>
              <a:rPr lang="en-US" dirty="0" smtClean="0"/>
              <a:t>3</a:t>
            </a:r>
            <a:r>
              <a:rPr lang="cs-CZ" dirty="0" smtClean="0"/>
              <a:t> skupiny týdně jsou ENGLISH. Zapisování ve </a:t>
            </a:r>
            <a:r>
              <a:rPr lang="cs-CZ" dirty="0" err="1" smtClean="0"/>
              <a:t>WISu</a:t>
            </a:r>
            <a:r>
              <a:rPr lang="en-US" dirty="0" smtClean="0"/>
              <a:t> v</a:t>
            </a:r>
            <a:r>
              <a:rPr lang="cs-CZ" dirty="0" err="1" smtClean="0"/>
              <a:t>čera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cs-CZ" dirty="0" smtClean="0"/>
              <a:t>čer, snad OK. Samostudium, </a:t>
            </a:r>
            <a:r>
              <a:rPr lang="cs-CZ" dirty="0" err="1" smtClean="0"/>
              <a:t>písemečky</a:t>
            </a:r>
            <a:r>
              <a:rPr lang="cs-CZ" dirty="0" smtClean="0"/>
              <a:t>. </a:t>
            </a:r>
          </a:p>
          <a:p>
            <a:pPr eaLnBrk="1" hangingPunct="1">
              <a:defRPr/>
            </a:pPr>
            <a:r>
              <a:rPr lang="cs-CZ" dirty="0" smtClean="0"/>
              <a:t>Bývalá počítačová cvičení k samostudiu, na jejich základě postavený </a:t>
            </a:r>
            <a:r>
              <a:rPr lang="cs-CZ" b="1" dirty="0" smtClean="0"/>
              <a:t>Projekt</a:t>
            </a:r>
            <a:r>
              <a:rPr lang="cs-CZ" dirty="0" smtClean="0"/>
              <a:t>. </a:t>
            </a:r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C0D91-142A-4B9D-83B3-C76558B5A85E}" type="slidenum">
              <a:rPr lang="cs-CZ" altLang="en-US"/>
              <a:pPr>
                <a:defRPr/>
              </a:pPr>
              <a:t>3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Internetové zdroje</a:t>
            </a:r>
            <a:endParaRPr lang="en-US" altLang="en-US" smtClean="0"/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Wikipedie</a:t>
            </a:r>
            <a:r>
              <a:rPr lang="cs-CZ" altLang="en-US" smtClean="0"/>
              <a:t> !</a:t>
            </a:r>
            <a:endParaRPr lang="en-US" altLang="en-US" smtClean="0"/>
          </a:p>
          <a:p>
            <a:r>
              <a:rPr lang="cs-CZ" altLang="en-US" smtClean="0"/>
              <a:t>Demonstrace na youtube</a:t>
            </a:r>
          </a:p>
          <a:p>
            <a:r>
              <a:rPr lang="cs-CZ" altLang="en-US" smtClean="0"/>
              <a:t>Online přednášky ze slavných univerzit (MIT, Stanford)</a:t>
            </a:r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6B66E-7737-462B-99F1-97004B77D91C}" type="slidenum">
              <a:rPr lang="cs-CZ" altLang="en-US" smtClean="0"/>
              <a:pPr>
                <a:defRPr/>
              </a:pPr>
              <a:t>30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Video</a:t>
            </a:r>
            <a:endParaRPr lang="en-US" altLang="en-US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České i anglické přednášky jsou a budou  </a:t>
            </a:r>
            <a:r>
              <a:rPr lang="cs-CZ" dirty="0" err="1" smtClean="0"/>
              <a:t>streamovány</a:t>
            </a:r>
            <a:r>
              <a:rPr lang="cs-CZ" dirty="0" smtClean="0"/>
              <a:t> (?) a zaznamenávány. </a:t>
            </a:r>
          </a:p>
          <a:p>
            <a:pPr lvl="1" eaLnBrk="1" hangingPunct="1">
              <a:defRPr/>
            </a:pPr>
            <a:r>
              <a:rPr lang="cs-CZ" dirty="0" smtClean="0"/>
              <a:t>Standardní školní video servery </a:t>
            </a:r>
          </a:p>
          <a:p>
            <a:pPr lvl="1" eaLnBrk="1" hangingPunct="1">
              <a:defRPr/>
            </a:pPr>
            <a:r>
              <a:rPr lang="cs-CZ" dirty="0" smtClean="0">
                <a:hlinkClick r:id="rId2"/>
              </a:rPr>
              <a:t>http://www.superlectures.com/fit-iss/</a:t>
            </a:r>
            <a:r>
              <a:rPr lang="cs-CZ" dirty="0" smtClean="0"/>
              <a:t>  (pozor, obsah je stejný, ale </a:t>
            </a:r>
            <a:r>
              <a:rPr lang="cs-CZ" dirty="0" err="1" smtClean="0"/>
              <a:t>sekvencování</a:t>
            </a:r>
            <a:r>
              <a:rPr lang="cs-CZ" dirty="0" smtClean="0"/>
              <a:t> se od 2015/16 změnilo)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 </a:t>
            </a:r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61A92-6B6F-4276-BB55-E1A700A320D6}" type="slidenum">
              <a:rPr lang="cs-CZ" altLang="en-US"/>
              <a:pPr>
                <a:defRPr/>
              </a:pPr>
              <a:t>31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Promluva do duše 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Rady spíše pro prváky, ale začátek druháku je kritický…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#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1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Nenechte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se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zaskočit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svobodou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FITu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Vás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nikdo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nebude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kontrolovat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zda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chodíte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školy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Nemáme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tu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školníka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Rodiče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jsou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daleko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Kvalitní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studium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FIT je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úvazek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min. 100%.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Zodpovědnost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Vás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 </a:t>
            </a:r>
            <a:endParaRPr lang="en-US" b="0" dirty="0" smtClean="0"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#2 </a:t>
            </a:r>
            <a:r>
              <a:rPr lang="en-US" b="1" dirty="0" err="1"/>
              <a:t>Berte</a:t>
            </a:r>
            <a:r>
              <a:rPr lang="en-US" b="1" dirty="0"/>
              <a:t> </a:t>
            </a:r>
            <a:r>
              <a:rPr lang="en-US" b="1" dirty="0" err="1"/>
              <a:t>učitele</a:t>
            </a:r>
            <a:r>
              <a:rPr lang="en-US" b="1" dirty="0"/>
              <a:t> </a:t>
            </a: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sobě</a:t>
            </a:r>
            <a:r>
              <a:rPr lang="en-US" b="1" dirty="0"/>
              <a:t> </a:t>
            </a:r>
            <a:r>
              <a:rPr lang="en-US" b="1" dirty="0" err="1"/>
              <a:t>rovné</a:t>
            </a:r>
            <a:r>
              <a:rPr lang="en-US" b="1" dirty="0"/>
              <a:t>, </a:t>
            </a:r>
            <a:r>
              <a:rPr lang="en-US" b="1" dirty="0" err="1"/>
              <a:t>jen</a:t>
            </a:r>
            <a:r>
              <a:rPr lang="en-US" b="1" dirty="0"/>
              <a:t> </a:t>
            </a:r>
            <a:r>
              <a:rPr lang="en-US" b="1" dirty="0" err="1"/>
              <a:t>trochu</a:t>
            </a:r>
            <a:r>
              <a:rPr lang="en-US" b="1" dirty="0"/>
              <a:t> </a:t>
            </a:r>
            <a:r>
              <a:rPr lang="en-US" b="1" dirty="0" err="1"/>
              <a:t>zkušenější</a:t>
            </a:r>
            <a:r>
              <a:rPr lang="en-US" b="1" dirty="0"/>
              <a:t> </a:t>
            </a:r>
            <a:r>
              <a:rPr lang="en-US" b="1" dirty="0" err="1"/>
              <a:t>kolegy</a:t>
            </a:r>
            <a:r>
              <a:rPr lang="en-US" b="1" dirty="0"/>
              <a:t> </a:t>
            </a:r>
            <a:r>
              <a:rPr lang="en-US" dirty="0"/>
              <a:t>- FIT </a:t>
            </a:r>
            <a:r>
              <a:rPr lang="en-US" dirty="0" err="1"/>
              <a:t>není</a:t>
            </a:r>
            <a:r>
              <a:rPr lang="en-US" dirty="0"/>
              <a:t> “</a:t>
            </a:r>
            <a:r>
              <a:rPr lang="en-US" dirty="0" err="1"/>
              <a:t>základka</a:t>
            </a:r>
            <a:r>
              <a:rPr lang="en-US" dirty="0"/>
              <a:t>”, </a:t>
            </a:r>
            <a:r>
              <a:rPr lang="en-US" dirty="0" err="1"/>
              <a:t>ptejte</a:t>
            </a:r>
            <a:r>
              <a:rPr lang="en-US" dirty="0"/>
              <a:t> se, </a:t>
            </a:r>
            <a:r>
              <a:rPr lang="en-US" dirty="0" err="1"/>
              <a:t>komentujte</a:t>
            </a:r>
            <a:r>
              <a:rPr lang="en-US" dirty="0"/>
              <a:t>, </a:t>
            </a:r>
            <a:r>
              <a:rPr lang="en-US" dirty="0" err="1"/>
              <a:t>kritizujte</a:t>
            </a:r>
            <a:r>
              <a:rPr lang="en-US" dirty="0"/>
              <a:t>,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to </a:t>
            </a:r>
            <a:r>
              <a:rPr lang="en-US" dirty="0" err="1"/>
              <a:t>vděční</a:t>
            </a:r>
            <a:r>
              <a:rPr lang="en-US" dirty="0"/>
              <a:t> a “</a:t>
            </a:r>
            <a:r>
              <a:rPr lang="en-US" dirty="0" err="1"/>
              <a:t>rýpavé</a:t>
            </a:r>
            <a:r>
              <a:rPr lang="en-US" dirty="0"/>
              <a:t>” </a:t>
            </a:r>
            <a:r>
              <a:rPr lang="en-US" dirty="0" err="1"/>
              <a:t>studenty</a:t>
            </a:r>
            <a:r>
              <a:rPr lang="en-US" dirty="0"/>
              <a:t> </a:t>
            </a:r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dirty="0" err="1"/>
              <a:t>rádi</a:t>
            </a:r>
            <a:r>
              <a:rPr lang="en-US" dirty="0"/>
              <a:t> </a:t>
            </a:r>
            <a:r>
              <a:rPr lang="en-US" dirty="0" smtClean="0"/>
              <a:t>!</a:t>
            </a: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32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143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Promluva do duše </a:t>
            </a:r>
            <a:r>
              <a:rPr lang="cs-CZ" dirty="0" err="1" smtClean="0"/>
              <a:t>contd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#3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jste</a:t>
            </a:r>
            <a:r>
              <a:rPr lang="en-US" dirty="0"/>
              <a:t> </a:t>
            </a:r>
            <a:r>
              <a:rPr lang="en-US" dirty="0" err="1"/>
              <a:t>tady</a:t>
            </a:r>
            <a:r>
              <a:rPr lang="en-US" dirty="0"/>
              <a:t> proto, </a:t>
            </a:r>
            <a:r>
              <a:rPr lang="en-US" dirty="0" err="1"/>
              <a:t>že</a:t>
            </a:r>
            <a:endParaRPr lang="en-US" b="0" dirty="0" smtClean="0">
              <a:effectLst/>
            </a:endParaRPr>
          </a:p>
          <a:p>
            <a:r>
              <a:rPr lang="en-US" dirty="0"/>
              <a:t>se </a:t>
            </a:r>
            <a:r>
              <a:rPr lang="en-US" dirty="0" err="1"/>
              <a:t>chcete</a:t>
            </a:r>
            <a:r>
              <a:rPr lang="en-US" dirty="0"/>
              <a:t>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naučit</a:t>
            </a:r>
            <a:r>
              <a:rPr lang="en-US" dirty="0"/>
              <a:t> od </a:t>
            </a:r>
            <a:r>
              <a:rPr lang="en-US" dirty="0" err="1"/>
              <a:t>lidí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dělají</a:t>
            </a:r>
            <a:r>
              <a:rPr lang="en-US" dirty="0"/>
              <a:t> </a:t>
            </a:r>
            <a:r>
              <a:rPr lang="en-US" dirty="0" err="1"/>
              <a:t>špičkový</a:t>
            </a:r>
            <a:r>
              <a:rPr lang="en-US" dirty="0"/>
              <a:t> </a:t>
            </a:r>
            <a:r>
              <a:rPr lang="en-US" dirty="0" err="1"/>
              <a:t>výzkum</a:t>
            </a:r>
            <a:r>
              <a:rPr lang="en-US" dirty="0"/>
              <a:t> a </a:t>
            </a:r>
            <a:r>
              <a:rPr lang="en-US" dirty="0" err="1"/>
              <a:t>rozjeli</a:t>
            </a:r>
            <a:r>
              <a:rPr lang="en-US" dirty="0"/>
              <a:t> </a:t>
            </a:r>
            <a:r>
              <a:rPr lang="en-US" dirty="0" err="1"/>
              <a:t>špičkový</a:t>
            </a:r>
            <a:r>
              <a:rPr lang="en-US" dirty="0"/>
              <a:t> business v </a:t>
            </a:r>
            <a:r>
              <a:rPr lang="en-US" dirty="0" smtClean="0"/>
              <a:t>IT</a:t>
            </a:r>
            <a:r>
              <a:rPr lang="en-US" dirty="0"/>
              <a:t> </a:t>
            </a:r>
          </a:p>
          <a:p>
            <a:r>
              <a:rPr lang="en-US" dirty="0" err="1"/>
              <a:t>chcete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sobě</a:t>
            </a:r>
            <a:r>
              <a:rPr lang="en-US" dirty="0"/>
              <a:t> </a:t>
            </a:r>
            <a:r>
              <a:rPr lang="en-US" dirty="0" err="1"/>
              <a:t>pracovat</a:t>
            </a:r>
            <a:r>
              <a:rPr lang="en-US" dirty="0"/>
              <a:t> a </a:t>
            </a:r>
            <a:r>
              <a:rPr lang="en-US" dirty="0" err="1"/>
              <a:t>chcete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nejlepší</a:t>
            </a:r>
            <a:r>
              <a:rPr lang="en-US" dirty="0"/>
              <a:t> </a:t>
            </a:r>
          </a:p>
          <a:p>
            <a:r>
              <a:rPr lang="en-US" dirty="0" err="1"/>
              <a:t>jste</a:t>
            </a:r>
            <a:r>
              <a:rPr lang="en-US" dirty="0"/>
              <a:t> </a:t>
            </a:r>
            <a:r>
              <a:rPr lang="en-US" dirty="0" err="1"/>
              <a:t>připraveni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budete</a:t>
            </a:r>
            <a:r>
              <a:rPr lang="en-US" dirty="0"/>
              <a:t> </a:t>
            </a:r>
            <a:r>
              <a:rPr lang="en-US" dirty="0" err="1"/>
              <a:t>elitou</a:t>
            </a:r>
            <a:r>
              <a:rPr lang="en-US" dirty="0"/>
              <a:t> </a:t>
            </a:r>
            <a:r>
              <a:rPr lang="en-US" dirty="0" err="1"/>
              <a:t>tohoto</a:t>
            </a:r>
            <a:r>
              <a:rPr lang="en-US" dirty="0"/>
              <a:t> </a:t>
            </a:r>
            <a:r>
              <a:rPr lang="en-US" dirty="0" err="1"/>
              <a:t>národa</a:t>
            </a:r>
            <a:r>
              <a:rPr lang="en-US" dirty="0"/>
              <a:t> a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budete</a:t>
            </a:r>
            <a:r>
              <a:rPr lang="en-US" dirty="0"/>
              <a:t> </a:t>
            </a:r>
            <a:r>
              <a:rPr lang="en-US" dirty="0" err="1"/>
              <a:t>řídit</a:t>
            </a:r>
            <a:r>
              <a:rPr lang="en-US" dirty="0"/>
              <a:t> </a:t>
            </a:r>
            <a:r>
              <a:rPr lang="en-US" dirty="0" err="1"/>
              <a:t>firmy</a:t>
            </a:r>
            <a:r>
              <a:rPr lang="en-US" dirty="0"/>
              <a:t>, </a:t>
            </a:r>
            <a:r>
              <a:rPr lang="en-US" dirty="0" err="1"/>
              <a:t>města</a:t>
            </a:r>
            <a:r>
              <a:rPr lang="en-US" dirty="0"/>
              <a:t>, </a:t>
            </a:r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stát</a:t>
            </a:r>
            <a:r>
              <a:rPr lang="en-US" dirty="0"/>
              <a:t>. </a:t>
            </a:r>
          </a:p>
          <a:p>
            <a:r>
              <a:rPr lang="en-US" dirty="0" err="1"/>
              <a:t>chcete</a:t>
            </a:r>
            <a:r>
              <a:rPr lang="en-US" dirty="0"/>
              <a:t> </a:t>
            </a:r>
            <a:r>
              <a:rPr lang="en-US" dirty="0" err="1"/>
              <a:t>aktivně</a:t>
            </a:r>
            <a:r>
              <a:rPr lang="en-US" dirty="0"/>
              <a:t> </a:t>
            </a:r>
            <a:r>
              <a:rPr lang="en-US" dirty="0" err="1"/>
              <a:t>budovat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sítě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spolužáky</a:t>
            </a:r>
            <a:r>
              <a:rPr lang="en-US" dirty="0"/>
              <a:t> a </a:t>
            </a:r>
            <a:r>
              <a:rPr lang="en-US" dirty="0" err="1"/>
              <a:t>učiteli</a:t>
            </a:r>
            <a:r>
              <a:rPr lang="en-US" dirty="0"/>
              <a:t> a </a:t>
            </a:r>
            <a:r>
              <a:rPr lang="en-US" dirty="0" err="1"/>
              <a:t>zajímá</a:t>
            </a:r>
            <a:r>
              <a:rPr lang="en-US" dirty="0"/>
              <a:t> </a:t>
            </a:r>
            <a:r>
              <a:rPr lang="en-US" dirty="0" err="1"/>
              <a:t>Vás</a:t>
            </a:r>
            <a:r>
              <a:rPr lang="en-US" dirty="0"/>
              <a:t>, co se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děje</a:t>
            </a:r>
            <a:r>
              <a:rPr lang="en-US" dirty="0"/>
              <a:t>. </a:t>
            </a:r>
          </a:p>
          <a:p>
            <a:r>
              <a:rPr lang="en-US" dirty="0"/>
              <a:t>se </a:t>
            </a:r>
            <a:r>
              <a:rPr lang="en-US" dirty="0" err="1"/>
              <a:t>chcete</a:t>
            </a:r>
            <a:r>
              <a:rPr lang="en-US" dirty="0"/>
              <a:t> </a:t>
            </a:r>
            <a:r>
              <a:rPr lang="en-US" dirty="0" err="1"/>
              <a:t>podívat</a:t>
            </a:r>
            <a:r>
              <a:rPr lang="en-US" dirty="0"/>
              <a:t>, </a:t>
            </a:r>
            <a:r>
              <a:rPr lang="en-US" dirty="0" err="1"/>
              <a:t>jak</a:t>
            </a:r>
            <a:r>
              <a:rPr lang="en-US" dirty="0"/>
              <a:t> to </a:t>
            </a:r>
            <a:r>
              <a:rPr lang="en-US" dirty="0" err="1"/>
              <a:t>dělají</a:t>
            </a:r>
            <a:r>
              <a:rPr lang="en-US" dirty="0"/>
              <a:t> u </a:t>
            </a:r>
            <a:r>
              <a:rPr lang="en-US" dirty="0" err="1"/>
              <a:t>našich</a:t>
            </a:r>
            <a:r>
              <a:rPr lang="en-US" dirty="0"/>
              <a:t> </a:t>
            </a:r>
            <a:r>
              <a:rPr lang="en-US" dirty="0" err="1"/>
              <a:t>partnerů</a:t>
            </a:r>
            <a:r>
              <a:rPr lang="en-US" dirty="0"/>
              <a:t> v </a:t>
            </a:r>
            <a:r>
              <a:rPr lang="en-US" dirty="0" err="1"/>
              <a:t>zahraničí</a:t>
            </a:r>
            <a:r>
              <a:rPr lang="en-US" dirty="0"/>
              <a:t> 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Pak </a:t>
            </a:r>
            <a:r>
              <a:rPr lang="en-US" b="1" dirty="0" err="1"/>
              <a:t>jste</a:t>
            </a:r>
            <a:r>
              <a:rPr lang="en-US" b="1" dirty="0"/>
              <a:t>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dobře</a:t>
            </a:r>
            <a:r>
              <a:rPr lang="en-US" b="1" dirty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</a:t>
            </a: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33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060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Promluva do duše </a:t>
            </a:r>
            <a:r>
              <a:rPr lang="cs-CZ" dirty="0" err="1" smtClean="0"/>
              <a:t>contd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#4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jste</a:t>
            </a:r>
            <a:r>
              <a:rPr lang="en-US" dirty="0"/>
              <a:t> </a:t>
            </a:r>
            <a:r>
              <a:rPr lang="en-US" dirty="0" err="1"/>
              <a:t>tady</a:t>
            </a:r>
            <a:r>
              <a:rPr lang="en-US" dirty="0"/>
              <a:t> proto, </a:t>
            </a:r>
            <a:r>
              <a:rPr lang="en-US" dirty="0" err="1"/>
              <a:t>že</a:t>
            </a:r>
            <a:endParaRPr lang="en-US" b="0" dirty="0" smtClean="0">
              <a:effectLst/>
            </a:endParaRPr>
          </a:p>
          <a:p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myslíte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všechno</a:t>
            </a:r>
            <a:r>
              <a:rPr lang="en-US" dirty="0"/>
              <a:t> </a:t>
            </a:r>
            <a:r>
              <a:rPr lang="en-US" dirty="0" err="1"/>
              <a:t>umíte</a:t>
            </a:r>
            <a:r>
              <a:rPr lang="en-US" dirty="0"/>
              <a:t> a </a:t>
            </a:r>
            <a:r>
              <a:rPr lang="en-US" dirty="0" err="1"/>
              <a:t>chcete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“ten </a:t>
            </a:r>
            <a:r>
              <a:rPr lang="en-US" dirty="0" err="1"/>
              <a:t>papír</a:t>
            </a:r>
            <a:r>
              <a:rPr lang="en-US" dirty="0"/>
              <a:t>”. </a:t>
            </a:r>
          </a:p>
          <a:p>
            <a:r>
              <a:rPr lang="en-US" dirty="0" err="1"/>
              <a:t>naprogramovali</a:t>
            </a:r>
            <a:r>
              <a:rPr lang="en-US" dirty="0"/>
              <a:t> </a:t>
            </a:r>
            <a:r>
              <a:rPr lang="en-US" dirty="0" err="1"/>
              <a:t>jste</a:t>
            </a:r>
            <a:r>
              <a:rPr lang="en-US" dirty="0"/>
              <a:t> 1 </a:t>
            </a:r>
            <a:r>
              <a:rPr lang="en-US" dirty="0" err="1"/>
              <a:t>webový</a:t>
            </a:r>
            <a:r>
              <a:rPr lang="en-US" dirty="0"/>
              <a:t> </a:t>
            </a:r>
            <a:r>
              <a:rPr lang="en-US" dirty="0" err="1"/>
              <a:t>portál</a:t>
            </a:r>
            <a:r>
              <a:rPr lang="en-US" dirty="0"/>
              <a:t> a </a:t>
            </a:r>
            <a:r>
              <a:rPr lang="en-US" dirty="0" err="1"/>
              <a:t>myslíte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informační</a:t>
            </a:r>
            <a:r>
              <a:rPr lang="en-US" dirty="0"/>
              <a:t> </a:t>
            </a:r>
            <a:r>
              <a:rPr lang="en-US" dirty="0" err="1"/>
              <a:t>technologie</a:t>
            </a:r>
            <a:r>
              <a:rPr lang="en-US" dirty="0"/>
              <a:t> </a:t>
            </a:r>
            <a:r>
              <a:rPr lang="en-US" dirty="0" err="1"/>
              <a:t>končí</a:t>
            </a:r>
            <a:r>
              <a:rPr lang="en-US" dirty="0"/>
              <a:t>. </a:t>
            </a:r>
          </a:p>
          <a:p>
            <a:r>
              <a:rPr lang="en-US" dirty="0" err="1"/>
              <a:t>chcete</a:t>
            </a:r>
            <a:r>
              <a:rPr lang="en-US" dirty="0"/>
              <a:t> to </a:t>
            </a:r>
            <a:r>
              <a:rPr lang="en-US" dirty="0" err="1"/>
              <a:t>nějak</a:t>
            </a:r>
            <a:r>
              <a:rPr lang="en-US" dirty="0"/>
              <a:t> </a:t>
            </a:r>
            <a:r>
              <a:rPr lang="en-US" dirty="0" err="1"/>
              <a:t>překlepat</a:t>
            </a:r>
            <a:r>
              <a:rPr lang="en-US" dirty="0"/>
              <a:t> do 26 let, aby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Vás</a:t>
            </a:r>
            <a:r>
              <a:rPr lang="en-US" dirty="0"/>
              <a:t> </a:t>
            </a:r>
            <a:r>
              <a:rPr lang="en-US" dirty="0" err="1"/>
              <a:t>stát</a:t>
            </a:r>
            <a:r>
              <a:rPr lang="en-US" dirty="0"/>
              <a:t> </a:t>
            </a:r>
            <a:r>
              <a:rPr lang="en-US" dirty="0" err="1"/>
              <a:t>platil</a:t>
            </a:r>
            <a:r>
              <a:rPr lang="en-US" dirty="0"/>
              <a:t>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pojištění</a:t>
            </a:r>
            <a:r>
              <a:rPr lang="en-US" dirty="0"/>
              <a:t>. </a:t>
            </a:r>
          </a:p>
          <a:p>
            <a:r>
              <a:rPr lang="cs-CZ" dirty="0" smtClean="0"/>
              <a:t>Myslíte si, že to lze dát „bez políbení matematikou“</a:t>
            </a:r>
            <a:endParaRPr lang="en-US" dirty="0"/>
          </a:p>
          <a:p>
            <a:pPr marL="0" indent="0"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1" dirty="0"/>
              <a:t>Pak </a:t>
            </a:r>
            <a:r>
              <a:rPr lang="en-US" b="1" dirty="0" err="1"/>
              <a:t>jste</a:t>
            </a:r>
            <a:r>
              <a:rPr lang="en-US" b="1" dirty="0"/>
              <a:t>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 smtClean="0"/>
              <a:t>špatně</a:t>
            </a:r>
            <a:r>
              <a:rPr lang="en-US" b="1" dirty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</a:t>
            </a:r>
            <a:endParaRPr lang="en-US" b="0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34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507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Promluva do duše </a:t>
            </a:r>
            <a:r>
              <a:rPr lang="cs-CZ" dirty="0" err="1" smtClean="0"/>
              <a:t>contd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#5 </a:t>
            </a:r>
            <a:r>
              <a:rPr lang="en-US" dirty="0" err="1"/>
              <a:t>Dejte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práci</a:t>
            </a:r>
            <a:r>
              <a:rPr lang="en-US" b="1" dirty="0"/>
              <a:t> </a:t>
            </a:r>
            <a:r>
              <a:rPr lang="en-US" b="1" dirty="0" err="1"/>
              <a:t>při</a:t>
            </a:r>
            <a:r>
              <a:rPr lang="en-US" b="1" dirty="0"/>
              <a:t> </a:t>
            </a:r>
            <a:r>
              <a:rPr lang="en-US" b="1" dirty="0" err="1"/>
              <a:t>zaměstnání</a:t>
            </a:r>
            <a:endParaRPr lang="en-US" b="0" dirty="0" smtClean="0">
              <a:effectLst/>
            </a:endParaRPr>
          </a:p>
          <a:p>
            <a:r>
              <a:rPr lang="en-US" dirty="0" err="1"/>
              <a:t>firmy</a:t>
            </a:r>
            <a:r>
              <a:rPr lang="en-US" dirty="0"/>
              <a:t> </a:t>
            </a:r>
            <a:r>
              <a:rPr lang="en-US" dirty="0" err="1"/>
              <a:t>Vás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pár</a:t>
            </a:r>
            <a:r>
              <a:rPr lang="en-US" dirty="0"/>
              <a:t> </a:t>
            </a:r>
            <a:r>
              <a:rPr lang="en-US" dirty="0" err="1"/>
              <a:t>peněz</a:t>
            </a:r>
            <a:r>
              <a:rPr lang="en-US" dirty="0"/>
              <a:t> </a:t>
            </a:r>
            <a:r>
              <a:rPr lang="en-US" dirty="0" err="1"/>
              <a:t>rády</a:t>
            </a:r>
            <a:r>
              <a:rPr lang="en-US" dirty="0"/>
              <a:t> </a:t>
            </a:r>
            <a:r>
              <a:rPr lang="en-US" dirty="0" err="1"/>
              <a:t>najmou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brigádu</a:t>
            </a:r>
            <a:r>
              <a:rPr lang="en-US" dirty="0"/>
              <a:t>, ale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školního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plný</a:t>
            </a:r>
            <a:r>
              <a:rPr lang="en-US" dirty="0"/>
              <a:t> </a:t>
            </a:r>
            <a:r>
              <a:rPr lang="en-US" dirty="0" err="1"/>
              <a:t>úvazek</a:t>
            </a:r>
            <a:r>
              <a:rPr lang="en-US" dirty="0"/>
              <a:t>. </a:t>
            </a:r>
          </a:p>
          <a:p>
            <a:r>
              <a:rPr lang="en-US" dirty="0" err="1"/>
              <a:t>nemůžeme</a:t>
            </a:r>
            <a:r>
              <a:rPr lang="en-US" dirty="0"/>
              <a:t> </a:t>
            </a:r>
            <a:r>
              <a:rPr lang="en-US" dirty="0" err="1"/>
              <a:t>Vám</a:t>
            </a:r>
            <a:r>
              <a:rPr lang="en-US" dirty="0"/>
              <a:t> to </a:t>
            </a:r>
            <a:r>
              <a:rPr lang="en-US" dirty="0" err="1"/>
              <a:t>zakázat</a:t>
            </a:r>
            <a:r>
              <a:rPr lang="en-US" dirty="0"/>
              <a:t>, ale </a:t>
            </a:r>
            <a:r>
              <a:rPr lang="en-US" dirty="0" err="1"/>
              <a:t>studium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stojí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houby</a:t>
            </a:r>
            <a:r>
              <a:rPr lang="en-US" dirty="0"/>
              <a:t> a </a:t>
            </a:r>
            <a:r>
              <a:rPr lang="en-US" dirty="0" err="1"/>
              <a:t>ztrácíte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trhu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. </a:t>
            </a:r>
          </a:p>
          <a:p>
            <a:pPr lvl="1"/>
            <a:r>
              <a:rPr lang="en-US" dirty="0" err="1"/>
              <a:t>Zůstanete</a:t>
            </a:r>
            <a:r>
              <a:rPr lang="en-US" dirty="0"/>
              <a:t> “</a:t>
            </a:r>
            <a:r>
              <a:rPr lang="en-US" dirty="0" err="1"/>
              <a:t>blbí</a:t>
            </a:r>
            <a:r>
              <a:rPr lang="en-US" dirty="0"/>
              <a:t>” a </a:t>
            </a:r>
            <a:r>
              <a:rPr lang="en-US" dirty="0" err="1"/>
              <a:t>ti</a:t>
            </a:r>
            <a:r>
              <a:rPr lang="en-US" dirty="0"/>
              <a:t>, co </a:t>
            </a:r>
            <a:r>
              <a:rPr lang="en-US" dirty="0" err="1"/>
              <a:t>lépe</a:t>
            </a:r>
            <a:r>
              <a:rPr lang="en-US" dirty="0"/>
              <a:t> </a:t>
            </a:r>
            <a:r>
              <a:rPr lang="en-US" dirty="0" err="1"/>
              <a:t>studovali</a:t>
            </a:r>
            <a:r>
              <a:rPr lang="en-US" dirty="0"/>
              <a:t>, </a:t>
            </a:r>
            <a:r>
              <a:rPr lang="en-US" dirty="0" err="1"/>
              <a:t>Vás</a:t>
            </a:r>
            <a:r>
              <a:rPr lang="en-US" dirty="0"/>
              <a:t> </a:t>
            </a:r>
            <a:r>
              <a:rPr lang="en-US" dirty="0" err="1"/>
              <a:t>předběhnou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Oni </a:t>
            </a:r>
            <a:r>
              <a:rPr lang="en-US" dirty="0" err="1"/>
              <a:t>budou</a:t>
            </a:r>
            <a:r>
              <a:rPr lang="en-US" dirty="0"/>
              <a:t> </a:t>
            </a:r>
            <a:r>
              <a:rPr lang="en-US" dirty="0" err="1"/>
              <a:t>dělat</a:t>
            </a:r>
            <a:r>
              <a:rPr lang="en-US" dirty="0"/>
              <a:t> </a:t>
            </a:r>
            <a:r>
              <a:rPr lang="en-US" dirty="0" err="1"/>
              <a:t>kreativní</a:t>
            </a:r>
            <a:r>
              <a:rPr lang="en-US" dirty="0"/>
              <a:t> </a:t>
            </a:r>
            <a:r>
              <a:rPr lang="en-US" dirty="0" err="1" smtClean="0"/>
              <a:t>věci</a:t>
            </a:r>
            <a:r>
              <a:rPr lang="cs-CZ" dirty="0" smtClean="0"/>
              <a:t>, </a:t>
            </a:r>
            <a:r>
              <a:rPr lang="en-US" dirty="0" err="1" smtClean="0"/>
              <a:t>rozhodovat</a:t>
            </a:r>
            <a:r>
              <a:rPr lang="cs-CZ" dirty="0" smtClean="0"/>
              <a:t> a brát více</a:t>
            </a:r>
            <a:r>
              <a:rPr lang="en-US" dirty="0" smtClean="0"/>
              <a:t>, </a:t>
            </a:r>
            <a:r>
              <a:rPr lang="en-US" dirty="0" err="1"/>
              <a:t>Vy</a:t>
            </a:r>
            <a:r>
              <a:rPr lang="en-US" dirty="0"/>
              <a:t>  </a:t>
            </a:r>
            <a:r>
              <a:rPr lang="en-US" dirty="0" err="1"/>
              <a:t>budete</a:t>
            </a:r>
            <a:r>
              <a:rPr lang="en-US" dirty="0"/>
              <a:t> </a:t>
            </a:r>
            <a:r>
              <a:rPr lang="en-US" dirty="0" err="1"/>
              <a:t>poslouchat</a:t>
            </a:r>
            <a:r>
              <a:rPr lang="en-US" dirty="0"/>
              <a:t> a </a:t>
            </a:r>
            <a:r>
              <a:rPr lang="en-US" dirty="0" err="1"/>
              <a:t>nadávat</a:t>
            </a:r>
            <a:r>
              <a:rPr lang="en-US" dirty="0"/>
              <a:t>. </a:t>
            </a:r>
          </a:p>
          <a:p>
            <a:pPr lvl="1"/>
            <a:r>
              <a:rPr lang="en-US" dirty="0" err="1"/>
              <a:t>Elitní</a:t>
            </a:r>
            <a:r>
              <a:rPr lang="en-US" dirty="0"/>
              <a:t> </a:t>
            </a:r>
            <a:r>
              <a:rPr lang="en-US" dirty="0" err="1"/>
              <a:t>absolventi</a:t>
            </a:r>
            <a:r>
              <a:rPr lang="en-US" dirty="0"/>
              <a:t> </a:t>
            </a:r>
            <a:r>
              <a:rPr lang="en-US" dirty="0" err="1"/>
              <a:t>naší</a:t>
            </a:r>
            <a:r>
              <a:rPr lang="en-US" dirty="0"/>
              <a:t> </a:t>
            </a:r>
            <a:r>
              <a:rPr lang="en-US" dirty="0" err="1"/>
              <a:t>fakulty</a:t>
            </a:r>
            <a:r>
              <a:rPr lang="en-US" dirty="0"/>
              <a:t> </a:t>
            </a:r>
            <a:r>
              <a:rPr lang="en-US" dirty="0" err="1"/>
              <a:t>skutečně</a:t>
            </a:r>
            <a:r>
              <a:rPr lang="en-US" dirty="0"/>
              <a:t> </a:t>
            </a:r>
            <a:r>
              <a:rPr lang="en-US" dirty="0" err="1"/>
              <a:t>studovali</a:t>
            </a:r>
            <a:r>
              <a:rPr lang="en-US" dirty="0"/>
              <a:t>! </a:t>
            </a:r>
          </a:p>
          <a:p>
            <a:r>
              <a:rPr lang="en-US" dirty="0" err="1"/>
              <a:t>Někteří</a:t>
            </a:r>
            <a:r>
              <a:rPr lang="en-US" dirty="0"/>
              <a:t> </a:t>
            </a:r>
            <a:r>
              <a:rPr lang="en-US" dirty="0" err="1"/>
              <a:t>samozřejmě</a:t>
            </a:r>
            <a:r>
              <a:rPr lang="en-US" dirty="0"/>
              <a:t> </a:t>
            </a:r>
            <a:r>
              <a:rPr lang="en-US" dirty="0" err="1"/>
              <a:t>pracovat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sociálních</a:t>
            </a:r>
            <a:r>
              <a:rPr lang="en-US" dirty="0"/>
              <a:t> </a:t>
            </a:r>
            <a:r>
              <a:rPr lang="en-US" dirty="0" err="1"/>
              <a:t>důvodů</a:t>
            </a:r>
            <a:r>
              <a:rPr lang="en-US" dirty="0"/>
              <a:t>, ale </a:t>
            </a:r>
            <a:r>
              <a:rPr lang="en-US" dirty="0" err="1"/>
              <a:t>většina</a:t>
            </a:r>
            <a:r>
              <a:rPr lang="en-US" dirty="0"/>
              <a:t> ne:</a:t>
            </a:r>
          </a:p>
          <a:p>
            <a:pPr lvl="1"/>
            <a:r>
              <a:rPr lang="en-US" dirty="0" err="1"/>
              <a:t>Jezdit</a:t>
            </a:r>
            <a:r>
              <a:rPr lang="en-US" dirty="0"/>
              <a:t> </a:t>
            </a:r>
            <a:r>
              <a:rPr lang="en-US" dirty="0" err="1"/>
              <a:t>ještě</a:t>
            </a:r>
            <a:r>
              <a:rPr lang="en-US" dirty="0"/>
              <a:t> </a:t>
            </a:r>
            <a:r>
              <a:rPr lang="en-US" dirty="0" err="1"/>
              <a:t>chvíli</a:t>
            </a:r>
            <a:r>
              <a:rPr lang="en-US" dirty="0"/>
              <a:t> </a:t>
            </a:r>
            <a:r>
              <a:rPr lang="en-US" dirty="0" err="1"/>
              <a:t>Škodovkou</a:t>
            </a:r>
            <a:r>
              <a:rPr lang="en-US" dirty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/>
              <a:t>Porsche ?</a:t>
            </a:r>
          </a:p>
          <a:p>
            <a:pPr lvl="1"/>
            <a:r>
              <a:rPr lang="en-US" dirty="0"/>
              <a:t>Jet </a:t>
            </a:r>
            <a:r>
              <a:rPr lang="en-US" dirty="0" err="1"/>
              <a:t>ještě</a:t>
            </a:r>
            <a:r>
              <a:rPr lang="en-US" dirty="0"/>
              <a:t> </a:t>
            </a:r>
            <a:r>
              <a:rPr lang="en-US" dirty="0" err="1"/>
              <a:t>párkrát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lyže</a:t>
            </a:r>
            <a:r>
              <a:rPr lang="en-US" dirty="0"/>
              <a:t> do </a:t>
            </a:r>
            <a:r>
              <a:rPr lang="en-US" dirty="0" err="1"/>
              <a:t>Jeseníků</a:t>
            </a:r>
            <a:r>
              <a:rPr lang="en-US" dirty="0"/>
              <a:t> a ne do </a:t>
            </a:r>
            <a:r>
              <a:rPr lang="en-US" dirty="0" err="1"/>
              <a:t>Aspenu</a:t>
            </a:r>
            <a:r>
              <a:rPr lang="en-US" dirty="0"/>
              <a:t> 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35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364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36</a:t>
            </a:fld>
            <a:endParaRPr lang="cs-CZ" altLang="en-US"/>
          </a:p>
        </p:txBody>
      </p:sp>
      <p:cxnSp>
        <p:nvCxnSpPr>
          <p:cNvPr id="7" name="Google Shape;123;p16"/>
          <p:cNvCxnSpPr/>
          <p:nvPr/>
        </p:nvCxnSpPr>
        <p:spPr>
          <a:xfrm>
            <a:off x="1318325" y="5781063"/>
            <a:ext cx="606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124;p16"/>
          <p:cNvCxnSpPr/>
          <p:nvPr/>
        </p:nvCxnSpPr>
        <p:spPr>
          <a:xfrm rot="10800000">
            <a:off x="1318325" y="1701638"/>
            <a:ext cx="0" cy="407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125;p16"/>
          <p:cNvSpPr txBox="1"/>
          <p:nvPr/>
        </p:nvSpPr>
        <p:spPr>
          <a:xfrm>
            <a:off x="7147550" y="5917963"/>
            <a:ext cx="1191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čas</a:t>
            </a:r>
            <a:endParaRPr/>
          </a:p>
        </p:txBody>
      </p:sp>
      <p:sp>
        <p:nvSpPr>
          <p:cNvPr id="10" name="Google Shape;126;p16"/>
          <p:cNvSpPr txBox="1"/>
          <p:nvPr/>
        </p:nvSpPr>
        <p:spPr>
          <a:xfrm>
            <a:off x="647875" y="2002963"/>
            <a:ext cx="734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plat</a:t>
            </a:r>
            <a:endParaRPr/>
          </a:p>
        </p:txBody>
      </p:sp>
      <p:sp>
        <p:nvSpPr>
          <p:cNvPr id="11" name="Google Shape;127;p16"/>
          <p:cNvSpPr txBox="1"/>
          <p:nvPr/>
        </p:nvSpPr>
        <p:spPr>
          <a:xfrm>
            <a:off x="1318325" y="5917963"/>
            <a:ext cx="1366800" cy="333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studium</a:t>
            </a:r>
            <a:endParaRPr/>
          </a:p>
        </p:txBody>
      </p:sp>
      <p:sp>
        <p:nvSpPr>
          <p:cNvPr id="12" name="Google Shape;128;p16"/>
          <p:cNvSpPr txBox="1"/>
          <p:nvPr/>
        </p:nvSpPr>
        <p:spPr>
          <a:xfrm>
            <a:off x="2854375" y="5917963"/>
            <a:ext cx="4163400" cy="3333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profesní život</a:t>
            </a:r>
            <a:endParaRPr/>
          </a:p>
        </p:txBody>
      </p:sp>
      <p:cxnSp>
        <p:nvCxnSpPr>
          <p:cNvPr id="13" name="Google Shape;129;p16"/>
          <p:cNvCxnSpPr/>
          <p:nvPr/>
        </p:nvCxnSpPr>
        <p:spPr>
          <a:xfrm rot="10800000" flipH="1">
            <a:off x="1323375" y="3946838"/>
            <a:ext cx="5694600" cy="506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30;p16"/>
          <p:cNvCxnSpPr/>
          <p:nvPr/>
        </p:nvCxnSpPr>
        <p:spPr>
          <a:xfrm rot="10800000" flipH="1">
            <a:off x="1323375" y="5288138"/>
            <a:ext cx="1382700" cy="138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31;p16"/>
          <p:cNvCxnSpPr/>
          <p:nvPr/>
        </p:nvCxnSpPr>
        <p:spPr>
          <a:xfrm rot="10800000" flipH="1">
            <a:off x="2711125" y="4795538"/>
            <a:ext cx="76800" cy="5064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32;p16"/>
          <p:cNvCxnSpPr/>
          <p:nvPr/>
        </p:nvCxnSpPr>
        <p:spPr>
          <a:xfrm rot="10800000" flipH="1">
            <a:off x="2788050" y="2002963"/>
            <a:ext cx="4229700" cy="28062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33;p16"/>
          <p:cNvSpPr txBox="1"/>
          <p:nvPr/>
        </p:nvSpPr>
        <p:spPr>
          <a:xfrm>
            <a:off x="1610825" y="606738"/>
            <a:ext cx="68853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0000FF"/>
                </a:solidFill>
              </a:rPr>
              <a:t>při studiu nepracuji, nebo pracuji na rozumný úvazek ve firmě, která FITu garantuje odbornou úroveň</a:t>
            </a:r>
            <a:endParaRPr sz="1800" b="1">
              <a:solidFill>
                <a:srgbClr val="0000FF"/>
              </a:solidFill>
            </a:endParaRPr>
          </a:p>
        </p:txBody>
      </p:sp>
      <p:sp>
        <p:nvSpPr>
          <p:cNvPr id="18" name="Google Shape;134;p16"/>
          <p:cNvSpPr txBox="1"/>
          <p:nvPr/>
        </p:nvSpPr>
        <p:spPr>
          <a:xfrm>
            <a:off x="1610825" y="1443563"/>
            <a:ext cx="68853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FF0000"/>
                </a:solidFill>
              </a:rPr>
              <a:t>při studiu pracuji na 100%</a:t>
            </a:r>
            <a:endParaRPr sz="1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37</a:t>
            </a:fld>
            <a:endParaRPr lang="cs-CZ" altLang="en-US"/>
          </a:p>
        </p:txBody>
      </p:sp>
      <p:sp>
        <p:nvSpPr>
          <p:cNvPr id="5" name="Google Shape;141;p17"/>
          <p:cNvSpPr txBox="1">
            <a:spLocks noGrp="1"/>
          </p:cNvSpPr>
          <p:nvPr/>
        </p:nvSpPr>
        <p:spPr>
          <a:xfrm>
            <a:off x="0" y="3227623"/>
            <a:ext cx="6456000" cy="3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cs-CZ" dirty="0"/>
              <a:t>Bc. studijní průměr 1,56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cs-CZ" dirty="0"/>
              <a:t>Mgr. studijní průměr 1,78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cs-CZ" dirty="0"/>
              <a:t>disertace za necelé 4 roky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cs-CZ" dirty="0"/>
              <a:t>okamžitě najat do Googlu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cs-CZ" dirty="0"/>
              <a:t>po telefonátu Marka </a:t>
            </a:r>
            <a:r>
              <a:rPr lang="cs-CZ" dirty="0" err="1"/>
              <a:t>Zuckerberga</a:t>
            </a:r>
            <a:r>
              <a:rPr lang="cs-CZ" dirty="0"/>
              <a:t> do FB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cs-CZ" dirty="0"/>
              <a:t>během studia </a:t>
            </a:r>
            <a:r>
              <a:rPr lang="cs-CZ" b="1" dirty="0"/>
              <a:t>nepracoval v žádné firmě</a:t>
            </a:r>
            <a:endParaRPr b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cs-CZ" b="1" dirty="0"/>
              <a:t>Vyhledejte si platy ve </a:t>
            </a:r>
            <a:r>
              <a:rPr lang="cs-CZ" b="1" dirty="0" smtClean="0"/>
              <a:t>FB</a:t>
            </a:r>
            <a:r>
              <a:rPr lang="en-US" b="1" dirty="0" smtClean="0"/>
              <a:t>/Google/Amazon/MS… !</a:t>
            </a:r>
            <a:endParaRPr b="1" dirty="0"/>
          </a:p>
        </p:txBody>
      </p:sp>
      <p:pic>
        <p:nvPicPr>
          <p:cNvPr id="6" name="Google Shape;14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"/>
            <a:ext cx="9144001" cy="303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925" y="1245671"/>
            <a:ext cx="2959075" cy="561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2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38</a:t>
            </a:fld>
            <a:endParaRPr lang="cs-CZ" altLang="en-US"/>
          </a:p>
        </p:txBody>
      </p:sp>
      <p:sp>
        <p:nvSpPr>
          <p:cNvPr id="5" name="Google Shape;151;p18"/>
          <p:cNvSpPr txBox="1">
            <a:spLocks noGrp="1"/>
          </p:cNvSpPr>
          <p:nvPr/>
        </p:nvSpPr>
        <p:spPr>
          <a:xfrm>
            <a:off x="323855" y="763650"/>
            <a:ext cx="8640900" cy="53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buNone/>
            </a:pPr>
            <a:r>
              <a:rPr lang="cs-CZ" dirty="0"/>
              <a:t>#6 Kupte si </a:t>
            </a:r>
            <a:r>
              <a:rPr lang="cs-CZ" b="1" dirty="0"/>
              <a:t>sešity a pište rukou </a:t>
            </a:r>
            <a:r>
              <a:rPr lang="cs-CZ" dirty="0"/>
              <a:t>! </a:t>
            </a:r>
            <a:r>
              <a:rPr lang="en-US" dirty="0" smtClean="0"/>
              <a:t>V</a:t>
            </a:r>
            <a:r>
              <a:rPr lang="cs-CZ" dirty="0" smtClean="0"/>
              <a:t> </a:t>
            </a:r>
            <a:r>
              <a:rPr lang="cs-CZ" dirty="0"/>
              <a:t>hlavě Vám </a:t>
            </a:r>
            <a:r>
              <a:rPr lang="cs-CZ" dirty="0"/>
              <a:t>toho uvázne </a:t>
            </a:r>
            <a:r>
              <a:rPr lang="cs-CZ" dirty="0" smtClean="0"/>
              <a:t>vice</a:t>
            </a:r>
            <a:r>
              <a:rPr lang="en-US" dirty="0" smtClean="0"/>
              <a:t>!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Google Shape;15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374555"/>
            <a:ext cx="9143999" cy="3392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1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Promluva do duše </a:t>
            </a:r>
            <a:r>
              <a:rPr lang="cs-CZ" dirty="0" err="1" smtClean="0"/>
              <a:t>contd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#7 </a:t>
            </a:r>
            <a:r>
              <a:rPr lang="cs-CZ" b="1" dirty="0" smtClean="0"/>
              <a:t>Choďte na přednášky</a:t>
            </a:r>
            <a:r>
              <a:rPr lang="cs-CZ" dirty="0" smtClean="0"/>
              <a:t> a nevěnujte se tam </a:t>
            </a:r>
            <a:r>
              <a:rPr lang="cs-CZ" dirty="0" err="1" smtClean="0"/>
              <a:t>Facebooku</a:t>
            </a:r>
            <a:r>
              <a:rPr lang="cs-CZ" dirty="0" smtClean="0"/>
              <a:t> a hrám, ale předmětu. Budete z něj skládat zkoušku. Znalosti patrně využijete v dalších předmětech a ve Vaší práci. A i pokud ne, je to excelentní duševní cvičení.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39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604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Organisace II. </a:t>
            </a:r>
            <a:endParaRPr lang="en-US" altLang="en-US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 smtClean="0"/>
              <a:t>Numerika v</a:t>
            </a:r>
            <a:r>
              <a:rPr lang="en-US" dirty="0" smtClean="0"/>
              <a:t> </a:t>
            </a:r>
            <a:r>
              <a:rPr lang="en-US" dirty="0" err="1" smtClean="0"/>
              <a:t>pon</a:t>
            </a:r>
            <a:r>
              <a:rPr lang="cs-CZ" dirty="0" smtClean="0"/>
              <a:t>dělí 28.10. se nekonají. Přijďte prosím do kterékoliv jiné skupiny ve 14-denním bloku</a:t>
            </a:r>
          </a:p>
          <a:p>
            <a:pPr>
              <a:defRPr/>
            </a:pPr>
            <a:r>
              <a:rPr lang="cs-CZ" dirty="0" smtClean="0"/>
              <a:t>diskusní fórum na Google </a:t>
            </a:r>
            <a:r>
              <a:rPr lang="cs-CZ" dirty="0" err="1" smtClean="0"/>
              <a:t>groups</a:t>
            </a:r>
            <a:r>
              <a:rPr lang="cs-CZ" dirty="0" smtClean="0"/>
              <a:t>, </a:t>
            </a:r>
            <a:r>
              <a:rPr lang="cs-CZ" dirty="0" smtClean="0">
                <a:hlinkClick r:id="rId2"/>
              </a:rPr>
              <a:t>http://www.fit.vutbr.cz/study/courses/ISS/public/forum.html</a:t>
            </a:r>
            <a:r>
              <a:rPr lang="cs-CZ" dirty="0" smtClean="0"/>
              <a:t> </a:t>
            </a:r>
          </a:p>
          <a:p>
            <a:pPr lvl="1">
              <a:defRPr/>
            </a:pPr>
            <a:r>
              <a:rPr lang="cs-CZ" dirty="0" smtClean="0"/>
              <a:t>Pokud se budete chtít registrovat, odpověď na anti-robotovou otázku „Šebestova pomůcka".</a:t>
            </a:r>
          </a:p>
          <a:p>
            <a:pPr lvl="1">
              <a:defRPr/>
            </a:pPr>
            <a:r>
              <a:rPr lang="cs-CZ" dirty="0" smtClean="0"/>
              <a:t>Prosím použijte vyhledávání, než se zeptáte… </a:t>
            </a:r>
          </a:p>
          <a:p>
            <a:pPr>
              <a:defRPr/>
            </a:pPr>
            <a:r>
              <a:rPr lang="cs-CZ" dirty="0" smtClean="0"/>
              <a:t>uznávání </a:t>
            </a:r>
            <a:r>
              <a:rPr lang="en-US" dirty="0" err="1" smtClean="0"/>
              <a:t>numerik</a:t>
            </a:r>
            <a:r>
              <a:rPr lang="cs-CZ" dirty="0" smtClean="0"/>
              <a:t> a projektu - 2 roky dozadu – napište, body v lednu.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86425-3389-4B9D-A381-F78099461E29}" type="slidenum">
              <a:rPr lang="cs-CZ" altLang="en-US" smtClean="0"/>
              <a:pPr>
                <a:defRPr/>
              </a:pPr>
              <a:t>4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#8 </a:t>
            </a:r>
            <a:r>
              <a:rPr lang="en-US" altLang="en-US" dirty="0" err="1" smtClean="0">
                <a:solidFill>
                  <a:srgbClr val="FF0000"/>
                </a:solidFill>
              </a:rPr>
              <a:t>Videa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cs-CZ" altLang="en-US" dirty="0" smtClean="0">
                <a:solidFill>
                  <a:srgbClr val="FF0000"/>
                </a:solidFill>
              </a:rPr>
              <a:t>by měla </a:t>
            </a:r>
            <a:r>
              <a:rPr lang="en-US" altLang="en-US" dirty="0" err="1" smtClean="0">
                <a:solidFill>
                  <a:srgbClr val="FF0000"/>
                </a:solidFill>
              </a:rPr>
              <a:t>slouž</a:t>
            </a:r>
            <a:r>
              <a:rPr lang="cs-CZ" altLang="en-US" dirty="0" err="1" smtClean="0">
                <a:solidFill>
                  <a:srgbClr val="FF0000"/>
                </a:solidFill>
              </a:rPr>
              <a:t>it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pouze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jako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pomůcka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pro ty, </a:t>
            </a:r>
            <a:r>
              <a:rPr lang="en-US" altLang="en-US" dirty="0" err="1" smtClean="0">
                <a:solidFill>
                  <a:srgbClr val="FF0000"/>
                </a:solidFill>
              </a:rPr>
              <a:t>kteří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na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přednášce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nemohou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být</a:t>
            </a:r>
            <a:r>
              <a:rPr lang="en-US" altLang="en-US" dirty="0" smtClean="0">
                <a:solidFill>
                  <a:srgbClr val="FF0000"/>
                </a:solidFill>
              </a:rPr>
              <a:t> a </a:t>
            </a:r>
            <a:r>
              <a:rPr lang="en-US" altLang="en-US" dirty="0" err="1" smtClean="0">
                <a:solidFill>
                  <a:srgbClr val="FF0000"/>
                </a:solidFill>
              </a:rPr>
              <a:t>jako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pomůcka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při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učení</a:t>
            </a:r>
            <a:r>
              <a:rPr lang="en-US" altLang="en-US" dirty="0" smtClean="0">
                <a:solidFill>
                  <a:srgbClr val="FF0000"/>
                </a:solidFill>
              </a:rPr>
              <a:t>. Pro </a:t>
            </a:r>
            <a:r>
              <a:rPr lang="en-US" altLang="en-US" dirty="0" err="1" smtClean="0">
                <a:solidFill>
                  <a:srgbClr val="FF0000"/>
                </a:solidFill>
              </a:rPr>
              <a:t>hodně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studentů</a:t>
            </a:r>
            <a:r>
              <a:rPr lang="en-US" altLang="en-US" dirty="0" smtClean="0">
                <a:solidFill>
                  <a:srgbClr val="FF0000"/>
                </a:solidFill>
              </a:rPr>
              <a:t> se </a:t>
            </a:r>
            <a:r>
              <a:rPr lang="en-US" altLang="en-US" dirty="0" err="1" smtClean="0">
                <a:solidFill>
                  <a:srgbClr val="FF0000"/>
                </a:solidFill>
              </a:rPr>
              <a:t>záznamy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Bohů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žel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staly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jediným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zdrojem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informací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ke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kursu</a:t>
            </a:r>
            <a:r>
              <a:rPr lang="en-US" altLang="en-US" dirty="0" smtClean="0">
                <a:solidFill>
                  <a:srgbClr val="FF0000"/>
                </a:solidFill>
              </a:rPr>
              <a:t>, </a:t>
            </a:r>
            <a:r>
              <a:rPr lang="en-US" altLang="en-US" dirty="0" err="1" smtClean="0">
                <a:solidFill>
                  <a:srgbClr val="FF0000"/>
                </a:solidFill>
              </a:rPr>
              <a:t>který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shlédnou</a:t>
            </a:r>
            <a:r>
              <a:rPr lang="en-US" altLang="en-US" dirty="0" smtClean="0">
                <a:solidFill>
                  <a:srgbClr val="FF0000"/>
                </a:solidFill>
              </a:rPr>
              <a:t> "</a:t>
            </a:r>
            <a:r>
              <a:rPr lang="en-US" altLang="en-US" dirty="0" err="1" smtClean="0">
                <a:solidFill>
                  <a:srgbClr val="FF0000"/>
                </a:solidFill>
              </a:rPr>
              <a:t>tahem</a:t>
            </a:r>
            <a:r>
              <a:rPr lang="en-US" altLang="en-US" dirty="0" smtClean="0">
                <a:solidFill>
                  <a:srgbClr val="FF0000"/>
                </a:solidFill>
              </a:rPr>
              <a:t>" 2 </a:t>
            </a:r>
            <a:r>
              <a:rPr lang="en-US" altLang="en-US" dirty="0" err="1" smtClean="0">
                <a:solidFill>
                  <a:srgbClr val="FF0000"/>
                </a:solidFill>
              </a:rPr>
              <a:t>dny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před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zkouškou</a:t>
            </a:r>
            <a:r>
              <a:rPr lang="cs-CZ" altLang="en-US" dirty="0" smtClean="0">
                <a:solidFill>
                  <a:srgbClr val="FF0000"/>
                </a:solidFill>
              </a:rPr>
              <a:t> (</a:t>
            </a:r>
            <a:r>
              <a:rPr lang="en-US" altLang="en-US" dirty="0" smtClean="0">
                <a:solidFill>
                  <a:srgbClr val="FF0000"/>
                </a:solidFill>
              </a:rPr>
              <a:t>m</a:t>
            </a:r>
            <a:r>
              <a:rPr lang="cs-CZ" altLang="en-US" dirty="0" err="1" smtClean="0">
                <a:solidFill>
                  <a:srgbClr val="FF0000"/>
                </a:solidFill>
              </a:rPr>
              <a:t>ůj</a:t>
            </a:r>
            <a:r>
              <a:rPr lang="cs-CZ" altLang="en-US" dirty="0" smtClean="0">
                <a:solidFill>
                  <a:srgbClr val="FF0000"/>
                </a:solidFill>
              </a:rPr>
              <a:t> koeficient je prý okolo 1.5x)</a:t>
            </a:r>
            <a:r>
              <a:rPr lang="en-US" altLang="en-US" dirty="0" smtClean="0">
                <a:solidFill>
                  <a:srgbClr val="FF0000"/>
                </a:solidFill>
              </a:rPr>
              <a:t>, a </a:t>
            </a:r>
            <a:r>
              <a:rPr lang="en-US" altLang="en-US" dirty="0" err="1" smtClean="0">
                <a:solidFill>
                  <a:srgbClr val="FF0000"/>
                </a:solidFill>
              </a:rPr>
              <a:t>po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zkoušce</a:t>
            </a:r>
            <a:r>
              <a:rPr lang="en-US" altLang="en-US" dirty="0" smtClean="0">
                <a:solidFill>
                  <a:srgbClr val="FF0000"/>
                </a:solidFill>
              </a:rPr>
              <a:t> se </a:t>
            </a:r>
            <a:r>
              <a:rPr lang="en-US" altLang="en-US" dirty="0" err="1" smtClean="0">
                <a:solidFill>
                  <a:srgbClr val="FF0000"/>
                </a:solidFill>
              </a:rPr>
              <a:t>jim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opět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okamžitě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vypaří</a:t>
            </a:r>
            <a:r>
              <a:rPr lang="en-US" altLang="en-US" dirty="0" smtClean="0">
                <a:solidFill>
                  <a:srgbClr val="FF0000"/>
                </a:solidFill>
              </a:rPr>
              <a:t> z </a:t>
            </a:r>
            <a:r>
              <a:rPr lang="en-US" altLang="en-US" dirty="0" err="1" smtClean="0">
                <a:solidFill>
                  <a:srgbClr val="FF0000"/>
                </a:solidFill>
              </a:rPr>
              <a:t>hlavy</a:t>
            </a:r>
            <a:r>
              <a:rPr lang="en-US" altLang="en-US" dirty="0" smtClean="0">
                <a:solidFill>
                  <a:srgbClr val="FF0000"/>
                </a:solidFill>
              </a:rPr>
              <a:t>. </a:t>
            </a:r>
            <a:r>
              <a:rPr lang="en-US" altLang="en-US" dirty="0" err="1" smtClean="0">
                <a:solidFill>
                  <a:srgbClr val="FF0000"/>
                </a:solidFill>
              </a:rPr>
              <a:t>Nejen</a:t>
            </a:r>
            <a:r>
              <a:rPr lang="en-US" altLang="en-US" dirty="0" smtClean="0">
                <a:solidFill>
                  <a:srgbClr val="FF0000"/>
                </a:solidFill>
              </a:rPr>
              <a:t> v ISS. </a:t>
            </a:r>
            <a:r>
              <a:rPr lang="en-US" altLang="en-US" b="1" dirty="0" smtClean="0">
                <a:solidFill>
                  <a:srgbClr val="FF0000"/>
                </a:solidFill>
              </a:rPr>
              <a:t>Toto je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patologické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použití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záznam</a:t>
            </a:r>
            <a:r>
              <a:rPr lang="cs-CZ" altLang="en-US" b="1" dirty="0" smtClean="0">
                <a:solidFill>
                  <a:srgbClr val="FF0000"/>
                </a:solidFill>
              </a:rPr>
              <a:t>ů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cs-CZ" altLang="en-US" b="1" dirty="0" smtClean="0">
                <a:solidFill>
                  <a:srgbClr val="FF0000"/>
                </a:solidFill>
              </a:rPr>
              <a:t>a varuji Vás před ním </a:t>
            </a:r>
            <a:r>
              <a:rPr lang="en-US" altLang="en-US" b="1" dirty="0" smtClean="0">
                <a:solidFill>
                  <a:srgbClr val="FF0000"/>
                </a:solidFill>
              </a:rPr>
              <a:t>...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8A4C6-1D67-4910-931B-B31F954E6FEE}" type="slidenum">
              <a:rPr lang="cs-CZ" altLang="en-US"/>
              <a:pPr>
                <a:defRPr/>
              </a:pPr>
              <a:t>40</a:t>
            </a:fld>
            <a:endParaRPr lang="cs-CZ" alt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Promluva do duše </a:t>
            </a:r>
            <a:r>
              <a:rPr lang="cs-CZ" dirty="0" err="1" smtClean="0"/>
              <a:t>contd</a:t>
            </a:r>
            <a:r>
              <a:rPr lang="cs-CZ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2000" b="1" smtClean="0"/>
              <a:t>Chodit </a:t>
            </a:r>
            <a:r>
              <a:rPr lang="cs-CZ" altLang="en-US" sz="12000" b="1" smtClean="0"/>
              <a:t/>
            </a:r>
            <a:br>
              <a:rPr lang="cs-CZ" altLang="en-US" sz="12000" b="1" smtClean="0"/>
            </a:br>
            <a:r>
              <a:rPr lang="en-US" altLang="en-US" sz="12000" b="1" smtClean="0"/>
              <a:t>do </a:t>
            </a:r>
            <a:r>
              <a:rPr lang="cs-CZ" altLang="en-US" sz="12000" b="1" smtClean="0"/>
              <a:t>školy </a:t>
            </a:r>
            <a:r>
              <a:rPr lang="en-US" altLang="en-US" sz="12000" b="1" smtClean="0"/>
              <a:t>se vyplat</a:t>
            </a:r>
            <a:r>
              <a:rPr lang="cs-CZ" altLang="en-US" sz="12000" b="1" smtClean="0"/>
              <a:t>í 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838FA-C9F2-4444-BCB3-2A6FB91BEFAD}" type="slidenum">
              <a:rPr lang="cs-CZ" alt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Kdo Vás bude učit ?</a:t>
            </a:r>
            <a:endParaRPr lang="en-US" altLang="en-US" smtClean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přednášky - Honza Černocký - já</a:t>
            </a:r>
          </a:p>
          <a:p>
            <a:pPr eaLnBrk="1" hangingPunct="1"/>
            <a:r>
              <a:rPr lang="cs-CZ" altLang="en-US" smtClean="0"/>
              <a:t>Počítačová/numerická cvičení: asistenti a doktorandi ÚPGM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D4A56-1BBE-4870-AA06-0FB87F59C2EE}" type="slidenum">
              <a:rPr lang="cs-CZ" altLang="en-US"/>
              <a:pPr>
                <a:defRPr/>
              </a:pPr>
              <a:t>5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746BB-4972-46ED-9A94-C7E4A93C4C08}" type="slidenum">
              <a:rPr lang="cs-CZ" altLang="en-US"/>
              <a:pPr>
                <a:defRPr/>
              </a:pPr>
              <a:t>6</a:t>
            </a:fld>
            <a:endParaRPr lang="cs-CZ" altLang="en-US"/>
          </a:p>
        </p:txBody>
      </p:sp>
      <p:pic>
        <p:nvPicPr>
          <p:cNvPr id="921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56527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AutoShape 22" descr="[image]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Wingdings" panose="05000000000000000000" pitchFamily="2" charset="2"/>
            </a:endParaRPr>
          </a:p>
        </p:txBody>
      </p:sp>
      <p:sp>
        <p:nvSpPr>
          <p:cNvPr id="9221" name="AutoShape 24" descr="https://wis.fit.vutbr.cz/FIT/db/hr/view_person_photo.php?id=23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Wingdings" panose="05000000000000000000" pitchFamily="2" charset="2"/>
            </a:endParaRPr>
          </a:p>
        </p:txBody>
      </p:sp>
      <p:sp>
        <p:nvSpPr>
          <p:cNvPr id="9222" name="AutoShape 27" descr="[image]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Wingdings" panose="05000000000000000000" pitchFamily="2" charset="2"/>
            </a:endParaRPr>
          </a:p>
        </p:txBody>
      </p:sp>
      <p:sp>
        <p:nvSpPr>
          <p:cNvPr id="9223" name="Text Box 32"/>
          <p:cNvSpPr txBox="1">
            <a:spLocks noChangeArrowheads="1"/>
          </p:cNvSpPr>
          <p:nvPr/>
        </p:nvSpPr>
        <p:spPr bwMode="auto">
          <a:xfrm>
            <a:off x="120650" y="227647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/>
              <a:t>Franta Grézl</a:t>
            </a:r>
          </a:p>
        </p:txBody>
      </p:sp>
      <p:sp>
        <p:nvSpPr>
          <p:cNvPr id="9224" name="Text Box 33"/>
          <p:cNvSpPr txBox="1">
            <a:spLocks noChangeArrowheads="1"/>
          </p:cNvSpPr>
          <p:nvPr/>
        </p:nvSpPr>
        <p:spPr bwMode="auto">
          <a:xfrm>
            <a:off x="1988831" y="23114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dirty="0" smtClean="0"/>
              <a:t>Karel Beneš</a:t>
            </a:r>
            <a:endParaRPr lang="cs-CZ" altLang="en-US" sz="1800" dirty="0"/>
          </a:p>
        </p:txBody>
      </p:sp>
      <p:sp>
        <p:nvSpPr>
          <p:cNvPr id="9225" name="Text Box 35"/>
          <p:cNvSpPr txBox="1">
            <a:spLocks noChangeArrowheads="1"/>
          </p:cNvSpPr>
          <p:nvPr/>
        </p:nvSpPr>
        <p:spPr bwMode="auto">
          <a:xfrm>
            <a:off x="6605066" y="2279112"/>
            <a:ext cx="2390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dirty="0" err="1" smtClean="0"/>
              <a:t>Karthick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Baskar</a:t>
            </a:r>
            <a:r>
              <a:rPr lang="cs-CZ" altLang="en-US" sz="1800" dirty="0" smtClean="0"/>
              <a:t> </a:t>
            </a:r>
            <a:r>
              <a:rPr lang="cs-CZ" altLang="en-US" sz="1800" dirty="0"/>
              <a:t>(EN)</a:t>
            </a:r>
          </a:p>
        </p:txBody>
      </p:sp>
      <p:sp>
        <p:nvSpPr>
          <p:cNvPr id="9226" name="Text Box 37"/>
          <p:cNvSpPr txBox="1">
            <a:spLocks noChangeArrowheads="1"/>
          </p:cNvSpPr>
          <p:nvPr/>
        </p:nvSpPr>
        <p:spPr bwMode="auto">
          <a:xfrm>
            <a:off x="2570491" y="563403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dirty="0" smtClean="0"/>
              <a:t>Martin Kocour</a:t>
            </a:r>
            <a:endParaRPr lang="cs-CZ" altLang="en-US" sz="1800" dirty="0"/>
          </a:p>
        </p:txBody>
      </p:sp>
      <p:sp>
        <p:nvSpPr>
          <p:cNvPr id="9227" name="Text Box 38"/>
          <p:cNvSpPr txBox="1">
            <a:spLocks noChangeArrowheads="1"/>
          </p:cNvSpPr>
          <p:nvPr/>
        </p:nvSpPr>
        <p:spPr bwMode="auto">
          <a:xfrm>
            <a:off x="5159375" y="5584226"/>
            <a:ext cx="1873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dirty="0"/>
              <a:t>Olda </a:t>
            </a:r>
            <a:r>
              <a:rPr lang="cs-CZ" altLang="en-US" sz="1800" dirty="0" err="1"/>
              <a:t>Kodym</a:t>
            </a:r>
            <a:endParaRPr lang="cs-CZ" altLang="en-US" sz="1800" dirty="0"/>
          </a:p>
        </p:txBody>
      </p:sp>
      <p:sp>
        <p:nvSpPr>
          <p:cNvPr id="9228" name="Text Box 39"/>
          <p:cNvSpPr txBox="1">
            <a:spLocks noChangeArrowheads="1"/>
          </p:cNvSpPr>
          <p:nvPr/>
        </p:nvSpPr>
        <p:spPr bwMode="auto">
          <a:xfrm>
            <a:off x="7143750" y="5587464"/>
            <a:ext cx="28523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dirty="0"/>
              <a:t>Anna </a:t>
            </a:r>
            <a:r>
              <a:rPr lang="cs-CZ" altLang="en-US" sz="1800" dirty="0" err="1"/>
              <a:t>Silnova</a:t>
            </a:r>
            <a:r>
              <a:rPr lang="cs-CZ" altLang="en-US" sz="1800" dirty="0"/>
              <a:t> </a:t>
            </a:r>
            <a:r>
              <a:rPr lang="cs-CZ" altLang="en-US" sz="1800" dirty="0" smtClean="0"/>
              <a:t>(</a:t>
            </a:r>
            <a:r>
              <a:rPr lang="cs-CZ" altLang="en-US" sz="1800" dirty="0"/>
              <a:t>EN)</a:t>
            </a:r>
          </a:p>
        </p:txBody>
      </p:sp>
      <p:pic>
        <p:nvPicPr>
          <p:cNvPr id="922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36" y="3365762"/>
            <a:ext cx="1726863" cy="221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31763"/>
            <a:ext cx="16510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 Box 34"/>
          <p:cNvSpPr txBox="1">
            <a:spLocks noChangeArrowheads="1"/>
          </p:cNvSpPr>
          <p:nvPr/>
        </p:nvSpPr>
        <p:spPr bwMode="auto">
          <a:xfrm>
            <a:off x="4627563" y="2271713"/>
            <a:ext cx="18732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/>
              <a:t>Katka Žmolíková</a:t>
            </a:r>
          </a:p>
        </p:txBody>
      </p:sp>
      <p:pic>
        <p:nvPicPr>
          <p:cNvPr id="923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41" y="3365761"/>
            <a:ext cx="1737984" cy="223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Image result for murali karthick bask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70" y="215833"/>
            <a:ext cx="2074391" cy="207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https://www.fit.vut.cz/person-photo/33099/?hash=ScnnI83KQALjuYxHU-1WdCFTahyMgxBzOoaXlRh1StYAFJIaI9xl_25aXsn4eo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07" y="188913"/>
            <a:ext cx="2307051" cy="21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Image result for martin kocou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91" y="3371851"/>
            <a:ext cx="222726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5" descr="JÃ¡n Å ve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71851"/>
            <a:ext cx="2227262" cy="22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120650" y="563403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dirty="0" smtClean="0"/>
              <a:t>Honza Švec</a:t>
            </a:r>
            <a:endParaRPr lang="cs-CZ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anglicky 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7</a:t>
            </a:fld>
            <a:endParaRPr lang="cs-CZ" altLang="en-US"/>
          </a:p>
        </p:txBody>
      </p:sp>
      <p:pic>
        <p:nvPicPr>
          <p:cNvPr id="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1825625"/>
            <a:ext cx="9182101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lag of Ch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5926138"/>
            <a:ext cx="4984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5927725"/>
            <a:ext cx="4953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949950"/>
            <a:ext cx="4667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5959475"/>
            <a:ext cx="533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5964238"/>
            <a:ext cx="4953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975350"/>
            <a:ext cx="536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5940425"/>
            <a:ext cx="46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5957888"/>
            <a:ext cx="4667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940425"/>
            <a:ext cx="5238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889625"/>
            <a:ext cx="552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6007100"/>
            <a:ext cx="495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7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Kontakty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de-DE" dirty="0" smtClean="0">
                <a:hlinkClick r:id="rId2"/>
              </a:rPr>
              <a:t>http://www.fit.vutbr.cz/~</a:t>
            </a:r>
            <a:r>
              <a:rPr lang="cs-CZ" dirty="0" err="1" smtClean="0">
                <a:hlinkClick r:id="rId2"/>
              </a:rPr>
              <a:t>cernocky</a:t>
            </a:r>
            <a:endParaRPr lang="cs-CZ" dirty="0" smtClean="0"/>
          </a:p>
          <a:p>
            <a:pPr eaLnBrk="1" hangingPunct="1">
              <a:defRPr/>
            </a:pPr>
            <a:r>
              <a:rPr lang="de-DE" dirty="0" smtClean="0">
                <a:hlinkClick r:id="rId3"/>
              </a:rPr>
              <a:t>http://www.fit.vutbr.cz/~</a:t>
            </a:r>
            <a:r>
              <a:rPr lang="cs-CZ" dirty="0" err="1" smtClean="0">
                <a:hlinkClick r:id="rId3"/>
              </a:rPr>
              <a:t>grezl</a:t>
            </a:r>
            <a:endParaRPr lang="cs-CZ" dirty="0" smtClean="0"/>
          </a:p>
          <a:p>
            <a:pPr eaLnBrk="1" hangingPunct="1">
              <a:defRPr/>
            </a:pPr>
            <a:r>
              <a:rPr lang="de-DE" dirty="0" smtClean="0">
                <a:hlinkClick r:id="rId4"/>
              </a:rPr>
              <a:t>http://www.fit.vutbr.cz/</a:t>
            </a:r>
            <a:r>
              <a:rPr lang="en-US" dirty="0" smtClean="0">
                <a:hlinkClick r:id="rId4"/>
              </a:rPr>
              <a:t>~</a:t>
            </a:r>
            <a:r>
              <a:rPr lang="en-US" dirty="0" err="1" smtClean="0">
                <a:hlinkClick r:id="rId4"/>
              </a:rPr>
              <a:t>i</a:t>
            </a:r>
            <a:r>
              <a:rPr lang="cs-CZ" dirty="0" smtClean="0">
                <a:hlinkClick r:id="rId4"/>
              </a:rPr>
              <a:t>kocour</a:t>
            </a:r>
            <a:r>
              <a:rPr lang="cs-CZ" dirty="0" smtClean="0"/>
              <a:t>  </a:t>
            </a:r>
          </a:p>
          <a:p>
            <a:pPr eaLnBrk="1" hangingPunct="1">
              <a:defRPr/>
            </a:pPr>
            <a:r>
              <a:rPr lang="de-DE" dirty="0" smtClean="0">
                <a:hlinkClick r:id="rId5"/>
              </a:rPr>
              <a:t>http</a:t>
            </a:r>
            <a:r>
              <a:rPr lang="de-DE" dirty="0">
                <a:hlinkClick r:id="rId5"/>
              </a:rPr>
              <a:t>://www.fit.vutbr.cz</a:t>
            </a:r>
            <a:r>
              <a:rPr lang="de-DE" dirty="0" smtClean="0">
                <a:hlinkClick r:id="rId5"/>
              </a:rPr>
              <a:t>/~</a:t>
            </a:r>
            <a:r>
              <a:rPr lang="cs-CZ" dirty="0" err="1" smtClean="0">
                <a:hlinkClick r:id="rId5"/>
              </a:rPr>
              <a:t>izmolikova</a:t>
            </a:r>
            <a:endParaRPr lang="cs-CZ" dirty="0" smtClean="0"/>
          </a:p>
          <a:p>
            <a:pPr eaLnBrk="1" hangingPunct="1">
              <a:defRPr/>
            </a:pPr>
            <a:r>
              <a:rPr lang="de-DE" dirty="0">
                <a:hlinkClick r:id="rId6"/>
              </a:rPr>
              <a:t>http://www.fit.vutbr.cz</a:t>
            </a:r>
            <a:r>
              <a:rPr lang="de-DE" dirty="0" smtClean="0">
                <a:hlinkClick r:id="rId6"/>
              </a:rPr>
              <a:t>/~</a:t>
            </a:r>
            <a:r>
              <a:rPr lang="cs-CZ" dirty="0" err="1" smtClean="0">
                <a:hlinkClick r:id="rId6"/>
              </a:rPr>
              <a:t>baskar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cs-CZ" dirty="0" smtClean="0"/>
              <a:t> </a:t>
            </a:r>
          </a:p>
          <a:p>
            <a:pPr eaLnBrk="1" hangingPunct="1">
              <a:defRPr/>
            </a:pPr>
            <a:r>
              <a:rPr lang="de-DE" dirty="0" smtClean="0">
                <a:hlinkClick r:id="rId7"/>
              </a:rPr>
              <a:t>http://www.fit.vutbr.cz/~</a:t>
            </a:r>
            <a:r>
              <a:rPr lang="en-US" dirty="0" err="1" smtClean="0">
                <a:hlinkClick r:id="rId7"/>
              </a:rPr>
              <a:t>i</a:t>
            </a:r>
            <a:r>
              <a:rPr lang="cs-CZ" dirty="0" err="1" smtClean="0">
                <a:hlinkClick r:id="rId7"/>
              </a:rPr>
              <a:t>benes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endParaRPr lang="cs-CZ" dirty="0" smtClean="0"/>
          </a:p>
          <a:p>
            <a:pPr eaLnBrk="1" hangingPunct="1">
              <a:defRPr/>
            </a:pPr>
            <a:r>
              <a:rPr lang="de-DE" dirty="0" smtClean="0">
                <a:hlinkClick r:id="rId8"/>
              </a:rPr>
              <a:t>http://www.fit.vutbr.cz/~</a:t>
            </a:r>
            <a:r>
              <a:rPr lang="cs-CZ" dirty="0" err="1" smtClean="0">
                <a:hlinkClick r:id="rId8"/>
              </a:rPr>
              <a:t>ikodym</a:t>
            </a:r>
            <a:r>
              <a:rPr lang="cs-CZ" dirty="0" smtClean="0"/>
              <a:t> </a:t>
            </a:r>
          </a:p>
          <a:p>
            <a:pPr eaLnBrk="1" hangingPunct="1">
              <a:defRPr/>
            </a:pPr>
            <a:r>
              <a:rPr lang="de-DE" dirty="0" smtClean="0">
                <a:hlinkClick r:id="rId9"/>
              </a:rPr>
              <a:t>http://www.fit.vutbr.cz/~</a:t>
            </a:r>
            <a:r>
              <a:rPr lang="cs-CZ" dirty="0" err="1" smtClean="0">
                <a:hlinkClick r:id="rId9"/>
              </a:rPr>
              <a:t>isilnova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6DB02-4743-4CBA-ACFC-41BADC9063A0}" type="slidenum">
              <a:rPr lang="cs-CZ" altLang="en-US"/>
              <a:pPr>
                <a:defRPr/>
              </a:pPr>
              <a:t>8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Domluva</a:t>
            </a:r>
            <a:endParaRPr lang="en-US" altLang="en-US" smtClean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en-US" dirty="0" err="1" smtClean="0"/>
              <a:t>Osobn</a:t>
            </a:r>
            <a:r>
              <a:rPr lang="cs-CZ" altLang="en-US" dirty="0" smtClean="0"/>
              <a:t>ě </a:t>
            </a:r>
          </a:p>
          <a:p>
            <a:pPr lvl="1" eaLnBrk="1" hangingPunct="1"/>
            <a:r>
              <a:rPr lang="cs-CZ" altLang="en-US" dirty="0" smtClean="0"/>
              <a:t>Kdykoliv před/během/po přednášce/cvičení</a:t>
            </a:r>
          </a:p>
          <a:p>
            <a:pPr lvl="1" eaLnBrk="1" hangingPunct="1"/>
            <a:r>
              <a:rPr lang="cs-CZ" altLang="en-US" dirty="0" smtClean="0"/>
              <a:t>Pokud jindy, předem vhodná domluva emailem</a:t>
            </a:r>
          </a:p>
          <a:p>
            <a:pPr lvl="1" eaLnBrk="1" hangingPunct="1"/>
            <a:r>
              <a:rPr lang="cs-CZ" altLang="en-US" dirty="0" smtClean="0"/>
              <a:t>Honzu lze sehnat pomocí sekretářek UPGM – Sylva Otáhalová a Jana Slámová, u schodiště v budově „L“</a:t>
            </a:r>
          </a:p>
          <a:p>
            <a:pPr eaLnBrk="1" hangingPunct="1"/>
            <a:r>
              <a:rPr lang="cs-CZ" altLang="en-US" b="1" dirty="0" smtClean="0">
                <a:solidFill>
                  <a:srgbClr val="FF0000"/>
                </a:solidFill>
              </a:rPr>
              <a:t>Dotaz zajímající i ostatní – fórum !</a:t>
            </a:r>
          </a:p>
          <a:p>
            <a:pPr eaLnBrk="1" hangingPunct="1"/>
            <a:r>
              <a:rPr lang="cs-CZ" altLang="en-US" dirty="0" smtClean="0">
                <a:solidFill>
                  <a:schemeClr val="bg2">
                    <a:lumMod val="75000"/>
                  </a:schemeClr>
                </a:solidFill>
              </a:rPr>
              <a:t>Mailem </a:t>
            </a:r>
          </a:p>
          <a:p>
            <a:pPr lvl="1" eaLnBrk="1" hangingPunct="1"/>
            <a:r>
              <a:rPr lang="cs-CZ" altLang="en-US" dirty="0" smtClean="0">
                <a:solidFill>
                  <a:schemeClr val="bg2">
                    <a:lumMod val="75000"/>
                  </a:schemeClr>
                </a:solidFill>
              </a:rPr>
              <a:t>Prosíme o předmět „ISS“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6CD82-C74B-48A6-B9C2-9B05B3288142}" type="slidenum">
              <a:rPr lang="cs-CZ" altLang="en-US"/>
              <a:pPr>
                <a:defRPr/>
              </a:pPr>
              <a:t>9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13533</TotalTime>
  <Words>1462</Words>
  <Application>Microsoft Office PowerPoint</Application>
  <PresentationFormat>Předvádění na obrazovce (4:3)</PresentationFormat>
  <Paragraphs>259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Calibri</vt:lpstr>
      <vt:lpstr>Courier New</vt:lpstr>
      <vt:lpstr>Tahoma</vt:lpstr>
      <vt:lpstr>Wingdings</vt:lpstr>
      <vt:lpstr>Výchozí návrh</vt:lpstr>
      <vt:lpstr>ISS 2019/20 intro</vt:lpstr>
      <vt:lpstr>Agenda</vt:lpstr>
      <vt:lpstr>Organisace</vt:lpstr>
      <vt:lpstr>Organisace II. </vt:lpstr>
      <vt:lpstr>Kdo Vás bude učit ?</vt:lpstr>
      <vt:lpstr>Prezentace aplikace PowerPoint</vt:lpstr>
      <vt:lpstr>Proč anglicky ?</vt:lpstr>
      <vt:lpstr>Kontakty</vt:lpstr>
      <vt:lpstr>Domluva</vt:lpstr>
      <vt:lpstr>Kde sedíme</vt:lpstr>
      <vt:lpstr>Cíle ISS</vt:lpstr>
      <vt:lpstr>Prakticky</vt:lpstr>
      <vt:lpstr>Motivace I – Gigabyte Ethernet</vt:lpstr>
      <vt:lpstr>Motivace II – Kódování řeči GSM</vt:lpstr>
      <vt:lpstr>Motivace III – make $</vt:lpstr>
      <vt:lpstr>Demo - MP3</vt:lpstr>
      <vt:lpstr>… a implementace</vt:lpstr>
      <vt:lpstr>Něco si rychle zkusit … flétnička</vt:lpstr>
      <vt:lpstr>ISS -&gt; features for machine learning </vt:lpstr>
      <vt:lpstr>Mind who you’re talking to !</vt:lpstr>
      <vt:lpstr>Program</vt:lpstr>
      <vt:lpstr>Program II. </vt:lpstr>
      <vt:lpstr>Numerická cvičení</vt:lpstr>
      <vt:lpstr>Numerická cvičení - organisace</vt:lpstr>
      <vt:lpstr>Projekt – studijní etapa (ex počítačová cvičení)</vt:lpstr>
      <vt:lpstr>Projekt</vt:lpstr>
      <vt:lpstr>Projekt II</vt:lpstr>
      <vt:lpstr>Hodnocení</vt:lpstr>
      <vt:lpstr>Literatura</vt:lpstr>
      <vt:lpstr>Internetové zdroje</vt:lpstr>
      <vt:lpstr>Video</vt:lpstr>
      <vt:lpstr>Promluva do duše  </vt:lpstr>
      <vt:lpstr>Promluva do duše contd.</vt:lpstr>
      <vt:lpstr>Promluva do duše contd.</vt:lpstr>
      <vt:lpstr>Promluva do duše contd.</vt:lpstr>
      <vt:lpstr>Prezentace aplikace PowerPoint</vt:lpstr>
      <vt:lpstr>Prezentace aplikace PowerPoint</vt:lpstr>
      <vt:lpstr>Prezentace aplikace PowerPoint</vt:lpstr>
      <vt:lpstr>Promluva do duše contd.</vt:lpstr>
      <vt:lpstr>Promluva do duše contd.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University of Technology Faculty of Information Technology  Department of Computer Graphics and MultiMedia</dc:title>
  <dc:creator>cernocky</dc:creator>
  <cp:lastModifiedBy>Honza Cernocky</cp:lastModifiedBy>
  <cp:revision>434</cp:revision>
  <dcterms:created xsi:type="dcterms:W3CDTF">2004-03-09T20:37:41Z</dcterms:created>
  <dcterms:modified xsi:type="dcterms:W3CDTF">2019-09-25T05:50:07Z</dcterms:modified>
</cp:coreProperties>
</file>