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46"/>
  </p:notesMasterIdLst>
  <p:handoutMasterIdLst>
    <p:handoutMasterId r:id="rId47"/>
  </p:handoutMasterIdLst>
  <p:sldIdLst>
    <p:sldId id="260" r:id="rId2"/>
    <p:sldId id="310" r:id="rId3"/>
    <p:sldId id="330" r:id="rId4"/>
    <p:sldId id="331" r:id="rId5"/>
    <p:sldId id="311" r:id="rId6"/>
    <p:sldId id="312" r:id="rId7"/>
    <p:sldId id="313" r:id="rId8"/>
    <p:sldId id="339" r:id="rId9"/>
    <p:sldId id="297" r:id="rId10"/>
    <p:sldId id="314" r:id="rId11"/>
    <p:sldId id="276" r:id="rId12"/>
    <p:sldId id="315" r:id="rId13"/>
    <p:sldId id="316" r:id="rId14"/>
    <p:sldId id="291" r:id="rId15"/>
    <p:sldId id="292" r:id="rId16"/>
    <p:sldId id="293" r:id="rId17"/>
    <p:sldId id="294" r:id="rId18"/>
    <p:sldId id="340" r:id="rId19"/>
    <p:sldId id="341" r:id="rId20"/>
    <p:sldId id="342" r:id="rId21"/>
    <p:sldId id="308" r:id="rId22"/>
    <p:sldId id="309" r:id="rId23"/>
    <p:sldId id="266" r:id="rId24"/>
    <p:sldId id="334" r:id="rId25"/>
    <p:sldId id="336" r:id="rId26"/>
    <p:sldId id="337" r:id="rId27"/>
    <p:sldId id="318" r:id="rId28"/>
    <p:sldId id="319" r:id="rId29"/>
    <p:sldId id="320" r:id="rId30"/>
    <p:sldId id="321" r:id="rId31"/>
    <p:sldId id="322" r:id="rId32"/>
    <p:sldId id="335" r:id="rId33"/>
    <p:sldId id="324" r:id="rId34"/>
    <p:sldId id="326" r:id="rId35"/>
    <p:sldId id="299" r:id="rId36"/>
    <p:sldId id="300" r:id="rId37"/>
    <p:sldId id="301" r:id="rId38"/>
    <p:sldId id="302" r:id="rId39"/>
    <p:sldId id="303" r:id="rId40"/>
    <p:sldId id="304" r:id="rId41"/>
    <p:sldId id="306" r:id="rId42"/>
    <p:sldId id="281" r:id="rId43"/>
    <p:sldId id="307" r:id="rId44"/>
    <p:sldId id="338" r:id="rId45"/>
  </p:sldIdLst>
  <p:sldSz cx="12192000" cy="6858000"/>
  <p:notesSz cx="9867900" cy="6718300"/>
  <p:defaultTextStyle>
    <a:defPPr>
      <a:defRPr lang="cs-CZ"/>
    </a:defPPr>
    <a:lvl1pPr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1pPr>
    <a:lvl2pPr marL="4572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2pPr>
    <a:lvl3pPr marL="9144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3pPr>
    <a:lvl4pPr marL="13716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4pPr>
    <a:lvl5pPr marL="18288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5pPr>
    <a:lvl6pPr marL="2286000" algn="l" defTabSz="914400" rtl="0" eaLnBrk="1" latinLnBrk="0" hangingPunct="1">
      <a:defRPr kern="1200">
        <a:solidFill>
          <a:schemeClr val="tx1"/>
        </a:solidFill>
        <a:latin typeface="Wingdings" panose="05000000000000000000" pitchFamily="2" charset="2"/>
        <a:ea typeface="+mn-ea"/>
        <a:cs typeface="+mn-cs"/>
      </a:defRPr>
    </a:lvl6pPr>
    <a:lvl7pPr marL="2743200" algn="l" defTabSz="914400" rtl="0" eaLnBrk="1" latinLnBrk="0" hangingPunct="1">
      <a:defRPr kern="1200">
        <a:solidFill>
          <a:schemeClr val="tx1"/>
        </a:solidFill>
        <a:latin typeface="Wingdings" panose="05000000000000000000" pitchFamily="2" charset="2"/>
        <a:ea typeface="+mn-ea"/>
        <a:cs typeface="+mn-cs"/>
      </a:defRPr>
    </a:lvl7pPr>
    <a:lvl8pPr marL="3200400" algn="l" defTabSz="914400" rtl="0" eaLnBrk="1" latinLnBrk="0" hangingPunct="1">
      <a:defRPr kern="1200">
        <a:solidFill>
          <a:schemeClr val="tx1"/>
        </a:solidFill>
        <a:latin typeface="Wingdings" panose="05000000000000000000" pitchFamily="2" charset="2"/>
        <a:ea typeface="+mn-ea"/>
        <a:cs typeface="+mn-cs"/>
      </a:defRPr>
    </a:lvl8pPr>
    <a:lvl9pPr marL="3657600" algn="l" defTabSz="914400" rtl="0" eaLnBrk="1" latinLnBrk="0" hangingPunct="1">
      <a:defRPr kern="1200">
        <a:solidFill>
          <a:schemeClr val="tx1"/>
        </a:solidFill>
        <a:latin typeface="Wingdings" panose="05000000000000000000" pitchFamily="2" charset="2"/>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16">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1E5F1"/>
    <a:srgbClr val="1D9B3E"/>
    <a:srgbClr val="FF9900"/>
    <a:srgbClr val="FFFF00"/>
    <a:srgbClr val="1436CA"/>
    <a:srgbClr val="3366CC"/>
    <a:srgbClr val="2200EE"/>
    <a:srgbClr val="D6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657" autoAdjust="0"/>
  </p:normalViewPr>
  <p:slideViewPr>
    <p:cSldViewPr>
      <p:cViewPr varScale="1">
        <p:scale>
          <a:sx n="81" d="100"/>
          <a:sy n="81" d="100"/>
        </p:scale>
        <p:origin x="72" y="672"/>
      </p:cViewPr>
      <p:guideLst>
        <p:guide orient="horz" pos="2160"/>
        <p:guide pos="3840"/>
      </p:guideLst>
    </p:cSldViewPr>
  </p:slideViewPr>
  <p:outlineViewPr>
    <p:cViewPr>
      <p:scale>
        <a:sx n="33" d="100"/>
        <a:sy n="33" d="100"/>
      </p:scale>
      <p:origin x="0" y="-7046"/>
    </p:cViewPr>
  </p:outlineViewPr>
  <p:notesTextViewPr>
    <p:cViewPr>
      <p:scale>
        <a:sx n="100" d="100"/>
        <a:sy n="100" d="100"/>
      </p:scale>
      <p:origin x="0" y="0"/>
    </p:cViewPr>
  </p:notesTextViewPr>
  <p:notesViewPr>
    <p:cSldViewPr>
      <p:cViewPr varScale="1">
        <p:scale>
          <a:sx n="97" d="100"/>
          <a:sy n="97" d="100"/>
        </p:scale>
        <p:origin x="1555" y="58"/>
      </p:cViewPr>
      <p:guideLst>
        <p:guide orient="horz" pos="2116"/>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109571" name="Rectangle 3"/>
          <p:cNvSpPr>
            <a:spLocks noGrp="1" noChangeArrowheads="1"/>
          </p:cNvSpPr>
          <p:nvPr>
            <p:ph type="dt" sz="quarter" idx="1"/>
          </p:nvPr>
        </p:nvSpPr>
        <p:spPr bwMode="auto">
          <a:xfrm>
            <a:off x="5589588"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cs-CZ" altLang="en-US"/>
          </a:p>
        </p:txBody>
      </p:sp>
      <p:sp>
        <p:nvSpPr>
          <p:cNvPr id="109572" name="Rectangle 4"/>
          <p:cNvSpPr>
            <a:spLocks noGrp="1" noChangeArrowheads="1"/>
          </p:cNvSpPr>
          <p:nvPr>
            <p:ph type="ftr" sz="quarter" idx="2"/>
          </p:nvPr>
        </p:nvSpPr>
        <p:spPr bwMode="auto">
          <a:xfrm>
            <a:off x="0"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109573" name="Rectangle 5"/>
          <p:cNvSpPr>
            <a:spLocks noGrp="1" noChangeArrowheads="1"/>
          </p:cNvSpPr>
          <p:nvPr>
            <p:ph type="sldNum" sz="quarter" idx="3"/>
          </p:nvPr>
        </p:nvSpPr>
        <p:spPr bwMode="auto">
          <a:xfrm>
            <a:off x="5589588"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6B17675-A3E7-4FFA-8D49-4955D31D79CC}" type="slidenum">
              <a:rPr lang="cs-CZ" altLang="en-US"/>
              <a:pPr>
                <a:defRPr/>
              </a:pPr>
              <a:t>‹#›</a:t>
            </a:fld>
            <a:endParaRPr lang="cs-CZ" altLang="en-US"/>
          </a:p>
        </p:txBody>
      </p:sp>
    </p:spTree>
    <p:extLst>
      <p:ext uri="{BB962C8B-B14F-4D97-AF65-F5344CB8AC3E}">
        <p14:creationId xmlns:p14="http://schemas.microsoft.com/office/powerpoint/2010/main" val="153824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73731" name="Rectangle 3"/>
          <p:cNvSpPr>
            <a:spLocks noGrp="1" noChangeArrowheads="1"/>
          </p:cNvSpPr>
          <p:nvPr>
            <p:ph type="dt" idx="1"/>
          </p:nvPr>
        </p:nvSpPr>
        <p:spPr bwMode="auto">
          <a:xfrm>
            <a:off x="5589588"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cs-CZ" altLang="en-US"/>
          </a:p>
        </p:txBody>
      </p:sp>
      <p:sp>
        <p:nvSpPr>
          <p:cNvPr id="2052" name="Rectangle 4"/>
          <p:cNvSpPr>
            <a:spLocks noGrp="1" noRot="1" noChangeAspect="1" noChangeArrowheads="1" noTextEdit="1"/>
          </p:cNvSpPr>
          <p:nvPr>
            <p:ph type="sldImg" idx="2"/>
          </p:nvPr>
        </p:nvSpPr>
        <p:spPr bwMode="auto">
          <a:xfrm>
            <a:off x="2695575" y="503238"/>
            <a:ext cx="4476750" cy="2519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85838" y="3190875"/>
            <a:ext cx="7896225"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cs-CZ" altLang="en-US" noProof="0" smtClean="0"/>
              <a:t>Klepnutím lze upravit styly předlohy textu.</a:t>
            </a:r>
          </a:p>
          <a:p>
            <a:pPr lvl="1"/>
            <a:r>
              <a:rPr lang="cs-CZ" altLang="en-US" noProof="0" smtClean="0"/>
              <a:t>Druhá úroveň</a:t>
            </a:r>
          </a:p>
          <a:p>
            <a:pPr lvl="2"/>
            <a:r>
              <a:rPr lang="cs-CZ" altLang="en-US" noProof="0" smtClean="0"/>
              <a:t>Třetí úroveň</a:t>
            </a:r>
          </a:p>
          <a:p>
            <a:pPr lvl="3"/>
            <a:r>
              <a:rPr lang="cs-CZ" altLang="en-US" noProof="0" smtClean="0"/>
              <a:t>Čtvrtá úroveň</a:t>
            </a:r>
          </a:p>
          <a:p>
            <a:pPr lvl="4"/>
            <a:r>
              <a:rPr lang="cs-CZ" altLang="en-US" noProof="0" smtClean="0"/>
              <a:t>Pátá úroveň</a:t>
            </a:r>
          </a:p>
        </p:txBody>
      </p:sp>
      <p:sp>
        <p:nvSpPr>
          <p:cNvPr id="73734" name="Rectangle 6"/>
          <p:cNvSpPr>
            <a:spLocks noGrp="1" noChangeArrowheads="1"/>
          </p:cNvSpPr>
          <p:nvPr>
            <p:ph type="ftr" sz="quarter" idx="4"/>
          </p:nvPr>
        </p:nvSpPr>
        <p:spPr bwMode="auto">
          <a:xfrm>
            <a:off x="0"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73735" name="Rectangle 7"/>
          <p:cNvSpPr>
            <a:spLocks noGrp="1" noChangeArrowheads="1"/>
          </p:cNvSpPr>
          <p:nvPr>
            <p:ph type="sldNum" sz="quarter" idx="5"/>
          </p:nvPr>
        </p:nvSpPr>
        <p:spPr bwMode="auto">
          <a:xfrm>
            <a:off x="5589588"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EDAC8CD-AFA4-4F87-ACD0-56F5029EEA2C}" type="slidenum">
              <a:rPr lang="cs-CZ" altLang="en-US"/>
              <a:pPr>
                <a:defRPr/>
              </a:pPr>
              <a:t>‹#›</a:t>
            </a:fld>
            <a:endParaRPr lang="cs-CZ" altLang="en-US"/>
          </a:p>
        </p:txBody>
      </p:sp>
    </p:spTree>
    <p:extLst>
      <p:ext uri="{BB962C8B-B14F-4D97-AF65-F5344CB8AC3E}">
        <p14:creationId xmlns:p14="http://schemas.microsoft.com/office/powerpoint/2010/main" val="3186389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smtClean="0"/>
              <a:t>Tady</a:t>
            </a:r>
            <a:r>
              <a:rPr lang="en-US" dirty="0" smtClean="0"/>
              <a:t> se </a:t>
            </a:r>
            <a:r>
              <a:rPr lang="en-US" dirty="0" err="1" smtClean="0"/>
              <a:t>moc</a:t>
            </a:r>
            <a:r>
              <a:rPr lang="en-US" dirty="0" smtClean="0"/>
              <a:t> </a:t>
            </a:r>
            <a:r>
              <a:rPr lang="en-US" dirty="0" err="1" smtClean="0"/>
              <a:t>nezakecat</a:t>
            </a:r>
            <a:r>
              <a:rPr lang="en-US" dirty="0" smtClean="0"/>
              <a:t> !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13</a:t>
            </a:fld>
            <a:endParaRPr lang="cs-CZ" altLang="en-US"/>
          </a:p>
        </p:txBody>
      </p:sp>
    </p:spTree>
    <p:extLst>
      <p:ext uri="{BB962C8B-B14F-4D97-AF65-F5344CB8AC3E}">
        <p14:creationId xmlns:p14="http://schemas.microsoft.com/office/powerpoint/2010/main" val="176590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Play the sounds 0 no difference is audible. </a:t>
            </a:r>
          </a:p>
          <a:p>
            <a:r>
              <a:rPr lang="en-US" dirty="0" smtClean="0"/>
              <a:t>Ask a student to say something and shout into it: demo of frequency masking</a:t>
            </a:r>
            <a:br>
              <a:rPr lang="en-US" dirty="0" smtClean="0"/>
            </a:br>
            <a:r>
              <a:rPr lang="en-US" dirty="0" smtClean="0"/>
              <a:t>Ask a student to say something and clap the door very loudly:</a:t>
            </a:r>
            <a:r>
              <a:rPr lang="en-US" baseline="0" dirty="0" smtClean="0"/>
              <a:t> demo of temporal masking.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16</a:t>
            </a:fld>
            <a:endParaRPr lang="cs-CZ" altLang="en-US"/>
          </a:p>
        </p:txBody>
      </p:sp>
    </p:spTree>
    <p:extLst>
      <p:ext uri="{BB962C8B-B14F-4D97-AF65-F5344CB8AC3E}">
        <p14:creationId xmlns:p14="http://schemas.microsoft.com/office/powerpoint/2010/main" val="191833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Both are used in the mp3 encoding that has billion uses worldwide.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17</a:t>
            </a:fld>
            <a:endParaRPr lang="cs-CZ" altLang="en-US"/>
          </a:p>
        </p:txBody>
      </p:sp>
    </p:spTree>
    <p:extLst>
      <p:ext uri="{BB962C8B-B14F-4D97-AF65-F5344CB8AC3E}">
        <p14:creationId xmlns:p14="http://schemas.microsoft.com/office/powerpoint/2010/main" val="109041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You can also mention the IFJ project that is destroying pretty much the 2</a:t>
            </a:r>
            <a:r>
              <a:rPr lang="en-US" baseline="30000" dirty="0" smtClean="0"/>
              <a:t>nd</a:t>
            </a:r>
            <a:r>
              <a:rPr lang="en-US" dirty="0" smtClean="0"/>
              <a:t> part of semester …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24</a:t>
            </a:fld>
            <a:endParaRPr lang="cs-CZ" altLang="en-US"/>
          </a:p>
        </p:txBody>
      </p:sp>
    </p:spTree>
    <p:extLst>
      <p:ext uri="{BB962C8B-B14F-4D97-AF65-F5344CB8AC3E}">
        <p14:creationId xmlns:p14="http://schemas.microsoft.com/office/powerpoint/2010/main" val="418633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C0E88B89-A6CC-45C7-9E2F-7C3CD8C4D804}"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403731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3D66DE80-70CA-4D0D-B710-9B7A0B8BD0ED}" type="slidenum">
              <a:rPr lang="cs-CZ" altLang="en-US" smtClean="0"/>
              <a:pPr>
                <a:defRPr/>
              </a:pPr>
              <a:t>‹#›</a:t>
            </a:fld>
            <a:endParaRPr lang="cs-CZ" altLang="en-US"/>
          </a:p>
        </p:txBody>
      </p:sp>
    </p:spTree>
    <p:extLst>
      <p:ext uri="{BB962C8B-B14F-4D97-AF65-F5344CB8AC3E}">
        <p14:creationId xmlns:p14="http://schemas.microsoft.com/office/powerpoint/2010/main" val="231598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DAB91CE1-3FB7-4B60-A218-8540E58C976C}" type="slidenum">
              <a:rPr lang="cs-CZ" altLang="en-US" smtClean="0"/>
              <a:pPr>
                <a:defRPr/>
              </a:pPr>
              <a:t>‹#›</a:t>
            </a:fld>
            <a:endParaRPr lang="cs-CZ" altLang="en-US"/>
          </a:p>
        </p:txBody>
      </p:sp>
    </p:spTree>
    <p:extLst>
      <p:ext uri="{BB962C8B-B14F-4D97-AF65-F5344CB8AC3E}">
        <p14:creationId xmlns:p14="http://schemas.microsoft.com/office/powerpoint/2010/main" val="346125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5C0AAF4A-F12D-40F0-8571-4C68980D6F1E}" type="slidenum">
              <a:rPr lang="cs-CZ" altLang="en-US" smtClean="0"/>
              <a:pPr>
                <a:defRPr/>
              </a:pPr>
              <a:t>‹#›</a:t>
            </a:fld>
            <a:r>
              <a:rPr lang="en-US" altLang="en-US" dirty="0" smtClean="0"/>
              <a:t> / 50 </a:t>
            </a:r>
            <a:endParaRPr lang="cs-CZ" altLang="en-US" dirty="0"/>
          </a:p>
        </p:txBody>
      </p:sp>
    </p:spTree>
    <p:extLst>
      <p:ext uri="{BB962C8B-B14F-4D97-AF65-F5344CB8AC3E}">
        <p14:creationId xmlns:p14="http://schemas.microsoft.com/office/powerpoint/2010/main" val="380764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772A3A67-24B7-4741-AB34-B09A44B63DD0}"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32417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A9BC1DA2-D88E-4B1C-9250-3E3A33A01C56}" type="slidenum">
              <a:rPr lang="cs-CZ" altLang="en-US" smtClean="0"/>
              <a:pPr>
                <a:defRPr/>
              </a:pPr>
              <a:t>‹#›</a:t>
            </a:fld>
            <a:endParaRPr lang="cs-CZ" altLang="en-US"/>
          </a:p>
        </p:txBody>
      </p:sp>
    </p:spTree>
    <p:extLst>
      <p:ext uri="{BB962C8B-B14F-4D97-AF65-F5344CB8AC3E}">
        <p14:creationId xmlns:p14="http://schemas.microsoft.com/office/powerpoint/2010/main" val="290820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cs-CZ" altLang="en-US"/>
          </a:p>
        </p:txBody>
      </p:sp>
      <p:sp>
        <p:nvSpPr>
          <p:cNvPr id="8" name="Footer Placeholder 7"/>
          <p:cNvSpPr>
            <a:spLocks noGrp="1"/>
          </p:cNvSpPr>
          <p:nvPr>
            <p:ph type="ftr" sz="quarter" idx="11"/>
          </p:nvPr>
        </p:nvSpPr>
        <p:spPr/>
        <p:txBody>
          <a:bodyPr/>
          <a:lstStyle/>
          <a:p>
            <a:pPr>
              <a:defRPr/>
            </a:pPr>
            <a:endParaRPr lang="cs-CZ" altLang="en-US"/>
          </a:p>
        </p:txBody>
      </p:sp>
      <p:sp>
        <p:nvSpPr>
          <p:cNvPr id="9" name="Slide Number Placeholder 8"/>
          <p:cNvSpPr>
            <a:spLocks noGrp="1"/>
          </p:cNvSpPr>
          <p:nvPr>
            <p:ph type="sldNum" sz="quarter" idx="12"/>
          </p:nvPr>
        </p:nvSpPr>
        <p:spPr/>
        <p:txBody>
          <a:bodyPr/>
          <a:lstStyle/>
          <a:p>
            <a:pPr>
              <a:defRPr/>
            </a:pPr>
            <a:fld id="{F64E0552-F9C6-45F9-A651-9142343F8927}" type="slidenum">
              <a:rPr lang="cs-CZ" altLang="en-US" smtClean="0"/>
              <a:pPr>
                <a:defRPr/>
              </a:pPr>
              <a:t>‹#›</a:t>
            </a:fld>
            <a:endParaRPr lang="cs-CZ" altLang="en-US"/>
          </a:p>
        </p:txBody>
      </p:sp>
    </p:spTree>
    <p:extLst>
      <p:ext uri="{BB962C8B-B14F-4D97-AF65-F5344CB8AC3E}">
        <p14:creationId xmlns:p14="http://schemas.microsoft.com/office/powerpoint/2010/main" val="14259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cs-CZ" altLang="en-US"/>
          </a:p>
        </p:txBody>
      </p:sp>
      <p:sp>
        <p:nvSpPr>
          <p:cNvPr id="4" name="Footer Placeholder 3"/>
          <p:cNvSpPr>
            <a:spLocks noGrp="1"/>
          </p:cNvSpPr>
          <p:nvPr>
            <p:ph type="ftr" sz="quarter" idx="11"/>
          </p:nvPr>
        </p:nvSpPr>
        <p:spPr/>
        <p:txBody>
          <a:bodyPr/>
          <a:lstStyle/>
          <a:p>
            <a:pPr>
              <a:defRPr/>
            </a:pPr>
            <a:endParaRPr lang="cs-CZ" altLang="en-US"/>
          </a:p>
        </p:txBody>
      </p:sp>
      <p:sp>
        <p:nvSpPr>
          <p:cNvPr id="5" name="Slide Number Placeholder 4"/>
          <p:cNvSpPr>
            <a:spLocks noGrp="1"/>
          </p:cNvSpPr>
          <p:nvPr>
            <p:ph type="sldNum" sz="quarter" idx="12"/>
          </p:nvPr>
        </p:nvSpPr>
        <p:spPr/>
        <p:txBody>
          <a:bodyPr/>
          <a:lstStyle/>
          <a:p>
            <a:pPr>
              <a:defRPr/>
            </a:pPr>
            <a:fld id="{30BC1022-57D1-4CDE-AD9D-3D651AC7E4E3}"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142131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ltLang="en-US"/>
          </a:p>
        </p:txBody>
      </p:sp>
      <p:sp>
        <p:nvSpPr>
          <p:cNvPr id="3" name="Footer Placeholder 2"/>
          <p:cNvSpPr>
            <a:spLocks noGrp="1"/>
          </p:cNvSpPr>
          <p:nvPr>
            <p:ph type="ftr" sz="quarter" idx="11"/>
          </p:nvPr>
        </p:nvSpPr>
        <p:spPr/>
        <p:txBody>
          <a:bodyPr/>
          <a:lstStyle/>
          <a:p>
            <a:pPr>
              <a:defRPr/>
            </a:pPr>
            <a:endParaRPr lang="cs-CZ" altLang="en-US"/>
          </a:p>
        </p:txBody>
      </p:sp>
      <p:sp>
        <p:nvSpPr>
          <p:cNvPr id="4" name="Slide Number Placeholder 3"/>
          <p:cNvSpPr>
            <a:spLocks noGrp="1"/>
          </p:cNvSpPr>
          <p:nvPr>
            <p:ph type="sldNum" sz="quarter" idx="12"/>
          </p:nvPr>
        </p:nvSpPr>
        <p:spPr/>
        <p:txBody>
          <a:bodyPr/>
          <a:lstStyle/>
          <a:p>
            <a:pPr>
              <a:defRPr/>
            </a:pPr>
            <a:fld id="{C14AE8A5-EA0F-4476-9706-3050E8A8A3C3}" type="slidenum">
              <a:rPr lang="cs-CZ" altLang="en-US" smtClean="0"/>
              <a:pPr>
                <a:defRPr/>
              </a:pPr>
              <a:t>‹#›</a:t>
            </a:fld>
            <a:endParaRPr lang="cs-CZ" altLang="en-US"/>
          </a:p>
        </p:txBody>
      </p:sp>
    </p:spTree>
    <p:extLst>
      <p:ext uri="{BB962C8B-B14F-4D97-AF65-F5344CB8AC3E}">
        <p14:creationId xmlns:p14="http://schemas.microsoft.com/office/powerpoint/2010/main" val="240832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E97D5F11-197F-4A5D-A2D7-B0237BE1A77A}" type="slidenum">
              <a:rPr lang="cs-CZ" altLang="en-US" smtClean="0"/>
              <a:pPr>
                <a:defRPr/>
              </a:pPr>
              <a:t>‹#›</a:t>
            </a:fld>
            <a:endParaRPr lang="cs-CZ" altLang="en-US"/>
          </a:p>
        </p:txBody>
      </p:sp>
    </p:spTree>
    <p:extLst>
      <p:ext uri="{BB962C8B-B14F-4D97-AF65-F5344CB8AC3E}">
        <p14:creationId xmlns:p14="http://schemas.microsoft.com/office/powerpoint/2010/main" val="10947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37D85B70-A104-4E05-A53E-C1263F2DEA57}" type="slidenum">
              <a:rPr lang="cs-CZ" altLang="en-US" smtClean="0"/>
              <a:pPr>
                <a:defRPr/>
              </a:pPr>
              <a:t>‹#›</a:t>
            </a:fld>
            <a:endParaRPr lang="cs-CZ" altLang="en-US"/>
          </a:p>
        </p:txBody>
      </p:sp>
    </p:spTree>
    <p:extLst>
      <p:ext uri="{BB962C8B-B14F-4D97-AF65-F5344CB8AC3E}">
        <p14:creationId xmlns:p14="http://schemas.microsoft.com/office/powerpoint/2010/main" val="223086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pPr>
              <a:defRPr/>
            </a:pPr>
            <a:fld id="{17AB6BEA-8430-4DDE-95AE-AF24A53F4C4B}"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11658133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it.vut.cz/study/thesis/248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fit.vutbr.cz/study/courses/ISS/publi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playlist?list=PL_eb8wrKJwYv2FBbVPn37Hufioq1xN3Os" TargetMode="External"/><Relationship Id="rId2" Type="http://schemas.openxmlformats.org/officeDocument/2006/relationships/hyperlink" Target="https://video1.fit.vutbr.cz/index.php?categ_id=835" TargetMode="External"/><Relationship Id="rId1" Type="http://schemas.openxmlformats.org/officeDocument/2006/relationships/slideLayout" Target="../slideLayouts/slideLayout2.xml"/><Relationship Id="rId4" Type="http://schemas.openxmlformats.org/officeDocument/2006/relationships/hyperlink" Target="http://www.superlectures.com/fit-is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it.vutbr.cz/study/courses/ISS/public" TargetMode="External"/><Relationship Id="rId2" Type="http://schemas.openxmlformats.org/officeDocument/2006/relationships/hyperlink" Target="https://www.fit.vut.cz/study/course/I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ctrTitle"/>
          </p:nvPr>
        </p:nvSpPr>
        <p:spPr/>
        <p:txBody>
          <a:bodyPr/>
          <a:lstStyle/>
          <a:p>
            <a:pPr eaLnBrk="1" hangingPunct="1"/>
            <a:r>
              <a:rPr lang="en-US" altLang="en-US" dirty="0" smtClean="0"/>
              <a:t>ISS </a:t>
            </a:r>
            <a:r>
              <a:rPr lang="en-US" altLang="en-US" dirty="0" smtClean="0"/>
              <a:t>2023/24 </a:t>
            </a:r>
            <a:r>
              <a:rPr lang="en-US" altLang="en-US" dirty="0" smtClean="0"/>
              <a:t>intro </a:t>
            </a:r>
          </a:p>
        </p:txBody>
      </p:sp>
      <p:sp>
        <p:nvSpPr>
          <p:cNvPr id="4099" name="Podnadpis 2"/>
          <p:cNvSpPr>
            <a:spLocks noGrp="1"/>
          </p:cNvSpPr>
          <p:nvPr>
            <p:ph type="subTitle" idx="1"/>
          </p:nvPr>
        </p:nvSpPr>
        <p:spPr/>
        <p:txBody>
          <a:bodyPr/>
          <a:lstStyle/>
          <a:p>
            <a:pPr eaLnBrk="1" hangingPunct="1"/>
            <a:r>
              <a:rPr lang="en-US" altLang="en-US" dirty="0" smtClean="0"/>
              <a:t>Honza </a:t>
            </a:r>
            <a:r>
              <a:rPr lang="cs-CZ" altLang="en-US" dirty="0" smtClean="0"/>
              <a:t>Černocký, ÚPGM</a:t>
            </a:r>
            <a:r>
              <a:rPr lang="en-US" altLang="en-US" dirty="0" smtClean="0"/>
              <a:t> FIT VUT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en-US" altLang="en-US" smtClean="0"/>
              <a:t>Contacting us </a:t>
            </a:r>
          </a:p>
        </p:txBody>
      </p:sp>
      <p:sp>
        <p:nvSpPr>
          <p:cNvPr id="11267" name="Zástupný symbol pro obsah 2"/>
          <p:cNvSpPr>
            <a:spLocks noGrp="1"/>
          </p:cNvSpPr>
          <p:nvPr>
            <p:ph idx="1"/>
          </p:nvPr>
        </p:nvSpPr>
        <p:spPr/>
        <p:txBody>
          <a:bodyPr>
            <a:normAutofit/>
          </a:bodyPr>
          <a:lstStyle/>
          <a:p>
            <a:pPr eaLnBrk="1" hangingPunct="1">
              <a:defRPr/>
            </a:pPr>
            <a:r>
              <a:rPr lang="en-US" altLang="en-US" dirty="0"/>
              <a:t>Personally</a:t>
            </a:r>
            <a:endParaRPr lang="cs-CZ" altLang="en-US" dirty="0"/>
          </a:p>
          <a:p>
            <a:pPr lvl="1" eaLnBrk="1" hangingPunct="1">
              <a:defRPr/>
            </a:pPr>
            <a:r>
              <a:rPr lang="en-US" altLang="en-US" dirty="0"/>
              <a:t>Anytime before/during/after lecture or exercise. </a:t>
            </a:r>
            <a:endParaRPr lang="cs-CZ" altLang="en-US" dirty="0"/>
          </a:p>
          <a:p>
            <a:pPr lvl="1" eaLnBrk="1" hangingPunct="1">
              <a:defRPr/>
            </a:pPr>
            <a:r>
              <a:rPr lang="en-US" altLang="en-US" dirty="0"/>
              <a:t>If other time, please make appointment by email. </a:t>
            </a:r>
            <a:endParaRPr lang="cs-CZ" altLang="en-US" dirty="0"/>
          </a:p>
          <a:p>
            <a:pPr lvl="1" eaLnBrk="1" hangingPunct="1">
              <a:defRPr/>
            </a:pPr>
            <a:r>
              <a:rPr lang="cs-CZ" altLang="en-US" dirty="0" smtClean="0"/>
              <a:t>Honza </a:t>
            </a:r>
            <a:r>
              <a:rPr lang="en-US" altLang="en-US" dirty="0"/>
              <a:t>can be </a:t>
            </a:r>
            <a:r>
              <a:rPr lang="en-US" altLang="en-US" dirty="0" smtClean="0"/>
              <a:t>chased </a:t>
            </a:r>
            <a:r>
              <a:rPr lang="en-US" altLang="en-US" dirty="0"/>
              <a:t>using DCGM secretaries </a:t>
            </a:r>
            <a:r>
              <a:rPr lang="cs-CZ" altLang="en-US" dirty="0"/>
              <a:t>– Sylva Otáhalová a</a:t>
            </a:r>
            <a:r>
              <a:rPr lang="en-US" altLang="en-US" dirty="0" err="1"/>
              <a:t>nd</a:t>
            </a:r>
            <a:r>
              <a:rPr lang="cs-CZ" altLang="en-US" dirty="0"/>
              <a:t> Jana Slámová, </a:t>
            </a:r>
            <a:r>
              <a:rPr lang="en-US" altLang="en-US" dirty="0"/>
              <a:t>next to the staircase in </a:t>
            </a:r>
            <a:r>
              <a:rPr lang="cs-CZ" altLang="en-US" dirty="0"/>
              <a:t>„L“</a:t>
            </a:r>
            <a:r>
              <a:rPr lang="en-US" altLang="en-US" dirty="0"/>
              <a:t> building</a:t>
            </a:r>
            <a:endParaRPr lang="cs-CZ" altLang="en-US" dirty="0"/>
          </a:p>
          <a:p>
            <a:pPr eaLnBrk="1" hangingPunct="1">
              <a:defRPr/>
            </a:pPr>
            <a:r>
              <a:rPr lang="en-US" altLang="en-US" b="1" dirty="0" smtClean="0">
                <a:solidFill>
                  <a:srgbClr val="FF0000"/>
                </a:solidFill>
              </a:rPr>
              <a:t>In case of generally interesting question, use </a:t>
            </a:r>
            <a:r>
              <a:rPr lang="cs-CZ" altLang="en-US" b="1" dirty="0" err="1" smtClean="0">
                <a:solidFill>
                  <a:srgbClr val="FF0000"/>
                </a:solidFill>
              </a:rPr>
              <a:t>Discord</a:t>
            </a:r>
            <a:r>
              <a:rPr lang="cs-CZ" altLang="en-US" b="1" dirty="0" smtClean="0">
                <a:solidFill>
                  <a:srgbClr val="FF0000"/>
                </a:solidFill>
              </a:rPr>
              <a:t>. </a:t>
            </a:r>
            <a:endParaRPr lang="en-US" altLang="en-US" b="1" dirty="0" smtClean="0">
              <a:solidFill>
                <a:srgbClr val="FF0000"/>
              </a:solidFill>
            </a:endParaRPr>
          </a:p>
          <a:p>
            <a:pPr eaLnBrk="1" hangingPunct="1">
              <a:defRPr/>
            </a:pPr>
            <a:r>
              <a:rPr lang="en-US" altLang="en-US" dirty="0">
                <a:solidFill>
                  <a:schemeClr val="tx1">
                    <a:lumMod val="95000"/>
                    <a:lumOff val="5000"/>
                  </a:schemeClr>
                </a:solidFill>
              </a:rPr>
              <a:t>By email</a:t>
            </a:r>
            <a:endParaRPr lang="cs-CZ" altLang="en-US" dirty="0">
              <a:solidFill>
                <a:schemeClr val="tx1">
                  <a:lumMod val="95000"/>
                  <a:lumOff val="5000"/>
                </a:schemeClr>
              </a:solidFill>
            </a:endParaRPr>
          </a:p>
          <a:p>
            <a:pPr lvl="1" eaLnBrk="1" hangingPunct="1">
              <a:defRPr/>
            </a:pPr>
            <a:r>
              <a:rPr lang="en-US" altLang="en-US" dirty="0">
                <a:solidFill>
                  <a:schemeClr val="tx1">
                    <a:lumMod val="95000"/>
                    <a:lumOff val="5000"/>
                  </a:schemeClr>
                </a:solidFill>
              </a:rPr>
              <a:t>Please use s</a:t>
            </a:r>
            <a:r>
              <a:rPr lang="cs-CZ" altLang="en-US" dirty="0" err="1">
                <a:solidFill>
                  <a:schemeClr val="tx1">
                    <a:lumMod val="95000"/>
                    <a:lumOff val="5000"/>
                  </a:schemeClr>
                </a:solidFill>
              </a:rPr>
              <a:t>ubject</a:t>
            </a:r>
            <a:r>
              <a:rPr lang="cs-CZ" altLang="en-US" dirty="0">
                <a:solidFill>
                  <a:schemeClr val="tx1">
                    <a:lumMod val="95000"/>
                    <a:lumOff val="5000"/>
                  </a:schemeClr>
                </a:solidFill>
              </a:rPr>
              <a:t> „ISS</a:t>
            </a:r>
            <a:r>
              <a:rPr lang="cs-CZ" altLang="en-US" dirty="0" smtClean="0">
                <a:solidFill>
                  <a:schemeClr val="tx1">
                    <a:lumMod val="95000"/>
                    <a:lumOff val="5000"/>
                  </a:schemeClr>
                </a:solidFill>
              </a:rPr>
              <a:t>“</a:t>
            </a:r>
          </a:p>
          <a:p>
            <a:pPr lvl="1" eaLnBrk="1" hangingPunct="1">
              <a:defRPr/>
            </a:pPr>
            <a:r>
              <a:rPr lang="cs-CZ" altLang="en-US" dirty="0" smtClean="0">
                <a:solidFill>
                  <a:schemeClr val="tx1">
                    <a:lumMod val="95000"/>
                    <a:lumOff val="5000"/>
                  </a:schemeClr>
                </a:solidFill>
              </a:rPr>
              <a:t>But mind Honza</a:t>
            </a:r>
            <a:r>
              <a:rPr lang="en-US" altLang="en-US" dirty="0" smtClean="0">
                <a:solidFill>
                  <a:schemeClr val="tx1">
                    <a:lumMod val="95000"/>
                    <a:lumOff val="5000"/>
                  </a:schemeClr>
                </a:solidFill>
              </a:rPr>
              <a:t>’s state of Inbox … currently </a:t>
            </a:r>
            <a:r>
              <a:rPr lang="en-US" altLang="en-US" b="1" dirty="0" smtClean="0">
                <a:solidFill>
                  <a:schemeClr val="tx1">
                    <a:lumMod val="95000"/>
                    <a:lumOff val="5000"/>
                  </a:schemeClr>
                </a:solidFill>
              </a:rPr>
              <a:t>2971 </a:t>
            </a:r>
            <a:r>
              <a:rPr lang="en-US" altLang="en-US" dirty="0" smtClean="0">
                <a:solidFill>
                  <a:schemeClr val="tx1">
                    <a:lumMod val="95000"/>
                    <a:lumOff val="5000"/>
                  </a:schemeClr>
                </a:solidFill>
              </a:rPr>
              <a:t>messages </a:t>
            </a:r>
            <a:r>
              <a:rPr lang="en-US" altLang="en-US" dirty="0" smtClean="0">
                <a:solidFill>
                  <a:schemeClr val="tx1">
                    <a:lumMod val="95000"/>
                    <a:lumOff val="5000"/>
                  </a:schemeClr>
                </a:solidFill>
              </a:rPr>
              <a:t>that are not spam and should get some attention. </a:t>
            </a:r>
            <a:endParaRPr lang="cs-CZ" altLang="en-US" dirty="0">
              <a:solidFill>
                <a:schemeClr val="tx1">
                  <a:lumMod val="95000"/>
                  <a:lumOff val="5000"/>
                </a:schemeClr>
              </a:solidFill>
            </a:endParaRPr>
          </a:p>
        </p:txBody>
      </p:sp>
      <p:sp>
        <p:nvSpPr>
          <p:cNvPr id="4" name="Zástupný symbol pro číslo snímku 3"/>
          <p:cNvSpPr>
            <a:spLocks noGrp="1"/>
          </p:cNvSpPr>
          <p:nvPr>
            <p:ph type="sldNum" sz="quarter" idx="12"/>
          </p:nvPr>
        </p:nvSpPr>
        <p:spPr/>
        <p:txBody>
          <a:bodyPr/>
          <a:lstStyle/>
          <a:p>
            <a:pPr>
              <a:defRPr/>
            </a:pPr>
            <a:fld id="{537CC3B2-5A99-43FF-9EBD-B6A7BA19BF64}" type="slidenum">
              <a:rPr lang="cs-CZ" altLang="en-US"/>
              <a:pPr>
                <a:defRPr/>
              </a:pPr>
              <a:t>10</a:t>
            </a:fld>
            <a:endParaRPr lang="cs-CZ" altLang="en-US"/>
          </a:p>
        </p:txBody>
      </p:sp>
    </p:spTree>
    <p:extLst>
      <p:ext uri="{BB962C8B-B14F-4D97-AF65-F5344CB8AC3E}">
        <p14:creationId xmlns:p14="http://schemas.microsoft.com/office/powerpoint/2010/main" val="3880785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3970" y="2201"/>
            <a:ext cx="12025459" cy="6860062"/>
          </a:xfrm>
          <a:prstGeom prst="rect">
            <a:avLst/>
          </a:prstGeom>
        </p:spPr>
      </p:pic>
      <p:sp>
        <p:nvSpPr>
          <p:cNvPr id="4" name="Zástupný symbol pro číslo snímku 3"/>
          <p:cNvSpPr>
            <a:spLocks noGrp="1"/>
          </p:cNvSpPr>
          <p:nvPr>
            <p:ph type="sldNum" sz="quarter" idx="12"/>
          </p:nvPr>
        </p:nvSpPr>
        <p:spPr/>
        <p:txBody>
          <a:bodyPr/>
          <a:lstStyle/>
          <a:p>
            <a:pPr>
              <a:defRPr/>
            </a:pPr>
            <a:fld id="{D145951E-EBAC-4159-9F07-6EF7A4209924}" type="slidenum">
              <a:rPr lang="cs-CZ" altLang="en-US"/>
              <a:pPr>
                <a:defRPr/>
              </a:pPr>
              <a:t>11</a:t>
            </a:fld>
            <a:endParaRPr lang="cs-CZ" altLang="en-US"/>
          </a:p>
        </p:txBody>
      </p:sp>
      <p:sp>
        <p:nvSpPr>
          <p:cNvPr id="7" name="Výbuch 1 6"/>
          <p:cNvSpPr/>
          <p:nvPr/>
        </p:nvSpPr>
        <p:spPr>
          <a:xfrm>
            <a:off x="8915400" y="1268760"/>
            <a:ext cx="1066800" cy="652463"/>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8" name="Výbuch 1 7"/>
          <p:cNvSpPr/>
          <p:nvPr/>
        </p:nvSpPr>
        <p:spPr>
          <a:xfrm>
            <a:off x="1271464" y="1340768"/>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9" name="Výbuch 1 8"/>
          <p:cNvSpPr/>
          <p:nvPr/>
        </p:nvSpPr>
        <p:spPr>
          <a:xfrm>
            <a:off x="2711624" y="1339180"/>
            <a:ext cx="1066800" cy="65405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12" name="Výbuch 1 11"/>
          <p:cNvSpPr/>
          <p:nvPr/>
        </p:nvSpPr>
        <p:spPr>
          <a:xfrm>
            <a:off x="5598889" y="616298"/>
            <a:ext cx="2232025" cy="652462"/>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err="1"/>
              <a:t>sekretari</a:t>
            </a:r>
            <a:r>
              <a:rPr lang="cs-CZ" sz="1600" b="1" dirty="0" err="1"/>
              <a:t>át</a:t>
            </a:r>
            <a:endParaRPr lang="en-US" sz="1600" b="1" dirty="0"/>
          </a:p>
        </p:txBody>
      </p:sp>
      <p:sp>
        <p:nvSpPr>
          <p:cNvPr id="13" name="Výbuch 1 12"/>
          <p:cNvSpPr/>
          <p:nvPr/>
        </p:nvSpPr>
        <p:spPr>
          <a:xfrm>
            <a:off x="2495600" y="226037"/>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14" name="Výbuch 1 13"/>
          <p:cNvSpPr/>
          <p:nvPr/>
        </p:nvSpPr>
        <p:spPr>
          <a:xfrm>
            <a:off x="3839952" y="1339180"/>
            <a:ext cx="1066800" cy="6508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en-US" altLang="en-US" smtClean="0"/>
              <a:t>Goals of ISS</a:t>
            </a:r>
          </a:p>
        </p:txBody>
      </p:sp>
      <p:sp>
        <p:nvSpPr>
          <p:cNvPr id="13315" name="Zástupný symbol pro obsah 2"/>
          <p:cNvSpPr>
            <a:spLocks noGrp="1"/>
          </p:cNvSpPr>
          <p:nvPr>
            <p:ph idx="1"/>
          </p:nvPr>
        </p:nvSpPr>
        <p:spPr/>
        <p:txBody>
          <a:bodyPr/>
          <a:lstStyle/>
          <a:p>
            <a:pPr marL="0" indent="0" eaLnBrk="1" hangingPunct="1">
              <a:buNone/>
            </a:pPr>
            <a:r>
              <a:rPr lang="en-US" altLang="en-US" dirty="0" smtClean="0"/>
              <a:t>To learn and understand basic theory of signals and linear systems with continuous and discrete time. To introduce random signals. The emphasis of the course is on spectral analysis and linear filtering - two basic building blocks of modern communication systems.</a:t>
            </a:r>
          </a:p>
        </p:txBody>
      </p:sp>
      <p:sp>
        <p:nvSpPr>
          <p:cNvPr id="4" name="Zástupný symbol pro číslo snímku 3"/>
          <p:cNvSpPr>
            <a:spLocks noGrp="1"/>
          </p:cNvSpPr>
          <p:nvPr>
            <p:ph type="sldNum" sz="quarter" idx="12"/>
          </p:nvPr>
        </p:nvSpPr>
        <p:spPr/>
        <p:txBody>
          <a:bodyPr/>
          <a:lstStyle/>
          <a:p>
            <a:pPr>
              <a:defRPr/>
            </a:pPr>
            <a:fld id="{332E04B5-C4E0-480B-9A37-7B1E33DAED29}" type="slidenum">
              <a:rPr lang="cs-CZ" altLang="en-US"/>
              <a:pPr>
                <a:defRPr/>
              </a:pPr>
              <a:t>12</a:t>
            </a:fld>
            <a:endParaRPr lang="cs-CZ" altLang="en-US"/>
          </a:p>
        </p:txBody>
      </p:sp>
    </p:spTree>
    <p:extLst>
      <p:ext uri="{BB962C8B-B14F-4D97-AF65-F5344CB8AC3E}">
        <p14:creationId xmlns:p14="http://schemas.microsoft.com/office/powerpoint/2010/main" val="3567959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en-US" dirty="0" smtClean="0"/>
              <a:t>Pra</a:t>
            </a:r>
            <a:r>
              <a:rPr lang="en-US" altLang="en-US" dirty="0" smtClean="0"/>
              <a:t>c</a:t>
            </a:r>
            <a:r>
              <a:rPr lang="cs-CZ" altLang="en-US" dirty="0" err="1" smtClean="0"/>
              <a:t>tic</a:t>
            </a:r>
            <a:r>
              <a:rPr lang="en-US" altLang="en-US" dirty="0" smtClean="0"/>
              <a:t>ally</a:t>
            </a:r>
          </a:p>
        </p:txBody>
      </p:sp>
      <p:sp>
        <p:nvSpPr>
          <p:cNvPr id="14339" name="Zástupný symbol pro obsah 2"/>
          <p:cNvSpPr>
            <a:spLocks noGrp="1"/>
          </p:cNvSpPr>
          <p:nvPr>
            <p:ph idx="1"/>
          </p:nvPr>
        </p:nvSpPr>
        <p:spPr/>
        <p:txBody>
          <a:bodyPr/>
          <a:lstStyle/>
          <a:p>
            <a:pPr eaLnBrk="1" hangingPunct="1"/>
            <a:r>
              <a:rPr lang="en-US" altLang="en-US" dirty="0" smtClean="0"/>
              <a:t>Filtering – “how to change a signal”. </a:t>
            </a:r>
            <a:endParaRPr lang="cs-CZ" altLang="en-US" dirty="0" smtClean="0"/>
          </a:p>
          <a:p>
            <a:pPr eaLnBrk="1" hangingPunct="1"/>
            <a:r>
              <a:rPr lang="cs-CZ" altLang="en-US" dirty="0" err="1" smtClean="0"/>
              <a:t>Spe</a:t>
            </a:r>
            <a:r>
              <a:rPr lang="en-US" altLang="en-US" dirty="0" err="1" smtClean="0"/>
              <a:t>ctral</a:t>
            </a:r>
            <a:r>
              <a:rPr lang="en-US" altLang="en-US" dirty="0" smtClean="0"/>
              <a:t> analysis - </a:t>
            </a:r>
            <a:r>
              <a:rPr lang="cs-CZ" altLang="en-US" dirty="0" smtClean="0"/>
              <a:t>„</a:t>
            </a:r>
            <a:r>
              <a:rPr lang="en-US" altLang="en-US" dirty="0" smtClean="0"/>
              <a:t>how to look inside</a:t>
            </a:r>
            <a:r>
              <a:rPr lang="cs-CZ" altLang="en-US" dirty="0" smtClean="0"/>
              <a:t>“</a:t>
            </a:r>
          </a:p>
          <a:p>
            <a:pPr eaLnBrk="1" hangingPunct="1"/>
            <a:r>
              <a:rPr lang="en-US" altLang="en-US" dirty="0" smtClean="0"/>
              <a:t>Random signals </a:t>
            </a:r>
            <a:r>
              <a:rPr lang="cs-CZ" altLang="en-US" dirty="0" smtClean="0"/>
              <a:t>– „</a:t>
            </a:r>
            <a:r>
              <a:rPr lang="en-US" altLang="en-US" dirty="0" smtClean="0"/>
              <a:t>nothing around us is 100% sure</a:t>
            </a:r>
            <a:r>
              <a:rPr lang="cs-CZ" altLang="en-US" dirty="0" smtClean="0"/>
              <a:t>“</a:t>
            </a:r>
            <a:endParaRPr lang="en-US" altLang="en-US" dirty="0" smtClean="0"/>
          </a:p>
        </p:txBody>
      </p:sp>
      <p:sp>
        <p:nvSpPr>
          <p:cNvPr id="4" name="Zástupný symbol pro číslo snímku 3"/>
          <p:cNvSpPr>
            <a:spLocks noGrp="1"/>
          </p:cNvSpPr>
          <p:nvPr>
            <p:ph type="sldNum" sz="quarter" idx="12"/>
          </p:nvPr>
        </p:nvSpPr>
        <p:spPr/>
        <p:txBody>
          <a:bodyPr/>
          <a:lstStyle/>
          <a:p>
            <a:pPr>
              <a:defRPr/>
            </a:pPr>
            <a:fld id="{9524234E-E5D1-46EF-8B95-9DF959675346}" type="slidenum">
              <a:rPr lang="cs-CZ" altLang="en-US"/>
              <a:pPr>
                <a:defRPr/>
              </a:pPr>
              <a:t>13</a:t>
            </a:fld>
            <a:endParaRPr lang="cs-CZ" altLang="en-US"/>
          </a:p>
        </p:txBody>
      </p:sp>
    </p:spTree>
    <p:extLst>
      <p:ext uri="{BB962C8B-B14F-4D97-AF65-F5344CB8AC3E}">
        <p14:creationId xmlns:p14="http://schemas.microsoft.com/office/powerpoint/2010/main" val="1347034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en-US" altLang="en-US" dirty="0" smtClean="0"/>
              <a:t>Motivation I – Speech encoding for </a:t>
            </a:r>
            <a:r>
              <a:rPr lang="cs-CZ" altLang="en-US" dirty="0" smtClean="0"/>
              <a:t>GSM</a:t>
            </a:r>
            <a:r>
              <a:rPr lang="en-US" altLang="en-US" dirty="0" smtClean="0"/>
              <a:t> / 3GPP in </a:t>
            </a:r>
            <a:r>
              <a:rPr lang="en-US" altLang="en-US" b="1" dirty="0" smtClean="0"/>
              <a:t>billions</a:t>
            </a:r>
            <a:r>
              <a:rPr lang="en-US" altLang="en-US" dirty="0" smtClean="0"/>
              <a:t> of cellphones worldwide</a:t>
            </a:r>
          </a:p>
        </p:txBody>
      </p:sp>
      <p:sp>
        <p:nvSpPr>
          <p:cNvPr id="4" name="Zástupný symbol pro číslo snímku 3"/>
          <p:cNvSpPr>
            <a:spLocks noGrp="1"/>
          </p:cNvSpPr>
          <p:nvPr>
            <p:ph type="sldNum" sz="quarter" idx="12"/>
          </p:nvPr>
        </p:nvSpPr>
        <p:spPr/>
        <p:txBody>
          <a:bodyPr/>
          <a:lstStyle/>
          <a:p>
            <a:pPr>
              <a:defRPr/>
            </a:pPr>
            <a:fld id="{6E05479F-36CD-49CA-B8FC-39F6AA316FC8}" type="slidenum">
              <a:rPr lang="cs-CZ" altLang="en-US" smtClean="0"/>
              <a:pPr>
                <a:defRPr/>
              </a:pPr>
              <a:t>14</a:t>
            </a:fld>
            <a:endParaRPr lang="cs-CZ" altLang="en-US"/>
          </a:p>
        </p:txBody>
      </p:sp>
      <p:pic>
        <p:nvPicPr>
          <p:cNvPr id="16388"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930574"/>
            <a:ext cx="712787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en-US" dirty="0" err="1" smtClean="0"/>
              <a:t>Motiva</a:t>
            </a:r>
            <a:r>
              <a:rPr lang="en-US" altLang="en-US" dirty="0" err="1" smtClean="0"/>
              <a:t>tion</a:t>
            </a:r>
            <a:r>
              <a:rPr lang="cs-CZ" altLang="en-US" dirty="0" smtClean="0"/>
              <a:t> II –</a:t>
            </a:r>
            <a:r>
              <a:rPr lang="en-US" altLang="en-US" dirty="0" smtClean="0"/>
              <a:t>financial markets are also signals</a:t>
            </a:r>
          </a:p>
        </p:txBody>
      </p:sp>
      <p:sp>
        <p:nvSpPr>
          <p:cNvPr id="17411" name="Zástupný symbol pro obsah 2"/>
          <p:cNvSpPr>
            <a:spLocks noGrp="1"/>
          </p:cNvSpPr>
          <p:nvPr>
            <p:ph idx="1"/>
          </p:nvPr>
        </p:nvSpPr>
        <p:spPr>
          <a:xfrm>
            <a:off x="9858909" y="4728285"/>
            <a:ext cx="2170584" cy="1801004"/>
          </a:xfrm>
        </p:spPr>
        <p:txBody>
          <a:bodyPr/>
          <a:lstStyle/>
          <a:p>
            <a:pPr marL="0" indent="0">
              <a:buNone/>
            </a:pPr>
            <a:r>
              <a:rPr lang="en-US" altLang="en-US" sz="1800" dirty="0"/>
              <a:t>Karel </a:t>
            </a:r>
            <a:r>
              <a:rPr lang="en-US" altLang="en-US" sz="1800" dirty="0" err="1"/>
              <a:t>Janeček</a:t>
            </a:r>
            <a:r>
              <a:rPr lang="en-US" altLang="en-US" sz="1800" dirty="0"/>
              <a:t> … is co-owner (23.6 %) and chairman of board of RSJ, </a:t>
            </a:r>
            <a:r>
              <a:rPr lang="en-US" altLang="en-US" sz="1800" dirty="0" smtClean="0"/>
              <a:t>net worth estimate in 2021: 3 </a:t>
            </a:r>
            <a:r>
              <a:rPr lang="en-US" altLang="en-US" sz="1800" dirty="0" err="1" smtClean="0"/>
              <a:t>bn</a:t>
            </a:r>
            <a:r>
              <a:rPr lang="en-US" altLang="en-US" sz="1800" dirty="0" smtClean="0"/>
              <a:t> CZK. </a:t>
            </a:r>
            <a:endParaRPr lang="en-US" altLang="en-US" sz="1800" dirty="0"/>
          </a:p>
        </p:txBody>
      </p:sp>
      <p:sp>
        <p:nvSpPr>
          <p:cNvPr id="4" name="Zástupný symbol pro číslo snímku 3"/>
          <p:cNvSpPr>
            <a:spLocks noGrp="1"/>
          </p:cNvSpPr>
          <p:nvPr>
            <p:ph type="sldNum" sz="quarter" idx="12"/>
          </p:nvPr>
        </p:nvSpPr>
        <p:spPr/>
        <p:txBody>
          <a:bodyPr/>
          <a:lstStyle/>
          <a:p>
            <a:pPr>
              <a:defRPr/>
            </a:pPr>
            <a:fld id="{EE7CF05F-E6E9-4410-BA1A-E3BD61AE16CD}" type="slidenum">
              <a:rPr lang="cs-CZ" altLang="en-US" smtClean="0"/>
              <a:pPr>
                <a:defRPr/>
              </a:pPr>
              <a:t>15</a:t>
            </a:fld>
            <a:endParaRPr lang="cs-CZ" altLang="en-US"/>
          </a:p>
        </p:txBody>
      </p:sp>
      <p:pic>
        <p:nvPicPr>
          <p:cNvPr id="17413"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556791"/>
            <a:ext cx="8847856" cy="516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https://upload.wikimedia.org/wikipedia/commons/thumb/3/30/Karel_Jane%C4%8Dek_2016.jpg/225px-Karel_Jane%C4%8Dek_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1" y="1556792"/>
            <a:ext cx="2495600" cy="309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en-US" altLang="en-US" smtClean="0"/>
              <a:t>Demo - MP3</a:t>
            </a:r>
          </a:p>
        </p:txBody>
      </p:sp>
      <p:sp>
        <p:nvSpPr>
          <p:cNvPr id="19459" name="Zástupný symbol pro obsah 2"/>
          <p:cNvSpPr>
            <a:spLocks noGrp="1"/>
          </p:cNvSpPr>
          <p:nvPr>
            <p:ph idx="1"/>
          </p:nvPr>
        </p:nvSpPr>
        <p:spPr>
          <a:xfrm>
            <a:off x="479376" y="6102350"/>
            <a:ext cx="9731424" cy="495300"/>
          </a:xfrm>
        </p:spPr>
        <p:txBody>
          <a:bodyPr/>
          <a:lstStyle/>
          <a:p>
            <a:pPr marL="0" indent="0">
              <a:buNone/>
            </a:pPr>
            <a:r>
              <a:rPr lang="cs-CZ" altLang="en-US" dirty="0" smtClean="0"/>
              <a:t>„</a:t>
            </a:r>
            <a:r>
              <a:rPr lang="en-US" altLang="en-US" dirty="0" smtClean="0"/>
              <a:t>Physical</a:t>
            </a:r>
            <a:r>
              <a:rPr lang="cs-CZ" altLang="en-US" dirty="0" smtClean="0"/>
              <a:t>“</a:t>
            </a:r>
            <a:r>
              <a:rPr lang="en-US" altLang="en-US" dirty="0" smtClean="0"/>
              <a:t> demonstration</a:t>
            </a:r>
          </a:p>
        </p:txBody>
      </p:sp>
      <p:sp>
        <p:nvSpPr>
          <p:cNvPr id="4" name="Zástupný symbol pro číslo snímku 3"/>
          <p:cNvSpPr>
            <a:spLocks noGrp="1"/>
          </p:cNvSpPr>
          <p:nvPr>
            <p:ph type="sldNum" sz="quarter" idx="12"/>
          </p:nvPr>
        </p:nvSpPr>
        <p:spPr/>
        <p:txBody>
          <a:bodyPr/>
          <a:lstStyle/>
          <a:p>
            <a:pPr>
              <a:defRPr/>
            </a:pPr>
            <a:fld id="{CA9E9280-4665-47A6-9DE9-1A7BF13180EE}" type="slidenum">
              <a:rPr lang="cs-CZ" altLang="en-US" smtClean="0"/>
              <a:pPr>
                <a:defRPr/>
              </a:pPr>
              <a:t>16</a:t>
            </a:fld>
            <a:endParaRPr lang="cs-CZ" altLang="en-US"/>
          </a:p>
        </p:txBody>
      </p:sp>
      <p:pic>
        <p:nvPicPr>
          <p:cNvPr id="19461"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65275"/>
            <a:ext cx="85693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en-US" dirty="0" smtClean="0"/>
              <a:t>… a</a:t>
            </a:r>
            <a:r>
              <a:rPr lang="en-US" altLang="en-US" dirty="0" err="1" smtClean="0"/>
              <a:t>nd</a:t>
            </a:r>
            <a:r>
              <a:rPr lang="cs-CZ" altLang="en-US" dirty="0" smtClean="0"/>
              <a:t> </a:t>
            </a:r>
            <a:r>
              <a:rPr lang="cs-CZ" altLang="en-US" dirty="0" err="1" smtClean="0"/>
              <a:t>implementa</a:t>
            </a:r>
            <a:r>
              <a:rPr lang="en-US" altLang="en-US" dirty="0" err="1" smtClean="0"/>
              <a:t>tion</a:t>
            </a:r>
            <a:endParaRPr lang="en-US" altLang="en-US" dirty="0" smtClean="0"/>
          </a:p>
        </p:txBody>
      </p:sp>
      <p:sp>
        <p:nvSpPr>
          <p:cNvPr id="20483" name="Zástupný symbol pro obsah 2"/>
          <p:cNvSpPr>
            <a:spLocks noGrp="1"/>
          </p:cNvSpPr>
          <p:nvPr>
            <p:ph idx="1"/>
          </p:nvPr>
        </p:nvSpPr>
        <p:spPr/>
        <p:txBody>
          <a:bodyPr/>
          <a:lstStyle/>
          <a:p>
            <a:endParaRPr lang="en-US" altLang="en-US" smtClean="0"/>
          </a:p>
        </p:txBody>
      </p:sp>
      <p:sp>
        <p:nvSpPr>
          <p:cNvPr id="4" name="Zástupný symbol pro číslo snímku 3"/>
          <p:cNvSpPr>
            <a:spLocks noGrp="1"/>
          </p:cNvSpPr>
          <p:nvPr>
            <p:ph type="sldNum" sz="quarter" idx="12"/>
          </p:nvPr>
        </p:nvSpPr>
        <p:spPr/>
        <p:txBody>
          <a:bodyPr/>
          <a:lstStyle/>
          <a:p>
            <a:pPr>
              <a:defRPr/>
            </a:pPr>
            <a:fld id="{FA3E56B5-FC7B-4831-9D61-ED47E8255527}" type="slidenum">
              <a:rPr lang="cs-CZ" altLang="en-US" smtClean="0"/>
              <a:pPr>
                <a:defRPr/>
              </a:pPr>
              <a:t>17</a:t>
            </a:fld>
            <a:endParaRPr lang="cs-CZ" altLang="en-US" dirty="0"/>
          </a:p>
        </p:txBody>
      </p:sp>
      <p:pic>
        <p:nvPicPr>
          <p:cNvPr id="20485"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1481138"/>
            <a:ext cx="7272338"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Zástupný symbol pro obsah 2"/>
          <p:cNvSpPr txBox="1">
            <a:spLocks/>
          </p:cNvSpPr>
          <p:nvPr/>
        </p:nvSpPr>
        <p:spPr bwMode="auto">
          <a:xfrm>
            <a:off x="1919288" y="61833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dirty="0"/>
              <a:t>Source</a:t>
            </a:r>
            <a:r>
              <a:rPr lang="cs-CZ" altLang="en-US" sz="1800" dirty="0"/>
              <a:t>: </a:t>
            </a:r>
            <a:r>
              <a:rPr lang="cs-CZ" altLang="en-US" sz="1800" dirty="0" err="1"/>
              <a:t>Frauenhofer</a:t>
            </a:r>
            <a:r>
              <a:rPr lang="cs-CZ" altLang="en-US" sz="1800" dirty="0"/>
              <a:t> Institut, </a:t>
            </a:r>
            <a:r>
              <a:rPr lang="cs-CZ" altLang="en-US" sz="1800" dirty="0" err="1"/>
              <a:t>Germany</a:t>
            </a:r>
            <a:r>
              <a:rPr lang="cs-CZ" altLang="en-US" sz="1800" dirty="0"/>
              <a:t>. </a:t>
            </a:r>
            <a:endParaRPr lang="en-US" alt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Not just audio and speech – </a:t>
            </a:r>
            <a:r>
              <a:rPr lang="en-US" b="1" dirty="0" smtClean="0"/>
              <a:t>geo</a:t>
            </a:r>
            <a:r>
              <a:rPr lang="en-US" dirty="0" smtClean="0"/>
              <a:t>-signals</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18</a:t>
            </a:fld>
            <a:r>
              <a:rPr lang="en-US" altLang="en-US" smtClean="0"/>
              <a:t> / 50 </a:t>
            </a:r>
            <a:endParaRPr lang="cs-CZ" altLang="en-US" dirty="0"/>
          </a:p>
        </p:txBody>
      </p:sp>
      <p:pic>
        <p:nvPicPr>
          <p:cNvPr id="5" name="Picture 2" descr="http://www.geerassociation.org/GEER_Post%20EQ%20Reports/Greece_2008/Greece%20Pics/Figure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384960"/>
            <a:ext cx="7632848" cy="547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431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969768" cy="3567931"/>
          </a:xfrm>
        </p:spPr>
        <p:txBody>
          <a:bodyPr/>
          <a:lstStyle/>
          <a:p>
            <a:r>
              <a:rPr lang="en-US" dirty="0" smtClean="0"/>
              <a:t>And it can save your life … vibration analysis</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19</a:t>
            </a:fld>
            <a:r>
              <a:rPr lang="en-US" altLang="en-US" smtClean="0"/>
              <a:t> / 50 </a:t>
            </a:r>
            <a:endParaRPr lang="cs-CZ" altLang="en-US" dirty="0"/>
          </a:p>
        </p:txBody>
      </p:sp>
      <p:pic>
        <p:nvPicPr>
          <p:cNvPr id="5" name="Picture 2" descr="Chadwick-8500C-0604-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52" y="26227"/>
            <a:ext cx="5154464" cy="687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955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cs-CZ" altLang="en-US" dirty="0" err="1" smtClean="0"/>
              <a:t>The</a:t>
            </a:r>
            <a:r>
              <a:rPr lang="cs-CZ" altLang="en-US" dirty="0" smtClean="0"/>
              <a:t> very </a:t>
            </a:r>
            <a:r>
              <a:rPr lang="cs-CZ" altLang="en-US" dirty="0" err="1" smtClean="0"/>
              <a:t>int</a:t>
            </a:r>
            <a:r>
              <a:rPr lang="en-US" altLang="en-US" dirty="0" smtClean="0"/>
              <a:t>r</a:t>
            </a:r>
            <a:r>
              <a:rPr lang="cs-CZ" altLang="en-US" dirty="0" err="1" smtClean="0"/>
              <a:t>oduction</a:t>
            </a:r>
            <a:r>
              <a:rPr lang="cs-CZ" altLang="en-US" dirty="0" smtClean="0"/>
              <a:t> …</a:t>
            </a:r>
          </a:p>
          <a:p>
            <a:pPr eaLnBrk="1" hangingPunct="1"/>
            <a:r>
              <a:rPr lang="en-US" altLang="en-US" dirty="0" err="1"/>
              <a:t>O</a:t>
            </a:r>
            <a:r>
              <a:rPr lang="cs-CZ" altLang="en-US" dirty="0" err="1" smtClean="0"/>
              <a:t>rgani</a:t>
            </a:r>
            <a:r>
              <a:rPr lang="en-US" altLang="en-US" dirty="0" err="1" smtClean="0"/>
              <a:t>zation</a:t>
            </a:r>
            <a:endParaRPr lang="cs-CZ" altLang="en-US" dirty="0" smtClean="0"/>
          </a:p>
          <a:p>
            <a:pPr eaLnBrk="1" hangingPunct="1"/>
            <a:r>
              <a:rPr lang="en-US" altLang="en-US" dirty="0" smtClean="0"/>
              <a:t>Goals</a:t>
            </a:r>
            <a:endParaRPr lang="cs-CZ" altLang="en-US" dirty="0" smtClean="0"/>
          </a:p>
          <a:p>
            <a:pPr eaLnBrk="1" hangingPunct="1"/>
            <a:r>
              <a:rPr lang="en-US" altLang="en-US" dirty="0" smtClean="0"/>
              <a:t>A bit of motivation</a:t>
            </a:r>
            <a:endParaRPr lang="cs-CZ" altLang="en-US" dirty="0" smtClean="0"/>
          </a:p>
          <a:p>
            <a:pPr eaLnBrk="1" hangingPunct="1"/>
            <a:r>
              <a:rPr lang="en-US" altLang="en-US" dirty="0" smtClean="0"/>
              <a:t>P</a:t>
            </a:r>
            <a:r>
              <a:rPr lang="cs-CZ" altLang="en-US" dirty="0" err="1" smtClean="0"/>
              <a:t>rogram</a:t>
            </a:r>
            <a:r>
              <a:rPr lang="cs-CZ" altLang="en-US" dirty="0" smtClean="0"/>
              <a:t> </a:t>
            </a:r>
            <a:r>
              <a:rPr lang="en-US" altLang="en-US" dirty="0" smtClean="0"/>
              <a:t>of the course</a:t>
            </a:r>
            <a:endParaRPr lang="cs-CZ" altLang="en-US" dirty="0" smtClean="0"/>
          </a:p>
          <a:p>
            <a:pPr eaLnBrk="1" hangingPunct="1"/>
            <a:r>
              <a:rPr lang="en-US" altLang="en-US" dirty="0" smtClean="0"/>
              <a:t>Evaluation </a:t>
            </a:r>
            <a:endParaRPr lang="cs-CZ" altLang="en-US" dirty="0" smtClean="0"/>
          </a:p>
          <a:p>
            <a:pPr eaLnBrk="1" hangingPunct="1"/>
            <a:r>
              <a:rPr lang="en-US" altLang="en-US" dirty="0" smtClean="0"/>
              <a:t>Sources</a:t>
            </a:r>
            <a:endParaRPr lang="cs-CZ" altLang="en-US" dirty="0" smtClean="0"/>
          </a:p>
          <a:p>
            <a:pPr eaLnBrk="1" hangingPunct="1"/>
            <a:r>
              <a:rPr lang="en-US" altLang="en-US" dirty="0" smtClean="0"/>
              <a:t>Personal remarks on “being a student at FIT”</a:t>
            </a:r>
            <a:endParaRPr lang="cs-CZ" altLang="en-US" dirty="0" smtClean="0"/>
          </a:p>
          <a:p>
            <a:pPr eaLnBrk="1" hangingPunct="1"/>
            <a:endParaRPr lang="cs-CZ" altLang="en-US"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pPr>
                <a:defRPr/>
              </a:pPr>
              <a:t>2</a:t>
            </a:fld>
            <a:endParaRPr lang="cs-CZ" altLang="en-US" dirty="0"/>
          </a:p>
        </p:txBody>
      </p:sp>
    </p:spTree>
    <p:extLst>
      <p:ext uri="{BB962C8B-B14F-4D97-AF65-F5344CB8AC3E}">
        <p14:creationId xmlns:p14="http://schemas.microsoft.com/office/powerpoint/2010/main" val="2288842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You can take signals from your body …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20</a:t>
            </a:fld>
            <a:r>
              <a:rPr lang="en-US" altLang="en-US" smtClean="0"/>
              <a:t> / 50 </a:t>
            </a:r>
            <a:endParaRPr lang="cs-CZ" altLang="en-US" dirty="0"/>
          </a:p>
        </p:txBody>
      </p:sp>
      <p:pic>
        <p:nvPicPr>
          <p:cNvPr id="6" name="Obrázek 5"/>
          <p:cNvPicPr>
            <a:picLocks noChangeAspect="1"/>
          </p:cNvPicPr>
          <p:nvPr/>
        </p:nvPicPr>
        <p:blipFill>
          <a:blip r:embed="rId2"/>
          <a:stretch>
            <a:fillRect/>
          </a:stretch>
        </p:blipFill>
        <p:spPr>
          <a:xfrm>
            <a:off x="2063552" y="3508499"/>
            <a:ext cx="3187476" cy="3212976"/>
          </a:xfrm>
          <a:prstGeom prst="rect">
            <a:avLst/>
          </a:prstGeom>
        </p:spPr>
      </p:pic>
      <p:pic>
        <p:nvPicPr>
          <p:cNvPr id="2052" name="Picture 4" descr="File:Diagram of the human heart (cropped).svg - Wikimedi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4877"/>
            <a:ext cx="3290021" cy="3230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teractive Brain - How Injury Can Affect the Brain | Brai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7928" y="1293133"/>
            <a:ext cx="3280147" cy="25402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EG (Electroencephalogram): Uses, Procedure, Ris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3288" y="3833425"/>
            <a:ext cx="4578710" cy="305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5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trike="sngStrike" dirty="0" smtClean="0"/>
              <a:t>ISS</a:t>
            </a:r>
            <a:r>
              <a:rPr lang="cs-CZ" dirty="0" smtClean="0"/>
              <a:t> </a:t>
            </a:r>
            <a:r>
              <a:rPr lang="en-US" dirty="0" smtClean="0"/>
              <a:t>-&gt; </a:t>
            </a:r>
            <a:r>
              <a:rPr lang="cs-CZ" dirty="0" err="1" smtClean="0"/>
              <a:t>features</a:t>
            </a:r>
            <a:r>
              <a:rPr lang="cs-CZ" dirty="0" smtClean="0"/>
              <a:t> </a:t>
            </a:r>
            <a:r>
              <a:rPr lang="cs-CZ" dirty="0" err="1" smtClean="0"/>
              <a:t>for</a:t>
            </a:r>
            <a:r>
              <a:rPr lang="cs-CZ" dirty="0" smtClean="0"/>
              <a:t> </a:t>
            </a:r>
            <a:r>
              <a:rPr lang="cs-CZ" dirty="0" err="1" smtClean="0"/>
              <a:t>machine</a:t>
            </a:r>
            <a:r>
              <a:rPr lang="cs-CZ" dirty="0" smtClean="0"/>
              <a:t> </a:t>
            </a:r>
            <a:r>
              <a:rPr lang="cs-CZ" dirty="0" err="1" smtClean="0"/>
              <a:t>learning</a:t>
            </a:r>
            <a:r>
              <a:rPr lang="cs-CZ" dirty="0" smtClean="0"/>
              <a:t>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21</a:t>
            </a:fld>
            <a:endParaRPr lang="cs-CZ" altLang="en-US"/>
          </a:p>
        </p:txBody>
      </p:sp>
      <p:sp>
        <p:nvSpPr>
          <p:cNvPr id="5" name="Rectangle 4"/>
          <p:cNvSpPr>
            <a:spLocks noChangeArrowheads="1"/>
          </p:cNvSpPr>
          <p:nvPr/>
        </p:nvSpPr>
        <p:spPr bwMode="auto">
          <a:xfrm>
            <a:off x="2489112" y="4356160"/>
            <a:ext cx="1800225" cy="10795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Feature extraction</a:t>
            </a:r>
            <a:endParaRPr lang="cs-CZ" altLang="en-US" sz="2000" dirty="0">
              <a:solidFill>
                <a:schemeClr val="tx1"/>
              </a:solidFill>
            </a:endParaRPr>
          </a:p>
        </p:txBody>
      </p:sp>
      <p:sp>
        <p:nvSpPr>
          <p:cNvPr id="6" name="Rectangle 5"/>
          <p:cNvSpPr>
            <a:spLocks noChangeArrowheads="1"/>
          </p:cNvSpPr>
          <p:nvPr/>
        </p:nvSpPr>
        <p:spPr bwMode="auto">
          <a:xfrm>
            <a:off x="4794162" y="4356160"/>
            <a:ext cx="2376487" cy="17272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Evaluation of </a:t>
            </a:r>
            <a:r>
              <a:rPr lang="en-US" altLang="en-US" sz="2000" strike="sngStrike" dirty="0">
                <a:solidFill>
                  <a:schemeClr val="tx1"/>
                </a:solidFill>
              </a:rPr>
              <a:t>probabilities </a:t>
            </a:r>
            <a:r>
              <a:rPr lang="en-US" altLang="en-US" sz="2000" dirty="0">
                <a:solidFill>
                  <a:schemeClr val="tx1"/>
                </a:solidFill>
              </a:rPr>
              <a:t>… likelihoods … scores … some values</a:t>
            </a:r>
            <a:endParaRPr lang="cs-CZ" altLang="en-US" sz="2000" dirty="0">
              <a:solidFill>
                <a:schemeClr val="tx1"/>
              </a:solidFill>
            </a:endParaRPr>
          </a:p>
        </p:txBody>
      </p:sp>
      <p:sp>
        <p:nvSpPr>
          <p:cNvPr id="7" name="Rectangle 6"/>
          <p:cNvSpPr>
            <a:spLocks noChangeArrowheads="1"/>
          </p:cNvSpPr>
          <p:nvPr/>
        </p:nvSpPr>
        <p:spPr bwMode="auto">
          <a:xfrm>
            <a:off x="4794162" y="2843273"/>
            <a:ext cx="2376487" cy="1079500"/>
          </a:xfrm>
          <a:prstGeom prst="rect">
            <a:avLst/>
          </a:prstGeom>
          <a:solidFill>
            <a:srgbClr val="FFCC99"/>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Models</a:t>
            </a:r>
            <a:endParaRPr lang="cs-CZ" altLang="en-US" sz="2000" dirty="0">
              <a:solidFill>
                <a:schemeClr val="tx1"/>
              </a:solidFill>
            </a:endParaRPr>
          </a:p>
        </p:txBody>
      </p:sp>
      <p:sp>
        <p:nvSpPr>
          <p:cNvPr id="8" name="Rectangle 7"/>
          <p:cNvSpPr>
            <a:spLocks noChangeArrowheads="1"/>
          </p:cNvSpPr>
          <p:nvPr/>
        </p:nvSpPr>
        <p:spPr bwMode="auto">
          <a:xfrm>
            <a:off x="7673886" y="4356160"/>
            <a:ext cx="2017712" cy="10795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“decoding”</a:t>
            </a:r>
            <a:endParaRPr lang="cs-CZ" altLang="en-US" sz="2000" dirty="0">
              <a:solidFill>
                <a:schemeClr val="tx1"/>
              </a:solidFill>
            </a:endParaRPr>
          </a:p>
        </p:txBody>
      </p:sp>
      <p:sp>
        <p:nvSpPr>
          <p:cNvPr id="9" name="Line 8"/>
          <p:cNvSpPr>
            <a:spLocks noChangeShapeType="1"/>
          </p:cNvSpPr>
          <p:nvPr/>
        </p:nvSpPr>
        <p:spPr bwMode="auto">
          <a:xfrm>
            <a:off x="1912849" y="4932423"/>
            <a:ext cx="5762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 name="Line 9"/>
          <p:cNvSpPr>
            <a:spLocks noChangeShapeType="1"/>
          </p:cNvSpPr>
          <p:nvPr/>
        </p:nvSpPr>
        <p:spPr bwMode="auto">
          <a:xfrm>
            <a:off x="4289337" y="4930835"/>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 name="Line 10"/>
          <p:cNvSpPr>
            <a:spLocks noChangeShapeType="1"/>
          </p:cNvSpPr>
          <p:nvPr/>
        </p:nvSpPr>
        <p:spPr bwMode="auto">
          <a:xfrm>
            <a:off x="7170649" y="4930835"/>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 name="Line 11"/>
          <p:cNvSpPr>
            <a:spLocks noChangeShapeType="1"/>
          </p:cNvSpPr>
          <p:nvPr/>
        </p:nvSpPr>
        <p:spPr bwMode="auto">
          <a:xfrm>
            <a:off x="9690012" y="4932423"/>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 name="Line 12"/>
          <p:cNvSpPr>
            <a:spLocks noChangeShapeType="1"/>
          </p:cNvSpPr>
          <p:nvPr/>
        </p:nvSpPr>
        <p:spPr bwMode="auto">
          <a:xfrm>
            <a:off x="5946686" y="3922774"/>
            <a:ext cx="0" cy="4333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 name="Text Box 13"/>
          <p:cNvSpPr txBox="1">
            <a:spLocks noChangeArrowheads="1"/>
          </p:cNvSpPr>
          <p:nvPr/>
        </p:nvSpPr>
        <p:spPr bwMode="auto">
          <a:xfrm>
            <a:off x="1841411" y="4500624"/>
            <a:ext cx="638614"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eaLnBrk="1" hangingPunct="1">
              <a:lnSpc>
                <a:spcPct val="90000"/>
              </a:lnSpc>
              <a:buFontTx/>
              <a:buNone/>
            </a:pPr>
            <a:r>
              <a:rPr lang="en-US" altLang="en-US" sz="1600" dirty="0">
                <a:solidFill>
                  <a:schemeClr val="tx1"/>
                </a:solidFill>
              </a:rPr>
              <a:t>input</a:t>
            </a:r>
            <a:endParaRPr lang="cs-CZ" altLang="en-US" sz="1600" dirty="0">
              <a:solidFill>
                <a:schemeClr val="tx1"/>
              </a:solidFill>
            </a:endParaRPr>
          </a:p>
        </p:txBody>
      </p:sp>
      <p:sp>
        <p:nvSpPr>
          <p:cNvPr id="15" name="Text Box 14"/>
          <p:cNvSpPr txBox="1">
            <a:spLocks noChangeArrowheads="1"/>
          </p:cNvSpPr>
          <p:nvPr/>
        </p:nvSpPr>
        <p:spPr bwMode="auto">
          <a:xfrm>
            <a:off x="9674136" y="4500624"/>
            <a:ext cx="773266"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eaLnBrk="1" hangingPunct="1">
              <a:lnSpc>
                <a:spcPct val="90000"/>
              </a:lnSpc>
              <a:buFontTx/>
              <a:buNone/>
            </a:pPr>
            <a:r>
              <a:rPr lang="en-US" altLang="en-US" sz="1600" dirty="0">
                <a:solidFill>
                  <a:schemeClr val="tx1"/>
                </a:solidFill>
              </a:rPr>
              <a:t>output</a:t>
            </a:r>
            <a:endParaRPr lang="cs-CZ" altLang="en-US" sz="1600" dirty="0">
              <a:solidFill>
                <a:schemeClr val="tx1"/>
              </a:solidFill>
            </a:endParaRPr>
          </a:p>
        </p:txBody>
      </p:sp>
      <p:sp>
        <p:nvSpPr>
          <p:cNvPr id="17" name="Výbuch 2 16"/>
          <p:cNvSpPr/>
          <p:nvPr/>
        </p:nvSpPr>
        <p:spPr>
          <a:xfrm>
            <a:off x="1691328" y="3628604"/>
            <a:ext cx="3679096" cy="2376264"/>
          </a:xfrm>
          <a:prstGeom prst="irregularSeal2">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450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Today, everything is </a:t>
            </a:r>
            <a:r>
              <a:rPr lang="en-US" b="1" dirty="0" smtClean="0"/>
              <a:t>artificial intelligence </a:t>
            </a:r>
            <a:r>
              <a:rPr lang="en-US" dirty="0" smtClean="0"/>
              <a:t>(maybe time to rename FIT </a:t>
            </a:r>
            <a:br>
              <a:rPr lang="en-US" dirty="0" smtClean="0"/>
            </a:br>
            <a:r>
              <a:rPr lang="en-US" dirty="0" smtClean="0"/>
              <a:t>to FAI) !</a:t>
            </a:r>
            <a:endParaRPr lang="en-US" dirty="0"/>
          </a:p>
        </p:txBody>
      </p:sp>
      <p:sp>
        <p:nvSpPr>
          <p:cNvPr id="3" name="Zástupný symbol pro obsah 2"/>
          <p:cNvSpPr>
            <a:spLocks noGrp="1"/>
          </p:cNvSpPr>
          <p:nvPr>
            <p:ph idx="1"/>
          </p:nvPr>
        </p:nvSpPr>
        <p:spPr>
          <a:xfrm>
            <a:off x="838200" y="4437112"/>
            <a:ext cx="6843422" cy="1786389"/>
          </a:xfrm>
        </p:spPr>
        <p:txBody>
          <a:bodyPr>
            <a:normAutofit/>
          </a:bodyPr>
          <a:lstStyle/>
          <a:p>
            <a:pPr marL="0" indent="0">
              <a:buNone/>
            </a:pPr>
            <a:r>
              <a:rPr lang="en-US" dirty="0" smtClean="0"/>
              <a:t>Recognition, detection, classification, regression</a:t>
            </a:r>
            <a:r>
              <a:rPr lang="cs-CZ" dirty="0"/>
              <a:t>, Fourier </a:t>
            </a:r>
            <a:r>
              <a:rPr lang="cs-CZ" dirty="0" err="1"/>
              <a:t>transform</a:t>
            </a:r>
            <a:r>
              <a:rPr lang="cs-CZ" dirty="0"/>
              <a:t>, </a:t>
            </a:r>
            <a:r>
              <a:rPr lang="cs-CZ" dirty="0" err="1"/>
              <a:t>filtering</a:t>
            </a:r>
            <a:r>
              <a:rPr lang="cs-CZ" dirty="0"/>
              <a:t>… </a:t>
            </a:r>
            <a:endParaRPr lang="cs-CZ" dirty="0" smtClean="0"/>
          </a:p>
          <a:p>
            <a:pPr marL="0" indent="0">
              <a:buNone/>
            </a:pPr>
            <a:r>
              <a:rPr lang="en-US" dirty="0" smtClean="0"/>
              <a:t> </a:t>
            </a:r>
            <a:endParaRPr lang="en-US" dirty="0"/>
          </a:p>
        </p:txBody>
      </p:sp>
      <p:pic>
        <p:nvPicPr>
          <p:cNvPr id="4098" name="Picture 2" descr="ins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275" y="4907158"/>
            <a:ext cx="2518834" cy="1950842"/>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p:cNvSpPr txBox="1">
            <a:spLocks/>
          </p:cNvSpPr>
          <p:nvPr/>
        </p:nvSpPr>
        <p:spPr>
          <a:xfrm>
            <a:off x="840656" y="3406170"/>
            <a:ext cx="7290232" cy="9940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Machine learning</a:t>
            </a:r>
          </a:p>
        </p:txBody>
      </p:sp>
      <p:pic>
        <p:nvPicPr>
          <p:cNvPr id="4100" name="Picture 4" descr="Image result for business 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622" y="3218735"/>
            <a:ext cx="2689914" cy="1533588"/>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911424" y="2194270"/>
            <a:ext cx="7290232" cy="708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Artificial intelligence !</a:t>
            </a:r>
          </a:p>
        </p:txBody>
      </p:sp>
      <p:pic>
        <p:nvPicPr>
          <p:cNvPr id="4102" name="Picture 6" descr="Image result for press confer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622" y="1107882"/>
            <a:ext cx="3002261" cy="195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igol DS1054Z Digital-Oszilloskop  50 MHz 4-Kanal 1 GSa/s 24 Mpts 8 Bit Digital-Speicher (DSO) 1 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880" y="548680"/>
            <a:ext cx="4464496" cy="4464496"/>
          </a:xfrm>
          <a:prstGeom prst="rect">
            <a:avLst/>
          </a:prstGeom>
          <a:noFill/>
          <a:extLst>
            <a:ext uri="{909E8E84-426E-40DD-AFC4-6F175D3DCCD1}">
              <a14:hiddenFill xmlns:a14="http://schemas.microsoft.com/office/drawing/2010/main">
                <a:solidFill>
                  <a:srgbClr val="FFFFFF"/>
                </a:solidFill>
              </a14:hiddenFill>
            </a:ext>
          </a:extLst>
        </p:spPr>
      </p:pic>
      <p:sp>
        <p:nvSpPr>
          <p:cNvPr id="22530" name="Nadpis 1"/>
          <p:cNvSpPr>
            <a:spLocks noGrp="1"/>
          </p:cNvSpPr>
          <p:nvPr>
            <p:ph type="title"/>
          </p:nvPr>
        </p:nvSpPr>
        <p:spPr/>
        <p:txBody>
          <a:bodyPr/>
          <a:lstStyle/>
          <a:p>
            <a:pPr eaLnBrk="1" hangingPunct="1"/>
            <a:r>
              <a:rPr lang="en-US" altLang="en-US" dirty="0" smtClean="0"/>
              <a:t>Classical program of signals and systems </a:t>
            </a:r>
            <a:br>
              <a:rPr lang="en-US" altLang="en-US" dirty="0" smtClean="0"/>
            </a:br>
            <a:r>
              <a:rPr lang="en-US" altLang="en-US" dirty="0" smtClean="0"/>
              <a:t>in electrical engineering programs </a:t>
            </a:r>
          </a:p>
        </p:txBody>
      </p:sp>
      <p:sp>
        <p:nvSpPr>
          <p:cNvPr id="21507" name="Zástupný symbol pro obsah 2"/>
          <p:cNvSpPr>
            <a:spLocks noGrp="1"/>
          </p:cNvSpPr>
          <p:nvPr>
            <p:ph idx="1"/>
          </p:nvPr>
        </p:nvSpPr>
        <p:spPr>
          <a:xfrm>
            <a:off x="838200" y="4321303"/>
            <a:ext cx="10515600" cy="1855660"/>
          </a:xfrm>
        </p:spPr>
        <p:txBody>
          <a:bodyPr/>
          <a:lstStyle/>
          <a:p>
            <a:pPr marL="514350" indent="-514350" eaLnBrk="1" hangingPunct="1">
              <a:lnSpc>
                <a:spcPct val="90000"/>
              </a:lnSpc>
              <a:buFontTx/>
              <a:buAutoNum type="arabicPeriod"/>
            </a:pPr>
            <a:r>
              <a:rPr lang="en-US" altLang="en-US" sz="3000" dirty="0" smtClean="0"/>
              <a:t>Analog world</a:t>
            </a:r>
          </a:p>
          <a:p>
            <a:pPr marL="514350" indent="-514350" eaLnBrk="1" hangingPunct="1">
              <a:lnSpc>
                <a:spcPct val="90000"/>
              </a:lnSpc>
              <a:buFontTx/>
              <a:buAutoNum type="arabicPeriod"/>
            </a:pPr>
            <a:r>
              <a:rPr lang="en-US" altLang="en-US" sz="3000" dirty="0" smtClean="0"/>
              <a:t>Sampling </a:t>
            </a:r>
          </a:p>
          <a:p>
            <a:pPr marL="514350" indent="-514350" eaLnBrk="1" hangingPunct="1">
              <a:lnSpc>
                <a:spcPct val="90000"/>
              </a:lnSpc>
              <a:buFontTx/>
              <a:buAutoNum type="arabicPeriod"/>
            </a:pPr>
            <a:r>
              <a:rPr lang="en-US" altLang="en-US" sz="3000" dirty="0" smtClean="0"/>
              <a:t>Digital world </a:t>
            </a:r>
            <a:endParaRPr lang="cs-CZ" altLang="en-US" sz="3000" dirty="0"/>
          </a:p>
        </p:txBody>
      </p:sp>
      <p:sp>
        <p:nvSpPr>
          <p:cNvPr id="4" name="Zástupný symbol pro číslo snímku 3"/>
          <p:cNvSpPr>
            <a:spLocks noGrp="1"/>
          </p:cNvSpPr>
          <p:nvPr>
            <p:ph type="sldNum" sz="quarter" idx="12"/>
          </p:nvPr>
        </p:nvSpPr>
        <p:spPr/>
        <p:txBody>
          <a:bodyPr/>
          <a:lstStyle/>
          <a:p>
            <a:pPr>
              <a:defRPr/>
            </a:pPr>
            <a:fld id="{0142F402-DB7A-422D-B240-F156787EA13E}" type="slidenum">
              <a:rPr lang="cs-CZ" altLang="en-US"/>
              <a:pPr>
                <a:defRPr/>
              </a:pPr>
              <a:t>23</a:t>
            </a:fld>
            <a:endParaRPr lang="cs-CZ" altLang="en-US"/>
          </a:p>
        </p:txBody>
      </p:sp>
      <p:pic>
        <p:nvPicPr>
          <p:cNvPr id="3074" name="Picture 2" descr="Lötkolben 30W 230V 1,25m Kabel Fein-Lötkolben mit Lötspi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07125"/>
            <a:ext cx="291399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4007768" y="1707125"/>
            <a:ext cx="2657549" cy="1990597"/>
          </a:xfrm>
          <a:prstGeom prst="rect">
            <a:avLst/>
          </a:prstGeom>
        </p:spPr>
      </p:pic>
      <p:pic>
        <p:nvPicPr>
          <p:cNvPr id="3080" name="Picture 8" descr="21 Most Popular Programming Languages in the World (and where to learn th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616" y="4274727"/>
            <a:ext cx="4752528" cy="2422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9352" y="6021289"/>
            <a:ext cx="12210703" cy="867716"/>
          </a:xfrm>
          <a:prstGeom prst="rect">
            <a:avLst/>
          </a:prstGeom>
          <a:solidFill>
            <a:srgbClr val="F1E5F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6" name="Zástupný symbol pro obsah 2"/>
          <p:cNvSpPr txBox="1">
            <a:spLocks/>
          </p:cNvSpPr>
          <p:nvPr/>
        </p:nvSpPr>
        <p:spPr>
          <a:xfrm>
            <a:off x="0" y="4149081"/>
            <a:ext cx="12210703" cy="1872208"/>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5" name="Zástupný symbol pro obsah 2"/>
          <p:cNvSpPr txBox="1">
            <a:spLocks/>
          </p:cNvSpPr>
          <p:nvPr/>
        </p:nvSpPr>
        <p:spPr>
          <a:xfrm>
            <a:off x="0" y="1628799"/>
            <a:ext cx="12191999" cy="273630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2" name="Nadpis 1"/>
          <p:cNvSpPr>
            <a:spLocks noGrp="1"/>
          </p:cNvSpPr>
          <p:nvPr>
            <p:ph type="title"/>
          </p:nvPr>
        </p:nvSpPr>
        <p:spPr/>
        <p:txBody>
          <a:bodyPr/>
          <a:lstStyle/>
          <a:p>
            <a:r>
              <a:rPr lang="en-US" dirty="0" smtClean="0"/>
              <a:t>ISS program at FIT from 2022 – </a:t>
            </a:r>
            <a:r>
              <a:rPr lang="en-US" b="1" dirty="0" smtClean="0">
                <a:solidFill>
                  <a:srgbClr val="FF0000"/>
                </a:solidFill>
              </a:rPr>
              <a:t>“Digital first”</a:t>
            </a:r>
            <a:endParaRPr lang="en-US" b="1" dirty="0">
              <a:solidFill>
                <a:srgbClr val="FF0000"/>
              </a:solidFill>
            </a:endParaRPr>
          </a:p>
        </p:txBody>
      </p:sp>
      <p:sp>
        <p:nvSpPr>
          <p:cNvPr id="3" name="Zástupný symbol pro obsah 2"/>
          <p:cNvSpPr>
            <a:spLocks noGrp="1"/>
          </p:cNvSpPr>
          <p:nvPr>
            <p:ph idx="1"/>
          </p:nvPr>
        </p:nvSpPr>
        <p:spPr>
          <a:xfrm>
            <a:off x="335360" y="1628800"/>
            <a:ext cx="11593288" cy="5092675"/>
          </a:xfrm>
        </p:spPr>
        <p:txBody>
          <a:bodyPr>
            <a:normAutofit fontScale="77500" lnSpcReduction="20000"/>
          </a:bodyPr>
          <a:lstStyle/>
          <a:p>
            <a:pPr marL="514350" indent="-514350">
              <a:buFont typeface="+mj-lt"/>
              <a:buAutoNum type="arabicPeriod"/>
            </a:pPr>
            <a:r>
              <a:rPr lang="en-US" dirty="0"/>
              <a:t>Introduction </a:t>
            </a:r>
            <a:r>
              <a:rPr lang="en-US" dirty="0" smtClean="0"/>
              <a:t>and math behind. </a:t>
            </a:r>
          </a:p>
          <a:p>
            <a:pPr marL="514350" indent="-514350">
              <a:buFont typeface="+mj-lt"/>
              <a:buAutoNum type="arabicPeriod"/>
            </a:pPr>
            <a:r>
              <a:rPr lang="en-US" dirty="0" smtClean="0"/>
              <a:t>Spectral analysis – from intuition on projections to derivation </a:t>
            </a:r>
            <a:r>
              <a:rPr lang="en-US" dirty="0"/>
              <a:t>of Discrete Fourier Transform (DFT) </a:t>
            </a:r>
          </a:p>
          <a:p>
            <a:pPr marL="514350" indent="-514350">
              <a:buFont typeface="+mj-lt"/>
              <a:buAutoNum type="arabicPeriod"/>
            </a:pPr>
            <a:r>
              <a:rPr lang="en-US" dirty="0"/>
              <a:t>Practical use and properties of DFT</a:t>
            </a:r>
          </a:p>
          <a:p>
            <a:pPr marL="514350" indent="-514350">
              <a:buFont typeface="+mj-lt"/>
              <a:buAutoNum type="arabicPeriod"/>
            </a:pPr>
            <a:r>
              <a:rPr lang="en-US" dirty="0"/>
              <a:t>Introduction to digital filtering, differential equation, implementation of filters, convolution</a:t>
            </a:r>
          </a:p>
          <a:p>
            <a:pPr marL="514350" indent="-514350">
              <a:buFont typeface="+mj-lt"/>
              <a:buAutoNum type="arabicPeriod"/>
            </a:pPr>
            <a:r>
              <a:rPr lang="en-US" dirty="0"/>
              <a:t>Frequency </a:t>
            </a:r>
            <a:r>
              <a:rPr lang="en-US" dirty="0" smtClean="0"/>
              <a:t>response </a:t>
            </a:r>
            <a:r>
              <a:rPr lang="en-US" dirty="0"/>
              <a:t>and stability of digital filter. Applications of filtering.</a:t>
            </a:r>
          </a:p>
          <a:p>
            <a:pPr marL="514350" indent="-514350">
              <a:buFont typeface="+mj-lt"/>
              <a:buAutoNum type="arabicPeriod"/>
            </a:pPr>
            <a:r>
              <a:rPr lang="en-US" dirty="0"/>
              <a:t>Random signals - introduction.</a:t>
            </a:r>
          </a:p>
          <a:p>
            <a:pPr marL="514350" indent="-514350">
              <a:buFont typeface="+mj-lt"/>
              <a:buAutoNum type="arabicPeriod"/>
            </a:pPr>
            <a:r>
              <a:rPr lang="en-US" dirty="0"/>
              <a:t>Random signals II - correlation, spectra, white noise.</a:t>
            </a:r>
          </a:p>
          <a:p>
            <a:pPr marL="514350" indent="-514350">
              <a:buFont typeface="+mj-lt"/>
              <a:buAutoNum type="arabicPeriod"/>
            </a:pPr>
            <a:r>
              <a:rPr lang="en-US" dirty="0"/>
              <a:t>Processing of 2D signals - images.</a:t>
            </a:r>
          </a:p>
          <a:p>
            <a:pPr marL="514350" indent="-514350">
              <a:buFont typeface="+mj-lt"/>
              <a:buAutoNum type="arabicPeriod"/>
            </a:pPr>
            <a:r>
              <a:rPr lang="en-US" dirty="0"/>
              <a:t>Analog world - continuous time signal, Fourier transform, estimation using DFT. </a:t>
            </a:r>
          </a:p>
          <a:p>
            <a:pPr marL="514350" indent="-514350">
              <a:buFont typeface="+mj-lt"/>
              <a:buAutoNum type="arabicPeriod"/>
            </a:pPr>
            <a:r>
              <a:rPr lang="en-US" dirty="0" smtClean="0"/>
              <a:t>Fundamentals </a:t>
            </a:r>
            <a:r>
              <a:rPr lang="en-US" dirty="0"/>
              <a:t>of systems - properties, impulse </a:t>
            </a:r>
            <a:r>
              <a:rPr lang="en-US" dirty="0" smtClean="0"/>
              <a:t>response, schematics</a:t>
            </a:r>
            <a:r>
              <a:rPr lang="en-US" dirty="0"/>
              <a:t>, differential equation, frequency response, stability.</a:t>
            </a:r>
          </a:p>
          <a:p>
            <a:pPr marL="514350" indent="-514350">
              <a:buFont typeface="+mj-lt"/>
              <a:buAutoNum type="arabicPeriod"/>
            </a:pPr>
            <a:r>
              <a:rPr lang="en-US" dirty="0" smtClean="0"/>
              <a:t>Analog to digital and vice versa - sampling and quantization </a:t>
            </a:r>
          </a:p>
          <a:p>
            <a:pPr marL="514350" indent="-514350">
              <a:buFont typeface="+mj-lt"/>
              <a:buAutoNum type="arabicPeriod"/>
            </a:pPr>
            <a:r>
              <a:rPr lang="en-US" dirty="0" smtClean="0"/>
              <a:t>Summary of all filtering and frequency analysis – playing the Fourier game (or entering Fourier hell …) </a:t>
            </a:r>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24</a:t>
            </a:fld>
            <a:endParaRPr lang="cs-CZ" altLang="en-US"/>
          </a:p>
        </p:txBody>
      </p:sp>
    </p:spTree>
    <p:extLst>
      <p:ext uri="{BB962C8B-B14F-4D97-AF65-F5344CB8AC3E}">
        <p14:creationId xmlns:p14="http://schemas.microsoft.com/office/powerpoint/2010/main" val="1648077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Lecture slides and </a:t>
            </a:r>
            <a:r>
              <a:rPr lang="en-US" b="1" dirty="0" smtClean="0">
                <a:solidFill>
                  <a:srgbClr val="FF0000"/>
                </a:solidFill>
              </a:rPr>
              <a:t>Python notebooks </a:t>
            </a:r>
            <a:endParaRPr lang="en-US" b="1" dirty="0">
              <a:solidFill>
                <a:srgbClr val="FF0000"/>
              </a:solidFill>
            </a:endParaRPr>
          </a:p>
        </p:txBody>
      </p:sp>
      <p:sp>
        <p:nvSpPr>
          <p:cNvPr id="3" name="Zástupný symbol pro obsah 2"/>
          <p:cNvSpPr>
            <a:spLocks noGrp="1"/>
          </p:cNvSpPr>
          <p:nvPr>
            <p:ph idx="1"/>
          </p:nvPr>
        </p:nvSpPr>
        <p:spPr>
          <a:xfrm>
            <a:off x="838200" y="1825624"/>
            <a:ext cx="10515600" cy="4699719"/>
          </a:xfrm>
        </p:spPr>
        <p:txBody>
          <a:bodyPr>
            <a:normAutofit fontScale="92500" lnSpcReduction="20000"/>
          </a:bodyPr>
          <a:lstStyle/>
          <a:p>
            <a:r>
              <a:rPr lang="en-US" dirty="0" smtClean="0"/>
              <a:t>New slides a bit more self-containing than the previous ones</a:t>
            </a:r>
          </a:p>
          <a:p>
            <a:r>
              <a:rPr lang="en-US" dirty="0" smtClean="0"/>
              <a:t>Less writing on the “drawing pad” (too slow, not very readable, hard to read after the lecture is over, hard to see in recording / streaming). </a:t>
            </a:r>
          </a:p>
          <a:p>
            <a:r>
              <a:rPr lang="en-US" dirty="0" smtClean="0"/>
              <a:t>Python </a:t>
            </a:r>
            <a:r>
              <a:rPr lang="en-US" dirty="0" smtClean="0"/>
              <a:t>notebook(s) </a:t>
            </a:r>
            <a:r>
              <a:rPr lang="en-US" dirty="0" smtClean="0"/>
              <a:t>accompanying every lecture </a:t>
            </a:r>
            <a:r>
              <a:rPr lang="en-US" dirty="0" smtClean="0"/>
              <a:t>are </a:t>
            </a:r>
            <a:r>
              <a:rPr lang="en-US" dirty="0" smtClean="0"/>
              <a:t>an </a:t>
            </a:r>
            <a:r>
              <a:rPr lang="en-US" b="1" dirty="0" smtClean="0"/>
              <a:t>integral part of it</a:t>
            </a:r>
            <a:r>
              <a:rPr lang="en-US" dirty="0"/>
              <a:t> </a:t>
            </a:r>
            <a:r>
              <a:rPr lang="en-US" dirty="0" smtClean="0"/>
              <a:t>to show you that the math is actually very easy to implement </a:t>
            </a:r>
            <a:r>
              <a:rPr lang="en-US" dirty="0" smtClean="0"/>
              <a:t>!</a:t>
            </a:r>
          </a:p>
          <a:p>
            <a:pPr lvl="1"/>
            <a:r>
              <a:rPr lang="en-US" dirty="0" smtClean="0"/>
              <a:t>Making them available as Google </a:t>
            </a:r>
            <a:r>
              <a:rPr lang="en-US" dirty="0" err="1" smtClean="0"/>
              <a:t>Colab</a:t>
            </a:r>
            <a:r>
              <a:rPr lang="en-US" dirty="0" smtClean="0"/>
              <a:t> notebooks. </a:t>
            </a:r>
          </a:p>
          <a:p>
            <a:pPr lvl="1"/>
            <a:r>
              <a:rPr lang="en-US" dirty="0" smtClean="0"/>
              <a:t>Just open and Ctrl-Enter to run a box with code ! </a:t>
            </a:r>
          </a:p>
          <a:p>
            <a:r>
              <a:rPr lang="en-US" dirty="0" smtClean="0"/>
              <a:t>Or install Anaconda and run them locally. </a:t>
            </a:r>
          </a:p>
          <a:p>
            <a:r>
              <a:rPr lang="en-US" dirty="0"/>
              <a:t>Use it wherever you want </a:t>
            </a:r>
          </a:p>
          <a:p>
            <a:pPr lvl="1"/>
            <a:r>
              <a:rPr lang="en-US" dirty="0"/>
              <a:t>BP, DP, other courses</a:t>
            </a:r>
          </a:p>
          <a:p>
            <a:pPr lvl="1"/>
            <a:r>
              <a:rPr lang="en-US" dirty="0"/>
              <a:t>Your professional life (price list: bottle of wine for your 1</a:t>
            </a:r>
            <a:r>
              <a:rPr lang="en-US" baseline="30000" dirty="0"/>
              <a:t>st</a:t>
            </a:r>
            <a:r>
              <a:rPr lang="en-US" dirty="0"/>
              <a:t> million made with using these notebooks and, big black Mercedes for the 1</a:t>
            </a:r>
            <a:r>
              <a:rPr lang="en-US" baseline="30000" dirty="0"/>
              <a:t>st</a:t>
            </a:r>
            <a:r>
              <a:rPr lang="en-US" dirty="0"/>
              <a:t> billion) </a:t>
            </a:r>
          </a:p>
          <a:p>
            <a:r>
              <a:rPr lang="en-US" dirty="0"/>
              <a:t>Use </a:t>
            </a:r>
            <a:r>
              <a:rPr lang="en-US" dirty="0" smtClean="0"/>
              <a:t>them it </a:t>
            </a:r>
            <a:r>
              <a:rPr lang="en-US" dirty="0"/>
              <a:t>in ISS project </a:t>
            </a:r>
            <a:r>
              <a:rPr lang="en-US" dirty="0" smtClean="0"/>
              <a:t>!</a:t>
            </a:r>
            <a:endParaRPr lang="en-US" dirty="0"/>
          </a:p>
        </p:txBody>
      </p:sp>
      <p:pic>
        <p:nvPicPr>
          <p:cNvPr id="4" name="Picture 2" descr="Anaconda (Python distributio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5632011"/>
            <a:ext cx="2457475" cy="122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91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cdn.myshoptet.com/usr/www.recomp.cz/user/shop/big/34522_lenovo-ideacentre-c470.jpg?619ce1b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888" y="4067426"/>
            <a:ext cx="3680546" cy="276041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US" dirty="0" smtClean="0"/>
              <a:t>Python does not bite or explode ! </a:t>
            </a:r>
            <a:endParaRPr lang="en-US" dirty="0"/>
          </a:p>
        </p:txBody>
      </p:sp>
      <p:sp>
        <p:nvSpPr>
          <p:cNvPr id="3" name="Zástupný symbol pro obsah 2"/>
          <p:cNvSpPr>
            <a:spLocks noGrp="1"/>
          </p:cNvSpPr>
          <p:nvPr>
            <p:ph idx="1"/>
          </p:nvPr>
        </p:nvSpPr>
        <p:spPr>
          <a:xfrm>
            <a:off x="838200" y="1825624"/>
            <a:ext cx="10515600" cy="4627711"/>
          </a:xfrm>
        </p:spPr>
        <p:txBody>
          <a:bodyPr>
            <a:normAutofit fontScale="92500" lnSpcReduction="10000"/>
          </a:bodyPr>
          <a:lstStyle/>
          <a:p>
            <a:r>
              <a:rPr lang="en-US" dirty="0" smtClean="0"/>
              <a:t>Change </a:t>
            </a:r>
            <a:r>
              <a:rPr lang="en-US" dirty="0" smtClean="0"/>
              <a:t>the parameters, tweak the code, modify </a:t>
            </a:r>
            <a:r>
              <a:rPr lang="en-US" dirty="0" smtClean="0"/>
              <a:t>it, torture it … </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Please </a:t>
            </a:r>
            <a:r>
              <a:rPr lang="en-US" dirty="0" smtClean="0"/>
              <a:t>don’t expect </a:t>
            </a:r>
            <a:r>
              <a:rPr lang="en-US" dirty="0" smtClean="0"/>
              <a:t/>
            </a:r>
            <a:br>
              <a:rPr lang="en-US" dirty="0" smtClean="0"/>
            </a:br>
            <a:r>
              <a:rPr lang="en-US" dirty="0" smtClean="0"/>
              <a:t>a </a:t>
            </a:r>
            <a:r>
              <a:rPr lang="en-US" dirty="0" smtClean="0"/>
              <a:t>beautiful object-oriented code </a:t>
            </a:r>
            <a:r>
              <a:rPr lang="en-US" dirty="0" smtClean="0"/>
              <a:t/>
            </a:r>
            <a:br>
              <a:rPr lang="en-US" dirty="0" smtClean="0"/>
            </a:br>
            <a:r>
              <a:rPr lang="en-US" dirty="0" smtClean="0"/>
              <a:t>(</a:t>
            </a:r>
            <a:r>
              <a:rPr lang="en-US" dirty="0" smtClean="0"/>
              <a:t>I am </a:t>
            </a:r>
            <a:r>
              <a:rPr lang="en-US" dirty="0" smtClean="0"/>
              <a:t>a stupid </a:t>
            </a:r>
            <a:r>
              <a:rPr lang="en-US" dirty="0" smtClean="0"/>
              <a:t>electrical engineer </a:t>
            </a:r>
            <a:r>
              <a:rPr lang="en-US" dirty="0" smtClean="0"/>
              <a:t/>
            </a:r>
            <a:br>
              <a:rPr lang="en-US" dirty="0" smtClean="0"/>
            </a:br>
            <a:r>
              <a:rPr lang="en-US" dirty="0" smtClean="0"/>
              <a:t>after </a:t>
            </a:r>
            <a:r>
              <a:rPr lang="en-US" dirty="0" smtClean="0"/>
              <a:t>all …) </a:t>
            </a: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26</a:t>
            </a:fld>
            <a:endParaRPr lang="cs-CZ" altLang="en-US"/>
          </a:p>
        </p:txBody>
      </p:sp>
      <p:pic>
        <p:nvPicPr>
          <p:cNvPr id="6" name="Picture 6" descr="https://cdn.myshoptet.com/usr/www.recomp.cz/user/shop/big/34522_lenovo-ideacentre-c470.jpg?619ce1b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919" y="4078583"/>
            <a:ext cx="3680546" cy="2760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 vlastně zabíjelo v Paříži? Kysličník smíchaný s acetonem! – G.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936" y="2541216"/>
            <a:ext cx="3053056" cy="1709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 Ostravě explodoval byt, poté hořelo. Zřejmě se jednalo o varnu drog -  Deník.c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8062" y="2541216"/>
            <a:ext cx="2563489" cy="170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r>
              <a:rPr lang="cs-CZ" altLang="en-US" smtClean="0"/>
              <a:t>N</a:t>
            </a:r>
            <a:r>
              <a:rPr lang="en-US" altLang="en-US" smtClean="0"/>
              <a:t>umerical exercises </a:t>
            </a:r>
          </a:p>
        </p:txBody>
      </p:sp>
      <p:sp>
        <p:nvSpPr>
          <p:cNvPr id="3" name="Zástupný symbol pro obsah 2"/>
          <p:cNvSpPr>
            <a:spLocks noGrp="1"/>
          </p:cNvSpPr>
          <p:nvPr>
            <p:ph idx="1"/>
          </p:nvPr>
        </p:nvSpPr>
        <p:spPr>
          <a:xfrm>
            <a:off x="407368" y="1600201"/>
            <a:ext cx="9803432" cy="4924425"/>
          </a:xfrm>
        </p:spPr>
        <p:txBody>
          <a:bodyPr>
            <a:normAutofit/>
          </a:bodyPr>
          <a:lstStyle/>
          <a:p>
            <a:pPr marL="514350" indent="-514350" eaLnBrk="1" hangingPunct="1">
              <a:buFontTx/>
              <a:buAutoNum type="arabicPeriod"/>
              <a:defRPr/>
            </a:pPr>
            <a:r>
              <a:rPr lang="en-US" dirty="0" smtClean="0"/>
              <a:t>Math: </a:t>
            </a:r>
            <a:r>
              <a:rPr lang="cs-CZ" dirty="0" err="1" smtClean="0"/>
              <a:t>Complex</a:t>
            </a:r>
            <a:r>
              <a:rPr lang="cs-CZ" dirty="0" smtClean="0"/>
              <a:t> </a:t>
            </a:r>
            <a:r>
              <a:rPr lang="cs-CZ" dirty="0" err="1"/>
              <a:t>numbers</a:t>
            </a:r>
            <a:r>
              <a:rPr lang="cs-CZ" dirty="0"/>
              <a:t>, </a:t>
            </a:r>
            <a:r>
              <a:rPr lang="cs-CZ" dirty="0" err="1"/>
              <a:t>cosines</a:t>
            </a:r>
            <a:r>
              <a:rPr lang="cs-CZ" dirty="0"/>
              <a:t> and </a:t>
            </a:r>
            <a:r>
              <a:rPr lang="cs-CZ" dirty="0" err="1"/>
              <a:t>complex</a:t>
            </a:r>
            <a:r>
              <a:rPr lang="cs-CZ" dirty="0"/>
              <a:t> </a:t>
            </a:r>
            <a:r>
              <a:rPr lang="cs-CZ" dirty="0" err="1"/>
              <a:t>exponentials</a:t>
            </a:r>
            <a:r>
              <a:rPr lang="cs-CZ" dirty="0"/>
              <a:t> and </a:t>
            </a:r>
            <a:r>
              <a:rPr lang="cs-CZ" dirty="0" err="1"/>
              <a:t>operations</a:t>
            </a:r>
            <a:r>
              <a:rPr lang="cs-CZ" dirty="0"/>
              <a:t> </a:t>
            </a:r>
            <a:r>
              <a:rPr lang="cs-CZ" dirty="0" err="1" smtClean="0"/>
              <a:t>therewith</a:t>
            </a:r>
            <a:endParaRPr lang="en-US" dirty="0" smtClean="0"/>
          </a:p>
          <a:p>
            <a:pPr marL="514350" indent="-514350">
              <a:buFont typeface="+mj-lt"/>
              <a:buAutoNum type="arabicPeriod" startAt="2"/>
              <a:defRPr/>
            </a:pPr>
            <a:r>
              <a:rPr lang="en-US" dirty="0" smtClean="0"/>
              <a:t>Discrete </a:t>
            </a:r>
            <a:r>
              <a:rPr lang="en-US" dirty="0" smtClean="0"/>
              <a:t>time Fourier transform </a:t>
            </a:r>
          </a:p>
          <a:p>
            <a:pPr marL="514350" indent="-514350">
              <a:buFontTx/>
              <a:buAutoNum type="arabicPeriod" startAt="2"/>
              <a:defRPr/>
            </a:pPr>
            <a:r>
              <a:rPr lang="en-US" dirty="0" smtClean="0"/>
              <a:t>Digital Filters </a:t>
            </a:r>
          </a:p>
          <a:p>
            <a:pPr marL="514350" indent="-514350">
              <a:buFontTx/>
              <a:buAutoNum type="arabicPeriod" startAt="2"/>
              <a:defRPr/>
            </a:pPr>
            <a:r>
              <a:rPr lang="en-US" dirty="0" smtClean="0"/>
              <a:t>Digital Filters </a:t>
            </a:r>
            <a:r>
              <a:rPr lang="en-US" dirty="0"/>
              <a:t>II </a:t>
            </a:r>
            <a:endParaRPr lang="en-US" dirty="0" smtClean="0"/>
          </a:p>
          <a:p>
            <a:pPr marL="514350" indent="-514350">
              <a:buFontTx/>
              <a:buAutoNum type="arabicPeriod" startAt="2"/>
              <a:defRPr/>
            </a:pPr>
            <a:r>
              <a:rPr lang="en-US" dirty="0" smtClean="0"/>
              <a:t>Random </a:t>
            </a:r>
            <a:r>
              <a:rPr lang="en-US" dirty="0"/>
              <a:t>signals </a:t>
            </a:r>
          </a:p>
          <a:p>
            <a:pPr marL="514350" indent="-514350">
              <a:buFontTx/>
              <a:buAutoNum type="arabicPeriod" startAt="2"/>
              <a:defRPr/>
            </a:pPr>
            <a:r>
              <a:rPr lang="en-US" dirty="0"/>
              <a:t>Continuous signals </a:t>
            </a:r>
            <a:r>
              <a:rPr lang="en-US" dirty="0" smtClean="0"/>
              <a:t>including sampling</a:t>
            </a:r>
            <a:endParaRPr lang="en-US" dirty="0"/>
          </a:p>
          <a:p>
            <a:pPr marL="514350" indent="-514350" eaLnBrk="1" hangingPunct="1">
              <a:buFontTx/>
              <a:buAutoNum type="arabicPeriod" startAt="2"/>
              <a:defRPr/>
            </a:pPr>
            <a:endParaRPr lang="cs-CZ" dirty="0" smtClean="0"/>
          </a:p>
        </p:txBody>
      </p:sp>
      <p:sp>
        <p:nvSpPr>
          <p:cNvPr id="4" name="Zástupný symbol pro číslo snímku 3"/>
          <p:cNvSpPr>
            <a:spLocks noGrp="1"/>
          </p:cNvSpPr>
          <p:nvPr>
            <p:ph type="sldNum" sz="quarter" idx="12"/>
          </p:nvPr>
        </p:nvSpPr>
        <p:spPr/>
        <p:txBody>
          <a:bodyPr/>
          <a:lstStyle/>
          <a:p>
            <a:pPr>
              <a:defRPr/>
            </a:pPr>
            <a:fld id="{4BC512BC-0449-4EBD-8C4B-B330E13CADF5}" type="slidenum">
              <a:rPr lang="cs-CZ" altLang="en-US"/>
              <a:pPr>
                <a:defRPr/>
              </a:pPr>
              <a:t>27</a:t>
            </a:fld>
            <a:endParaRPr lang="cs-CZ" altLang="en-US"/>
          </a:p>
        </p:txBody>
      </p:sp>
    </p:spTree>
    <p:extLst>
      <p:ext uri="{BB962C8B-B14F-4D97-AF65-F5344CB8AC3E}">
        <p14:creationId xmlns:p14="http://schemas.microsoft.com/office/powerpoint/2010/main" val="1921457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en-US" smtClean="0"/>
              <a:t>Numeric</a:t>
            </a:r>
            <a:r>
              <a:rPr lang="en-US" altLang="en-US" smtClean="0"/>
              <a:t>als – organization</a:t>
            </a:r>
          </a:p>
        </p:txBody>
      </p:sp>
      <p:sp>
        <p:nvSpPr>
          <p:cNvPr id="24579" name="Zástupný symbol pro obsah 2"/>
          <p:cNvSpPr>
            <a:spLocks noGrp="1"/>
          </p:cNvSpPr>
          <p:nvPr>
            <p:ph idx="1"/>
          </p:nvPr>
        </p:nvSpPr>
        <p:spPr/>
        <p:txBody>
          <a:bodyPr/>
          <a:lstStyle/>
          <a:p>
            <a:r>
              <a:rPr lang="en-US" altLang="en-US" b="1" dirty="0" smtClean="0">
                <a:solidFill>
                  <a:srgbClr val="FF0000"/>
                </a:solidFill>
              </a:rPr>
              <a:t>No PCs, paper and pencil ! </a:t>
            </a:r>
            <a:endParaRPr lang="en-US" altLang="en-US" b="1" dirty="0" smtClean="0">
              <a:solidFill>
                <a:srgbClr val="FF0000"/>
              </a:solidFill>
            </a:endParaRPr>
          </a:p>
          <a:p>
            <a:pPr lvl="1"/>
            <a:r>
              <a:rPr lang="en-US" altLang="en-US" dirty="0" smtClean="0"/>
              <a:t>Well, a notebook is handy in 2 of them – Google-sheets and some Python</a:t>
            </a:r>
            <a:endParaRPr lang="cs-CZ" altLang="en-US" dirty="0" smtClean="0"/>
          </a:p>
          <a:p>
            <a:r>
              <a:rPr lang="en-US" altLang="en-US" b="1" dirty="0" smtClean="0">
                <a:solidFill>
                  <a:srgbClr val="FF0000"/>
                </a:solidFill>
              </a:rPr>
              <a:t>Complete assignments and solutions on the Web. </a:t>
            </a:r>
            <a:endParaRPr lang="cs-CZ" altLang="en-US" b="1" dirty="0" smtClean="0">
              <a:solidFill>
                <a:srgbClr val="FF0000"/>
              </a:solidFill>
            </a:endParaRPr>
          </a:p>
          <a:p>
            <a:r>
              <a:rPr lang="en-US" altLang="en-US" dirty="0" smtClean="0"/>
              <a:t>Tests at the end of each </a:t>
            </a:r>
            <a:r>
              <a:rPr lang="en-US" altLang="en-US" dirty="0" smtClean="0"/>
              <a:t>exercise </a:t>
            </a:r>
            <a:r>
              <a:rPr lang="en-US" altLang="en-US" dirty="0" smtClean="0"/>
              <a:t>– 2 points each. </a:t>
            </a:r>
            <a:endParaRPr lang="en-US" altLang="en-US" dirty="0"/>
          </a:p>
          <a:p>
            <a:r>
              <a:rPr lang="en-US" altLang="en-US" dirty="0" smtClean="0"/>
              <a:t>Simple classification rules: </a:t>
            </a:r>
          </a:p>
          <a:p>
            <a:pPr lvl="1"/>
            <a:r>
              <a:rPr lang="en-US" altLang="en-US" dirty="0" smtClean="0"/>
              <a:t>No idea, nothing: 0</a:t>
            </a:r>
          </a:p>
          <a:p>
            <a:pPr lvl="1"/>
            <a:r>
              <a:rPr lang="en-US" altLang="en-US" dirty="0" smtClean="0"/>
              <a:t>At least something: 1</a:t>
            </a:r>
          </a:p>
          <a:p>
            <a:pPr lvl="1"/>
            <a:r>
              <a:rPr lang="en-US" altLang="en-US" dirty="0" smtClean="0"/>
              <a:t>Most of it correct: 2</a:t>
            </a:r>
          </a:p>
        </p:txBody>
      </p:sp>
      <p:sp>
        <p:nvSpPr>
          <p:cNvPr id="4" name="Zástupný symbol pro číslo snímku 3"/>
          <p:cNvSpPr>
            <a:spLocks noGrp="1"/>
          </p:cNvSpPr>
          <p:nvPr>
            <p:ph type="sldNum" sz="quarter" idx="12"/>
          </p:nvPr>
        </p:nvSpPr>
        <p:spPr/>
        <p:txBody>
          <a:bodyPr/>
          <a:lstStyle/>
          <a:p>
            <a:pPr>
              <a:defRPr/>
            </a:pPr>
            <a:fld id="{BD35EA5A-76CF-45A4-AB57-4CDF3736D14A}" type="slidenum">
              <a:rPr lang="cs-CZ" altLang="en-US" smtClean="0"/>
              <a:pPr>
                <a:defRPr/>
              </a:pPr>
              <a:t>28</a:t>
            </a:fld>
            <a:endParaRPr lang="cs-CZ" altLang="en-US"/>
          </a:p>
        </p:txBody>
      </p:sp>
    </p:spTree>
    <p:extLst>
      <p:ext uri="{BB962C8B-B14F-4D97-AF65-F5344CB8AC3E}">
        <p14:creationId xmlns:p14="http://schemas.microsoft.com/office/powerpoint/2010/main" val="1024569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r>
              <a:rPr lang="cs-CZ" altLang="en-US" dirty="0" err="1" smtClean="0"/>
              <a:t>Proje</a:t>
            </a:r>
            <a:r>
              <a:rPr lang="en-US" altLang="en-US" dirty="0" smtClean="0"/>
              <a:t>c</a:t>
            </a:r>
            <a:r>
              <a:rPr lang="cs-CZ" altLang="en-US" dirty="0" smtClean="0"/>
              <a:t>t – </a:t>
            </a:r>
            <a:r>
              <a:rPr lang="en-US" altLang="en-US" dirty="0" smtClean="0"/>
              <a:t>study part </a:t>
            </a:r>
            <a:r>
              <a:rPr lang="cs-CZ" altLang="en-US" dirty="0" smtClean="0"/>
              <a:t>(ex </a:t>
            </a:r>
            <a:r>
              <a:rPr lang="en-US" altLang="en-US" dirty="0" smtClean="0"/>
              <a:t>computer labs</a:t>
            </a:r>
            <a:r>
              <a:rPr lang="cs-CZ" altLang="en-US" dirty="0" smtClean="0"/>
              <a:t>)</a:t>
            </a:r>
            <a:endParaRPr lang="en-US" altLang="en-US" dirty="0" smtClean="0"/>
          </a:p>
        </p:txBody>
      </p:sp>
      <p:sp>
        <p:nvSpPr>
          <p:cNvPr id="17411" name="Zástupný symbol pro obsah 2"/>
          <p:cNvSpPr>
            <a:spLocks noGrp="1"/>
          </p:cNvSpPr>
          <p:nvPr>
            <p:ph idx="1"/>
          </p:nvPr>
        </p:nvSpPr>
        <p:spPr>
          <a:xfrm>
            <a:off x="623392" y="1600201"/>
            <a:ext cx="9587408" cy="4708525"/>
          </a:xfrm>
        </p:spPr>
        <p:txBody>
          <a:bodyPr>
            <a:normAutofit/>
          </a:bodyPr>
          <a:lstStyle/>
          <a:p>
            <a:pPr marL="514350" indent="-514350" eaLnBrk="1" hangingPunct="1">
              <a:buFontTx/>
              <a:buAutoNum type="arabicPeriod"/>
              <a:defRPr/>
            </a:pPr>
            <a:r>
              <a:rPr lang="en-US" altLang="en-US" dirty="0" smtClean="0"/>
              <a:t>Projection to bases and Fourier series</a:t>
            </a:r>
          </a:p>
          <a:p>
            <a:pPr marL="514350" indent="-514350" eaLnBrk="1" hangingPunct="1">
              <a:buFontTx/>
              <a:buAutoNum type="arabicPeriod"/>
              <a:defRPr/>
            </a:pPr>
            <a:r>
              <a:rPr lang="en-US" altLang="en-US" dirty="0" smtClean="0"/>
              <a:t>Frequency analysis, filtering, working with sound. </a:t>
            </a:r>
          </a:p>
          <a:p>
            <a:pPr marL="514350" indent="-514350" eaLnBrk="1" hangingPunct="1">
              <a:buFontTx/>
              <a:buAutoNum type="arabicPeriod"/>
              <a:defRPr/>
            </a:pPr>
            <a:r>
              <a:rPr lang="en-US" altLang="en-US" dirty="0" smtClean="0"/>
              <a:t>Image processing </a:t>
            </a:r>
            <a:endParaRPr lang="cs-CZ" altLang="en-US" dirty="0" smtClean="0"/>
          </a:p>
          <a:p>
            <a:pPr marL="514350" indent="-514350" eaLnBrk="1" hangingPunct="1">
              <a:buFontTx/>
              <a:buAutoNum type="arabicPeriod"/>
              <a:defRPr/>
            </a:pPr>
            <a:r>
              <a:rPr lang="en-US" altLang="en-US" dirty="0" smtClean="0"/>
              <a:t>Random signals </a:t>
            </a:r>
            <a:endParaRPr lang="cs-CZ" altLang="en-US" dirty="0" smtClean="0"/>
          </a:p>
          <a:p>
            <a:pPr marL="514350" indent="-514350" eaLnBrk="1" hangingPunct="1">
              <a:buFontTx/>
              <a:buAutoNum type="arabicPeriod"/>
              <a:defRPr/>
            </a:pPr>
            <a:r>
              <a:rPr lang="en-US" altLang="en-US" dirty="0" smtClean="0"/>
              <a:t>Sampling and quantization</a:t>
            </a:r>
            <a:endParaRPr lang="cs-CZ" altLang="en-US" dirty="0" smtClean="0"/>
          </a:p>
          <a:p>
            <a:pPr marL="0" indent="0" eaLnBrk="1" hangingPunct="1">
              <a:buNone/>
              <a:defRPr/>
            </a:pPr>
            <a:endParaRPr lang="cs-CZ" altLang="en-US" dirty="0" smtClean="0"/>
          </a:p>
          <a:p>
            <a:pPr marL="0" indent="0">
              <a:buNone/>
              <a:defRPr/>
            </a:pPr>
            <a:r>
              <a:rPr lang="en-US" altLang="en-US" dirty="0" smtClean="0"/>
              <a:t>Excellent </a:t>
            </a:r>
            <a:r>
              <a:rPr lang="en-US" altLang="en-US" dirty="0" smtClean="0"/>
              <a:t>remake </a:t>
            </a:r>
            <a:r>
              <a:rPr lang="en-US" altLang="en-US" dirty="0" smtClean="0"/>
              <a:t>from </a:t>
            </a:r>
            <a:r>
              <a:rPr lang="en-US" altLang="en-US" dirty="0" err="1" smtClean="0"/>
              <a:t>Matlab</a:t>
            </a:r>
            <a:r>
              <a:rPr lang="en-US" altLang="en-US" dirty="0" smtClean="0"/>
              <a:t> to </a:t>
            </a:r>
            <a:r>
              <a:rPr lang="en-US" altLang="en-US" dirty="0" smtClean="0"/>
              <a:t>Python </a:t>
            </a:r>
            <a:r>
              <a:rPr lang="en-US" altLang="en-US" dirty="0"/>
              <a:t>(and more!) </a:t>
            </a:r>
            <a:r>
              <a:rPr lang="en-US" altLang="en-US" dirty="0" smtClean="0"/>
              <a:t/>
            </a:r>
            <a:br>
              <a:rPr lang="en-US" altLang="en-US" dirty="0" smtClean="0"/>
            </a:br>
            <a:r>
              <a:rPr lang="en-US" altLang="en-US" dirty="0" smtClean="0"/>
              <a:t>by </a:t>
            </a:r>
            <a:r>
              <a:rPr lang="en-US" altLang="en-US" dirty="0" smtClean="0"/>
              <a:t>Petr </a:t>
            </a:r>
            <a:r>
              <a:rPr lang="cs-CZ" altLang="en-US" dirty="0" smtClean="0"/>
              <a:t>P</a:t>
            </a:r>
            <a:r>
              <a:rPr lang="cs-CZ" altLang="en-US" dirty="0"/>
              <a:t>álka BP: </a:t>
            </a:r>
            <a:r>
              <a:rPr lang="cs-CZ" altLang="en-US" dirty="0">
                <a:hlinkClick r:id="rId2"/>
              </a:rPr>
              <a:t>https://www.fit.vut.cz/study/thesis/24800</a:t>
            </a:r>
            <a:r>
              <a:rPr lang="cs-CZ" altLang="en-US" dirty="0" smtClean="0">
                <a:hlinkClick r:id="rId2"/>
              </a:rPr>
              <a:t>/</a:t>
            </a:r>
            <a:r>
              <a:rPr lang="cs-CZ" altLang="en-US" dirty="0" smtClean="0"/>
              <a:t> </a:t>
            </a:r>
          </a:p>
        </p:txBody>
      </p:sp>
      <p:sp>
        <p:nvSpPr>
          <p:cNvPr id="4" name="Zástupný symbol pro číslo snímku 3"/>
          <p:cNvSpPr>
            <a:spLocks noGrp="1"/>
          </p:cNvSpPr>
          <p:nvPr>
            <p:ph type="sldNum" sz="quarter" idx="12"/>
          </p:nvPr>
        </p:nvSpPr>
        <p:spPr/>
        <p:txBody>
          <a:bodyPr/>
          <a:lstStyle/>
          <a:p>
            <a:pPr>
              <a:defRPr/>
            </a:pPr>
            <a:fld id="{016FB470-DAA0-4EF2-B919-8ECE3EDA4174}" type="slidenum">
              <a:rPr lang="cs-CZ" altLang="en-US"/>
              <a:pPr>
                <a:defRPr/>
              </a:pPr>
              <a:t>29</a:t>
            </a:fld>
            <a:endParaRPr lang="cs-CZ" altLang="en-US"/>
          </a:p>
        </p:txBody>
      </p:sp>
    </p:spTree>
    <p:extLst>
      <p:ext uri="{BB962C8B-B14F-4D97-AF65-F5344CB8AC3E}">
        <p14:creationId xmlns:p14="http://schemas.microsoft.com/office/powerpoint/2010/main" val="173826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Hopefully</a:t>
            </a:r>
            <a:r>
              <a:rPr lang="cs-CZ" dirty="0" smtClean="0"/>
              <a:t> </a:t>
            </a:r>
            <a:r>
              <a:rPr lang="en-US" dirty="0" smtClean="0"/>
              <a:t>done with COVID </a:t>
            </a:r>
            <a:r>
              <a:rPr lang="cs-CZ" dirty="0" smtClean="0"/>
              <a:t>…</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a:t>
            </a:fld>
            <a:endParaRPr lang="cs-CZ" altLang="en-US"/>
          </a:p>
        </p:txBody>
      </p:sp>
      <p:pic>
        <p:nvPicPr>
          <p:cNvPr id="5" name="Picture 2" descr="Covid-19 – Wikiped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2899646"/>
            <a:ext cx="3456383" cy="328644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a:stretch>
            <a:fillRect/>
          </a:stretch>
        </p:blipFill>
        <p:spPr>
          <a:xfrm>
            <a:off x="119336" y="2344590"/>
            <a:ext cx="7362877" cy="3841501"/>
          </a:xfrm>
          <a:prstGeom prst="rect">
            <a:avLst/>
          </a:prstGeom>
        </p:spPr>
      </p:pic>
    </p:spTree>
    <p:extLst>
      <p:ext uri="{BB962C8B-B14F-4D97-AF65-F5344CB8AC3E}">
        <p14:creationId xmlns:p14="http://schemas.microsoft.com/office/powerpoint/2010/main" val="2792260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pPr eaLnBrk="1" hangingPunct="1"/>
            <a:r>
              <a:rPr lang="cs-CZ" altLang="en-US" smtClean="0"/>
              <a:t>Proje</a:t>
            </a:r>
            <a:r>
              <a:rPr lang="en-US" altLang="en-US" smtClean="0"/>
              <a:t>c</a:t>
            </a:r>
            <a:r>
              <a:rPr lang="cs-CZ" altLang="en-US" smtClean="0"/>
              <a:t>t</a:t>
            </a:r>
            <a:endParaRPr lang="en-US" altLang="en-US" smtClean="0"/>
          </a:p>
        </p:txBody>
      </p:sp>
      <p:sp>
        <p:nvSpPr>
          <p:cNvPr id="26627" name="Zástupný symbol pro obsah 2"/>
          <p:cNvSpPr>
            <a:spLocks noGrp="1"/>
          </p:cNvSpPr>
          <p:nvPr>
            <p:ph idx="1"/>
          </p:nvPr>
        </p:nvSpPr>
        <p:spPr/>
        <p:txBody>
          <a:bodyPr>
            <a:normAutofit lnSpcReduction="10000"/>
          </a:bodyPr>
          <a:lstStyle/>
          <a:p>
            <a:pPr eaLnBrk="1" hangingPunct="1"/>
            <a:r>
              <a:rPr lang="en-US" altLang="en-US" dirty="0" smtClean="0"/>
              <a:t>Based on </a:t>
            </a:r>
            <a:r>
              <a:rPr lang="en-US" altLang="en-US" dirty="0" smtClean="0"/>
              <a:t>lectures, Python NBs for lectures and self-study  part of the project</a:t>
            </a:r>
            <a:endParaRPr lang="cs-CZ" altLang="en-US" dirty="0" smtClean="0"/>
          </a:p>
          <a:p>
            <a:pPr eaLnBrk="1" hangingPunct="1"/>
            <a:r>
              <a:rPr lang="en-US" altLang="en-US" dirty="0" smtClean="0"/>
              <a:t>We prepare a Google </a:t>
            </a:r>
            <a:r>
              <a:rPr lang="en-US" altLang="en-US" dirty="0" err="1" smtClean="0"/>
              <a:t>Colab</a:t>
            </a:r>
            <a:r>
              <a:rPr lang="en-US" altLang="en-US" dirty="0" smtClean="0"/>
              <a:t> NB. </a:t>
            </a:r>
          </a:p>
          <a:p>
            <a:pPr eaLnBrk="1" hangingPunct="1"/>
            <a:r>
              <a:rPr lang="en-US" altLang="en-US" dirty="0" smtClean="0"/>
              <a:t>You solve the project, code and document in </a:t>
            </a:r>
            <a:r>
              <a:rPr lang="en-US" altLang="en-US" dirty="0" err="1" smtClean="0"/>
              <a:t>Colab</a:t>
            </a:r>
            <a:r>
              <a:rPr lang="en-US" altLang="en-US" dirty="0" smtClean="0"/>
              <a:t>. </a:t>
            </a:r>
          </a:p>
          <a:p>
            <a:pPr eaLnBrk="1" hangingPunct="1"/>
            <a:r>
              <a:rPr lang="en-US" altLang="en-US" dirty="0" smtClean="0"/>
              <a:t>We want an exported PDFs and a link to your </a:t>
            </a:r>
            <a:r>
              <a:rPr lang="en-US" altLang="en-US" dirty="0" err="1" smtClean="0"/>
              <a:t>Colab</a:t>
            </a:r>
            <a:r>
              <a:rPr lang="en-US" altLang="en-US" dirty="0" smtClean="0"/>
              <a:t>. </a:t>
            </a:r>
            <a:endParaRPr lang="en-US" altLang="en-US" dirty="0" smtClean="0"/>
          </a:p>
          <a:p>
            <a:r>
              <a:rPr lang="en-US" altLang="en-US" dirty="0" smtClean="0"/>
              <a:t>Masochists can use whatever other language / environment (we’ve </a:t>
            </a:r>
            <a:r>
              <a:rPr lang="en-US" altLang="en-US" dirty="0" smtClean="0"/>
              <a:t>seen also </a:t>
            </a:r>
            <a:r>
              <a:rPr lang="cs-CZ" altLang="en-US" dirty="0" err="1" smtClean="0"/>
              <a:t>Matlab</a:t>
            </a:r>
            <a:r>
              <a:rPr lang="cs-CZ" altLang="en-US" dirty="0"/>
              <a:t>, </a:t>
            </a:r>
            <a:r>
              <a:rPr lang="cs-CZ" altLang="en-US" dirty="0" err="1"/>
              <a:t>Octave</a:t>
            </a:r>
            <a:r>
              <a:rPr lang="cs-CZ" altLang="en-US" dirty="0" smtClean="0"/>
              <a:t>, </a:t>
            </a:r>
            <a:r>
              <a:rPr lang="cs-CZ" altLang="en-US" dirty="0"/>
              <a:t>C++, Java, C</a:t>
            </a:r>
            <a:r>
              <a:rPr lang="en-US" altLang="en-US" dirty="0"/>
              <a:t># </a:t>
            </a:r>
            <a:r>
              <a:rPr lang="cs-CZ" altLang="en-US" dirty="0"/>
              <a:t>… </a:t>
            </a:r>
            <a:r>
              <a:rPr lang="en-US" altLang="en-US" dirty="0" smtClean="0"/>
              <a:t>not yet </a:t>
            </a:r>
            <a:r>
              <a:rPr lang="en-US" altLang="en-US" dirty="0" err="1" smtClean="0"/>
              <a:t>brainfuck</a:t>
            </a:r>
            <a:r>
              <a:rPr lang="en-US" altLang="en-US" dirty="0" smtClean="0"/>
              <a:t>) but needs to run on FIT Windows or Linux. </a:t>
            </a:r>
            <a:r>
              <a:rPr lang="en-US" altLang="en-US" dirty="0" smtClean="0"/>
              <a:t> </a:t>
            </a:r>
            <a:endParaRPr lang="cs-CZ" altLang="en-US" dirty="0" smtClean="0"/>
          </a:p>
          <a:p>
            <a:pPr marL="0" indent="0" eaLnBrk="1" hangingPunct="1">
              <a:buNone/>
            </a:pPr>
            <a:endParaRPr lang="cs-CZ" altLang="en-US" dirty="0" smtClean="0"/>
          </a:p>
          <a:p>
            <a:pPr marL="0" indent="0" eaLnBrk="1" hangingPunct="1">
              <a:buNone/>
            </a:pPr>
            <a:r>
              <a:rPr lang="en-US" altLang="en-US" b="1" dirty="0" smtClean="0"/>
              <a:t>Some ideas in place, c</a:t>
            </a:r>
            <a:r>
              <a:rPr lang="cs-CZ" altLang="en-US" b="1" dirty="0" smtClean="0"/>
              <a:t>hase </a:t>
            </a:r>
            <a:r>
              <a:rPr lang="cs-CZ" altLang="en-US" b="1" dirty="0" smtClean="0"/>
              <a:t>Honza so </a:t>
            </a:r>
            <a:r>
              <a:rPr lang="cs-CZ" altLang="en-US" b="1" dirty="0" err="1" smtClean="0"/>
              <a:t>that</a:t>
            </a:r>
            <a:r>
              <a:rPr lang="cs-CZ" altLang="en-US" b="1" dirty="0" smtClean="0"/>
              <a:t> </a:t>
            </a:r>
            <a:r>
              <a:rPr lang="en-US" altLang="en-US" b="1" dirty="0" smtClean="0"/>
              <a:t>it is assigned</a:t>
            </a:r>
            <a:r>
              <a:rPr lang="cs-CZ" altLang="en-US" b="1" dirty="0" smtClean="0"/>
              <a:t> </a:t>
            </a:r>
            <a:r>
              <a:rPr lang="cs-CZ" altLang="en-US" b="1" dirty="0" err="1" smtClean="0"/>
              <a:t>soon</a:t>
            </a:r>
            <a:r>
              <a:rPr lang="cs-CZ" altLang="en-US" b="1" dirty="0" smtClean="0"/>
              <a:t> </a:t>
            </a:r>
            <a:r>
              <a:rPr lang="cs-CZ" altLang="en-US" b="1" dirty="0" smtClean="0"/>
              <a:t>!</a:t>
            </a:r>
            <a:endParaRPr lang="cs-CZ" altLang="en-US" b="1" dirty="0"/>
          </a:p>
        </p:txBody>
      </p:sp>
      <p:sp>
        <p:nvSpPr>
          <p:cNvPr id="4" name="Zástupný symbol pro číslo snímku 3"/>
          <p:cNvSpPr>
            <a:spLocks noGrp="1"/>
          </p:cNvSpPr>
          <p:nvPr>
            <p:ph type="sldNum" sz="quarter" idx="12"/>
          </p:nvPr>
        </p:nvSpPr>
        <p:spPr/>
        <p:txBody>
          <a:bodyPr/>
          <a:lstStyle/>
          <a:p>
            <a:pPr>
              <a:defRPr/>
            </a:pPr>
            <a:fld id="{5D82388A-DADE-4FB0-86B9-79F3285924B0}" type="slidenum">
              <a:rPr lang="cs-CZ" altLang="en-US"/>
              <a:pPr>
                <a:defRPr/>
              </a:pPr>
              <a:t>30</a:t>
            </a:fld>
            <a:endParaRPr lang="cs-CZ" altLang="en-US"/>
          </a:p>
        </p:txBody>
      </p:sp>
    </p:spTree>
    <p:extLst>
      <p:ext uri="{BB962C8B-B14F-4D97-AF65-F5344CB8AC3E}">
        <p14:creationId xmlns:p14="http://schemas.microsoft.com/office/powerpoint/2010/main" val="507287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eaLnBrk="1" hangingPunct="1"/>
            <a:r>
              <a:rPr lang="cs-CZ" altLang="en-US" dirty="0" err="1" smtClean="0"/>
              <a:t>Proje</a:t>
            </a:r>
            <a:r>
              <a:rPr lang="en-US" altLang="en-US" dirty="0" smtClean="0"/>
              <a:t>c</a:t>
            </a:r>
            <a:r>
              <a:rPr lang="cs-CZ" altLang="en-US" dirty="0" smtClean="0"/>
              <a:t>t </a:t>
            </a:r>
            <a:r>
              <a:rPr lang="en-US" altLang="en-US" dirty="0" smtClean="0"/>
              <a:t>evaluation</a:t>
            </a:r>
          </a:p>
        </p:txBody>
      </p:sp>
      <p:sp>
        <p:nvSpPr>
          <p:cNvPr id="27651" name="Zástupný symbol pro obsah 2"/>
          <p:cNvSpPr>
            <a:spLocks noGrp="1"/>
          </p:cNvSpPr>
          <p:nvPr>
            <p:ph idx="1"/>
          </p:nvPr>
        </p:nvSpPr>
        <p:spPr>
          <a:xfrm>
            <a:off x="623392" y="1600200"/>
            <a:ext cx="11161240" cy="4997450"/>
          </a:xfrm>
        </p:spPr>
        <p:txBody>
          <a:bodyPr>
            <a:normAutofit/>
          </a:bodyPr>
          <a:lstStyle/>
          <a:p>
            <a:pPr eaLnBrk="1" hangingPunct="1">
              <a:defRPr/>
            </a:pPr>
            <a:r>
              <a:rPr lang="cs-CZ" altLang="en-US" dirty="0" err="1" smtClean="0"/>
              <a:t>Everything</a:t>
            </a:r>
            <a:r>
              <a:rPr lang="cs-CZ" altLang="en-US" dirty="0" smtClean="0"/>
              <a:t> </a:t>
            </a:r>
            <a:r>
              <a:rPr lang="cs-CZ" altLang="en-US" dirty="0" err="1" smtClean="0"/>
              <a:t>working</a:t>
            </a:r>
            <a:r>
              <a:rPr lang="cs-CZ" altLang="en-US" dirty="0" smtClean="0"/>
              <a:t> </a:t>
            </a:r>
            <a:r>
              <a:rPr lang="en-US" altLang="en-US" dirty="0" smtClean="0"/>
              <a:t>and good doc – full number of points </a:t>
            </a:r>
            <a:endParaRPr lang="cs-CZ" altLang="en-US" dirty="0" smtClean="0"/>
          </a:p>
          <a:p>
            <a:pPr eaLnBrk="1" hangingPunct="1">
              <a:defRPr/>
            </a:pPr>
            <a:r>
              <a:rPr lang="cs-CZ" altLang="en-US" dirty="0" smtClean="0"/>
              <a:t>Bonus</a:t>
            </a:r>
            <a:r>
              <a:rPr lang="en-US" altLang="en-US" dirty="0" smtClean="0"/>
              <a:t> exercise</a:t>
            </a:r>
            <a:endParaRPr lang="cs-CZ" altLang="en-US" dirty="0" smtClean="0"/>
          </a:p>
          <a:p>
            <a:pPr lvl="1" eaLnBrk="1" hangingPunct="1">
              <a:defRPr/>
            </a:pPr>
            <a:r>
              <a:rPr lang="en-US" altLang="en-US" dirty="0" smtClean="0"/>
              <a:t>Something harder for clever students. </a:t>
            </a:r>
            <a:endParaRPr lang="cs-CZ" altLang="en-US" dirty="0" smtClean="0"/>
          </a:p>
          <a:p>
            <a:pPr lvl="1" eaLnBrk="1" hangingPunct="1">
              <a:defRPr/>
            </a:pPr>
            <a:r>
              <a:rPr lang="en-US" altLang="en-US" dirty="0" smtClean="0"/>
              <a:t>No points, but </a:t>
            </a:r>
            <a:r>
              <a:rPr lang="en-US" altLang="en-US" dirty="0" smtClean="0"/>
              <a:t>a prize for </a:t>
            </a:r>
            <a:r>
              <a:rPr lang="en-US" altLang="en-US" dirty="0" smtClean="0"/>
              <a:t>the best/most innovative solution</a:t>
            </a:r>
            <a:endParaRPr lang="cs-CZ" altLang="en-US" dirty="0" smtClean="0"/>
          </a:p>
          <a:p>
            <a:pPr eaLnBrk="1" hangingPunct="1">
              <a:defRPr/>
            </a:pPr>
            <a:endParaRPr lang="en-US" altLang="en-US" dirty="0" smtClean="0"/>
          </a:p>
          <a:p>
            <a:pPr marL="0" indent="0" eaLnBrk="1" hangingPunct="1">
              <a:buNone/>
              <a:defRPr/>
            </a:pPr>
            <a:r>
              <a:rPr lang="en-US" altLang="en-US" dirty="0" smtClean="0"/>
              <a:t>Personal projects are </a:t>
            </a:r>
            <a:r>
              <a:rPr lang="en-US" altLang="en-US" dirty="0" smtClean="0"/>
              <a:t>possible</a:t>
            </a:r>
            <a:endParaRPr lang="cs-CZ" altLang="en-US" dirty="0" smtClean="0"/>
          </a:p>
          <a:p>
            <a:pPr>
              <a:defRPr/>
            </a:pPr>
            <a:r>
              <a:rPr lang="en-US" altLang="en-US" dirty="0" smtClean="0"/>
              <a:t>Can be linked to BP, work for company, project practice … </a:t>
            </a:r>
          </a:p>
          <a:p>
            <a:pPr>
              <a:defRPr/>
            </a:pPr>
            <a:r>
              <a:rPr lang="en-US" altLang="en-US" dirty="0" smtClean="0"/>
              <a:t>Must include work on signals (not web e-shop …) </a:t>
            </a:r>
            <a:endParaRPr lang="cs-CZ" altLang="en-US" dirty="0" smtClean="0"/>
          </a:p>
          <a:p>
            <a:pPr>
              <a:defRPr/>
            </a:pPr>
            <a:r>
              <a:rPr lang="cs-CZ" altLang="en-US" dirty="0" err="1" smtClean="0"/>
              <a:t>Contact</a:t>
            </a:r>
            <a:r>
              <a:rPr lang="cs-CZ" altLang="en-US" dirty="0" smtClean="0"/>
              <a:t> Honza</a:t>
            </a:r>
            <a:r>
              <a:rPr lang="en-US" altLang="en-US" dirty="0" smtClean="0"/>
              <a:t> ASAP</a:t>
            </a:r>
            <a:r>
              <a:rPr lang="cs-CZ" altLang="en-US" dirty="0" smtClean="0"/>
              <a:t>. </a:t>
            </a:r>
          </a:p>
          <a:p>
            <a:pPr eaLnBrk="1" hangingPunct="1">
              <a:defRPr/>
            </a:pPr>
            <a:endParaRPr lang="en-US" altLang="en-US" dirty="0" smtClean="0"/>
          </a:p>
        </p:txBody>
      </p:sp>
      <p:sp>
        <p:nvSpPr>
          <p:cNvPr id="4" name="Zástupný symbol pro číslo snímku 3"/>
          <p:cNvSpPr>
            <a:spLocks noGrp="1"/>
          </p:cNvSpPr>
          <p:nvPr>
            <p:ph type="sldNum" sz="quarter" idx="12"/>
          </p:nvPr>
        </p:nvSpPr>
        <p:spPr/>
        <p:txBody>
          <a:bodyPr/>
          <a:lstStyle/>
          <a:p>
            <a:pPr>
              <a:defRPr/>
            </a:pPr>
            <a:fld id="{37134126-1644-43D1-9AF0-ACADF8621FA6}" type="slidenum">
              <a:rPr lang="cs-CZ" altLang="en-US"/>
              <a:pPr>
                <a:defRPr/>
              </a:pPr>
              <a:t>31</a:t>
            </a:fld>
            <a:endParaRPr lang="cs-CZ" altLang="en-US"/>
          </a:p>
        </p:txBody>
      </p:sp>
    </p:spTree>
    <p:extLst>
      <p:ext uri="{BB962C8B-B14F-4D97-AF65-F5344CB8AC3E}">
        <p14:creationId xmlns:p14="http://schemas.microsoft.com/office/powerpoint/2010/main" val="15540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ISS evaluation </a:t>
            </a:r>
            <a:endParaRPr lang="en-US" dirty="0"/>
          </a:p>
        </p:txBody>
      </p:sp>
      <p:sp>
        <p:nvSpPr>
          <p:cNvPr id="3" name="Zástupný symbol pro obsah 2"/>
          <p:cNvSpPr>
            <a:spLocks noGrp="1"/>
          </p:cNvSpPr>
          <p:nvPr>
            <p:ph idx="1"/>
          </p:nvPr>
        </p:nvSpPr>
        <p:spPr/>
        <p:txBody>
          <a:bodyPr/>
          <a:lstStyle/>
          <a:p>
            <a:pPr>
              <a:defRPr/>
            </a:pPr>
            <a:r>
              <a:rPr lang="cs-CZ" dirty="0"/>
              <a:t>Test</a:t>
            </a:r>
            <a:r>
              <a:rPr lang="en-US" dirty="0"/>
              <a:t>s in numerical exercises each </a:t>
            </a:r>
            <a:r>
              <a:rPr lang="en-US" dirty="0" smtClean="0"/>
              <a:t>2 pts, </a:t>
            </a:r>
            <a:r>
              <a:rPr lang="en-US" dirty="0"/>
              <a:t>total </a:t>
            </a:r>
            <a:r>
              <a:rPr lang="cs-CZ" dirty="0" err="1"/>
              <a:t>max</a:t>
            </a:r>
            <a:r>
              <a:rPr lang="cs-CZ" dirty="0"/>
              <a:t> </a:t>
            </a:r>
            <a:r>
              <a:rPr lang="cs-CZ" b="1" dirty="0" smtClean="0"/>
              <a:t>12</a:t>
            </a:r>
            <a:r>
              <a:rPr lang="en-US" dirty="0"/>
              <a:t> pts</a:t>
            </a:r>
            <a:r>
              <a:rPr lang="cs-CZ" dirty="0" smtClean="0"/>
              <a:t>. </a:t>
            </a:r>
            <a:endParaRPr lang="cs-CZ" dirty="0"/>
          </a:p>
          <a:p>
            <a:pPr>
              <a:defRPr/>
            </a:pPr>
            <a:r>
              <a:rPr lang="en-US" dirty="0"/>
              <a:t>Half-</a:t>
            </a:r>
            <a:r>
              <a:rPr lang="en-US" dirty="0" err="1"/>
              <a:t>semestral</a:t>
            </a:r>
            <a:r>
              <a:rPr lang="en-US" dirty="0"/>
              <a:t> exam, NOTHING allowed, </a:t>
            </a:r>
            <a:r>
              <a:rPr lang="cs-CZ" dirty="0"/>
              <a:t>full text, </a:t>
            </a:r>
            <a:r>
              <a:rPr lang="cs-CZ" dirty="0" err="1"/>
              <a:t>max</a:t>
            </a:r>
            <a:r>
              <a:rPr lang="cs-CZ" dirty="0"/>
              <a:t> </a:t>
            </a:r>
            <a:r>
              <a:rPr lang="cs-CZ" b="1" dirty="0" smtClean="0"/>
              <a:t>19</a:t>
            </a:r>
            <a:r>
              <a:rPr lang="en-US" dirty="0"/>
              <a:t> pts</a:t>
            </a:r>
            <a:r>
              <a:rPr lang="cs-CZ" dirty="0" smtClean="0"/>
              <a:t>. </a:t>
            </a:r>
            <a:r>
              <a:rPr lang="en-US" dirty="0" smtClean="0"/>
              <a:t>47</a:t>
            </a:r>
            <a:r>
              <a:rPr lang="cs-CZ" dirty="0" err="1" smtClean="0"/>
              <a:t>th</a:t>
            </a:r>
            <a:r>
              <a:rPr lang="cs-CZ" dirty="0" smtClean="0"/>
              <a:t> </a:t>
            </a:r>
            <a:r>
              <a:rPr lang="cs-CZ" dirty="0" err="1"/>
              <a:t>calendar</a:t>
            </a:r>
            <a:r>
              <a:rPr lang="cs-CZ" dirty="0"/>
              <a:t> </a:t>
            </a:r>
            <a:r>
              <a:rPr lang="cs-CZ" dirty="0" err="1"/>
              <a:t>week</a:t>
            </a:r>
            <a:r>
              <a:rPr lang="cs-CZ" dirty="0"/>
              <a:t> </a:t>
            </a:r>
            <a:r>
              <a:rPr lang="cs-CZ" dirty="0" smtClean="0"/>
              <a:t>(</a:t>
            </a:r>
            <a:r>
              <a:rPr lang="en-US" dirty="0" smtClean="0"/>
              <a:t>10</a:t>
            </a:r>
            <a:r>
              <a:rPr lang="cs-CZ" dirty="0" err="1" smtClean="0"/>
              <a:t>th</a:t>
            </a:r>
            <a:r>
              <a:rPr lang="en-US" dirty="0" smtClean="0"/>
              <a:t> </a:t>
            </a:r>
            <a:r>
              <a:rPr lang="cs-CZ" dirty="0" err="1" smtClean="0"/>
              <a:t>semester</a:t>
            </a:r>
            <a:r>
              <a:rPr lang="cs-CZ" dirty="0" smtClean="0"/>
              <a:t> </a:t>
            </a:r>
            <a:r>
              <a:rPr lang="cs-CZ" dirty="0" err="1"/>
              <a:t>week</a:t>
            </a:r>
            <a:r>
              <a:rPr lang="cs-CZ" dirty="0"/>
              <a:t>). </a:t>
            </a:r>
          </a:p>
          <a:p>
            <a:pPr>
              <a:defRPr/>
            </a:pPr>
            <a:r>
              <a:rPr lang="cs-CZ" dirty="0" err="1"/>
              <a:t>proje</a:t>
            </a:r>
            <a:r>
              <a:rPr lang="en-US" dirty="0"/>
              <a:t>c</a:t>
            </a:r>
            <a:r>
              <a:rPr lang="cs-CZ" dirty="0"/>
              <a:t>t – </a:t>
            </a:r>
            <a:r>
              <a:rPr lang="cs-CZ" dirty="0" err="1"/>
              <a:t>max</a:t>
            </a:r>
            <a:r>
              <a:rPr lang="cs-CZ" dirty="0"/>
              <a:t> </a:t>
            </a:r>
            <a:r>
              <a:rPr lang="cs-CZ" b="1" dirty="0" smtClean="0"/>
              <a:t>18</a:t>
            </a:r>
            <a:r>
              <a:rPr lang="en-US" dirty="0"/>
              <a:t> pts</a:t>
            </a:r>
            <a:r>
              <a:rPr lang="cs-CZ" dirty="0" smtClean="0"/>
              <a:t>. </a:t>
            </a:r>
            <a:endParaRPr lang="cs-CZ" b="1" dirty="0"/>
          </a:p>
          <a:p>
            <a:pPr>
              <a:defRPr/>
            </a:pPr>
            <a:r>
              <a:rPr lang="en-US" dirty="0" smtClean="0"/>
              <a:t>Final </a:t>
            </a:r>
            <a:r>
              <a:rPr lang="en-US" dirty="0"/>
              <a:t>exam </a:t>
            </a:r>
            <a:r>
              <a:rPr lang="cs-CZ" dirty="0"/>
              <a:t>– </a:t>
            </a:r>
            <a:r>
              <a:rPr lang="cs-CZ" dirty="0" err="1"/>
              <a:t>max</a:t>
            </a:r>
            <a:r>
              <a:rPr lang="cs-CZ" dirty="0"/>
              <a:t> </a:t>
            </a:r>
            <a:r>
              <a:rPr lang="cs-CZ" b="1" dirty="0" smtClean="0"/>
              <a:t>51</a:t>
            </a:r>
            <a:r>
              <a:rPr lang="en-US" dirty="0"/>
              <a:t> pts</a:t>
            </a:r>
            <a:r>
              <a:rPr lang="cs-CZ" dirty="0" smtClean="0"/>
              <a:t>, </a:t>
            </a:r>
            <a:r>
              <a:rPr lang="en-US" dirty="0"/>
              <a:t>NOTHING allowed, list of equations will be available. </a:t>
            </a:r>
            <a:r>
              <a:rPr lang="cs-CZ" dirty="0"/>
              <a:t>Full text. </a:t>
            </a:r>
          </a:p>
          <a:p>
            <a:pPr lvl="1">
              <a:defRPr/>
            </a:pPr>
            <a:r>
              <a:rPr lang="en-US" dirty="0" smtClean="0"/>
              <a:t>Limit </a:t>
            </a:r>
            <a:r>
              <a:rPr lang="en-US" dirty="0"/>
              <a:t>for </a:t>
            </a:r>
            <a:r>
              <a:rPr lang="en-US" dirty="0" smtClean="0"/>
              <a:t>passing: </a:t>
            </a:r>
            <a:r>
              <a:rPr lang="en-US" b="1" dirty="0"/>
              <a:t>17 </a:t>
            </a:r>
            <a:r>
              <a:rPr lang="en-US" dirty="0"/>
              <a:t>pts. </a:t>
            </a:r>
            <a:endParaRPr lang="cs-CZ" b="1"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32</a:t>
            </a:fld>
            <a:endParaRPr lang="cs-CZ" altLang="en-US"/>
          </a:p>
        </p:txBody>
      </p:sp>
    </p:spTree>
    <p:extLst>
      <p:ext uri="{BB962C8B-B14F-4D97-AF65-F5344CB8AC3E}">
        <p14:creationId xmlns:p14="http://schemas.microsoft.com/office/powerpoint/2010/main" val="4167498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cs-CZ" altLang="en-US" dirty="0" smtClean="0"/>
              <a:t>Lit</a:t>
            </a:r>
            <a:r>
              <a:rPr lang="en-US" altLang="en-US" dirty="0" smtClean="0"/>
              <a:t>t</a:t>
            </a:r>
            <a:r>
              <a:rPr lang="cs-CZ" altLang="en-US" dirty="0" err="1" smtClean="0"/>
              <a:t>eratur</a:t>
            </a:r>
            <a:r>
              <a:rPr lang="en-US" altLang="en-US" dirty="0" smtClean="0"/>
              <a:t>e and Internet sources </a:t>
            </a:r>
          </a:p>
        </p:txBody>
      </p:sp>
      <p:sp>
        <p:nvSpPr>
          <p:cNvPr id="3" name="Zástupný symbol pro obsah 2"/>
          <p:cNvSpPr>
            <a:spLocks noGrp="1"/>
          </p:cNvSpPr>
          <p:nvPr>
            <p:ph idx="1"/>
          </p:nvPr>
        </p:nvSpPr>
        <p:spPr>
          <a:xfrm>
            <a:off x="838200" y="1825624"/>
            <a:ext cx="10515600" cy="4627711"/>
          </a:xfrm>
        </p:spPr>
        <p:txBody>
          <a:bodyPr>
            <a:normAutofit fontScale="92500" lnSpcReduction="20000"/>
          </a:bodyPr>
          <a:lstStyle/>
          <a:p>
            <a:pPr eaLnBrk="1" hangingPunct="1">
              <a:defRPr/>
            </a:pPr>
            <a:r>
              <a:rPr lang="en-US" dirty="0" smtClean="0">
                <a:hlinkClick r:id="rId2"/>
              </a:rPr>
              <a:t>http://www.fit.vutbr.cz/study/courses/ISS/public/</a:t>
            </a:r>
            <a:r>
              <a:rPr lang="cs-CZ" dirty="0" smtClean="0"/>
              <a:t> </a:t>
            </a:r>
            <a:r>
              <a:rPr lang="en-US" dirty="0" smtClean="0"/>
              <a:t>- full set of slides and Python notebooks. </a:t>
            </a:r>
            <a:endParaRPr lang="en-US" dirty="0" smtClean="0"/>
          </a:p>
          <a:p>
            <a:pPr eaLnBrk="1" hangingPunct="1">
              <a:defRPr/>
            </a:pPr>
            <a:r>
              <a:rPr lang="en-US" dirty="0" smtClean="0"/>
              <a:t>Oppenheim A.V., </a:t>
            </a:r>
            <a:r>
              <a:rPr lang="en-US" dirty="0" err="1" smtClean="0"/>
              <a:t>Wilski</a:t>
            </a:r>
            <a:r>
              <a:rPr lang="en-US" dirty="0" smtClean="0"/>
              <a:t> A.S.: Signals and systems, Prentice Hall,</a:t>
            </a:r>
            <a:r>
              <a:rPr lang="cs-CZ" dirty="0" smtClean="0"/>
              <a:t> </a:t>
            </a:r>
            <a:r>
              <a:rPr lang="en-US" dirty="0" smtClean="0"/>
              <a:t>1997. </a:t>
            </a:r>
          </a:p>
          <a:p>
            <a:pPr eaLnBrk="1" hangingPunct="1">
              <a:defRPr/>
            </a:pPr>
            <a:r>
              <a:rPr lang="en-US" dirty="0" smtClean="0"/>
              <a:t>Jan, J., </a:t>
            </a:r>
            <a:r>
              <a:rPr lang="en-US" dirty="0" err="1" smtClean="0"/>
              <a:t>Kozumplík</a:t>
            </a:r>
            <a:r>
              <a:rPr lang="en-US" dirty="0" smtClean="0"/>
              <a:t>, J.: </a:t>
            </a:r>
            <a:r>
              <a:rPr lang="en-US" dirty="0" err="1" smtClean="0"/>
              <a:t>Systémy</a:t>
            </a:r>
            <a:r>
              <a:rPr lang="en-US" dirty="0" smtClean="0"/>
              <a:t>, </a:t>
            </a:r>
            <a:r>
              <a:rPr lang="en-US" dirty="0" err="1" smtClean="0"/>
              <a:t>procesy</a:t>
            </a:r>
            <a:r>
              <a:rPr lang="en-US" dirty="0" smtClean="0"/>
              <a:t> a </a:t>
            </a:r>
            <a:r>
              <a:rPr lang="en-US" dirty="0" err="1" smtClean="0"/>
              <a:t>signály</a:t>
            </a:r>
            <a:r>
              <a:rPr lang="en-US" dirty="0" smtClean="0"/>
              <a:t>. </a:t>
            </a:r>
            <a:r>
              <a:rPr lang="en-US" dirty="0" err="1" smtClean="0"/>
              <a:t>Skriptum</a:t>
            </a:r>
            <a:r>
              <a:rPr lang="en-US" dirty="0" smtClean="0"/>
              <a:t> VUT</a:t>
            </a:r>
            <a:r>
              <a:rPr lang="cs-CZ" dirty="0" smtClean="0"/>
              <a:t> </a:t>
            </a:r>
            <a:r>
              <a:rPr lang="en-US" dirty="0" smtClean="0"/>
              <a:t>v </a:t>
            </a:r>
            <a:r>
              <a:rPr lang="en-US" dirty="0" err="1" smtClean="0"/>
              <a:t>Brně</a:t>
            </a:r>
            <a:r>
              <a:rPr lang="en-US" dirty="0" smtClean="0"/>
              <a:t>, VUTIUM, 2000.</a:t>
            </a:r>
          </a:p>
          <a:p>
            <a:pPr eaLnBrk="1" hangingPunct="1">
              <a:defRPr/>
            </a:pPr>
            <a:r>
              <a:rPr lang="en-US" dirty="0" err="1" smtClean="0"/>
              <a:t>Šebesta</a:t>
            </a:r>
            <a:r>
              <a:rPr lang="en-US" dirty="0" smtClean="0"/>
              <a:t> V.: </a:t>
            </a:r>
            <a:r>
              <a:rPr lang="en-US" dirty="0" err="1" smtClean="0"/>
              <a:t>Systémy</a:t>
            </a:r>
            <a:r>
              <a:rPr lang="en-US" dirty="0" smtClean="0"/>
              <a:t>, </a:t>
            </a:r>
            <a:r>
              <a:rPr lang="en-US" dirty="0" err="1" smtClean="0"/>
              <a:t>procesy</a:t>
            </a:r>
            <a:r>
              <a:rPr lang="en-US" dirty="0" smtClean="0"/>
              <a:t> a </a:t>
            </a:r>
            <a:r>
              <a:rPr lang="en-US" dirty="0" err="1" smtClean="0"/>
              <a:t>signály</a:t>
            </a:r>
            <a:r>
              <a:rPr lang="en-US" dirty="0" smtClean="0"/>
              <a:t> I., </a:t>
            </a:r>
            <a:r>
              <a:rPr lang="en-US" dirty="0" err="1" smtClean="0"/>
              <a:t>Skriptum</a:t>
            </a:r>
            <a:r>
              <a:rPr lang="en-US" dirty="0" smtClean="0"/>
              <a:t> VUT</a:t>
            </a:r>
            <a:r>
              <a:rPr lang="cs-CZ" dirty="0" smtClean="0"/>
              <a:t> </a:t>
            </a:r>
            <a:r>
              <a:rPr lang="en-US" dirty="0" smtClean="0"/>
              <a:t>v </a:t>
            </a:r>
            <a:r>
              <a:rPr lang="en-US" dirty="0" err="1" smtClean="0"/>
              <a:t>Brně</a:t>
            </a:r>
            <a:r>
              <a:rPr lang="en-US" dirty="0" smtClean="0"/>
              <a:t>, VUTIUM, 1997</a:t>
            </a:r>
          </a:p>
          <a:p>
            <a:pPr eaLnBrk="1" hangingPunct="1">
              <a:defRPr/>
            </a:pPr>
            <a:r>
              <a:rPr lang="en-US" dirty="0" smtClean="0"/>
              <a:t>Text for ISS being created</a:t>
            </a:r>
            <a:r>
              <a:rPr lang="cs-CZ" dirty="0" smtClean="0"/>
              <a:t> – cca 1/3 </a:t>
            </a:r>
            <a:r>
              <a:rPr lang="cs-CZ" dirty="0" err="1" smtClean="0"/>
              <a:t>ready</a:t>
            </a:r>
            <a:r>
              <a:rPr lang="cs-CZ" dirty="0" smtClean="0"/>
              <a:t> + </a:t>
            </a:r>
            <a:r>
              <a:rPr lang="cs-CZ" dirty="0" err="1" smtClean="0"/>
              <a:t>lots</a:t>
            </a:r>
            <a:r>
              <a:rPr lang="cs-CZ" dirty="0" smtClean="0"/>
              <a:t> </a:t>
            </a:r>
            <a:r>
              <a:rPr lang="cs-CZ" dirty="0" err="1" smtClean="0"/>
              <a:t>of</a:t>
            </a:r>
            <a:r>
              <a:rPr lang="cs-CZ" dirty="0" smtClean="0"/>
              <a:t> Python </a:t>
            </a:r>
            <a:r>
              <a:rPr lang="cs-CZ" dirty="0" err="1" smtClean="0"/>
              <a:t>code</a:t>
            </a:r>
            <a:r>
              <a:rPr lang="cs-CZ" dirty="0" smtClean="0"/>
              <a:t>, on ISS </a:t>
            </a:r>
            <a:r>
              <a:rPr lang="cs-CZ" dirty="0" smtClean="0"/>
              <a:t>web</a:t>
            </a:r>
            <a:r>
              <a:rPr lang="en-US" dirty="0" smtClean="0"/>
              <a:t>, slides are better..</a:t>
            </a:r>
            <a:r>
              <a:rPr lang="cs-CZ" dirty="0" smtClean="0"/>
              <a:t>.</a:t>
            </a:r>
            <a:r>
              <a:rPr lang="cs-CZ" b="1" dirty="0" smtClean="0">
                <a:solidFill>
                  <a:srgbClr val="FF0000"/>
                </a:solidFill>
              </a:rPr>
              <a:t> </a:t>
            </a:r>
            <a:endParaRPr lang="en-US" b="1" dirty="0" smtClean="0">
              <a:solidFill>
                <a:srgbClr val="FF0000"/>
              </a:solidFill>
            </a:endParaRPr>
          </a:p>
          <a:p>
            <a:r>
              <a:rPr lang="en-US" altLang="en-US" dirty="0"/>
              <a:t>Wikipedia</a:t>
            </a:r>
          </a:p>
          <a:p>
            <a:r>
              <a:rPr lang="cs-CZ" altLang="en-US" dirty="0" err="1"/>
              <a:t>Youtube</a:t>
            </a:r>
            <a:r>
              <a:rPr lang="en-US" altLang="en-US" dirty="0"/>
              <a:t> </a:t>
            </a:r>
            <a:r>
              <a:rPr lang="en-US" altLang="en-US" dirty="0" smtClean="0"/>
              <a:t>demos (see ISS web for some links) </a:t>
            </a:r>
            <a:endParaRPr lang="cs-CZ" altLang="en-US" dirty="0"/>
          </a:p>
          <a:p>
            <a:r>
              <a:rPr lang="cs-CZ" altLang="en-US" dirty="0"/>
              <a:t>Online </a:t>
            </a:r>
            <a:r>
              <a:rPr lang="en-US" altLang="en-US" dirty="0"/>
              <a:t>lectures from </a:t>
            </a:r>
            <a:r>
              <a:rPr lang="en-US" altLang="en-US" dirty="0" smtClean="0"/>
              <a:t>elsewhere </a:t>
            </a:r>
            <a:r>
              <a:rPr lang="cs-CZ" altLang="en-US" dirty="0"/>
              <a:t>(MIT, </a:t>
            </a:r>
            <a:r>
              <a:rPr lang="cs-CZ" altLang="en-US" dirty="0" err="1"/>
              <a:t>Stanford</a:t>
            </a:r>
            <a:r>
              <a:rPr lang="cs-CZ" altLang="en-US" dirty="0" smtClean="0"/>
              <a:t>)</a:t>
            </a:r>
            <a:endParaRPr lang="en-US" altLang="en-US" dirty="0"/>
          </a:p>
        </p:txBody>
      </p:sp>
      <p:sp>
        <p:nvSpPr>
          <p:cNvPr id="4" name="Zástupný symbol pro číslo snímku 3"/>
          <p:cNvSpPr>
            <a:spLocks noGrp="1"/>
          </p:cNvSpPr>
          <p:nvPr>
            <p:ph type="sldNum" sz="quarter" idx="12"/>
          </p:nvPr>
        </p:nvSpPr>
        <p:spPr/>
        <p:txBody>
          <a:bodyPr/>
          <a:lstStyle/>
          <a:p>
            <a:pPr>
              <a:defRPr/>
            </a:pPr>
            <a:fld id="{59D6BEA5-6790-4DD7-BC3C-9C78A8AFE281}" type="slidenum">
              <a:rPr lang="cs-CZ" altLang="en-US"/>
              <a:pPr>
                <a:defRPr/>
              </a:pPr>
              <a:t>33</a:t>
            </a:fld>
            <a:endParaRPr lang="cs-CZ" altLang="en-US"/>
          </a:p>
        </p:txBody>
      </p:sp>
    </p:spTree>
    <p:extLst>
      <p:ext uri="{BB962C8B-B14F-4D97-AF65-F5344CB8AC3E}">
        <p14:creationId xmlns:p14="http://schemas.microsoft.com/office/powerpoint/2010/main" val="2708655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normAutofit/>
          </a:bodyPr>
          <a:lstStyle/>
          <a:p>
            <a:r>
              <a:rPr lang="cs-CZ" altLang="en-US" dirty="0" smtClean="0"/>
              <a:t>Video</a:t>
            </a:r>
            <a:r>
              <a:rPr lang="en-US" altLang="en-US" dirty="0"/>
              <a:t> </a:t>
            </a:r>
            <a:r>
              <a:rPr lang="en-US" altLang="en-US" dirty="0" smtClean="0"/>
              <a:t>- both </a:t>
            </a:r>
            <a:r>
              <a:rPr lang="en-US" altLang="en-US" dirty="0"/>
              <a:t>CZ and EN lectures </a:t>
            </a:r>
            <a:r>
              <a:rPr lang="en-US" altLang="en-US" b="1" dirty="0" smtClean="0"/>
              <a:t>are </a:t>
            </a:r>
            <a:r>
              <a:rPr lang="en-US" altLang="en-US" dirty="0" smtClean="0"/>
              <a:t>streamed </a:t>
            </a:r>
            <a:r>
              <a:rPr lang="en-US" altLang="en-US" dirty="0"/>
              <a:t>and </a:t>
            </a:r>
            <a:r>
              <a:rPr lang="en-US" altLang="en-US" dirty="0" smtClean="0"/>
              <a:t>recorded</a:t>
            </a:r>
          </a:p>
        </p:txBody>
      </p:sp>
      <p:sp>
        <p:nvSpPr>
          <p:cNvPr id="31747" name="Zástupný symbol pro obsah 2"/>
          <p:cNvSpPr>
            <a:spLocks noGrp="1"/>
          </p:cNvSpPr>
          <p:nvPr>
            <p:ph idx="1"/>
          </p:nvPr>
        </p:nvSpPr>
        <p:spPr/>
        <p:txBody>
          <a:bodyPr/>
          <a:lstStyle/>
          <a:p>
            <a:r>
              <a:rPr lang="cs-CZ" altLang="en-US" dirty="0" smtClean="0"/>
              <a:t>Standard</a:t>
            </a:r>
            <a:r>
              <a:rPr lang="en-US" altLang="en-US" dirty="0" smtClean="0"/>
              <a:t> video </a:t>
            </a:r>
            <a:r>
              <a:rPr lang="en-US" altLang="en-US" dirty="0"/>
              <a:t>servers </a:t>
            </a:r>
            <a:r>
              <a:rPr lang="en-US" altLang="en-US" dirty="0">
                <a:hlinkClick r:id="rId2"/>
              </a:rPr>
              <a:t>https://</a:t>
            </a:r>
            <a:r>
              <a:rPr lang="en-US" altLang="en-US" dirty="0" smtClean="0">
                <a:hlinkClick r:id="rId2"/>
              </a:rPr>
              <a:t>video1.fit.vutbr.cz/index.php?categ_id=835</a:t>
            </a:r>
            <a:r>
              <a:rPr lang="en-US" altLang="en-US" dirty="0" smtClean="0"/>
              <a:t> </a:t>
            </a:r>
          </a:p>
          <a:p>
            <a:r>
              <a:rPr lang="cs-CZ" dirty="0" err="1" smtClean="0"/>
              <a:t>Youtube</a:t>
            </a:r>
            <a:r>
              <a:rPr lang="cs-CZ" dirty="0" smtClean="0"/>
              <a:t> </a:t>
            </a:r>
            <a:r>
              <a:rPr lang="en-US" dirty="0">
                <a:hlinkClick r:id="rId3"/>
              </a:rPr>
              <a:t>https://www.youtube.com/playlist?list=PL_eb8wrKJwYv2FBbVPn37Hufioq1xN3Os </a:t>
            </a:r>
            <a:endParaRPr lang="en-US" dirty="0" smtClean="0"/>
          </a:p>
          <a:p>
            <a:r>
              <a:rPr lang="cs-CZ" altLang="en-US" dirty="0" err="1" smtClean="0"/>
              <a:t>Including</a:t>
            </a:r>
            <a:r>
              <a:rPr lang="cs-CZ" altLang="en-US" dirty="0" smtClean="0"/>
              <a:t> </a:t>
            </a:r>
            <a:r>
              <a:rPr lang="cs-CZ" altLang="en-US" dirty="0" err="1" smtClean="0"/>
              <a:t>speech</a:t>
            </a:r>
            <a:r>
              <a:rPr lang="cs-CZ" altLang="en-US" dirty="0" smtClean="0"/>
              <a:t> </a:t>
            </a:r>
            <a:r>
              <a:rPr lang="cs-CZ" altLang="en-US" dirty="0" err="1" smtClean="0"/>
              <a:t>recognition</a:t>
            </a:r>
            <a:r>
              <a:rPr lang="cs-CZ" altLang="en-US" dirty="0" smtClean="0"/>
              <a:t> and </a:t>
            </a:r>
            <a:r>
              <a:rPr lang="cs-CZ" altLang="en-US" dirty="0" err="1" smtClean="0"/>
              <a:t>indexing</a:t>
            </a:r>
            <a:r>
              <a:rPr lang="cs-CZ" altLang="en-US" dirty="0" smtClean="0"/>
              <a:t> – </a:t>
            </a:r>
            <a:r>
              <a:rPr lang="cs-CZ" altLang="en-US" dirty="0" err="1" smtClean="0"/>
              <a:t>thx</a:t>
            </a:r>
            <a:r>
              <a:rPr lang="cs-CZ" altLang="en-US" dirty="0" smtClean="0"/>
              <a:t> </a:t>
            </a:r>
            <a:r>
              <a:rPr lang="cs-CZ" altLang="en-US" dirty="0" err="1" smtClean="0"/>
              <a:t>ReplayWell</a:t>
            </a:r>
            <a:r>
              <a:rPr lang="cs-CZ" altLang="en-US" dirty="0" smtClean="0"/>
              <a:t> </a:t>
            </a:r>
            <a:r>
              <a:rPr lang="cs-CZ" altLang="en-US" dirty="0" smtClean="0">
                <a:hlinkClick r:id="rId4"/>
              </a:rPr>
              <a:t>http://www.superlectures.com/fit-iss/</a:t>
            </a:r>
            <a:r>
              <a:rPr lang="cs-CZ" altLang="en-US" dirty="0" smtClean="0"/>
              <a:t>  </a:t>
            </a:r>
          </a:p>
          <a:p>
            <a:pPr lvl="1"/>
            <a:r>
              <a:rPr lang="en-US" altLang="en-US" dirty="0" smtClean="0">
                <a:solidFill>
                  <a:srgbClr val="FF0000"/>
                </a:solidFill>
              </a:rPr>
              <a:t>attention to sequencing</a:t>
            </a:r>
            <a:r>
              <a:rPr lang="cs-CZ" altLang="en-US" dirty="0">
                <a:solidFill>
                  <a:srgbClr val="FF0000"/>
                </a:solidFill>
              </a:rPr>
              <a:t> </a:t>
            </a:r>
            <a:r>
              <a:rPr lang="cs-CZ" altLang="en-US" dirty="0" smtClean="0">
                <a:solidFill>
                  <a:srgbClr val="FF0000"/>
                </a:solidFill>
              </a:rPr>
              <a:t>–</a:t>
            </a:r>
            <a:r>
              <a:rPr lang="en-US" altLang="en-US" dirty="0" smtClean="0">
                <a:solidFill>
                  <a:srgbClr val="FF0000"/>
                </a:solidFill>
              </a:rPr>
              <a:t> </a:t>
            </a:r>
            <a:r>
              <a:rPr lang="cs-CZ" altLang="en-US" dirty="0" err="1" smtClean="0">
                <a:solidFill>
                  <a:srgbClr val="FF0000"/>
                </a:solidFill>
              </a:rPr>
              <a:t>chang</a:t>
            </a:r>
            <a:r>
              <a:rPr lang="en-US" altLang="en-US" dirty="0" err="1" smtClean="0">
                <a:solidFill>
                  <a:srgbClr val="FF0000"/>
                </a:solidFill>
              </a:rPr>
              <a:t>ed</a:t>
            </a:r>
            <a:r>
              <a:rPr lang="cs-CZ" altLang="en-US" dirty="0" smtClean="0">
                <a:solidFill>
                  <a:srgbClr val="FF0000"/>
                </a:solidFill>
              </a:rPr>
              <a:t> </a:t>
            </a:r>
            <a:r>
              <a:rPr lang="en-US" altLang="en-US" dirty="0" smtClean="0">
                <a:solidFill>
                  <a:srgbClr val="FF0000"/>
                </a:solidFill>
              </a:rPr>
              <a:t>in 2022/23 ! </a:t>
            </a:r>
            <a:endParaRPr lang="cs-CZ" altLang="en-US" dirty="0" smtClean="0">
              <a:solidFill>
                <a:srgbClr val="FF0000"/>
              </a:solidFill>
            </a:endParaRPr>
          </a:p>
        </p:txBody>
      </p:sp>
      <p:sp>
        <p:nvSpPr>
          <p:cNvPr id="4" name="Zástupný symbol pro číslo snímku 3"/>
          <p:cNvSpPr>
            <a:spLocks noGrp="1"/>
          </p:cNvSpPr>
          <p:nvPr>
            <p:ph type="sldNum" sz="quarter" idx="12"/>
          </p:nvPr>
        </p:nvSpPr>
        <p:spPr/>
        <p:txBody>
          <a:bodyPr/>
          <a:lstStyle/>
          <a:p>
            <a:pPr>
              <a:defRPr/>
            </a:pPr>
            <a:fld id="{883859C3-B2CE-4EF0-8E61-EEA4C550DF91}" type="slidenum">
              <a:rPr lang="cs-CZ" altLang="en-US"/>
              <a:pPr>
                <a:defRPr/>
              </a:pPr>
              <a:t>34</a:t>
            </a:fld>
            <a:endParaRPr lang="cs-CZ" altLang="en-US"/>
          </a:p>
        </p:txBody>
      </p:sp>
    </p:spTree>
    <p:extLst>
      <p:ext uri="{BB962C8B-B14F-4D97-AF65-F5344CB8AC3E}">
        <p14:creationId xmlns:p14="http://schemas.microsoft.com/office/powerpoint/2010/main" val="1556841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r>
              <a:rPr lang="en-US" altLang="en-US" dirty="0" smtClean="0"/>
              <a:t/>
            </a:r>
            <a:br>
              <a:rPr lang="en-US" altLang="en-US" dirty="0" smtClean="0"/>
            </a:br>
            <a:r>
              <a:rPr lang="en-US" altLang="en-US" dirty="0" smtClean="0"/>
              <a:t>a </a:t>
            </a:r>
            <a:r>
              <a:rPr lang="en-US" altLang="en-US" dirty="0"/>
              <a:t>student at FIT</a:t>
            </a:r>
            <a:endParaRPr lang="en-US" dirty="0"/>
          </a:p>
        </p:txBody>
      </p:sp>
      <p:sp>
        <p:nvSpPr>
          <p:cNvPr id="3" name="Zástupný symbol pro obsah 2"/>
          <p:cNvSpPr>
            <a:spLocks noGrp="1"/>
          </p:cNvSpPr>
          <p:nvPr>
            <p:ph idx="1"/>
          </p:nvPr>
        </p:nvSpPr>
        <p:spPr>
          <a:xfrm>
            <a:off x="838200" y="2132856"/>
            <a:ext cx="10586392" cy="4464496"/>
          </a:xfrm>
        </p:spPr>
        <p:txBody>
          <a:bodyPr>
            <a:normAutofit/>
          </a:bodyPr>
          <a:lstStyle/>
          <a:p>
            <a:pPr marL="0" indent="0">
              <a:buNone/>
            </a:pPr>
            <a:r>
              <a:rPr lang="en-US" dirty="0" smtClean="0"/>
              <a:t>Advices rather for freshmen, but the start to the 2</a:t>
            </a:r>
            <a:r>
              <a:rPr lang="en-US" baseline="30000" dirty="0" smtClean="0"/>
              <a:t>nd</a:t>
            </a:r>
            <a:r>
              <a:rPr lang="en-US" dirty="0" smtClean="0"/>
              <a:t> year is critical:</a:t>
            </a:r>
          </a:p>
          <a:p>
            <a:pPr marL="0" indent="0">
              <a:buNone/>
            </a:pPr>
            <a:endParaRPr lang="en-US" dirty="0" smtClean="0">
              <a:solidFill>
                <a:schemeClr val="bg2">
                  <a:lumMod val="75000"/>
                </a:schemeClr>
              </a:solidFill>
            </a:endParaRPr>
          </a:p>
          <a:p>
            <a:pPr marL="0" indent="0">
              <a:buNone/>
            </a:pPr>
            <a:r>
              <a:rPr lang="en-US" dirty="0" smtClean="0">
                <a:solidFill>
                  <a:schemeClr val="bg2">
                    <a:lumMod val="75000"/>
                  </a:schemeClr>
                </a:solidFill>
              </a:rPr>
              <a:t>#</a:t>
            </a:r>
            <a:r>
              <a:rPr lang="en-US" dirty="0">
                <a:solidFill>
                  <a:schemeClr val="bg2">
                    <a:lumMod val="75000"/>
                  </a:schemeClr>
                </a:solidFill>
              </a:rPr>
              <a:t>1 </a:t>
            </a:r>
            <a:r>
              <a:rPr lang="en-US" dirty="0" smtClean="0">
                <a:solidFill>
                  <a:schemeClr val="bg2">
                    <a:lumMod val="75000"/>
                  </a:schemeClr>
                </a:solidFill>
              </a:rPr>
              <a:t>Don’t let the liberty catch you by surprise – we have no supervisor. No guard. You’re far from parents. Good results at FIT mean at least 100% involvement. The responsibility is on </a:t>
            </a:r>
            <a:r>
              <a:rPr lang="en-US" b="1" dirty="0" smtClean="0">
                <a:solidFill>
                  <a:schemeClr val="bg2">
                    <a:lumMod val="75000"/>
                  </a:schemeClr>
                </a:solidFill>
              </a:rPr>
              <a:t>you</a:t>
            </a:r>
            <a:r>
              <a:rPr lang="en-US" dirty="0" smtClean="0">
                <a:solidFill>
                  <a:schemeClr val="bg2">
                    <a:lumMod val="75000"/>
                  </a:schemeClr>
                </a:solidFill>
              </a:rPr>
              <a:t>. </a:t>
            </a:r>
          </a:p>
          <a:p>
            <a:pPr marL="0" indent="0">
              <a:buNone/>
            </a:pPr>
            <a:endParaRPr lang="en-US" dirty="0" smtClean="0"/>
          </a:p>
          <a:p>
            <a:pPr marL="0" indent="0">
              <a:buNone/>
            </a:pPr>
            <a:r>
              <a:rPr lang="en-US" dirty="0" smtClean="0"/>
              <a:t>#</a:t>
            </a:r>
            <a:r>
              <a:rPr lang="en-US" dirty="0"/>
              <a:t>2 </a:t>
            </a:r>
            <a:r>
              <a:rPr lang="en-US" dirty="0" smtClean="0"/>
              <a:t>Consider the </a:t>
            </a:r>
            <a:r>
              <a:rPr lang="en-US" b="1" dirty="0" smtClean="0"/>
              <a:t>teachers as partners and equals </a:t>
            </a:r>
            <a:r>
              <a:rPr lang="en-US" dirty="0" smtClean="0"/>
              <a:t>– just a bit more experienced. FIT is no primary school, we like discussion, comments, and criticism and students that challenge us !</a:t>
            </a:r>
            <a:endParaRPr lang="en-US"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35</a:t>
            </a:fld>
            <a:endParaRPr lang="cs-CZ" altLang="en-US"/>
          </a:p>
        </p:txBody>
      </p:sp>
    </p:spTree>
    <p:extLst>
      <p:ext uri="{BB962C8B-B14F-4D97-AF65-F5344CB8AC3E}">
        <p14:creationId xmlns:p14="http://schemas.microsoft.com/office/powerpoint/2010/main" val="2414322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a:t>
            </a:r>
            <a:r>
              <a:rPr lang="en-US" altLang="en-US" dirty="0" smtClean="0"/>
              <a:t>FIT contd. </a:t>
            </a:r>
            <a:endParaRPr lang="en-US" dirty="0"/>
          </a:p>
        </p:txBody>
      </p:sp>
      <p:sp>
        <p:nvSpPr>
          <p:cNvPr id="3" name="Zástupný symbol pro obsah 2"/>
          <p:cNvSpPr>
            <a:spLocks noGrp="1"/>
          </p:cNvSpPr>
          <p:nvPr>
            <p:ph idx="1"/>
          </p:nvPr>
        </p:nvSpPr>
        <p:spPr>
          <a:xfrm>
            <a:off x="911424" y="1772815"/>
            <a:ext cx="10801200" cy="4948659"/>
          </a:xfrm>
        </p:spPr>
        <p:txBody>
          <a:bodyPr>
            <a:normAutofit fontScale="92500" lnSpcReduction="10000"/>
          </a:bodyPr>
          <a:lstStyle/>
          <a:p>
            <a:pPr marL="0" indent="0">
              <a:buNone/>
            </a:pPr>
            <a:r>
              <a:rPr lang="en-US" dirty="0"/>
              <a:t>#</a:t>
            </a:r>
            <a:r>
              <a:rPr lang="en-US" dirty="0" smtClean="0"/>
              <a:t>3 In case you’re here because</a:t>
            </a:r>
            <a:endParaRPr lang="en-US" b="0" dirty="0" smtClean="0">
              <a:effectLst/>
            </a:endParaRPr>
          </a:p>
          <a:p>
            <a:r>
              <a:rPr lang="en-US" dirty="0" smtClean="0"/>
              <a:t>You want to learn from people that are doing top research in IT and have started top business in IT, </a:t>
            </a:r>
          </a:p>
          <a:p>
            <a:r>
              <a:rPr lang="en-US" dirty="0" smtClean="0"/>
              <a:t>Want to work on yourself and be the best </a:t>
            </a:r>
          </a:p>
          <a:p>
            <a:r>
              <a:rPr lang="en-US" dirty="0" smtClean="0"/>
              <a:t>Are ready to become the elite of this nation and in future manage companies, cities, maybe the state. </a:t>
            </a:r>
          </a:p>
          <a:p>
            <a:r>
              <a:rPr lang="en-US" dirty="0" smtClean="0"/>
              <a:t>Want to actively build your social networks among other students and teachers. </a:t>
            </a:r>
          </a:p>
          <a:p>
            <a:r>
              <a:rPr lang="en-US" dirty="0" smtClean="0"/>
              <a:t>Want to see how our partners abroad are doing IT … </a:t>
            </a:r>
            <a:endParaRPr lang="cs-CZ" dirty="0" smtClean="0"/>
          </a:p>
          <a:p>
            <a:pPr marL="0" indent="0">
              <a:buNone/>
            </a:pPr>
            <a:endParaRPr lang="en-US" dirty="0"/>
          </a:p>
          <a:p>
            <a:pPr marL="0" indent="0">
              <a:buNone/>
            </a:pPr>
            <a:r>
              <a:rPr lang="en-US" sz="4400" b="1" dirty="0" smtClean="0"/>
              <a:t>Welcome </a:t>
            </a:r>
            <a:r>
              <a:rPr lang="en-US" sz="4400" b="1" dirty="0" smtClean="0">
                <a:sym typeface="Wingdings" panose="05000000000000000000" pitchFamily="2" charset="2"/>
              </a:rPr>
              <a:t></a:t>
            </a:r>
            <a:endParaRPr lang="en-US" sz="4400"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36</a:t>
            </a:fld>
            <a:endParaRPr lang="cs-CZ" altLang="en-US"/>
          </a:p>
        </p:txBody>
      </p:sp>
    </p:spTree>
    <p:extLst>
      <p:ext uri="{BB962C8B-B14F-4D97-AF65-F5344CB8AC3E}">
        <p14:creationId xmlns:p14="http://schemas.microsoft.com/office/powerpoint/2010/main" val="2106042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p:txBody>
          <a:bodyPr>
            <a:normAutofit lnSpcReduction="10000"/>
          </a:bodyPr>
          <a:lstStyle/>
          <a:p>
            <a:pPr marL="0" indent="0">
              <a:buNone/>
            </a:pPr>
            <a:r>
              <a:rPr lang="en-US" dirty="0"/>
              <a:t>#4 </a:t>
            </a:r>
            <a:r>
              <a:rPr lang="en-US" dirty="0" smtClean="0"/>
              <a:t>If you’re here because</a:t>
            </a:r>
            <a:endParaRPr lang="en-US" b="0" dirty="0" smtClean="0">
              <a:effectLst/>
            </a:endParaRPr>
          </a:p>
          <a:p>
            <a:r>
              <a:rPr lang="en-US" dirty="0" smtClean="0"/>
              <a:t>You think that you know everything and need just “the degree”.</a:t>
            </a:r>
            <a:r>
              <a:rPr lang="en-US" dirty="0"/>
              <a:t> </a:t>
            </a:r>
          </a:p>
          <a:p>
            <a:r>
              <a:rPr lang="en-US" dirty="0" smtClean="0"/>
              <a:t>You programmed one web portal and think that this is the ultimate end of IT </a:t>
            </a:r>
          </a:p>
          <a:p>
            <a:r>
              <a:rPr lang="en-US" dirty="0" smtClean="0"/>
              <a:t>Want to somehow survive till 26 years and have the health insurance paid by the state. </a:t>
            </a:r>
          </a:p>
          <a:p>
            <a:r>
              <a:rPr lang="en-US" dirty="0" smtClean="0"/>
              <a:t>Want to survive without any math. </a:t>
            </a:r>
            <a:endParaRPr lang="en-US" dirty="0"/>
          </a:p>
          <a:p>
            <a:pPr marL="0" indent="0">
              <a:buNone/>
            </a:pPr>
            <a:r>
              <a:rPr lang="en-US" sz="4000" b="0" dirty="0" smtClean="0">
                <a:effectLst/>
              </a:rPr>
              <a:t/>
            </a:r>
            <a:br>
              <a:rPr lang="en-US" sz="4000" b="0" dirty="0" smtClean="0">
                <a:effectLst/>
              </a:rPr>
            </a:br>
            <a:r>
              <a:rPr lang="en-US" sz="4000" b="1" dirty="0" smtClean="0"/>
              <a:t>are </a:t>
            </a:r>
            <a:r>
              <a:rPr lang="en-US" sz="4000" b="1" dirty="0" smtClean="0"/>
              <a:t>you sure you’re at the right place ? </a:t>
            </a:r>
            <a:r>
              <a:rPr lang="en-US" sz="4000" b="1" dirty="0" smtClean="0">
                <a:sym typeface="Wingdings" panose="05000000000000000000" pitchFamily="2" charset="2"/>
              </a:rPr>
              <a:t></a:t>
            </a:r>
            <a:endParaRPr lang="en-US" sz="4000"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37</a:t>
            </a:fld>
            <a:endParaRPr lang="cs-CZ" altLang="en-US"/>
          </a:p>
        </p:txBody>
      </p:sp>
    </p:spTree>
    <p:extLst>
      <p:ext uri="{BB962C8B-B14F-4D97-AF65-F5344CB8AC3E}">
        <p14:creationId xmlns:p14="http://schemas.microsoft.com/office/powerpoint/2010/main" val="1850701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a:xfrm>
            <a:off x="838200" y="1844824"/>
            <a:ext cx="10946432" cy="4876651"/>
          </a:xfrm>
        </p:spPr>
        <p:txBody>
          <a:bodyPr>
            <a:normAutofit/>
          </a:bodyPr>
          <a:lstStyle/>
          <a:p>
            <a:pPr marL="0" indent="0">
              <a:buNone/>
            </a:pPr>
            <a:r>
              <a:rPr lang="en-US" dirty="0"/>
              <a:t>#5 </a:t>
            </a:r>
            <a:r>
              <a:rPr lang="en-US" dirty="0" smtClean="0"/>
              <a:t>Be very careful about </a:t>
            </a:r>
            <a:r>
              <a:rPr lang="en-US" b="1" dirty="0" smtClean="0"/>
              <a:t>working while studying</a:t>
            </a:r>
            <a:endParaRPr lang="en-US" b="1" dirty="0" smtClean="0">
              <a:effectLst/>
            </a:endParaRPr>
          </a:p>
          <a:p>
            <a:r>
              <a:rPr lang="en-US" dirty="0" smtClean="0"/>
              <a:t>Holiday work is good but the companies will like to have you working full time also during the academic year. </a:t>
            </a:r>
            <a:endParaRPr lang="en-US" dirty="0"/>
          </a:p>
          <a:p>
            <a:r>
              <a:rPr lang="en-US" dirty="0" smtClean="0"/>
              <a:t>We can’t forbid this to you but the studies is then for nothing and you’re losing your value on the labor market. </a:t>
            </a:r>
            <a:endParaRPr lang="en-US" dirty="0"/>
          </a:p>
          <a:p>
            <a:pPr lvl="1"/>
            <a:r>
              <a:rPr lang="en-US" dirty="0" smtClean="0"/>
              <a:t>You’ll stay </a:t>
            </a:r>
            <a:r>
              <a:rPr lang="en-US" dirty="0" smtClean="0"/>
              <a:t>stupid </a:t>
            </a:r>
            <a:r>
              <a:rPr lang="en-US" dirty="0" smtClean="0"/>
              <a:t>and those who studies harder will pass you. </a:t>
            </a:r>
          </a:p>
          <a:p>
            <a:pPr lvl="1"/>
            <a:r>
              <a:rPr lang="en-US" dirty="0" smtClean="0"/>
              <a:t>They will be doing creative things and manage, you’ll obey and complain. </a:t>
            </a:r>
          </a:p>
          <a:p>
            <a:pPr lvl="1"/>
            <a:r>
              <a:rPr lang="en-US" dirty="0" smtClean="0"/>
              <a:t>The star-graduates of FIT really DID study ! </a:t>
            </a: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38</a:t>
            </a:fld>
            <a:endParaRPr lang="cs-CZ" altLang="en-US"/>
          </a:p>
        </p:txBody>
      </p:sp>
    </p:spTree>
    <p:extLst>
      <p:ext uri="{BB962C8B-B14F-4D97-AF65-F5344CB8AC3E}">
        <p14:creationId xmlns:p14="http://schemas.microsoft.com/office/powerpoint/2010/main" val="1236483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39</a:t>
            </a:fld>
            <a:endParaRPr lang="cs-CZ" altLang="en-US"/>
          </a:p>
        </p:txBody>
      </p:sp>
      <p:cxnSp>
        <p:nvCxnSpPr>
          <p:cNvPr id="7" name="Google Shape;123;p16"/>
          <p:cNvCxnSpPr/>
          <p:nvPr/>
        </p:nvCxnSpPr>
        <p:spPr>
          <a:xfrm>
            <a:off x="2842325" y="5781063"/>
            <a:ext cx="6063900" cy="0"/>
          </a:xfrm>
          <a:prstGeom prst="straightConnector1">
            <a:avLst/>
          </a:prstGeom>
          <a:noFill/>
          <a:ln w="9525" cap="flat" cmpd="sng">
            <a:solidFill>
              <a:schemeClr val="dk2"/>
            </a:solidFill>
            <a:prstDash val="solid"/>
            <a:round/>
            <a:headEnd type="none" w="med" len="med"/>
            <a:tailEnd type="triangle" w="med" len="med"/>
          </a:ln>
        </p:spPr>
      </p:cxnSp>
      <p:cxnSp>
        <p:nvCxnSpPr>
          <p:cNvPr id="8" name="Google Shape;124;p16"/>
          <p:cNvCxnSpPr/>
          <p:nvPr/>
        </p:nvCxnSpPr>
        <p:spPr>
          <a:xfrm rot="10800000">
            <a:off x="2842325" y="1701638"/>
            <a:ext cx="0" cy="4079400"/>
          </a:xfrm>
          <a:prstGeom prst="straightConnector1">
            <a:avLst/>
          </a:prstGeom>
          <a:noFill/>
          <a:ln w="9525" cap="flat" cmpd="sng">
            <a:solidFill>
              <a:schemeClr val="dk2"/>
            </a:solidFill>
            <a:prstDash val="solid"/>
            <a:round/>
            <a:headEnd type="none" w="med" len="med"/>
            <a:tailEnd type="triangle" w="med" len="med"/>
          </a:ln>
        </p:spPr>
      </p:cxnSp>
      <p:sp>
        <p:nvSpPr>
          <p:cNvPr id="9" name="Google Shape;125;p16"/>
          <p:cNvSpPr txBox="1"/>
          <p:nvPr/>
        </p:nvSpPr>
        <p:spPr>
          <a:xfrm>
            <a:off x="8671550" y="5917963"/>
            <a:ext cx="1191000" cy="33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time</a:t>
            </a:r>
            <a:endParaRPr dirty="0"/>
          </a:p>
        </p:txBody>
      </p:sp>
      <p:sp>
        <p:nvSpPr>
          <p:cNvPr id="10" name="Google Shape;126;p16"/>
          <p:cNvSpPr txBox="1"/>
          <p:nvPr/>
        </p:nvSpPr>
        <p:spPr>
          <a:xfrm>
            <a:off x="2171875" y="2002963"/>
            <a:ext cx="734100" cy="33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salary</a:t>
            </a:r>
            <a:endParaRPr dirty="0"/>
          </a:p>
        </p:txBody>
      </p:sp>
      <p:sp>
        <p:nvSpPr>
          <p:cNvPr id="11" name="Google Shape;127;p16"/>
          <p:cNvSpPr txBox="1"/>
          <p:nvPr/>
        </p:nvSpPr>
        <p:spPr>
          <a:xfrm>
            <a:off x="2842325" y="5917963"/>
            <a:ext cx="1366800" cy="333300"/>
          </a:xfrm>
          <a:prstGeom prst="rect">
            <a:avLst/>
          </a:prstGeom>
          <a:solidFill>
            <a:srgbClr val="FFFF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cs-CZ" dirty="0"/>
              <a:t>stud</a:t>
            </a:r>
            <a:r>
              <a:rPr lang="en-US" dirty="0"/>
              <a:t>y</a:t>
            </a:r>
            <a:endParaRPr dirty="0"/>
          </a:p>
        </p:txBody>
      </p:sp>
      <p:sp>
        <p:nvSpPr>
          <p:cNvPr id="12" name="Google Shape;128;p16"/>
          <p:cNvSpPr txBox="1"/>
          <p:nvPr/>
        </p:nvSpPr>
        <p:spPr>
          <a:xfrm>
            <a:off x="4378375" y="5917963"/>
            <a:ext cx="4163400" cy="333300"/>
          </a:xfrm>
          <a:prstGeom prst="rect">
            <a:avLst/>
          </a:prstGeom>
          <a:solidFill>
            <a:srgbClr val="00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Professional life</a:t>
            </a:r>
            <a:endParaRPr dirty="0"/>
          </a:p>
        </p:txBody>
      </p:sp>
      <p:cxnSp>
        <p:nvCxnSpPr>
          <p:cNvPr id="13" name="Google Shape;129;p16"/>
          <p:cNvCxnSpPr/>
          <p:nvPr/>
        </p:nvCxnSpPr>
        <p:spPr>
          <a:xfrm rot="10800000" flipH="1">
            <a:off x="2847375" y="3946838"/>
            <a:ext cx="5694600" cy="506400"/>
          </a:xfrm>
          <a:prstGeom prst="straightConnector1">
            <a:avLst/>
          </a:prstGeom>
          <a:noFill/>
          <a:ln w="76200" cap="flat" cmpd="sng">
            <a:solidFill>
              <a:srgbClr val="FF0000"/>
            </a:solidFill>
            <a:prstDash val="solid"/>
            <a:round/>
            <a:headEnd type="none" w="med" len="med"/>
            <a:tailEnd type="none" w="med" len="med"/>
          </a:ln>
        </p:spPr>
      </p:cxnSp>
      <p:cxnSp>
        <p:nvCxnSpPr>
          <p:cNvPr id="14" name="Google Shape;130;p16"/>
          <p:cNvCxnSpPr/>
          <p:nvPr/>
        </p:nvCxnSpPr>
        <p:spPr>
          <a:xfrm rot="10800000" flipH="1">
            <a:off x="2847375" y="5288138"/>
            <a:ext cx="1382700" cy="13800"/>
          </a:xfrm>
          <a:prstGeom prst="straightConnector1">
            <a:avLst/>
          </a:prstGeom>
          <a:noFill/>
          <a:ln w="76200" cap="flat" cmpd="sng">
            <a:solidFill>
              <a:srgbClr val="0000FF"/>
            </a:solidFill>
            <a:prstDash val="solid"/>
            <a:round/>
            <a:headEnd type="none" w="med" len="med"/>
            <a:tailEnd type="none" w="med" len="med"/>
          </a:ln>
        </p:spPr>
      </p:cxnSp>
      <p:cxnSp>
        <p:nvCxnSpPr>
          <p:cNvPr id="15" name="Google Shape;131;p16"/>
          <p:cNvCxnSpPr/>
          <p:nvPr/>
        </p:nvCxnSpPr>
        <p:spPr>
          <a:xfrm rot="10800000" flipH="1">
            <a:off x="4235125" y="4795538"/>
            <a:ext cx="76800" cy="506400"/>
          </a:xfrm>
          <a:prstGeom prst="straightConnector1">
            <a:avLst/>
          </a:prstGeom>
          <a:noFill/>
          <a:ln w="76200" cap="flat" cmpd="sng">
            <a:solidFill>
              <a:srgbClr val="0000FF"/>
            </a:solidFill>
            <a:prstDash val="solid"/>
            <a:round/>
            <a:headEnd type="none" w="med" len="med"/>
            <a:tailEnd type="none" w="med" len="med"/>
          </a:ln>
        </p:spPr>
      </p:cxnSp>
      <p:cxnSp>
        <p:nvCxnSpPr>
          <p:cNvPr id="16" name="Google Shape;132;p16"/>
          <p:cNvCxnSpPr/>
          <p:nvPr/>
        </p:nvCxnSpPr>
        <p:spPr>
          <a:xfrm rot="10800000" flipH="1">
            <a:off x="4312050" y="2002963"/>
            <a:ext cx="4229700" cy="2806200"/>
          </a:xfrm>
          <a:prstGeom prst="straightConnector1">
            <a:avLst/>
          </a:prstGeom>
          <a:noFill/>
          <a:ln w="76200" cap="flat" cmpd="sng">
            <a:solidFill>
              <a:srgbClr val="0000FF"/>
            </a:solidFill>
            <a:prstDash val="solid"/>
            <a:round/>
            <a:headEnd type="none" w="med" len="med"/>
            <a:tailEnd type="none" w="med" len="med"/>
          </a:ln>
        </p:spPr>
      </p:cxnSp>
      <p:sp>
        <p:nvSpPr>
          <p:cNvPr id="17" name="Google Shape;133;p16"/>
          <p:cNvSpPr txBox="1"/>
          <p:nvPr/>
        </p:nvSpPr>
        <p:spPr>
          <a:xfrm>
            <a:off x="3134825" y="606738"/>
            <a:ext cx="6885300" cy="67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00FF"/>
                </a:solidFill>
              </a:rPr>
              <a:t>Don’t work while studying or does work on reasonable time-share in a company that is </a:t>
            </a:r>
            <a:r>
              <a:rPr lang="en-US" sz="1800" b="1" dirty="0" smtClean="0">
                <a:solidFill>
                  <a:srgbClr val="0000FF"/>
                </a:solidFill>
              </a:rPr>
              <a:t>a partner of FIT. </a:t>
            </a:r>
            <a:endParaRPr sz="1800" b="1" dirty="0">
              <a:solidFill>
                <a:srgbClr val="0000FF"/>
              </a:solidFill>
            </a:endParaRPr>
          </a:p>
        </p:txBody>
      </p:sp>
      <p:sp>
        <p:nvSpPr>
          <p:cNvPr id="18" name="Google Shape;134;p16"/>
          <p:cNvSpPr txBox="1"/>
          <p:nvPr/>
        </p:nvSpPr>
        <p:spPr>
          <a:xfrm>
            <a:off x="3134825" y="1443563"/>
            <a:ext cx="6885300" cy="67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FF0000"/>
                </a:solidFill>
              </a:rPr>
              <a:t>Work 100% during studies </a:t>
            </a:r>
            <a:endParaRPr sz="1800" b="1" dirty="0">
              <a:solidFill>
                <a:srgbClr val="FF0000"/>
              </a:solidFill>
            </a:endParaRPr>
          </a:p>
        </p:txBody>
      </p:sp>
    </p:spTree>
    <p:extLst>
      <p:ext uri="{BB962C8B-B14F-4D97-AF65-F5344CB8AC3E}">
        <p14:creationId xmlns:p14="http://schemas.microsoft.com/office/powerpoint/2010/main" val="291237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Hopefully we will run a normal ISS this year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a:t>
            </a:fld>
            <a:endParaRPr lang="cs-CZ" altLang="en-US"/>
          </a:p>
        </p:txBody>
      </p:sp>
      <p:pic>
        <p:nvPicPr>
          <p:cNvPr id="1026" name="Picture 2" descr="Není k dispozici žádný popis fotk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52" y="1646238"/>
            <a:ext cx="5855970" cy="3294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assrooms where it's too cold to learn | SocialistWorker.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2440646"/>
            <a:ext cx="6358338" cy="454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9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40</a:t>
            </a:fld>
            <a:endParaRPr lang="cs-CZ" altLang="en-US"/>
          </a:p>
        </p:txBody>
      </p:sp>
      <p:sp>
        <p:nvSpPr>
          <p:cNvPr id="5" name="Google Shape;141;p17"/>
          <p:cNvSpPr txBox="1">
            <a:spLocks noGrp="1"/>
          </p:cNvSpPr>
          <p:nvPr/>
        </p:nvSpPr>
        <p:spPr>
          <a:xfrm>
            <a:off x="407367" y="3149508"/>
            <a:ext cx="7300003" cy="35198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dk1"/>
              </a:buClr>
              <a:buSzPts val="2600"/>
              <a:buFont typeface="Calibri"/>
              <a:buChar char="•"/>
              <a:defRPr sz="26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6pPr>
            <a:lvl7pPr marL="3200400" marR="0" lvl="6"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7pPr>
            <a:lvl8pPr marL="3657600" marR="0" lvl="7"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8pPr>
            <a:lvl9pPr marL="4114800" marR="0" lvl="8"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9pPr>
          </a:lstStyle>
          <a:p>
            <a:r>
              <a:rPr lang="cs-CZ" sz="2400" dirty="0"/>
              <a:t>Bc. </a:t>
            </a:r>
            <a:r>
              <a:rPr lang="en-US" sz="2400" dirty="0"/>
              <a:t>average</a:t>
            </a:r>
            <a:r>
              <a:rPr lang="cs-CZ" sz="2400" dirty="0"/>
              <a:t> 1,56</a:t>
            </a:r>
            <a:endParaRPr sz="2400" dirty="0"/>
          </a:p>
          <a:p>
            <a:pPr>
              <a:spcBef>
                <a:spcPts val="0"/>
              </a:spcBef>
            </a:pPr>
            <a:r>
              <a:rPr lang="cs-CZ" sz="2400" dirty="0"/>
              <a:t>Mgr. </a:t>
            </a:r>
            <a:r>
              <a:rPr lang="en-US" sz="2400" dirty="0"/>
              <a:t>average</a:t>
            </a:r>
            <a:r>
              <a:rPr lang="cs-CZ" sz="2400" dirty="0"/>
              <a:t> 1,78</a:t>
            </a:r>
            <a:endParaRPr sz="2400" dirty="0"/>
          </a:p>
          <a:p>
            <a:pPr>
              <a:spcBef>
                <a:spcPts val="0"/>
              </a:spcBef>
            </a:pPr>
            <a:r>
              <a:rPr lang="en-US" sz="2400" dirty="0"/>
              <a:t>Ph.D. thesis &lt;</a:t>
            </a:r>
            <a:r>
              <a:rPr lang="cs-CZ" sz="2400" dirty="0"/>
              <a:t>4 </a:t>
            </a:r>
            <a:r>
              <a:rPr lang="en-US" sz="2400" dirty="0"/>
              <a:t>years</a:t>
            </a:r>
            <a:endParaRPr sz="2400" dirty="0"/>
          </a:p>
          <a:p>
            <a:pPr>
              <a:spcBef>
                <a:spcPts val="0"/>
              </a:spcBef>
            </a:pPr>
            <a:r>
              <a:rPr lang="en-US" sz="2400" dirty="0"/>
              <a:t>Immediately hired by </a:t>
            </a:r>
            <a:r>
              <a:rPr lang="cs-CZ" sz="2400" dirty="0" err="1" smtClean="0"/>
              <a:t>Googl</a:t>
            </a:r>
            <a:r>
              <a:rPr lang="en-US" sz="2400" dirty="0" smtClean="0"/>
              <a:t>e</a:t>
            </a:r>
            <a:r>
              <a:rPr lang="cs-CZ" sz="2400" dirty="0" smtClean="0"/>
              <a:t> </a:t>
            </a:r>
            <a:endParaRPr sz="2400" dirty="0"/>
          </a:p>
          <a:p>
            <a:pPr>
              <a:spcBef>
                <a:spcPts val="0"/>
              </a:spcBef>
            </a:pPr>
            <a:r>
              <a:rPr lang="en-US" sz="2400" dirty="0"/>
              <a:t>After </a:t>
            </a:r>
            <a:r>
              <a:rPr lang="cs-CZ" sz="2400" dirty="0"/>
              <a:t>Marka </a:t>
            </a:r>
            <a:r>
              <a:rPr lang="cs-CZ" sz="2400" dirty="0" err="1"/>
              <a:t>Zuckerberg</a:t>
            </a:r>
            <a:r>
              <a:rPr lang="en-US" sz="2400" dirty="0"/>
              <a:t>’s </a:t>
            </a:r>
            <a:r>
              <a:rPr lang="en-US" sz="2400" dirty="0" smtClean="0"/>
              <a:t>personal call, </a:t>
            </a:r>
            <a:r>
              <a:rPr lang="en-US" sz="2400" dirty="0"/>
              <a:t>move to </a:t>
            </a:r>
            <a:r>
              <a:rPr lang="cs-CZ" sz="2400" dirty="0"/>
              <a:t>FB </a:t>
            </a:r>
            <a:endParaRPr sz="2400" dirty="0"/>
          </a:p>
          <a:p>
            <a:pPr>
              <a:spcBef>
                <a:spcPts val="0"/>
              </a:spcBef>
            </a:pPr>
            <a:r>
              <a:rPr lang="en-US" sz="2400" dirty="0"/>
              <a:t>Did not work in any company during the studies !</a:t>
            </a:r>
            <a:endParaRPr sz="2400" b="1" dirty="0"/>
          </a:p>
          <a:p>
            <a:pPr marL="0" indent="0">
              <a:buNone/>
            </a:pPr>
            <a:endParaRPr lang="en-US" sz="2400" b="1" dirty="0" smtClean="0"/>
          </a:p>
          <a:p>
            <a:pPr marL="0" indent="0">
              <a:buNone/>
            </a:pPr>
            <a:r>
              <a:rPr lang="en-US" sz="2400" b="1" dirty="0" smtClean="0"/>
              <a:t>Tom</a:t>
            </a:r>
            <a:r>
              <a:rPr lang="cs-CZ" sz="2400" b="1" dirty="0" smtClean="0"/>
              <a:t> </a:t>
            </a:r>
            <a:r>
              <a:rPr lang="cs-CZ" sz="2400" b="1" dirty="0" err="1"/>
              <a:t>managed</a:t>
            </a:r>
            <a:r>
              <a:rPr lang="cs-CZ" sz="2400" b="1" dirty="0"/>
              <a:t> to </a:t>
            </a:r>
            <a:r>
              <a:rPr lang="cs-CZ" sz="2400" b="1" dirty="0" err="1"/>
              <a:t>have</a:t>
            </a:r>
            <a:r>
              <a:rPr lang="cs-CZ" sz="2400" b="1" dirty="0"/>
              <a:t> a </a:t>
            </a:r>
            <a:r>
              <a:rPr lang="cs-CZ" sz="2400" b="1" dirty="0" err="1"/>
              <a:t>complete</a:t>
            </a:r>
            <a:r>
              <a:rPr lang="cs-CZ" sz="2400" b="1" dirty="0"/>
              <a:t> </a:t>
            </a:r>
            <a:r>
              <a:rPr lang="cs-CZ" sz="2400" b="1" dirty="0" err="1"/>
              <a:t>freedom</a:t>
            </a:r>
            <a:r>
              <a:rPr lang="cs-CZ" sz="2400" b="1" dirty="0"/>
              <a:t> </a:t>
            </a:r>
            <a:r>
              <a:rPr lang="en-US" sz="2400" b="1" dirty="0" smtClean="0"/>
              <a:t>any</a:t>
            </a:r>
            <a:r>
              <a:rPr lang="cs-CZ" sz="2400" b="1" dirty="0" err="1" smtClean="0"/>
              <a:t>where</a:t>
            </a:r>
            <a:r>
              <a:rPr lang="cs-CZ" sz="2400" b="1" dirty="0" smtClean="0"/>
              <a:t> </a:t>
            </a:r>
            <a:r>
              <a:rPr lang="cs-CZ" sz="2400" b="1" dirty="0"/>
              <a:t>he </a:t>
            </a:r>
            <a:r>
              <a:rPr lang="cs-CZ" sz="2400" b="1" dirty="0" err="1"/>
              <a:t>was</a:t>
            </a:r>
            <a:r>
              <a:rPr lang="cs-CZ" sz="2400" b="1" dirty="0"/>
              <a:t> !</a:t>
            </a:r>
            <a:endParaRPr sz="2400" b="1" dirty="0"/>
          </a:p>
        </p:txBody>
      </p:sp>
      <p:pic>
        <p:nvPicPr>
          <p:cNvPr id="9" name="Obrázek 8"/>
          <p:cNvPicPr>
            <a:picLocks noChangeAspect="1"/>
          </p:cNvPicPr>
          <p:nvPr/>
        </p:nvPicPr>
        <p:blipFill>
          <a:blip r:embed="rId2"/>
          <a:stretch>
            <a:fillRect/>
          </a:stretch>
        </p:blipFill>
        <p:spPr>
          <a:xfrm>
            <a:off x="1518444" y="5"/>
            <a:ext cx="9144000" cy="3149503"/>
          </a:xfrm>
          <a:prstGeom prst="rect">
            <a:avLst/>
          </a:prstGeom>
        </p:spPr>
      </p:pic>
      <p:pic>
        <p:nvPicPr>
          <p:cNvPr id="8" name="Obrázek 7"/>
          <p:cNvPicPr>
            <a:picLocks noChangeAspect="1"/>
          </p:cNvPicPr>
          <p:nvPr/>
        </p:nvPicPr>
        <p:blipFill>
          <a:blip r:embed="rId3"/>
          <a:stretch>
            <a:fillRect/>
          </a:stretch>
        </p:blipFill>
        <p:spPr>
          <a:xfrm>
            <a:off x="7707371" y="4"/>
            <a:ext cx="2962331" cy="6858000"/>
          </a:xfrm>
          <a:prstGeom prst="rect">
            <a:avLst/>
          </a:prstGeom>
        </p:spPr>
      </p:pic>
    </p:spTree>
    <p:extLst>
      <p:ext uri="{BB962C8B-B14F-4D97-AF65-F5344CB8AC3E}">
        <p14:creationId xmlns:p14="http://schemas.microsoft.com/office/powerpoint/2010/main" val="2274245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p:txBody>
          <a:bodyPr/>
          <a:lstStyle/>
          <a:p>
            <a:pPr marL="0" indent="0">
              <a:buNone/>
            </a:pPr>
            <a:r>
              <a:rPr lang="cs-CZ" dirty="0" smtClean="0"/>
              <a:t>#</a:t>
            </a:r>
            <a:r>
              <a:rPr lang="en-US" dirty="0" smtClean="0"/>
              <a:t>6</a:t>
            </a:r>
            <a:r>
              <a:rPr lang="cs-CZ" dirty="0" smtClean="0"/>
              <a:t> </a:t>
            </a:r>
            <a:r>
              <a:rPr lang="en-US" dirty="0" smtClean="0"/>
              <a:t>Attend the lectures and don’t pay attention to </a:t>
            </a:r>
            <a:r>
              <a:rPr lang="en-US" dirty="0" smtClean="0"/>
              <a:t>social nets </a:t>
            </a:r>
            <a:r>
              <a:rPr lang="cs-CZ" dirty="0" smtClean="0"/>
              <a:t>a</a:t>
            </a:r>
            <a:r>
              <a:rPr lang="en-US" dirty="0" err="1" smtClean="0"/>
              <a:t>nd</a:t>
            </a:r>
            <a:r>
              <a:rPr lang="en-US" dirty="0" smtClean="0"/>
              <a:t> games, but to the subject taught </a:t>
            </a:r>
          </a:p>
          <a:p>
            <a:r>
              <a:rPr lang="en-US" dirty="0" smtClean="0"/>
              <a:t>There’s an exam</a:t>
            </a:r>
          </a:p>
          <a:p>
            <a:r>
              <a:rPr lang="en-US" dirty="0" smtClean="0"/>
              <a:t>You’ll use the knowledge in other courses and in your work </a:t>
            </a:r>
          </a:p>
          <a:p>
            <a:r>
              <a:rPr lang="en-US" dirty="0" smtClean="0"/>
              <a:t>And even </a:t>
            </a:r>
            <a:r>
              <a:rPr lang="en-US" dirty="0" smtClean="0"/>
              <a:t>you don’t, </a:t>
            </a:r>
            <a:r>
              <a:rPr lang="en-US" dirty="0" smtClean="0"/>
              <a:t>it’s an excellent mental exercise ! </a:t>
            </a:r>
            <a:endParaRPr lang="cs-CZ" dirty="0" smtClean="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41</a:t>
            </a:fld>
            <a:endParaRPr lang="cs-CZ" altLang="en-US"/>
          </a:p>
        </p:txBody>
      </p:sp>
    </p:spTree>
    <p:extLst>
      <p:ext uri="{BB962C8B-B14F-4D97-AF65-F5344CB8AC3E}">
        <p14:creationId xmlns:p14="http://schemas.microsoft.com/office/powerpoint/2010/main" val="3760425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a:t>
            </a:r>
            <a:r>
              <a:rPr lang="en-US" altLang="en-US" dirty="0" smtClean="0"/>
              <a:t>being a </a:t>
            </a:r>
            <a:r>
              <a:rPr lang="en-US" altLang="en-US" dirty="0"/>
              <a:t>student at FIT contd. </a:t>
            </a:r>
            <a:endParaRPr lang="en-US" dirty="0"/>
          </a:p>
        </p:txBody>
      </p:sp>
      <p:sp>
        <p:nvSpPr>
          <p:cNvPr id="33795" name="Zástupný symbol pro obsah 2"/>
          <p:cNvSpPr>
            <a:spLocks noGrp="1"/>
          </p:cNvSpPr>
          <p:nvPr>
            <p:ph idx="1"/>
          </p:nvPr>
        </p:nvSpPr>
        <p:spPr/>
        <p:txBody>
          <a:bodyPr/>
          <a:lstStyle/>
          <a:p>
            <a:pPr marL="0" indent="0" eaLnBrk="1" hangingPunct="1">
              <a:buNone/>
            </a:pPr>
            <a:r>
              <a:rPr lang="en-US" altLang="en-US" dirty="0" smtClean="0"/>
              <a:t># </a:t>
            </a:r>
            <a:r>
              <a:rPr lang="en-US" altLang="en-US" dirty="0" smtClean="0"/>
              <a:t>Lecture recordings should serve as a tool when you miss lecture or study for exam, but not as a replacement of being in the lecture. </a:t>
            </a:r>
            <a:r>
              <a:rPr lang="en-US" altLang="en-US" b="1" dirty="0" smtClean="0"/>
              <a:t>Using the recordings as the only source for the course 2 days before the exam </a:t>
            </a:r>
            <a:r>
              <a:rPr lang="cs-CZ" altLang="en-US" b="1" dirty="0" smtClean="0"/>
              <a:t>(</a:t>
            </a:r>
            <a:r>
              <a:rPr lang="en-US" altLang="en-US" b="1" dirty="0" err="1" smtClean="0"/>
              <a:t>Honza’s</a:t>
            </a:r>
            <a:r>
              <a:rPr lang="en-US" altLang="en-US" b="1" dirty="0" smtClean="0"/>
              <a:t> coefficient is around </a:t>
            </a:r>
            <a:r>
              <a:rPr lang="cs-CZ" altLang="en-US" b="1" dirty="0" smtClean="0"/>
              <a:t>1.5x)</a:t>
            </a:r>
            <a:r>
              <a:rPr lang="en-US" altLang="en-US" b="1" dirty="0" smtClean="0"/>
              <a:t>, is pathological and I strongly warn you against it ! </a:t>
            </a:r>
          </a:p>
        </p:txBody>
      </p:sp>
      <p:sp>
        <p:nvSpPr>
          <p:cNvPr id="4" name="Zástupný symbol pro číslo snímku 3"/>
          <p:cNvSpPr>
            <a:spLocks noGrp="1"/>
          </p:cNvSpPr>
          <p:nvPr>
            <p:ph type="sldNum" sz="quarter" idx="12"/>
          </p:nvPr>
        </p:nvSpPr>
        <p:spPr/>
        <p:txBody>
          <a:bodyPr/>
          <a:lstStyle/>
          <a:p>
            <a:pPr>
              <a:defRPr/>
            </a:pPr>
            <a:fld id="{3358A4C6-1D67-4910-931B-B31F954E6FEE}" type="slidenum">
              <a:rPr lang="cs-CZ" altLang="en-US"/>
              <a:pPr>
                <a:defRPr/>
              </a:pPr>
              <a:t>42</a:t>
            </a:fld>
            <a:endParaRPr lang="cs-CZ"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5842" name="Zástupný symbol pro obsah 2"/>
          <p:cNvSpPr>
            <a:spLocks noGrp="1"/>
          </p:cNvSpPr>
          <p:nvPr>
            <p:ph idx="1"/>
          </p:nvPr>
        </p:nvSpPr>
        <p:spPr>
          <a:xfrm>
            <a:off x="407368" y="404813"/>
            <a:ext cx="9803432" cy="5721350"/>
          </a:xfrm>
        </p:spPr>
        <p:txBody>
          <a:bodyPr>
            <a:normAutofit/>
          </a:bodyPr>
          <a:lstStyle/>
          <a:p>
            <a:pPr marL="0" indent="0">
              <a:buNone/>
            </a:pPr>
            <a:r>
              <a:rPr lang="en-US" altLang="en-US" sz="12000" dirty="0" smtClean="0"/>
              <a:t>Being </a:t>
            </a:r>
            <a:r>
              <a:rPr lang="en-US" altLang="en-US" sz="12000" b="1" dirty="0" smtClean="0"/>
              <a:t>physically</a:t>
            </a:r>
            <a:r>
              <a:rPr lang="en-US" altLang="en-US" sz="12000" dirty="0" smtClean="0"/>
              <a:t> @FIT </a:t>
            </a:r>
            <a:r>
              <a:rPr lang="en-US" altLang="en-US" sz="12000" dirty="0"/>
              <a:t>pays off </a:t>
            </a:r>
            <a:r>
              <a:rPr lang="cs-CZ" altLang="en-US" sz="12000" dirty="0"/>
              <a:t>!</a:t>
            </a:r>
          </a:p>
        </p:txBody>
      </p:sp>
      <p:sp>
        <p:nvSpPr>
          <p:cNvPr id="4" name="Zástupný symbol pro číslo snímku 3"/>
          <p:cNvSpPr>
            <a:spLocks noGrp="1"/>
          </p:cNvSpPr>
          <p:nvPr>
            <p:ph type="sldNum" sz="quarter" idx="12"/>
          </p:nvPr>
        </p:nvSpPr>
        <p:spPr/>
        <p:txBody>
          <a:bodyPr/>
          <a:lstStyle/>
          <a:p>
            <a:pPr>
              <a:defRPr/>
            </a:pPr>
            <a:fld id="{823838FA-C9F2-4444-BCB3-2A6FB91BEFAD}" type="slidenum">
              <a:rPr lang="cs-CZ" altLang="en-US" smtClean="0">
                <a:solidFill>
                  <a:srgbClr val="000000"/>
                </a:solidFill>
              </a:rPr>
              <a:pPr>
                <a:defRPr/>
              </a:pPr>
              <a:t>43</a:t>
            </a:fld>
            <a:endParaRPr lang="cs-CZ" altLang="en-US">
              <a:solidFill>
                <a:srgbClr val="000000"/>
              </a:solidFill>
            </a:endParaRPr>
          </a:p>
        </p:txBody>
      </p:sp>
    </p:spTree>
    <p:extLst>
      <p:ext uri="{BB962C8B-B14F-4D97-AF65-F5344CB8AC3E}">
        <p14:creationId xmlns:p14="http://schemas.microsoft.com/office/powerpoint/2010/main" val="1152997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Zástupný symbol pro obsah 2"/>
          <p:cNvSpPr>
            <a:spLocks noGrp="1"/>
          </p:cNvSpPr>
          <p:nvPr>
            <p:ph idx="1"/>
          </p:nvPr>
        </p:nvSpPr>
        <p:spPr>
          <a:xfrm>
            <a:off x="407368" y="404813"/>
            <a:ext cx="9803432" cy="5721350"/>
          </a:xfrm>
        </p:spPr>
        <p:txBody>
          <a:bodyPr>
            <a:normAutofit/>
          </a:bodyPr>
          <a:lstStyle/>
          <a:p>
            <a:pPr marL="0" indent="0">
              <a:buNone/>
            </a:pPr>
            <a:r>
              <a:rPr lang="en-US" altLang="en-US" sz="12000" dirty="0" smtClean="0">
                <a:solidFill>
                  <a:srgbClr val="FFFF00"/>
                </a:solidFill>
              </a:rPr>
              <a:t>End of the introduction</a:t>
            </a:r>
            <a:endParaRPr lang="cs-CZ" altLang="en-US" sz="12000" dirty="0">
              <a:solidFill>
                <a:srgbClr val="FFFF00"/>
              </a:solidFill>
            </a:endParaRPr>
          </a:p>
        </p:txBody>
      </p:sp>
      <p:sp>
        <p:nvSpPr>
          <p:cNvPr id="4" name="Zástupný symbol pro číslo snímku 3"/>
          <p:cNvSpPr>
            <a:spLocks noGrp="1"/>
          </p:cNvSpPr>
          <p:nvPr>
            <p:ph type="sldNum" sz="quarter" idx="12"/>
          </p:nvPr>
        </p:nvSpPr>
        <p:spPr/>
        <p:txBody>
          <a:bodyPr/>
          <a:lstStyle/>
          <a:p>
            <a:pPr>
              <a:defRPr/>
            </a:pPr>
            <a:fld id="{823838FA-C9F2-4444-BCB3-2A6FB91BEFAD}" type="slidenum">
              <a:rPr lang="cs-CZ" altLang="en-US" smtClean="0">
                <a:solidFill>
                  <a:srgbClr val="000000"/>
                </a:solidFill>
              </a:rPr>
              <a:pPr>
                <a:defRPr/>
              </a:pPr>
              <a:t>44</a:t>
            </a:fld>
            <a:endParaRPr lang="cs-CZ" altLang="en-US">
              <a:solidFill>
                <a:srgbClr val="000000"/>
              </a:solidFill>
            </a:endParaRPr>
          </a:p>
        </p:txBody>
      </p:sp>
    </p:spTree>
    <p:extLst>
      <p:ext uri="{BB962C8B-B14F-4D97-AF65-F5344CB8AC3E}">
        <p14:creationId xmlns:p14="http://schemas.microsoft.com/office/powerpoint/2010/main" val="4070374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en-US" altLang="en-US" smtClean="0"/>
              <a:t>Organization</a:t>
            </a:r>
          </a:p>
        </p:txBody>
      </p:sp>
      <p:sp>
        <p:nvSpPr>
          <p:cNvPr id="3" name="Zástupný symbol pro obsah 2"/>
          <p:cNvSpPr>
            <a:spLocks noGrp="1"/>
          </p:cNvSpPr>
          <p:nvPr>
            <p:ph idx="1"/>
          </p:nvPr>
        </p:nvSpPr>
        <p:spPr>
          <a:xfrm>
            <a:off x="838200" y="1600200"/>
            <a:ext cx="10515600" cy="4781550"/>
          </a:xfrm>
        </p:spPr>
        <p:txBody>
          <a:bodyPr>
            <a:normAutofit fontScale="92500" lnSpcReduction="10000"/>
          </a:bodyPr>
          <a:lstStyle/>
          <a:p>
            <a:pPr marL="0" indent="0" eaLnBrk="1" hangingPunct="1">
              <a:buNone/>
              <a:defRPr/>
            </a:pPr>
            <a:r>
              <a:rPr lang="cs-CZ" b="1" dirty="0" smtClean="0"/>
              <a:t>Web</a:t>
            </a:r>
          </a:p>
          <a:p>
            <a:pPr eaLnBrk="1" hangingPunct="1">
              <a:defRPr/>
            </a:pPr>
            <a:r>
              <a:rPr lang="en-US" dirty="0">
                <a:hlinkClick r:id="rId2"/>
              </a:rPr>
              <a:t>https://www.fit.vut.cz/study/course/ISS/</a:t>
            </a:r>
            <a:endParaRPr lang="cs-CZ" dirty="0"/>
          </a:p>
          <a:p>
            <a:pPr eaLnBrk="1" hangingPunct="1">
              <a:defRPr/>
            </a:pPr>
            <a:r>
              <a:rPr lang="cs-CZ" dirty="0">
                <a:hlinkClick r:id="rId3"/>
              </a:rPr>
              <a:t>http://www.fit.vutbr.cz/study/courses/ISS/public</a:t>
            </a:r>
            <a:r>
              <a:rPr lang="cs-CZ" dirty="0"/>
              <a:t> </a:t>
            </a:r>
          </a:p>
          <a:p>
            <a:pPr eaLnBrk="1" hangingPunct="1">
              <a:defRPr/>
            </a:pPr>
            <a:endParaRPr lang="cs-CZ" dirty="0" smtClean="0"/>
          </a:p>
          <a:p>
            <a:pPr marL="0" indent="0" eaLnBrk="1" hangingPunct="1">
              <a:buNone/>
              <a:defRPr/>
            </a:pPr>
            <a:r>
              <a:rPr lang="cs-CZ" b="1" dirty="0" err="1" smtClean="0"/>
              <a:t>Organi</a:t>
            </a:r>
            <a:r>
              <a:rPr lang="en-US" b="1" dirty="0" err="1" smtClean="0"/>
              <a:t>zation</a:t>
            </a:r>
            <a:r>
              <a:rPr lang="en-US" b="1" dirty="0" smtClean="0"/>
              <a:t> </a:t>
            </a:r>
            <a:endParaRPr lang="cs-CZ" b="1" dirty="0" smtClean="0"/>
          </a:p>
          <a:p>
            <a:pPr eaLnBrk="1" hangingPunct="1">
              <a:defRPr/>
            </a:pPr>
            <a:r>
              <a:rPr lang="cs-CZ" dirty="0" smtClean="0"/>
              <a:t>2 </a:t>
            </a:r>
            <a:r>
              <a:rPr lang="en-US" dirty="0" smtClean="0"/>
              <a:t>lecture groups</a:t>
            </a:r>
            <a:r>
              <a:rPr lang="cs-CZ" dirty="0" smtClean="0"/>
              <a:t>  1 x </a:t>
            </a:r>
            <a:r>
              <a:rPr lang="en-US" dirty="0" smtClean="0"/>
              <a:t>week</a:t>
            </a:r>
            <a:r>
              <a:rPr lang="cs-CZ" dirty="0" smtClean="0"/>
              <a:t>, 3h, </a:t>
            </a:r>
            <a:r>
              <a:rPr lang="en-US" dirty="0" smtClean="0"/>
              <a:t>1</a:t>
            </a:r>
            <a:r>
              <a:rPr lang="cs-CZ" dirty="0" smtClean="0"/>
              <a:t> </a:t>
            </a:r>
            <a:r>
              <a:rPr lang="en-US" dirty="0" smtClean="0"/>
              <a:t>break</a:t>
            </a:r>
            <a:r>
              <a:rPr lang="cs-CZ" dirty="0" smtClean="0"/>
              <a:t>. </a:t>
            </a:r>
          </a:p>
          <a:p>
            <a:pPr eaLnBrk="1" hangingPunct="1">
              <a:defRPr/>
            </a:pPr>
            <a:r>
              <a:rPr lang="en-US" dirty="0" smtClean="0"/>
              <a:t>Wednesday – Czech, Friday - </a:t>
            </a:r>
            <a:r>
              <a:rPr lang="cs-CZ" dirty="0" smtClean="0"/>
              <a:t>ENGLISH. </a:t>
            </a:r>
          </a:p>
          <a:p>
            <a:pPr eaLnBrk="1" hangingPunct="1">
              <a:defRPr/>
            </a:pPr>
            <a:r>
              <a:rPr lang="en-US" dirty="0" smtClean="0">
                <a:solidFill>
                  <a:srgbClr val="FF0000"/>
                </a:solidFill>
              </a:rPr>
              <a:t>N</a:t>
            </a:r>
            <a:r>
              <a:rPr lang="cs-CZ" dirty="0" err="1" smtClean="0">
                <a:solidFill>
                  <a:srgbClr val="FF0000"/>
                </a:solidFill>
              </a:rPr>
              <a:t>umeric</a:t>
            </a:r>
            <a:r>
              <a:rPr lang="en-US" dirty="0" smtClean="0">
                <a:solidFill>
                  <a:srgbClr val="FF0000"/>
                </a:solidFill>
              </a:rPr>
              <a:t>al exercise </a:t>
            </a:r>
            <a:r>
              <a:rPr lang="cs-CZ" dirty="0" smtClean="0"/>
              <a:t>1 x 14 </a:t>
            </a:r>
            <a:r>
              <a:rPr lang="en-US" dirty="0" smtClean="0"/>
              <a:t>days</a:t>
            </a:r>
            <a:r>
              <a:rPr lang="cs-CZ" dirty="0" smtClean="0"/>
              <a:t>, 2h. </a:t>
            </a:r>
            <a:r>
              <a:rPr lang="en-US" dirty="0" smtClean="0"/>
              <a:t>3</a:t>
            </a:r>
            <a:r>
              <a:rPr lang="cs-CZ" dirty="0" smtClean="0"/>
              <a:t> </a:t>
            </a:r>
            <a:r>
              <a:rPr lang="en-US" dirty="0" smtClean="0"/>
              <a:t>groups weekly are </a:t>
            </a:r>
            <a:r>
              <a:rPr lang="cs-CZ" dirty="0" smtClean="0"/>
              <a:t>ENGLISH. </a:t>
            </a:r>
            <a:r>
              <a:rPr lang="en-US" dirty="0" smtClean="0"/>
              <a:t>Registration in IS VUT, hopefully OK. Tests. </a:t>
            </a:r>
            <a:endParaRPr lang="cs-CZ" dirty="0" smtClean="0"/>
          </a:p>
          <a:p>
            <a:pPr eaLnBrk="1" hangingPunct="1">
              <a:defRPr/>
            </a:pPr>
            <a:r>
              <a:rPr lang="en-US" dirty="0" smtClean="0"/>
              <a:t>Ex computer labs for self-study + loads of Python notebooks. </a:t>
            </a:r>
          </a:p>
          <a:p>
            <a:pPr eaLnBrk="1" hangingPunct="1">
              <a:defRPr/>
            </a:pPr>
            <a:r>
              <a:rPr lang="en-US" b="1" dirty="0" smtClean="0"/>
              <a:t>Project</a:t>
            </a:r>
            <a:endParaRPr lang="cs-CZ" dirty="0" smtClean="0"/>
          </a:p>
        </p:txBody>
      </p:sp>
      <p:sp>
        <p:nvSpPr>
          <p:cNvPr id="4" name="Zástupný symbol pro číslo snímku 3"/>
          <p:cNvSpPr>
            <a:spLocks noGrp="1"/>
          </p:cNvSpPr>
          <p:nvPr>
            <p:ph type="sldNum" sz="quarter" idx="12"/>
          </p:nvPr>
        </p:nvSpPr>
        <p:spPr/>
        <p:txBody>
          <a:bodyPr/>
          <a:lstStyle/>
          <a:p>
            <a:pPr>
              <a:defRPr/>
            </a:pPr>
            <a:fld id="{51FC9405-A48A-4102-926C-C36B4F405D0C}" type="slidenum">
              <a:rPr lang="cs-CZ" altLang="en-US"/>
              <a:pPr>
                <a:defRPr/>
              </a:pPr>
              <a:t>5</a:t>
            </a:fld>
            <a:endParaRPr lang="cs-CZ" altLang="en-US"/>
          </a:p>
        </p:txBody>
      </p:sp>
    </p:spTree>
    <p:extLst>
      <p:ext uri="{BB962C8B-B14F-4D97-AF65-F5344CB8AC3E}">
        <p14:creationId xmlns:p14="http://schemas.microsoft.com/office/powerpoint/2010/main" val="268617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ltLang="en-US" dirty="0" err="1" smtClean="0"/>
              <a:t>Organi</a:t>
            </a:r>
            <a:r>
              <a:rPr lang="en-US" altLang="en-US" dirty="0" err="1" smtClean="0"/>
              <a:t>zation</a:t>
            </a:r>
            <a:r>
              <a:rPr lang="cs-CZ" altLang="en-US" dirty="0" smtClean="0"/>
              <a:t> II. </a:t>
            </a:r>
            <a:endParaRPr lang="en-US" altLang="en-US" dirty="0" smtClean="0"/>
          </a:p>
        </p:txBody>
      </p:sp>
      <p:sp>
        <p:nvSpPr>
          <p:cNvPr id="3" name="Zástupný symbol pro obsah 2"/>
          <p:cNvSpPr>
            <a:spLocks noGrp="1"/>
          </p:cNvSpPr>
          <p:nvPr>
            <p:ph idx="1"/>
          </p:nvPr>
        </p:nvSpPr>
        <p:spPr/>
        <p:txBody>
          <a:bodyPr>
            <a:normAutofit/>
          </a:bodyPr>
          <a:lstStyle/>
          <a:p>
            <a:pPr>
              <a:defRPr/>
            </a:pPr>
            <a:r>
              <a:rPr lang="cs-CZ" dirty="0" err="1" smtClean="0"/>
              <a:t>Numeri</a:t>
            </a:r>
            <a:r>
              <a:rPr lang="en-US" dirty="0" err="1" smtClean="0"/>
              <a:t>cals</a:t>
            </a:r>
            <a:r>
              <a:rPr lang="en-US" dirty="0" smtClean="0"/>
              <a:t> on Wed </a:t>
            </a:r>
            <a:r>
              <a:rPr lang="cs-CZ" dirty="0" smtClean="0"/>
              <a:t>28.9. </a:t>
            </a:r>
            <a:r>
              <a:rPr lang="en-US" dirty="0" smtClean="0"/>
              <a:t>cancelled - please come to any other group within the </a:t>
            </a:r>
            <a:r>
              <a:rPr lang="cs-CZ" dirty="0" smtClean="0"/>
              <a:t>14-</a:t>
            </a:r>
            <a:r>
              <a:rPr lang="en-US" dirty="0" smtClean="0"/>
              <a:t>day block</a:t>
            </a:r>
            <a:r>
              <a:rPr lang="cs-CZ" dirty="0" smtClean="0"/>
              <a:t>. </a:t>
            </a:r>
            <a:r>
              <a:rPr lang="cs-CZ" b="1" dirty="0" err="1" smtClean="0"/>
              <a:t>Please</a:t>
            </a:r>
            <a:r>
              <a:rPr lang="cs-CZ" b="1" dirty="0" smtClean="0"/>
              <a:t> </a:t>
            </a:r>
            <a:r>
              <a:rPr lang="en-US" b="1" dirty="0" smtClean="0"/>
              <a:t>inform</a:t>
            </a:r>
            <a:r>
              <a:rPr lang="cs-CZ" b="1" dirty="0" smtClean="0"/>
              <a:t> </a:t>
            </a:r>
            <a:r>
              <a:rPr lang="cs-CZ" b="1" dirty="0" err="1" smtClean="0"/>
              <a:t>the</a:t>
            </a:r>
            <a:r>
              <a:rPr lang="cs-CZ" b="1" dirty="0" smtClean="0"/>
              <a:t> tutor</a:t>
            </a:r>
            <a:r>
              <a:rPr lang="en-US" b="1" dirty="0" smtClean="0"/>
              <a:t> of the target group</a:t>
            </a:r>
            <a:r>
              <a:rPr lang="cs-CZ" dirty="0" smtClean="0"/>
              <a:t>. </a:t>
            </a:r>
          </a:p>
          <a:p>
            <a:pPr>
              <a:defRPr/>
            </a:pPr>
            <a:r>
              <a:rPr lang="en-US" dirty="0" smtClean="0"/>
              <a:t>Living </a:t>
            </a:r>
            <a:r>
              <a:rPr lang="en-US" dirty="0" smtClean="0"/>
              <a:t>Discord discussions with some ISS tutors (PhD students) in. </a:t>
            </a:r>
            <a:endParaRPr lang="cs-CZ" dirty="0" smtClean="0"/>
          </a:p>
          <a:p>
            <a:pPr>
              <a:defRPr/>
            </a:pPr>
            <a:r>
              <a:rPr lang="en-US" dirty="0" smtClean="0"/>
              <a:t>Recognition of points from exercise and project</a:t>
            </a:r>
            <a:endParaRPr lang="cs-CZ" dirty="0" smtClean="0"/>
          </a:p>
          <a:p>
            <a:pPr lvl="1">
              <a:defRPr/>
            </a:pPr>
            <a:r>
              <a:rPr lang="cs-CZ" dirty="0" err="1" smtClean="0"/>
              <a:t>Numerical</a:t>
            </a:r>
            <a:r>
              <a:rPr lang="cs-CZ" dirty="0" smtClean="0"/>
              <a:t> </a:t>
            </a:r>
            <a:r>
              <a:rPr lang="cs-CZ" dirty="0" err="1" smtClean="0"/>
              <a:t>exercises</a:t>
            </a:r>
            <a:r>
              <a:rPr lang="cs-CZ" dirty="0" smtClean="0"/>
              <a:t> </a:t>
            </a:r>
            <a:r>
              <a:rPr lang="en-US" dirty="0" smtClean="0"/>
              <a:t>and project from past two years </a:t>
            </a:r>
            <a:r>
              <a:rPr lang="cs-CZ" dirty="0" smtClean="0"/>
              <a:t>20</a:t>
            </a:r>
            <a:r>
              <a:rPr lang="en-US" dirty="0" smtClean="0"/>
              <a:t>21</a:t>
            </a:r>
            <a:r>
              <a:rPr lang="cs-CZ" dirty="0" smtClean="0"/>
              <a:t>/2</a:t>
            </a:r>
            <a:r>
              <a:rPr lang="en-US" dirty="0" smtClean="0"/>
              <a:t>2 and </a:t>
            </a:r>
            <a:r>
              <a:rPr lang="cs-CZ" dirty="0"/>
              <a:t>20</a:t>
            </a:r>
            <a:r>
              <a:rPr lang="en-US" dirty="0" smtClean="0"/>
              <a:t>22</a:t>
            </a:r>
            <a:r>
              <a:rPr lang="cs-CZ" dirty="0" smtClean="0"/>
              <a:t>/2</a:t>
            </a:r>
            <a:r>
              <a:rPr lang="en-US" dirty="0" smtClean="0"/>
              <a:t>3</a:t>
            </a:r>
          </a:p>
          <a:p>
            <a:pPr lvl="1">
              <a:defRPr/>
            </a:pPr>
            <a:r>
              <a:rPr lang="en-US" dirty="0" smtClean="0"/>
              <a:t>No half-</a:t>
            </a:r>
            <a:r>
              <a:rPr lang="en-US" dirty="0" err="1" smtClean="0"/>
              <a:t>semestral</a:t>
            </a:r>
            <a:r>
              <a:rPr lang="en-US" dirty="0" smtClean="0"/>
              <a:t> and final exam. </a:t>
            </a:r>
          </a:p>
          <a:p>
            <a:pPr lvl="1">
              <a:defRPr/>
            </a:pPr>
            <a:r>
              <a:rPr lang="en-US" dirty="0" smtClean="0"/>
              <a:t>No combination “half of points from 2022/23, doing the rest now…”</a:t>
            </a:r>
            <a:endParaRPr lang="en-US" dirty="0" smtClean="0"/>
          </a:p>
          <a:p>
            <a:pPr lvl="1">
              <a:defRPr/>
            </a:pPr>
            <a:r>
              <a:rPr lang="en-US" dirty="0" smtClean="0"/>
              <a:t>Write me a simple email saying what you want me to recognize. </a:t>
            </a:r>
            <a:endParaRPr lang="cs-CZ" dirty="0" smtClean="0"/>
          </a:p>
        </p:txBody>
      </p:sp>
      <p:sp>
        <p:nvSpPr>
          <p:cNvPr id="4" name="Zástupný symbol pro číslo snímku 3"/>
          <p:cNvSpPr>
            <a:spLocks noGrp="1"/>
          </p:cNvSpPr>
          <p:nvPr>
            <p:ph type="sldNum" sz="quarter" idx="12"/>
          </p:nvPr>
        </p:nvSpPr>
        <p:spPr/>
        <p:txBody>
          <a:bodyPr/>
          <a:lstStyle/>
          <a:p>
            <a:pPr>
              <a:defRPr/>
            </a:pPr>
            <a:fld id="{D0FEAD5D-757C-4B41-8B90-8492F8599F76}" type="slidenum">
              <a:rPr lang="cs-CZ" altLang="en-US" smtClean="0"/>
              <a:pPr>
                <a:defRPr/>
              </a:pPr>
              <a:t>6</a:t>
            </a:fld>
            <a:endParaRPr lang="cs-CZ" altLang="en-US"/>
          </a:p>
        </p:txBody>
      </p:sp>
    </p:spTree>
    <p:extLst>
      <p:ext uri="{BB962C8B-B14F-4D97-AF65-F5344CB8AC3E}">
        <p14:creationId xmlns:p14="http://schemas.microsoft.com/office/powerpoint/2010/main" val="153531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en-US" altLang="en-US" dirty="0" smtClean="0"/>
              <a:t>Who will teach the lectures</a:t>
            </a:r>
            <a:r>
              <a:rPr lang="cs-CZ" altLang="en-US" dirty="0" smtClean="0"/>
              <a:t> ?</a:t>
            </a:r>
            <a:endParaRPr lang="en-US" altLang="en-US" dirty="0" smtClean="0"/>
          </a:p>
        </p:txBody>
      </p:sp>
      <p:sp>
        <p:nvSpPr>
          <p:cNvPr id="8195" name="Zástupný symbol pro obsah 2"/>
          <p:cNvSpPr>
            <a:spLocks noGrp="1"/>
          </p:cNvSpPr>
          <p:nvPr>
            <p:ph idx="1"/>
          </p:nvPr>
        </p:nvSpPr>
        <p:spPr/>
        <p:txBody>
          <a:bodyPr/>
          <a:lstStyle/>
          <a:p>
            <a:pPr eaLnBrk="1" hangingPunct="1"/>
            <a:r>
              <a:rPr lang="en-US" altLang="en-US" dirty="0" smtClean="0"/>
              <a:t>Lectures </a:t>
            </a:r>
            <a:r>
              <a:rPr lang="cs-CZ" altLang="en-US" dirty="0" smtClean="0"/>
              <a:t>- Honza </a:t>
            </a:r>
            <a:r>
              <a:rPr lang="cs-CZ" altLang="en-US" dirty="0" smtClean="0"/>
              <a:t>Černocký</a:t>
            </a:r>
            <a:endParaRPr lang="en-US" altLang="en-US" dirty="0" smtClean="0"/>
          </a:p>
        </p:txBody>
      </p:sp>
      <p:sp>
        <p:nvSpPr>
          <p:cNvPr id="4" name="Zástupný symbol pro číslo snímku 3"/>
          <p:cNvSpPr>
            <a:spLocks noGrp="1"/>
          </p:cNvSpPr>
          <p:nvPr>
            <p:ph type="sldNum" sz="quarter" idx="12"/>
          </p:nvPr>
        </p:nvSpPr>
        <p:spPr/>
        <p:txBody>
          <a:bodyPr/>
          <a:lstStyle/>
          <a:p>
            <a:pPr>
              <a:defRPr/>
            </a:pPr>
            <a:fld id="{0777E764-1120-4D92-A167-E6AA32966EA1}" type="slidenum">
              <a:rPr lang="cs-CZ" altLang="en-US"/>
              <a:pPr>
                <a:defRPr/>
              </a:pPr>
              <a:t>7</a:t>
            </a:fld>
            <a:endParaRPr lang="cs-CZ" altLang="en-US"/>
          </a:p>
        </p:txBody>
      </p:sp>
      <p:pic>
        <p:nvPicPr>
          <p:cNvPr id="3074"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3520582"/>
            <a:ext cx="257767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4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1424" y="-34860"/>
            <a:ext cx="10515600" cy="1325563"/>
          </a:xfrm>
        </p:spPr>
        <p:txBody>
          <a:bodyPr>
            <a:normAutofit/>
          </a:bodyPr>
          <a:lstStyle/>
          <a:p>
            <a:r>
              <a:rPr lang="en-US" altLang="en-US" dirty="0" smtClean="0"/>
              <a:t>Who will teach the n</a:t>
            </a:r>
            <a:r>
              <a:rPr lang="cs-CZ" altLang="en-US" dirty="0" err="1" smtClean="0"/>
              <a:t>umeric</a:t>
            </a:r>
            <a:r>
              <a:rPr lang="en-US" altLang="en-US" dirty="0"/>
              <a:t>al </a:t>
            </a:r>
            <a:r>
              <a:rPr lang="en-US" altLang="en-US" dirty="0" smtClean="0"/>
              <a:t>exercises ?</a:t>
            </a:r>
            <a:endParaRPr lang="en-US" dirty="0"/>
          </a:p>
        </p:txBody>
      </p:sp>
      <p:sp>
        <p:nvSpPr>
          <p:cNvPr id="3" name="Zástupný symbol pro obsah 2"/>
          <p:cNvSpPr>
            <a:spLocks noGrp="1"/>
          </p:cNvSpPr>
          <p:nvPr>
            <p:ph idx="1"/>
          </p:nvPr>
        </p:nvSpPr>
        <p:spPr/>
        <p:txBody>
          <a:bodyPr/>
          <a:lstStyle/>
          <a:p>
            <a:pPr marL="0" indent="0">
              <a:buNone/>
            </a:pPr>
            <a:r>
              <a:rPr lang="en-US" altLang="en-US" dirty="0" smtClean="0"/>
              <a:t>assistants </a:t>
            </a:r>
            <a:r>
              <a:rPr lang="en-US" altLang="en-US" dirty="0"/>
              <a:t>and </a:t>
            </a:r>
            <a:r>
              <a:rPr lang="en-US" altLang="en-US" dirty="0" smtClean="0"/>
              <a:t/>
            </a:r>
            <a:br>
              <a:rPr lang="en-US" altLang="en-US" dirty="0" smtClean="0"/>
            </a:br>
            <a:r>
              <a:rPr lang="cs-CZ" altLang="en-US" dirty="0" smtClean="0"/>
              <a:t>P</a:t>
            </a:r>
            <a:r>
              <a:rPr lang="en-US" altLang="en-US" dirty="0" err="1"/>
              <a:t>hD</a:t>
            </a:r>
            <a:r>
              <a:rPr lang="en-US" altLang="en-US" dirty="0"/>
              <a:t> students </a:t>
            </a:r>
            <a:r>
              <a:rPr lang="en-US" altLang="en-US" dirty="0" smtClean="0"/>
              <a:t/>
            </a:r>
            <a:br>
              <a:rPr lang="en-US" altLang="en-US" dirty="0" smtClean="0"/>
            </a:br>
            <a:r>
              <a:rPr lang="en-US" altLang="en-US" dirty="0" smtClean="0"/>
              <a:t>of </a:t>
            </a:r>
            <a:r>
              <a:rPr lang="en-US" altLang="en-US" dirty="0"/>
              <a:t>DCGM</a:t>
            </a:r>
            <a:r>
              <a:rPr lang="cs-CZ" altLang="en-US" dirty="0"/>
              <a:t/>
            </a:r>
            <a:br>
              <a:rPr lang="cs-CZ" altLang="en-US" dirty="0"/>
            </a:br>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8</a:t>
            </a:fld>
            <a:r>
              <a:rPr lang="en-US" altLang="en-US" smtClean="0"/>
              <a:t> / 50 </a:t>
            </a:r>
            <a:endParaRPr lang="cs-CZ" altLang="en-US"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437" y="1038612"/>
            <a:ext cx="15652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2" descr="[image]"/>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7" name="AutoShape 24" descr="https://wis.fit.vutbr.cz/FIT/db/hr/view_person_photo.php?id=237"/>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8" name="AutoShape 27" descr="[image]"/>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9" name="Text Box 32"/>
          <p:cNvSpPr txBox="1">
            <a:spLocks noChangeArrowheads="1"/>
          </p:cNvSpPr>
          <p:nvPr/>
        </p:nvSpPr>
        <p:spPr bwMode="auto">
          <a:xfrm>
            <a:off x="3529020" y="3130937"/>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Franta </a:t>
            </a:r>
            <a:r>
              <a:rPr lang="cs-CZ" altLang="en-US" sz="1800" dirty="0" err="1"/>
              <a:t>Grézl</a:t>
            </a:r>
            <a:endParaRPr lang="cs-CZ" altLang="en-US" sz="1800" dirty="0"/>
          </a:p>
        </p:txBody>
      </p:sp>
      <p:sp>
        <p:nvSpPr>
          <p:cNvPr id="10" name="Text Box 35"/>
          <p:cNvSpPr txBox="1">
            <a:spLocks noChangeArrowheads="1"/>
          </p:cNvSpPr>
          <p:nvPr/>
        </p:nvSpPr>
        <p:spPr bwMode="auto">
          <a:xfrm>
            <a:off x="9285334" y="3146408"/>
            <a:ext cx="2390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Jan Brukner</a:t>
            </a:r>
          </a:p>
        </p:txBody>
      </p:sp>
      <p:sp>
        <p:nvSpPr>
          <p:cNvPr id="11" name="Text Box 38"/>
          <p:cNvSpPr txBox="1">
            <a:spLocks noChangeArrowheads="1"/>
          </p:cNvSpPr>
          <p:nvPr/>
        </p:nvSpPr>
        <p:spPr bwMode="auto">
          <a:xfrm>
            <a:off x="5187499" y="6223940"/>
            <a:ext cx="13466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smtClean="0"/>
              <a:t>Johan </a:t>
            </a:r>
            <a:r>
              <a:rPr lang="en-US" altLang="en-US" sz="1800" dirty="0" err="1" smtClean="0"/>
              <a:t>Rohdin</a:t>
            </a:r>
            <a:endParaRPr lang="cs-CZ" altLang="en-US" sz="1800" dirty="0"/>
          </a:p>
        </p:txBody>
      </p:sp>
      <p:sp>
        <p:nvSpPr>
          <p:cNvPr id="12" name="Text Box 39"/>
          <p:cNvSpPr txBox="1">
            <a:spLocks noChangeArrowheads="1"/>
          </p:cNvSpPr>
          <p:nvPr/>
        </p:nvSpPr>
        <p:spPr bwMode="auto">
          <a:xfrm>
            <a:off x="7097266" y="6168630"/>
            <a:ext cx="13166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Ladislav </a:t>
            </a:r>
            <a:r>
              <a:rPr lang="cs-CZ" altLang="en-US" sz="1800" dirty="0" err="1"/>
              <a:t>Mošner</a:t>
            </a:r>
            <a:endParaRPr lang="cs-CZ" altLang="en-US" sz="1800" dirty="0"/>
          </a:p>
        </p:txBody>
      </p:sp>
      <p:sp>
        <p:nvSpPr>
          <p:cNvPr id="13" name="Text Box 34"/>
          <p:cNvSpPr txBox="1">
            <a:spLocks noChangeArrowheads="1"/>
          </p:cNvSpPr>
          <p:nvPr/>
        </p:nvSpPr>
        <p:spPr bwMode="auto">
          <a:xfrm>
            <a:off x="7479276" y="3128026"/>
            <a:ext cx="1873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err="1"/>
              <a:t>Junyi</a:t>
            </a:r>
            <a:r>
              <a:rPr lang="en-US" altLang="en-US" sz="1800" dirty="0"/>
              <a:t> Peng</a:t>
            </a:r>
            <a:endParaRPr lang="cs-CZ" altLang="en-US" sz="1800" dirty="0"/>
          </a:p>
        </p:txBody>
      </p:sp>
      <p:pic>
        <p:nvPicPr>
          <p:cNvPr id="14" name="Obrázek 13"/>
          <p:cNvPicPr>
            <a:picLocks noChangeAspect="1"/>
          </p:cNvPicPr>
          <p:nvPr/>
        </p:nvPicPr>
        <p:blipFill>
          <a:blip r:embed="rId3"/>
          <a:stretch>
            <a:fillRect/>
          </a:stretch>
        </p:blipFill>
        <p:spPr>
          <a:xfrm>
            <a:off x="9197553" y="1011625"/>
            <a:ext cx="1645532" cy="2114549"/>
          </a:xfrm>
          <a:prstGeom prst="rect">
            <a:avLst/>
          </a:prstGeom>
        </p:spPr>
      </p:pic>
      <p:pic>
        <p:nvPicPr>
          <p:cNvPr id="15" name="Obrázek 14"/>
          <p:cNvPicPr>
            <a:picLocks noChangeAspect="1"/>
          </p:cNvPicPr>
          <p:nvPr/>
        </p:nvPicPr>
        <p:blipFill>
          <a:blip r:embed="rId4"/>
          <a:stretch>
            <a:fillRect/>
          </a:stretch>
        </p:blipFill>
        <p:spPr>
          <a:xfrm>
            <a:off x="7146940" y="4226404"/>
            <a:ext cx="1517916" cy="1950559"/>
          </a:xfrm>
          <a:prstGeom prst="rect">
            <a:avLst/>
          </a:prstGeom>
        </p:spPr>
      </p:pic>
      <p:sp>
        <p:nvSpPr>
          <p:cNvPr id="16" name="Text Box 37"/>
          <p:cNvSpPr txBox="1">
            <a:spLocks noChangeArrowheads="1"/>
          </p:cNvSpPr>
          <p:nvPr/>
        </p:nvSpPr>
        <p:spPr bwMode="auto">
          <a:xfrm>
            <a:off x="5056533" y="3128317"/>
            <a:ext cx="1873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smtClean="0"/>
              <a:t>Alex </a:t>
            </a:r>
            <a:r>
              <a:rPr lang="en-US" altLang="en-US" sz="1800" dirty="0" err="1" smtClean="0"/>
              <a:t>Polok</a:t>
            </a:r>
            <a:endParaRPr lang="cs-CZ" altLang="en-US" sz="1800" dirty="0"/>
          </a:p>
        </p:txBody>
      </p:sp>
      <p:pic>
        <p:nvPicPr>
          <p:cNvPr id="17" name="Obrázek 16"/>
          <p:cNvPicPr>
            <a:picLocks noChangeAspect="1"/>
          </p:cNvPicPr>
          <p:nvPr/>
        </p:nvPicPr>
        <p:blipFill>
          <a:blip r:embed="rId5"/>
          <a:stretch>
            <a:fillRect/>
          </a:stretch>
        </p:blipFill>
        <p:spPr>
          <a:xfrm>
            <a:off x="7160710" y="1136071"/>
            <a:ext cx="1897480" cy="1988840"/>
          </a:xfrm>
          <a:prstGeom prst="rect">
            <a:avLst/>
          </a:prstGeom>
        </p:spPr>
      </p:pic>
      <p:sp>
        <p:nvSpPr>
          <p:cNvPr id="20" name="Text Box 33"/>
          <p:cNvSpPr txBox="1">
            <a:spLocks noChangeArrowheads="1"/>
          </p:cNvSpPr>
          <p:nvPr/>
        </p:nvSpPr>
        <p:spPr bwMode="auto">
          <a:xfrm>
            <a:off x="8875402" y="6167719"/>
            <a:ext cx="12781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err="1" smtClean="0"/>
              <a:t>Jiangyu</a:t>
            </a:r>
            <a:r>
              <a:rPr lang="en-US" altLang="en-US" sz="1800" dirty="0" smtClean="0"/>
              <a:t> Han</a:t>
            </a:r>
            <a:endParaRPr lang="cs-CZ" altLang="en-US" sz="1800" dirty="0"/>
          </a:p>
        </p:txBody>
      </p:sp>
      <p:pic>
        <p:nvPicPr>
          <p:cNvPr id="24" name="Obrázek 23"/>
          <p:cNvPicPr>
            <a:picLocks noChangeAspect="1"/>
          </p:cNvPicPr>
          <p:nvPr/>
        </p:nvPicPr>
        <p:blipFill>
          <a:blip r:embed="rId6"/>
          <a:stretch>
            <a:fillRect/>
          </a:stretch>
        </p:blipFill>
        <p:spPr>
          <a:xfrm>
            <a:off x="3340249" y="4201471"/>
            <a:ext cx="1680612" cy="1983122"/>
          </a:xfrm>
          <a:prstGeom prst="rect">
            <a:avLst/>
          </a:prstGeom>
        </p:spPr>
      </p:pic>
      <p:sp>
        <p:nvSpPr>
          <p:cNvPr id="25" name="Text Box 38"/>
          <p:cNvSpPr txBox="1">
            <a:spLocks noChangeArrowheads="1"/>
          </p:cNvSpPr>
          <p:nvPr/>
        </p:nvSpPr>
        <p:spPr bwMode="auto">
          <a:xfrm>
            <a:off x="3340249" y="6240928"/>
            <a:ext cx="1346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smtClean="0"/>
              <a:t>Ján </a:t>
            </a:r>
            <a:r>
              <a:rPr lang="cs-CZ" altLang="en-US" sz="1800" dirty="0" err="1" smtClean="0"/>
              <a:t>Pavlus</a:t>
            </a:r>
            <a:endParaRPr lang="cs-CZ" altLang="en-US" sz="1800" dirty="0"/>
          </a:p>
        </p:txBody>
      </p:sp>
      <p:pic>
        <p:nvPicPr>
          <p:cNvPr id="1026" name="Picture 2" descr="https://lh4.googleusercontent.com/s7e26vIIBFNMRPE7L4kmr0ylKct4M4sXimNYdcbrvpRJIPxVfsCf7PWMqmgLWOlsWm67JxoDITKxAO33EVXLJxrD0dvLelcBAcd6YDsT6nx7V2REymCuo0hPJg_l6XHci5chq4eP8a902cg=s2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358" y="1038613"/>
            <a:ext cx="2092338" cy="2092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d9tmiNbVBkU_lj_gV61UkvuPiOmpKQJxm-KzycC1KDv4Hn7kiM7QS9xunIljwcKzgwFDluBsvzC4WbgqaIX65U8EOyJ-BCLgtZ8B5AURxfQBWopCyPrQ-Posg7dOsTyG27QNTPJ0W5L1vdk=s20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55282" y="4046162"/>
            <a:ext cx="1613355" cy="21317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han Rohdin - Assistant Professor - Brno University of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0321" y="4201471"/>
            <a:ext cx="1967159" cy="196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2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332656"/>
            <a:ext cx="10515600" cy="1325563"/>
          </a:xfrm>
        </p:spPr>
        <p:txBody>
          <a:bodyPr/>
          <a:lstStyle/>
          <a:p>
            <a:r>
              <a:rPr lang="en-US" dirty="0" smtClean="0"/>
              <a:t>Why </a:t>
            </a:r>
            <a:r>
              <a:rPr lang="cs-CZ" dirty="0" smtClean="0"/>
              <a:t/>
            </a:r>
            <a:br>
              <a:rPr lang="cs-CZ" dirty="0" smtClean="0"/>
            </a:br>
            <a:r>
              <a:rPr lang="en-US" dirty="0" smtClean="0"/>
              <a:t>English</a:t>
            </a:r>
            <a:r>
              <a:rPr lang="cs-CZ" dirty="0" smtClean="0"/>
              <a:t> ?</a:t>
            </a:r>
            <a:endParaRPr lang="en-US" dirty="0"/>
          </a:p>
        </p:txBody>
      </p:sp>
      <p:pic>
        <p:nvPicPr>
          <p:cNvPr id="17" name="Zástupný symbol pro obsah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689" y="0"/>
            <a:ext cx="9612312" cy="6395810"/>
          </a:xfrm>
        </p:spPr>
      </p:pic>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9</a:t>
            </a:fld>
            <a:endParaRPr lang="cs-CZ" altLang="en-US"/>
          </a:p>
        </p:txBody>
      </p:sp>
      <p:pic>
        <p:nvPicPr>
          <p:cNvPr id="6" name="Picture 2" descr="Flag of Ch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926" y="6477698"/>
            <a:ext cx="4984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6479285"/>
            <a:ext cx="4953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58976" y="6501510"/>
            <a:ext cx="4667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9138" y="6511035"/>
            <a:ext cx="533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73513" y="6515797"/>
            <a:ext cx="4953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2801" y="6526909"/>
            <a:ext cx="536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2414" y="6491984"/>
            <a:ext cx="4651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69001" y="6509447"/>
            <a:ext cx="466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1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43851" y="6491985"/>
            <a:ext cx="5238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Obrázek 1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10600" y="6441184"/>
            <a:ext cx="55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Obrázek 1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07175" y="6558659"/>
            <a:ext cx="495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776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17788</TotalTime>
  <Words>2078</Words>
  <Application>Microsoft Office PowerPoint</Application>
  <PresentationFormat>Širokoúhlá obrazovka</PresentationFormat>
  <Paragraphs>289</Paragraphs>
  <Slides>44</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Calibri</vt:lpstr>
      <vt:lpstr>Calibri Light</vt:lpstr>
      <vt:lpstr>Tahoma</vt:lpstr>
      <vt:lpstr>Wingdings</vt:lpstr>
      <vt:lpstr>Výchozí návrh</vt:lpstr>
      <vt:lpstr>ISS 2023/24 intro </vt:lpstr>
      <vt:lpstr>Agenda</vt:lpstr>
      <vt:lpstr>Hopefully done with COVID …</vt:lpstr>
      <vt:lpstr>Hopefully we will run a normal ISS this year …</vt:lpstr>
      <vt:lpstr>Organization</vt:lpstr>
      <vt:lpstr>Organization II. </vt:lpstr>
      <vt:lpstr>Who will teach the lectures ?</vt:lpstr>
      <vt:lpstr>Who will teach the numerical exercises ?</vt:lpstr>
      <vt:lpstr>Why  English ?</vt:lpstr>
      <vt:lpstr>Contacting us </vt:lpstr>
      <vt:lpstr>Prezentace aplikace PowerPoint</vt:lpstr>
      <vt:lpstr>Goals of ISS</vt:lpstr>
      <vt:lpstr>Practically</vt:lpstr>
      <vt:lpstr>Motivation I – Speech encoding for GSM / 3GPP in billions of cellphones worldwide</vt:lpstr>
      <vt:lpstr>Motivation II –financial markets are also signals</vt:lpstr>
      <vt:lpstr>Demo - MP3</vt:lpstr>
      <vt:lpstr>… and implementation</vt:lpstr>
      <vt:lpstr>Not just audio and speech – geo-signals</vt:lpstr>
      <vt:lpstr>And it can save your life … vibration analysis</vt:lpstr>
      <vt:lpstr>You can take signals from your body … </vt:lpstr>
      <vt:lpstr>ISS -&gt; features for machine learning </vt:lpstr>
      <vt:lpstr>Today, everything is artificial intelligence (maybe time to rename FIT  to FAI) !</vt:lpstr>
      <vt:lpstr>Classical program of signals and systems  in electrical engineering programs </vt:lpstr>
      <vt:lpstr>ISS program at FIT from 2022 – “Digital first”</vt:lpstr>
      <vt:lpstr>Lecture slides and Python notebooks </vt:lpstr>
      <vt:lpstr>Python does not bite or explode ! </vt:lpstr>
      <vt:lpstr>Numerical exercises </vt:lpstr>
      <vt:lpstr>Numericals – organization</vt:lpstr>
      <vt:lpstr>Project – study part (ex computer labs)</vt:lpstr>
      <vt:lpstr>Project</vt:lpstr>
      <vt:lpstr>Project evaluation</vt:lpstr>
      <vt:lpstr>ISS evaluation </vt:lpstr>
      <vt:lpstr>Litterature and Internet sources </vt:lpstr>
      <vt:lpstr>Video - both CZ and EN lectures are streamed and recorded</vt:lpstr>
      <vt:lpstr>personal remarks on being  a student at FIT</vt:lpstr>
      <vt:lpstr>personal remarks on being  a student at FIT contd. </vt:lpstr>
      <vt:lpstr>personal remarks on being  a student at FIT contd. </vt:lpstr>
      <vt:lpstr>personal remarks on being  a student at FIT contd. </vt:lpstr>
      <vt:lpstr>Prezentace aplikace PowerPoint</vt:lpstr>
      <vt:lpstr>Prezentace aplikace PowerPoint</vt:lpstr>
      <vt:lpstr>personal remarks on being  a student at FIT contd. </vt:lpstr>
      <vt:lpstr>personal remarks on being a student at FIT contd. </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Brno University of Technology Faculty of Information Technology  Department of Computer Graphics and MultiMedia</dc:title>
  <dc:creator>cernocky</dc:creator>
  <cp:lastModifiedBy>Honza Cernocky</cp:lastModifiedBy>
  <cp:revision>488</cp:revision>
  <dcterms:created xsi:type="dcterms:W3CDTF">2004-03-09T20:37:41Z</dcterms:created>
  <dcterms:modified xsi:type="dcterms:W3CDTF">2023-09-19T17:17:32Z</dcterms:modified>
</cp:coreProperties>
</file>