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6" y="3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D45B-FE33-4D9F-9C21-3AE2B937398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4076-B66F-4D65-976D-BB2AFA3F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ploteni</a:t>
            </a:r>
            <a:r>
              <a:rPr lang="en-US" dirty="0" smtClean="0"/>
              <a:t> </a:t>
            </a:r>
            <a:r>
              <a:rPr lang="en-US" dirty="0" err="1" smtClean="0"/>
              <a:t>tecen</a:t>
            </a:r>
            <a:r>
              <a:rPr lang="en-US" dirty="0" smtClean="0"/>
              <a:t> </a:t>
            </a:r>
            <a:r>
              <a:rPr lang="en-US" b="1" dirty="0" err="1" smtClean="0"/>
              <a:t>neysvetlovat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se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odvodilo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sikovni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muizou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prijit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cem</a:t>
            </a:r>
            <a:r>
              <a:rPr lang="en-US" dirty="0" smtClean="0"/>
              <a:t> 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pocatecni</a:t>
            </a:r>
            <a:r>
              <a:rPr lang="en-US" baseline="0" dirty="0" smtClean="0"/>
              <a:t> faze ? </a:t>
            </a:r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cem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 amplitude ?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B7F6-542F-464A-80D9-83C9AB5BAB43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BE6F-791B-4E20-AEF3-13D361B9E698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10A-FD55-41B6-A09E-C27855CE4696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E8E3-FE70-4A85-8528-B37D6DBB9228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081B-7C2B-40A5-9C54-96C63840EC8B}" type="slidenum">
              <a:rPr lang="en-US" smtClean="0"/>
              <a:pPr/>
              <a:t>‹#›</a:t>
            </a:fld>
            <a:r>
              <a:rPr lang="en-US" dirty="0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1038-DFC4-42A5-8915-B487037520CF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3D79-7A4D-40A3-822F-04A7F57CD720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ABC-F0E5-478D-8F37-875AD1515331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2596-EE08-4949-975D-F3E7D4210030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1B0-5DF0-42B7-92B0-335108D40836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46F8-E748-4094-9C5A-CC95DF841C9E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7F30-C632-4343-85EB-C04185CE89D1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FFF4-6735-4F03-AF7F-858F3AC326CA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F307-AF21-4B63-8D6B-B425D1A004B5}" type="slidenum">
              <a:rPr lang="en-US" smtClean="0"/>
              <a:pPr/>
              <a:t>‹#›</a:t>
            </a:fld>
            <a:r>
              <a:rPr lang="en-US" dirty="0" smtClean="0"/>
              <a:t>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fundamentals for ISS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r>
              <a:rPr lang="en-US" altLang="en-US" dirty="0" smtClean="0"/>
              <a:t> FIT VUT</a:t>
            </a:r>
          </a:p>
          <a:p>
            <a:endParaRPr lang="en-US" dirty="0" smtClean="0"/>
          </a:p>
          <a:p>
            <a:r>
              <a:rPr lang="en-US" dirty="0" smtClean="0"/>
              <a:t>Please open Python notebooks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matika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cos_jexp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function (</a:t>
            </a:r>
            <a:r>
              <a:rPr lang="en-US" dirty="0" smtClean="0">
                <a:solidFill>
                  <a:srgbClr val="0070C0"/>
                </a:solidFill>
              </a:rPr>
              <a:t>cos</a:t>
            </a:r>
            <a:r>
              <a:rPr lang="cs-CZ" dirty="0" err="1" smtClean="0">
                <a:solidFill>
                  <a:srgbClr val="0070C0"/>
                </a:solidFill>
              </a:rPr>
              <a:t>ínusovka</a:t>
            </a:r>
            <a:r>
              <a:rPr lang="en-US" dirty="0" smtClean="0"/>
              <a:t>) – continuous 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cosine</a:t>
            </a:r>
          </a:p>
          <a:p>
            <a:endParaRPr lang="en-US" dirty="0"/>
          </a:p>
          <a:p>
            <a:r>
              <a:rPr lang="en-US" dirty="0" smtClean="0"/>
              <a:t>has</a:t>
            </a:r>
          </a:p>
          <a:p>
            <a:pPr lvl="1"/>
            <a:r>
              <a:rPr lang="en-US" dirty="0" smtClean="0"/>
              <a:t>Period (</a:t>
            </a:r>
            <a:r>
              <a:rPr lang="en-US" dirty="0" err="1" smtClean="0">
                <a:solidFill>
                  <a:srgbClr val="0070C0"/>
                </a:solidFill>
              </a:rPr>
              <a:t>perioda</a:t>
            </a:r>
            <a:r>
              <a:rPr lang="en-US" dirty="0" smtClean="0"/>
              <a:t>) 2</a:t>
            </a:r>
            <a:r>
              <a:rPr lang="el-GR" dirty="0" smtClean="0"/>
              <a:t>π</a:t>
            </a:r>
            <a:r>
              <a:rPr lang="en-US" dirty="0" smtClean="0"/>
              <a:t> rad – we are measuring angles in radians. </a:t>
            </a:r>
          </a:p>
          <a:p>
            <a:pPr lvl="1"/>
            <a:r>
              <a:rPr lang="en-US" dirty="0" smtClean="0"/>
              <a:t>Magnitude (</a:t>
            </a:r>
            <a:r>
              <a:rPr lang="en-US" dirty="0" err="1" smtClean="0">
                <a:solidFill>
                  <a:srgbClr val="0070C0"/>
                </a:solidFill>
              </a:rPr>
              <a:t>amplituda</a:t>
            </a:r>
            <a:r>
              <a:rPr lang="en-US" dirty="0" smtClean="0"/>
              <a:t>) 1</a:t>
            </a:r>
          </a:p>
          <a:p>
            <a:pPr lvl="1"/>
            <a:r>
              <a:rPr lang="en-US" dirty="0" smtClean="0"/>
              <a:t>Phase shift (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cs-CZ" dirty="0" err="1" smtClean="0">
                <a:solidFill>
                  <a:srgbClr val="0070C0"/>
                </a:solidFill>
              </a:rPr>
              <a:t>ázové</a:t>
            </a:r>
            <a:r>
              <a:rPr lang="cs-CZ" dirty="0" smtClean="0">
                <a:solidFill>
                  <a:srgbClr val="0070C0"/>
                </a:solidFill>
              </a:rPr>
              <a:t> posunutí, fáze</a:t>
            </a:r>
            <a:r>
              <a:rPr lang="cs-CZ" dirty="0" smtClean="0"/>
              <a:t>) 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cosine_basic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00" y="2284368"/>
            <a:ext cx="2517586" cy="54190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with more interesting parameters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number of periods per second: </a:t>
            </a:r>
            <a:r>
              <a:rPr lang="en-US" b="1" dirty="0" smtClean="0"/>
              <a:t>frequency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frekvence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kmito</a:t>
            </a:r>
            <a:r>
              <a:rPr lang="cs-CZ" dirty="0" smtClean="0">
                <a:solidFill>
                  <a:srgbClr val="0070C0"/>
                </a:solidFill>
              </a:rPr>
              <a:t>čet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in Hertz. </a:t>
            </a:r>
          </a:p>
          <a:p>
            <a:r>
              <a:rPr lang="en-US" dirty="0" smtClean="0"/>
              <a:t>The period (in seconds) then becomes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Making the cosine do 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dirty="0" smtClean="0"/>
              <a:t> periods in second: multiply its argument by </a:t>
            </a:r>
          </a:p>
          <a:p>
            <a:endParaRPr lang="en-US" dirty="0"/>
          </a:p>
          <a:p>
            <a:r>
              <a:rPr lang="en-US" dirty="0" smtClean="0"/>
              <a:t>This value is called </a:t>
            </a:r>
            <a:r>
              <a:rPr lang="cs-CZ" b="1" dirty="0" err="1" smtClean="0"/>
              <a:t>angular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circular</a:t>
            </a:r>
            <a:r>
              <a:rPr lang="cs-CZ" b="1" dirty="0" smtClean="0"/>
              <a:t> </a:t>
            </a:r>
            <a:r>
              <a:rPr lang="cs-CZ" b="1" dirty="0" err="1" smtClean="0"/>
              <a:t>frequency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velocity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kruhov</a:t>
            </a:r>
            <a:r>
              <a:rPr lang="cs-CZ" dirty="0" smtClean="0">
                <a:solidFill>
                  <a:srgbClr val="0070C0"/>
                </a:solidFill>
              </a:rPr>
              <a:t>á / úhlová frekvence / </a:t>
            </a:r>
            <a:r>
              <a:rPr lang="cs-CZ" dirty="0" err="1" smtClean="0">
                <a:solidFill>
                  <a:srgbClr val="0070C0"/>
                </a:solidFill>
              </a:rPr>
              <a:t>rychost</a:t>
            </a:r>
            <a:r>
              <a:rPr lang="en-US" dirty="0" smtClean="0"/>
              <a:t>)</a:t>
            </a:r>
            <a:r>
              <a:rPr lang="cs-CZ" dirty="0" smtClean="0"/>
              <a:t> and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measured</a:t>
            </a:r>
            <a:r>
              <a:rPr lang="cs-CZ" dirty="0" smtClean="0"/>
              <a:t> in rad/s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73" y="3365593"/>
            <a:ext cx="1201339" cy="780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67" y="4671387"/>
            <a:ext cx="2104532" cy="7114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with more interesting parameters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magnitude </a:t>
            </a:r>
            <a:r>
              <a:rPr lang="cs-CZ" dirty="0"/>
              <a:t>-</a:t>
            </a:r>
            <a:r>
              <a:rPr lang="cs-CZ" dirty="0" smtClean="0"/>
              <a:t> just </a:t>
            </a:r>
            <a:r>
              <a:rPr lang="cs-CZ" dirty="0" err="1" smtClean="0"/>
              <a:t>multiply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cosine</a:t>
            </a:r>
            <a:r>
              <a:rPr lang="en-US" dirty="0" smtClean="0"/>
              <a:t> by constant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–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angle</a:t>
            </a:r>
            <a:r>
              <a:rPr lang="cs-CZ" dirty="0" smtClean="0"/>
              <a:t> </a:t>
            </a:r>
            <a:r>
              <a:rPr lang="el-GR" i="1" dirty="0" smtClean="0"/>
              <a:t>Φ</a:t>
            </a:r>
            <a:r>
              <a:rPr lang="en-US" i="1" baseline="-25000" dirty="0" smtClean="0"/>
              <a:t>1 </a:t>
            </a:r>
            <a:r>
              <a:rPr lang="cs-CZ" dirty="0" smtClean="0"/>
              <a:t>to </a:t>
            </a:r>
            <a:r>
              <a:rPr lang="cs-CZ" dirty="0" err="1" smtClean="0"/>
              <a:t>the</a:t>
            </a:r>
            <a:r>
              <a:rPr lang="cs-CZ" dirty="0" smtClean="0"/>
              <a:t> argument</a:t>
            </a:r>
          </a:p>
          <a:p>
            <a:pPr lvl="1"/>
            <a:r>
              <a:rPr lang="cs-CZ" dirty="0" smtClean="0"/>
              <a:t>Positive – shift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- </a:t>
            </a:r>
            <a:r>
              <a:rPr lang="cs-CZ" dirty="0" err="1" smtClean="0"/>
              <a:t>advancing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cs-CZ" dirty="0" err="1" smtClean="0">
                <a:solidFill>
                  <a:srgbClr val="0070C0"/>
                </a:solidFill>
              </a:rPr>
              <a:t>ředběhnutí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Negative – shift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– </a:t>
            </a:r>
            <a:r>
              <a:rPr lang="cs-CZ" dirty="0" err="1" smtClean="0"/>
              <a:t>delaying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zpoždění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en-US" dirty="0" smtClean="0"/>
              <a:t>/ subtracting 2</a:t>
            </a:r>
            <a:r>
              <a:rPr lang="el-GR" dirty="0" smtClean="0"/>
              <a:t>π</a:t>
            </a:r>
            <a:r>
              <a:rPr lang="en-US" dirty="0" smtClean="0"/>
              <a:t>, we obtain the same, as the periodicity of cosine is 2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Full cosine: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cosine_full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18" y="4897484"/>
            <a:ext cx="3502451" cy="47677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sequence – discrete time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967"/>
          </a:xfrm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</a:p>
          <a:p>
            <a:pPr lvl="1"/>
            <a:r>
              <a:rPr lang="en-US" dirty="0" smtClean="0"/>
              <a:t>Not very interesting - something like 6.28 samples per period ??? </a:t>
            </a:r>
          </a:p>
          <a:p>
            <a:r>
              <a:rPr lang="en-US" dirty="0" smtClean="0"/>
              <a:t>Enforcing the number of samples in one period to be </a:t>
            </a:r>
            <a:r>
              <a:rPr lang="en-US" i="1" dirty="0" smtClean="0"/>
              <a:t>N:</a:t>
            </a:r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2</a:t>
            </a:r>
            <a:r>
              <a:rPr lang="el-GR" i="1" dirty="0" smtClean="0"/>
              <a:t>π</a:t>
            </a:r>
            <a:r>
              <a:rPr lang="en-US" i="1" dirty="0" smtClean="0"/>
              <a:t>/N</a:t>
            </a:r>
            <a:r>
              <a:rPr lang="en-US" dirty="0" smtClean="0"/>
              <a:t> is called </a:t>
            </a:r>
            <a:r>
              <a:rPr lang="en-US" b="1" dirty="0" smtClean="0"/>
              <a:t>normalized angular frequency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normovan</a:t>
            </a:r>
            <a:r>
              <a:rPr lang="cs-CZ" dirty="0" smtClean="0">
                <a:solidFill>
                  <a:srgbClr val="0070C0"/>
                </a:solidFill>
              </a:rPr>
              <a:t>á kruhová frekvence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denoted</a:t>
            </a:r>
            <a:r>
              <a:rPr lang="cs-CZ" dirty="0" smtClean="0"/>
              <a:t> as 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Similarly</a:t>
            </a:r>
            <a:r>
              <a:rPr lang="cs-CZ" dirty="0" smtClean="0"/>
              <a:t> as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continuous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magnitude </a:t>
            </a:r>
            <a:r>
              <a:rPr lang="cs-CZ" dirty="0" smtClean="0"/>
              <a:t>and </a:t>
            </a:r>
            <a:r>
              <a:rPr lang="cs-CZ" b="1" dirty="0" err="1" smtClean="0"/>
              <a:t>phase</a:t>
            </a:r>
            <a:endParaRPr lang="cs-CZ" b="1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cosine_disc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44" y="1896052"/>
            <a:ext cx="1809938" cy="424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42" y="3338752"/>
            <a:ext cx="2340088" cy="81781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 – basics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numbers are 1D – real axis </a:t>
            </a:r>
          </a:p>
          <a:p>
            <a:r>
              <a:rPr lang="en-US" dirty="0" smtClean="0"/>
              <a:t>Complex numbers are 2D – lay in the </a:t>
            </a:r>
            <a:r>
              <a:rPr lang="en-US" b="1" dirty="0" smtClean="0"/>
              <a:t>complex plane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komplexn</a:t>
            </a:r>
            <a:r>
              <a:rPr lang="cs-CZ" dirty="0" smtClean="0">
                <a:solidFill>
                  <a:srgbClr val="0070C0"/>
                </a:solidFill>
              </a:rPr>
              <a:t>í rovina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    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imaginary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 smtClean="0"/>
          </a:p>
          <a:p>
            <a:r>
              <a:rPr lang="cs-CZ" dirty="0" err="1" smtClean="0"/>
              <a:t>Mathematicians</a:t>
            </a:r>
            <a:r>
              <a:rPr lang="cs-CZ" dirty="0" smtClean="0"/>
              <a:t> use </a:t>
            </a:r>
            <a:r>
              <a:rPr lang="cs-CZ" i="1" dirty="0" smtClean="0"/>
              <a:t>i</a:t>
            </a:r>
            <a:r>
              <a:rPr lang="cs-CZ" dirty="0" smtClean="0"/>
              <a:t>, </a:t>
            </a:r>
            <a:r>
              <a:rPr lang="cs-CZ" dirty="0" err="1" smtClean="0"/>
              <a:t>electrical</a:t>
            </a:r>
            <a:r>
              <a:rPr lang="cs-CZ" dirty="0" smtClean="0"/>
              <a:t> </a:t>
            </a:r>
            <a:r>
              <a:rPr lang="en-US" dirty="0" smtClean="0"/>
              <a:t>(and IT) engineers use </a:t>
            </a:r>
            <a:r>
              <a:rPr lang="en-US" i="1" dirty="0" smtClean="0"/>
              <a:t>j</a:t>
            </a:r>
            <a:endParaRPr lang="en-US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04" y="1825625"/>
            <a:ext cx="332262" cy="545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94" y="2676765"/>
            <a:ext cx="332262" cy="545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06" y="2746805"/>
            <a:ext cx="272853" cy="405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02" y="4139229"/>
            <a:ext cx="7237709" cy="2172671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unit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defined as </a:t>
            </a:r>
          </a:p>
          <a:p>
            <a:r>
              <a:rPr lang="en-US" dirty="0" smtClean="0"/>
              <a:t>Has “circular property”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59" y="1825625"/>
            <a:ext cx="1322567" cy="4844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772" y="3130673"/>
            <a:ext cx="5228477" cy="339688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25" y="3838958"/>
            <a:ext cx="4493685" cy="28725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 as a vector and its two forms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convenient to imagine complex numbers as vectors starting in </a:t>
            </a:r>
            <a:r>
              <a:rPr lang="en-US" i="1" dirty="0" smtClean="0"/>
              <a:t>0+0j </a:t>
            </a:r>
            <a:r>
              <a:rPr lang="en-US" dirty="0" smtClean="0"/>
              <a:t>and going to the given complex number. </a:t>
            </a:r>
          </a:p>
          <a:p>
            <a:r>
              <a:rPr lang="en-US" b="1" dirty="0" smtClean="0"/>
              <a:t>Component form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sl</a:t>
            </a:r>
            <a:r>
              <a:rPr lang="cs-CZ" dirty="0" err="1" smtClean="0">
                <a:solidFill>
                  <a:srgbClr val="0070C0"/>
                </a:solidFill>
              </a:rPr>
              <a:t>ožkový</a:t>
            </a:r>
            <a:r>
              <a:rPr lang="cs-CZ" dirty="0" smtClean="0">
                <a:solidFill>
                  <a:srgbClr val="0070C0"/>
                </a:solidFill>
              </a:rPr>
              <a:t> tvar</a:t>
            </a:r>
            <a:r>
              <a:rPr lang="cs-CZ" dirty="0" smtClean="0"/>
              <a:t>)</a:t>
            </a:r>
            <a:r>
              <a:rPr lang="en-US" dirty="0" smtClean="0"/>
              <a:t> of a complex number </a:t>
            </a:r>
          </a:p>
          <a:p>
            <a:pPr lvl="1"/>
            <a:r>
              <a:rPr lang="en-US" dirty="0" smtClean="0"/>
              <a:t>a is real component </a:t>
            </a:r>
            <a:endParaRPr lang="cs-CZ" dirty="0" smtClean="0"/>
          </a:p>
          <a:p>
            <a:pPr lvl="1"/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imaginary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</a:p>
          <a:p>
            <a:r>
              <a:rPr lang="en-US" b="1" dirty="0" smtClean="0"/>
              <a:t>P</a:t>
            </a:r>
            <a:r>
              <a:rPr lang="cs-CZ" b="1" dirty="0" err="1" smtClean="0"/>
              <a:t>olar</a:t>
            </a:r>
            <a:r>
              <a:rPr lang="cs-CZ" b="1" dirty="0" smtClean="0"/>
              <a:t> </a:t>
            </a:r>
            <a:r>
              <a:rPr lang="cs-CZ" b="1" dirty="0" err="1" smtClean="0"/>
              <a:t>form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polární nebo goniometrický tvar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 </a:t>
            </a:r>
            <a:r>
              <a:rPr lang="cs-CZ" dirty="0" err="1" smtClean="0"/>
              <a:t>is</a:t>
            </a:r>
            <a:r>
              <a:rPr lang="cs-CZ" dirty="0" smtClean="0"/>
              <a:t> magnitude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modul, absolutní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hodnota, magnituda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φ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fáze, úhel, argument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380" y="2753768"/>
            <a:ext cx="1854565" cy="41212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94" y="2852265"/>
            <a:ext cx="3826373" cy="705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basic geometry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polar</a:t>
            </a:r>
            <a:r>
              <a:rPr lang="cs-CZ" dirty="0" smtClean="0"/>
              <a:t> to </a:t>
            </a:r>
            <a:r>
              <a:rPr lang="cs-CZ" dirty="0" err="1" smtClean="0"/>
              <a:t>component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  … s</a:t>
            </a:r>
            <a:r>
              <a:rPr lang="cs-CZ" dirty="0" smtClean="0"/>
              <a:t>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written</a:t>
            </a:r>
            <a:r>
              <a:rPr lang="cs-CZ" dirty="0" smtClean="0"/>
              <a:t> as</a:t>
            </a:r>
          </a:p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component</a:t>
            </a:r>
            <a:r>
              <a:rPr lang="cs-CZ" dirty="0" smtClean="0"/>
              <a:t> to </a:t>
            </a:r>
            <a:r>
              <a:rPr lang="cs-CZ" dirty="0" err="1" smtClean="0"/>
              <a:t>polar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careful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inverse tangens  and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en-US" dirty="0" smtClean="0"/>
              <a:t>have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correctly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1st </a:t>
            </a:r>
            <a:r>
              <a:rPr lang="cs-CZ" dirty="0" err="1" smtClean="0"/>
              <a:t>numerical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Python </a:t>
            </a:r>
            <a:r>
              <a:rPr lang="en-US" dirty="0" smtClean="0"/>
              <a:t>(and all other languages supporting math) have appropriate functions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np.angle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93" y="1761839"/>
            <a:ext cx="4223048" cy="533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82" y="2366097"/>
            <a:ext cx="3796371" cy="44663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form of complex number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or (if lazy to type in </a:t>
            </a:r>
            <a:r>
              <a:rPr lang="en-US" dirty="0" err="1" smtClean="0"/>
              <a:t>LaTeX</a:t>
            </a:r>
            <a:r>
              <a:rPr lang="en-US" dirty="0" smtClean="0"/>
              <a:t>)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(el. engineers)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96" y="1825625"/>
            <a:ext cx="1450275" cy="4739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72" y="1879104"/>
            <a:ext cx="1730379" cy="420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064" y="2601494"/>
            <a:ext cx="1435400" cy="43062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84" y="3702333"/>
            <a:ext cx="8356796" cy="27735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Addition</a:t>
            </a:r>
            <a:r>
              <a:rPr lang="en-US" dirty="0" smtClean="0"/>
              <a:t> and </a:t>
            </a:r>
            <a:r>
              <a:rPr lang="en-US" b="1" dirty="0" smtClean="0"/>
              <a:t>subtraction </a:t>
            </a:r>
            <a:r>
              <a:rPr lang="en-US" dirty="0" smtClean="0"/>
              <a:t>in composite form </a:t>
            </a:r>
          </a:p>
          <a:p>
            <a:r>
              <a:rPr lang="en-US" dirty="0" smtClean="0"/>
              <a:t>Easy to imagine as vectors in the complex plane 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0" y="2992224"/>
            <a:ext cx="3524433" cy="100907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sequences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with </a:t>
            </a:r>
            <a:r>
              <a:rPr lang="en-US" b="1" dirty="0" smtClean="0"/>
              <a:t>continuous time</a:t>
            </a:r>
            <a:r>
              <a:rPr lang="en-US" dirty="0" smtClean="0"/>
              <a:t> (analog, real world) are defined for all times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se spojitým časem, spojité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From math point of view, they are </a:t>
            </a:r>
            <a:r>
              <a:rPr lang="en-US" b="1" dirty="0" smtClean="0"/>
              <a:t>functions </a:t>
            </a:r>
            <a:r>
              <a:rPr lang="en-US" i="1" dirty="0" smtClean="0"/>
              <a:t>x(t)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round brackets </a:t>
            </a:r>
            <a:endParaRPr lang="en-US" dirty="0" smtClean="0"/>
          </a:p>
          <a:p>
            <a:r>
              <a:rPr lang="en-US" dirty="0" smtClean="0"/>
              <a:t>Signals with </a:t>
            </a:r>
            <a:r>
              <a:rPr lang="en-US" b="1" dirty="0" smtClean="0"/>
              <a:t>discrete time </a:t>
            </a:r>
            <a:r>
              <a:rPr lang="en-US" dirty="0" smtClean="0"/>
              <a:t>(computer, digital world)</a:t>
            </a:r>
            <a:r>
              <a:rPr lang="cs-CZ" dirty="0" smtClean="0"/>
              <a:t>, </a:t>
            </a:r>
            <a:r>
              <a:rPr lang="cs-CZ" dirty="0" err="1" smtClean="0"/>
              <a:t>sampled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en-US" dirty="0"/>
              <a:t> </a:t>
            </a:r>
            <a:r>
              <a:rPr lang="en-US" dirty="0" smtClean="0"/>
              <a:t>are defined only for integer times (sample numbers)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Sign</a:t>
            </a:r>
            <a:r>
              <a:rPr lang="cs-CZ" dirty="0" err="1" smtClean="0">
                <a:solidFill>
                  <a:srgbClr val="0070C0"/>
                </a:solidFill>
              </a:rPr>
              <a:t>ály</a:t>
            </a:r>
            <a:r>
              <a:rPr lang="cs-CZ" dirty="0" smtClean="0">
                <a:solidFill>
                  <a:srgbClr val="0070C0"/>
                </a:solidFill>
              </a:rPr>
              <a:t> 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diskrétním časem, diskrétní signály, vzorkované signály.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b="1" dirty="0" err="1" smtClean="0"/>
              <a:t>sequences</a:t>
            </a:r>
            <a:r>
              <a:rPr lang="cs-CZ" dirty="0" smtClean="0"/>
              <a:t> </a:t>
            </a:r>
            <a:r>
              <a:rPr lang="en-US" i="1" dirty="0" smtClean="0"/>
              <a:t>x[n]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square brackets.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54" y="4001294"/>
            <a:ext cx="7744194" cy="2747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Multiplication </a:t>
            </a:r>
          </a:p>
          <a:p>
            <a:pPr lvl="1"/>
            <a:r>
              <a:rPr lang="en-US" dirty="0" smtClean="0"/>
              <a:t>Possible in component form, but too complicated 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Much more convenient in the exponential form: </a:t>
            </a:r>
            <a:r>
              <a:rPr lang="en-US" b="1" dirty="0" smtClean="0"/>
              <a:t>multiply the magnitudes and sum the phases 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Division</a:t>
            </a:r>
            <a:r>
              <a:rPr lang="en-US" dirty="0" smtClean="0"/>
              <a:t>: similar 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86" y="2616070"/>
            <a:ext cx="7419902" cy="541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19" y="3428369"/>
            <a:ext cx="3145464" cy="519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85" y="4636881"/>
            <a:ext cx="2020907" cy="673636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numbers 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462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Complex conjugation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komplexní sdružení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Component form: imaginary part swapped </a:t>
            </a:r>
          </a:p>
          <a:p>
            <a:pPr lvl="1"/>
            <a:r>
              <a:rPr lang="en-US" dirty="0" smtClean="0"/>
              <a:t>Exponential form: phase swapped</a:t>
            </a:r>
          </a:p>
          <a:p>
            <a:r>
              <a:rPr lang="en-US" dirty="0" smtClean="0"/>
              <a:t>Sum of complex-conjugated complex numbers is a real number</a:t>
            </a:r>
          </a:p>
          <a:p>
            <a:endParaRPr lang="en-US" dirty="0"/>
          </a:p>
          <a:p>
            <a:r>
              <a:rPr lang="en-US" dirty="0" smtClean="0"/>
              <a:t>Product of complex-conjugated complex </a:t>
            </a:r>
            <a:br>
              <a:rPr lang="en-US" dirty="0" smtClean="0"/>
            </a:br>
            <a:r>
              <a:rPr lang="en-US" dirty="0" smtClean="0"/>
              <a:t>numbers is the square of their magnitude</a:t>
            </a:r>
          </a:p>
          <a:p>
            <a:pPr lvl="1"/>
            <a:r>
              <a:rPr lang="en-US" dirty="0" smtClean="0"/>
              <a:t>Will be handy in </a:t>
            </a:r>
            <a:r>
              <a:rPr lang="en-US" dirty="0" err="1" smtClean="0"/>
              <a:t>determing</a:t>
            </a:r>
            <a:r>
              <a:rPr lang="en-US" dirty="0" smtClean="0"/>
              <a:t> powers and energies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np.conj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 * x</a:t>
            </a:r>
            <a:r>
              <a:rPr lang="en-US" dirty="0" smtClean="0"/>
              <a:t>   is faster to write and to compute than </a:t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(x), 2.0)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89" y="2313929"/>
            <a:ext cx="3046868" cy="446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36" y="3524183"/>
            <a:ext cx="6383409" cy="4771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165" y="5419438"/>
            <a:ext cx="5178449" cy="3995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869" y="3524182"/>
            <a:ext cx="2872182" cy="29505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80" y="1272789"/>
            <a:ext cx="3730194" cy="7021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50" y="3539250"/>
            <a:ext cx="3290454" cy="32143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Unit </a:t>
            </a:r>
            <a:r>
              <a:rPr lang="cs-CZ" dirty="0" err="1" smtClean="0"/>
              <a:t>circle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jednotková kružnice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i="1" dirty="0" smtClean="0"/>
              <a:t>r </a:t>
            </a:r>
            <a:r>
              <a:rPr lang="en-US" i="1" dirty="0" smtClean="0"/>
              <a:t>= 1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4068"/>
            <a:ext cx="10515600" cy="4126210"/>
          </a:xfrm>
        </p:spPr>
        <p:txBody>
          <a:bodyPr>
            <a:normAutofit/>
          </a:bodyPr>
          <a:lstStyle/>
          <a:p>
            <a:r>
              <a:rPr lang="en-US" dirty="0" smtClean="0"/>
              <a:t>Useful to derive some formulas in case you forget them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23" y="2823899"/>
            <a:ext cx="3365970" cy="32845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606" y="2687165"/>
            <a:ext cx="7171892" cy="5087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464" y="3314122"/>
            <a:ext cx="2418215" cy="830253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11" y="3127959"/>
            <a:ext cx="4867074" cy="34496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58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zero phase:  </a:t>
            </a:r>
          </a:p>
          <a:p>
            <a:r>
              <a:rPr lang="en-US" dirty="0" smtClean="0"/>
              <a:t>The point then starts moving counter-clock-wise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proti směru hodinových ručiček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Much </a:t>
            </a:r>
            <a:r>
              <a:rPr lang="cs-CZ" dirty="0" err="1" smtClean="0"/>
              <a:t>better</a:t>
            </a:r>
            <a:r>
              <a:rPr lang="cs-CZ" dirty="0" smtClean="0"/>
              <a:t> 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on a </a:t>
            </a:r>
            <a:r>
              <a:rPr lang="cs-CZ" dirty="0" err="1" smtClean="0"/>
              <a:t>physical</a:t>
            </a:r>
            <a:r>
              <a:rPr lang="cs-CZ" dirty="0" smtClean="0"/>
              <a:t> model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bottle</a:t>
            </a:r>
            <a:r>
              <a:rPr lang="cs-CZ" dirty="0" smtClean="0"/>
              <a:t>“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and </a:t>
            </a:r>
            <a:r>
              <a:rPr lang="cs-CZ" dirty="0" err="1" smtClean="0"/>
              <a:t>visualize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in Python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526" y="1825625"/>
            <a:ext cx="1291683" cy="4944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14" y="755294"/>
            <a:ext cx="648095" cy="5452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918" y="3966401"/>
            <a:ext cx="3805696" cy="1772765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2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Showing that it can be really decomposed into cos and sin 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turning in opposite direction:</a:t>
            </a:r>
          </a:p>
          <a:p>
            <a:r>
              <a:rPr lang="en-US" dirty="0" smtClean="0"/>
              <a:t>          instead of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complex_exp_minus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24" y="4440736"/>
            <a:ext cx="615489" cy="3814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02" y="4361791"/>
            <a:ext cx="482406" cy="374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59" y="2369090"/>
            <a:ext cx="3929942" cy="4258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872" y="2369089"/>
            <a:ext cx="6391987" cy="2522087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complex exponential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8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Changing the magnitude </a:t>
            </a:r>
            <a:r>
              <a:rPr lang="en-US" dirty="0" smtClean="0"/>
              <a:t>– just multiply with a constant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complex_exp_magnitude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Changing the phase</a:t>
            </a:r>
            <a:r>
              <a:rPr lang="en-US" dirty="0" smtClean="0"/>
              <a:t> – just multiply with a complex number laying on the unit circle with the desired phase</a:t>
            </a:r>
          </a:p>
          <a:p>
            <a:r>
              <a:rPr lang="en-US" dirty="0" smtClean="0"/>
              <a:t>the complex exponential will acquire the desired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complex_exp_phase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Changing both</a:t>
            </a:r>
            <a:r>
              <a:rPr lang="en-US" dirty="0" smtClean="0"/>
              <a:t> – multiply with a complex number of which the magnitude will be the desired magnitude change, and phase will be the desired phase change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complex_exp_magnitude_phase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546" y="3938851"/>
            <a:ext cx="2805552" cy="452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74" y="6311900"/>
            <a:ext cx="4435883" cy="46047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with period different from </a:t>
            </a:r>
            <a:r>
              <a:rPr lang="en-US" i="1" dirty="0" smtClean="0"/>
              <a:t>2</a:t>
            </a:r>
            <a:r>
              <a:rPr lang="el-GR" i="1" dirty="0" smtClean="0"/>
              <a:t>π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Exactly the same as for the cosine: multiply time by angular </a:t>
            </a:r>
            <a:br>
              <a:rPr lang="en-US" dirty="0" smtClean="0"/>
            </a:br>
            <a:r>
              <a:rPr lang="en-US" dirty="0" smtClean="0"/>
              <a:t>frequency                     so that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angular frequency can be even negative, in this case, the complex exponential will “turn” in the opposite direction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complex_exponential_ang_freq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24" y="2194167"/>
            <a:ext cx="1204963" cy="505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87" y="2920690"/>
            <a:ext cx="1700510" cy="4436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287" y="4805058"/>
            <a:ext cx="2173201" cy="482933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– the whole thing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complex </a:t>
            </a:r>
            <a:r>
              <a:rPr lang="en-US" dirty="0" smtClean="0"/>
              <a:t>coefficient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Its </a:t>
            </a:r>
            <a:r>
              <a:rPr lang="en-US" b="1" dirty="0" smtClean="0"/>
              <a:t>magnitude</a:t>
            </a:r>
            <a:r>
              <a:rPr lang="en-US" dirty="0" smtClean="0"/>
              <a:t> determines the magnitude of resulting complex exponential. </a:t>
            </a:r>
          </a:p>
          <a:p>
            <a:pPr lvl="1"/>
            <a:r>
              <a:rPr lang="en-US" dirty="0" smtClean="0"/>
              <a:t>Its </a:t>
            </a:r>
            <a:r>
              <a:rPr lang="en-US" b="1" dirty="0" smtClean="0"/>
              <a:t>phase</a:t>
            </a:r>
            <a:r>
              <a:rPr lang="en-US" dirty="0" smtClean="0"/>
              <a:t> determines the phase of resulting complex exponential.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angular frequency</a:t>
            </a:r>
            <a:r>
              <a:rPr lang="en-US" dirty="0" smtClean="0"/>
              <a:t> </a:t>
            </a:r>
            <a:r>
              <a:rPr lang="el-GR" i="1" dirty="0" smtClean="0"/>
              <a:t>ω</a:t>
            </a:r>
            <a:r>
              <a:rPr lang="en-US" i="1" baseline="-25000" dirty="0" smtClean="0"/>
              <a:t>1 </a:t>
            </a:r>
            <a:r>
              <a:rPr lang="en-US" dirty="0" smtClean="0"/>
              <a:t>determines the number of revolutions </a:t>
            </a:r>
            <a:br>
              <a:rPr lang="en-US" dirty="0" smtClean="0"/>
            </a:br>
            <a:r>
              <a:rPr lang="en-US" dirty="0" smtClean="0"/>
              <a:t>of the complex exponential per second.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0" y="3111587"/>
            <a:ext cx="6160997" cy="546014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07" y="2737954"/>
            <a:ext cx="4313170" cy="6349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a cosine into two complex exponentials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/>
          </a:bodyPr>
          <a:lstStyle/>
          <a:p>
            <a:r>
              <a:rPr lang="en-US" dirty="0" smtClean="0"/>
              <a:t>Using the well known formula</a:t>
            </a:r>
          </a:p>
          <a:p>
            <a:r>
              <a:rPr lang="en-US" dirty="0" smtClean="0"/>
              <a:t>The cosine without initial phase  can be decomposed as</a:t>
            </a:r>
          </a:p>
          <a:p>
            <a:endParaRPr lang="en-US" dirty="0"/>
          </a:p>
          <a:p>
            <a:pPr lvl="1"/>
            <a:r>
              <a:rPr lang="en-US" dirty="0" smtClean="0"/>
              <a:t>Don’t be scared by the negative angular frequency 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cos_decomposition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And the full one similarly making use of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                                 and                                        are complex constants.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cos_decomposition_full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33" y="1825625"/>
            <a:ext cx="2056532" cy="615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29" y="4285256"/>
            <a:ext cx="1776720" cy="4532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76" y="4787354"/>
            <a:ext cx="9916946" cy="6703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535" y="5668541"/>
            <a:ext cx="1818657" cy="4414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483" y="5691333"/>
            <a:ext cx="1982732" cy="422549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 - discrete-time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to discrete cosine … for 1 period in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periods in </a:t>
            </a:r>
            <a:r>
              <a:rPr lang="en-US" i="1" dirty="0" smtClean="0"/>
              <a:t>N</a:t>
            </a:r>
            <a:r>
              <a:rPr lang="en-US" dirty="0" smtClean="0"/>
              <a:t> samples: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complex_exp_discrete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#complex_exp_discrete_2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907" y="1825625"/>
            <a:ext cx="1774399" cy="486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30" y="2311879"/>
            <a:ext cx="1770700" cy="46557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 in Python ? Just 4 steps …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the independent variable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or read the signal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something with the signal - 1 line of Python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the result - 1 line of Python code (or more if you want to have it nice)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complex exponential with discrete time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 as for the continuous-time one, </a:t>
            </a:r>
          </a:p>
          <a:p>
            <a:pPr lvl="1"/>
            <a:r>
              <a:rPr lang="en-US" dirty="0" smtClean="0"/>
              <a:t>magnitude of </a:t>
            </a:r>
            <a:r>
              <a:rPr lang="en-US" i="1" dirty="0" smtClean="0"/>
              <a:t>c</a:t>
            </a:r>
            <a:r>
              <a:rPr lang="en-US" dirty="0" smtClean="0"/>
              <a:t> determines the magnitude of resulting complex exponential. </a:t>
            </a:r>
          </a:p>
          <a:p>
            <a:pPr lvl="1"/>
            <a:r>
              <a:rPr lang="en-US" dirty="0" smtClean="0"/>
              <a:t>phase of </a:t>
            </a:r>
            <a:r>
              <a:rPr lang="en-US" i="1" dirty="0" smtClean="0"/>
              <a:t>c</a:t>
            </a:r>
            <a:r>
              <a:rPr lang="en-US" dirty="0" smtClean="0"/>
              <a:t> determines the phase of resulting complex exponential. 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determines the number of periods (“turns”) in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complex_exp_discrete_general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79" y="3382721"/>
            <a:ext cx="6504649" cy="75795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30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a discrete cosine into two complex exponentials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r>
              <a:rPr lang="en-US" dirty="0" smtClean="0"/>
              <a:t>Again using the well known formula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Complex numbers                        and                                  are again complex coefficients.  </a:t>
            </a:r>
          </a:p>
          <a:p>
            <a:r>
              <a:rPr lang="en-US" dirty="0" smtClean="0"/>
              <a:t>The example is for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discrete_cos_decomposition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0" y="2456282"/>
            <a:ext cx="10650800" cy="746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36" y="1708658"/>
            <a:ext cx="2326318" cy="696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96" y="3318512"/>
            <a:ext cx="1759222" cy="5153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636" y="3318512"/>
            <a:ext cx="2318979" cy="5153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896" y="4175261"/>
            <a:ext cx="2689090" cy="5534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080" y="4910911"/>
            <a:ext cx="4934556" cy="7898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6656" y="5098338"/>
            <a:ext cx="2851594" cy="552733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31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model for discrete complex exponential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whatever long object and put something into it …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" y="2312702"/>
            <a:ext cx="6068251" cy="2758296"/>
          </a:xfrm>
          <a:prstGeom prst="rect">
            <a:avLst/>
          </a:prstGeom>
        </p:spPr>
      </p:pic>
      <p:pic>
        <p:nvPicPr>
          <p:cNvPr id="1026" name="Picture 2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5" y="2312702"/>
            <a:ext cx="6060396" cy="4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32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</a:t>
            </a:r>
            <a:r>
              <a:rPr lang="en-US" b="1" dirty="0" smtClean="0"/>
              <a:t>discrete</a:t>
            </a:r>
            <a:r>
              <a:rPr lang="en-US" dirty="0" smtClean="0"/>
              <a:t> complex exponential over one period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for N = 2, 4, 8, and 16. </a:t>
            </a:r>
          </a:p>
          <a:p>
            <a:r>
              <a:rPr lang="en-US" dirty="0" smtClean="0"/>
              <a:t>Obvious that the blue parts will cancel out with the red ones =&gt; </a:t>
            </a:r>
            <a:r>
              <a:rPr lang="en-US" b="1" dirty="0" smtClean="0"/>
              <a:t>zero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generalizes also for other </a:t>
            </a:r>
            <a:r>
              <a:rPr lang="en-US" i="1" dirty="0" smtClean="0"/>
              <a:t>N</a:t>
            </a:r>
            <a:r>
              <a:rPr lang="en-US" dirty="0" smtClean="0"/>
              <a:t>’s. In case more math needed, here it is ! 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55" y="953585"/>
            <a:ext cx="1089654" cy="8045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9" y="2873292"/>
            <a:ext cx="10263690" cy="23043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5" y="5909094"/>
            <a:ext cx="4176572" cy="948906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520242" y="6358870"/>
            <a:ext cx="948573" cy="1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289" y="6063177"/>
            <a:ext cx="1089637" cy="2473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731" y="5795479"/>
            <a:ext cx="2521984" cy="94487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8133780" y="6349185"/>
            <a:ext cx="1328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1854" y="5795479"/>
            <a:ext cx="2572841" cy="825129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33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80" y="855910"/>
            <a:ext cx="1939430" cy="9697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 </a:t>
            </a:r>
            <a:r>
              <a:rPr lang="en-US" b="1" dirty="0" smtClean="0"/>
              <a:t>continuous</a:t>
            </a:r>
            <a:r>
              <a:rPr lang="en-US" dirty="0" smtClean="0"/>
              <a:t> complex exponential over one period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and blue parts cancel out </a:t>
            </a:r>
            <a:br>
              <a:rPr lang="en-US" dirty="0" smtClean="0"/>
            </a:br>
            <a:r>
              <a:rPr lang="en-US" dirty="0" smtClean="0"/>
              <a:t>(integral is nothing but a sum …)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really want a proof, here it is: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918" y="1261857"/>
            <a:ext cx="3368472" cy="32810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15" y="2816537"/>
            <a:ext cx="4516437" cy="7898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191" y="4385835"/>
            <a:ext cx="8662710" cy="907133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710"/>
            <a:ext cx="10515600" cy="50841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ISS is actually an </a:t>
            </a:r>
            <a:r>
              <a:rPr lang="en-US" b="1" dirty="0" smtClean="0"/>
              <a:t>applied math course </a:t>
            </a:r>
            <a:r>
              <a:rPr lang="en-US" dirty="0" smtClean="0"/>
              <a:t>(also </a:t>
            </a:r>
            <a:r>
              <a:rPr lang="en-US" dirty="0" smtClean="0"/>
              <a:t>dubbed “Fourier hell” …)</a:t>
            </a:r>
          </a:p>
          <a:p>
            <a:r>
              <a:rPr lang="en-US" dirty="0" smtClean="0"/>
              <a:t>Cosines, sines and complex exponentials are the very basis of </a:t>
            </a:r>
            <a:r>
              <a:rPr lang="en-US" b="1" dirty="0" smtClean="0"/>
              <a:t>spectral analysis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good to write equations but writing 2 lines of </a:t>
            </a:r>
            <a:r>
              <a:rPr lang="en-US" b="1" dirty="0" smtClean="0"/>
              <a:t>Python code</a:t>
            </a:r>
            <a:r>
              <a:rPr lang="en-US" dirty="0" smtClean="0"/>
              <a:t>, and visualizing the result, helps </a:t>
            </a:r>
            <a:r>
              <a:rPr lang="en-US" b="1" dirty="0" smtClean="0"/>
              <a:t>understanding </a:t>
            </a:r>
            <a:r>
              <a:rPr lang="en-US" dirty="0" smtClean="0"/>
              <a:t>the math! </a:t>
            </a:r>
          </a:p>
          <a:p>
            <a:r>
              <a:rPr lang="en-US" dirty="0" smtClean="0"/>
              <a:t>Funny TODO: Impress your friends in a pub by creating a </a:t>
            </a:r>
            <a:r>
              <a:rPr lang="en-US" b="1" dirty="0" smtClean="0"/>
              <a:t>physical model</a:t>
            </a:r>
            <a:r>
              <a:rPr lang="en-US" dirty="0" smtClean="0"/>
              <a:t> of a complex exponential (and send me photos). </a:t>
            </a:r>
          </a:p>
          <a:p>
            <a:r>
              <a:rPr lang="en-US" dirty="0" smtClean="0"/>
              <a:t>Serious TODO: think about the </a:t>
            </a:r>
            <a:r>
              <a:rPr lang="en-US" b="1" dirty="0" smtClean="0"/>
              <a:t>relations of regular and normalized frequencies</a:t>
            </a:r>
            <a:r>
              <a:rPr lang="en-US" dirty="0" smtClean="0"/>
              <a:t> when one samples a continuous signal with sampling frequency F</a:t>
            </a:r>
            <a:r>
              <a:rPr lang="en-US" baseline="-25000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Consider both standard and angular ones. </a:t>
            </a:r>
          </a:p>
          <a:p>
            <a:pPr lvl="1"/>
            <a:r>
              <a:rPr lang="en-US" dirty="0" smtClean="0"/>
              <a:t>What are their units ? </a:t>
            </a:r>
          </a:p>
          <a:p>
            <a:pPr lvl="1"/>
            <a:r>
              <a:rPr lang="en-US" dirty="0" smtClean="0"/>
              <a:t>How to convert one to another 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35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functions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know them from primary school, just do it for all times: </a:t>
            </a:r>
          </a:p>
          <a:p>
            <a:r>
              <a:rPr lang="en-US" dirty="0" smtClean="0"/>
              <a:t>Addition </a:t>
            </a:r>
          </a:p>
          <a:p>
            <a:r>
              <a:rPr lang="en-US" dirty="0" smtClean="0"/>
              <a:t>Subtraction</a:t>
            </a:r>
          </a:p>
          <a:p>
            <a:r>
              <a:rPr lang="en-US" dirty="0" smtClean="0"/>
              <a:t>Multiplication </a:t>
            </a:r>
          </a:p>
          <a:p>
            <a:pPr lvl="1"/>
            <a:r>
              <a:rPr lang="en-US" dirty="0" smtClean="0"/>
              <a:t>Mind the “masking effect” of zeros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basicops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80" y="2375265"/>
            <a:ext cx="2278136" cy="384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66" y="2894466"/>
            <a:ext cx="2563191" cy="3350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195" y="3469006"/>
            <a:ext cx="2138683" cy="29473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4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with sequences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you know them from primary school, just do it for all times. </a:t>
            </a:r>
          </a:p>
          <a:p>
            <a:r>
              <a:rPr lang="en-US" dirty="0" smtClean="0"/>
              <a:t>Addition </a:t>
            </a:r>
          </a:p>
          <a:p>
            <a:r>
              <a:rPr lang="en-US" dirty="0" smtClean="0"/>
              <a:t>Subtraction</a:t>
            </a:r>
          </a:p>
          <a:p>
            <a:r>
              <a:rPr lang="en-US" dirty="0" smtClean="0"/>
              <a:t>Multiplication </a:t>
            </a:r>
          </a:p>
          <a:p>
            <a:pPr lvl="1"/>
            <a:r>
              <a:rPr lang="en-US" dirty="0" smtClean="0"/>
              <a:t>Mind the “masking effect” of zeros </a:t>
            </a:r>
          </a:p>
          <a:p>
            <a:r>
              <a:rPr lang="en-US" dirty="0" smtClean="0"/>
              <a:t>When plotting in Python,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en-US" dirty="0" smtClean="0"/>
              <a:t> rather than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 to show that we have discrete values. </a:t>
            </a:r>
          </a:p>
          <a:p>
            <a:r>
              <a:rPr lang="en-US" dirty="0" smtClean="0"/>
              <a:t>But remember this is a lecture example, in normal life, we’ll be happily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en-US" dirty="0" smtClean="0"/>
              <a:t> also with discrete signals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basicops_seq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7" y="2281374"/>
            <a:ext cx="2790598" cy="3435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67" y="2755673"/>
            <a:ext cx="2558671" cy="3208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72" y="3154272"/>
            <a:ext cx="2325866" cy="33936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5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</a:t>
            </a:r>
            <a:r>
              <a:rPr lang="en-US" i="1" dirty="0" smtClean="0"/>
              <a:t>a</a:t>
            </a:r>
            <a:r>
              <a:rPr lang="en-US" dirty="0" smtClean="0"/>
              <a:t> – slope (</a:t>
            </a:r>
            <a:r>
              <a:rPr lang="en-US" dirty="0" err="1" smtClean="0">
                <a:solidFill>
                  <a:srgbClr val="0070C0"/>
                </a:solidFill>
              </a:rPr>
              <a:t>sm</a:t>
            </a:r>
            <a:r>
              <a:rPr lang="cs-CZ" dirty="0" err="1" smtClean="0">
                <a:solidFill>
                  <a:srgbClr val="0070C0"/>
                </a:solidFill>
              </a:rPr>
              <a:t>ěrnice</a:t>
            </a:r>
            <a:r>
              <a:rPr lang="cs-CZ" dirty="0" smtClean="0">
                <a:solidFill>
                  <a:srgbClr val="0070C0"/>
                </a:solidFill>
              </a:rPr>
              <a:t>, sklon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i="1" dirty="0" smtClean="0"/>
              <a:t>b</a:t>
            </a:r>
            <a:r>
              <a:rPr lang="cs-CZ" dirty="0" smtClean="0"/>
              <a:t> – offset, </a:t>
            </a:r>
            <a:r>
              <a:rPr lang="cs-CZ" dirty="0" err="1" smtClean="0"/>
              <a:t>bias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posun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#linear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30" y="666504"/>
            <a:ext cx="2631070" cy="63932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6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728" y="3194863"/>
            <a:ext cx="1808108" cy="6704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Derivations and integrals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on a simple quadratic function: </a:t>
            </a:r>
          </a:p>
          <a:p>
            <a:endParaRPr lang="en-US" dirty="0"/>
          </a:p>
          <a:p>
            <a:r>
              <a:rPr lang="en-US" dirty="0" smtClean="0"/>
              <a:t>Derivation done analytically </a:t>
            </a:r>
          </a:p>
          <a:p>
            <a:endParaRPr lang="en-US" dirty="0"/>
          </a:p>
          <a:p>
            <a:r>
              <a:rPr lang="en-US" dirty="0" smtClean="0"/>
              <a:t>Primitive function (antiderivative, </a:t>
            </a:r>
            <a:r>
              <a:rPr lang="en-US" dirty="0" err="1" smtClean="0">
                <a:solidFill>
                  <a:srgbClr val="0070C0"/>
                </a:solidFill>
              </a:rPr>
              <a:t>primitivn</a:t>
            </a:r>
            <a:r>
              <a:rPr lang="cs-CZ" dirty="0" smtClean="0">
                <a:solidFill>
                  <a:srgbClr val="0070C0"/>
                </a:solidFill>
              </a:rPr>
              <a:t>í funkce</a:t>
            </a:r>
            <a:r>
              <a:rPr lang="en-US" dirty="0" smtClean="0"/>
              <a:t>) done analytically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deriv_int_anal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28" y="2377170"/>
            <a:ext cx="2246702" cy="423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28" y="4407676"/>
            <a:ext cx="2163556" cy="61344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7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done numerically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form of derivation might not exist, or we are given an input signal, or just too lazy … </a:t>
            </a:r>
          </a:p>
          <a:p>
            <a:r>
              <a:rPr lang="en-US" dirty="0" smtClean="0"/>
              <a:t>Make use of the definition of derivation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just estimate the derivative from 2 points close to each other …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deriv_num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161618"/>
            <a:ext cx="2557463" cy="78289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8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integral from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Analytically using the primitive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we will rather meet the numerical approximation of integral: </a:t>
            </a:r>
          </a:p>
          <a:p>
            <a:pPr lvl="1"/>
            <a:r>
              <a:rPr lang="en-US" dirty="0" smtClean="0"/>
              <a:t>Finite integral is the surface under the function (</a:t>
            </a:r>
            <a:r>
              <a:rPr lang="cs-CZ" dirty="0" smtClean="0">
                <a:solidFill>
                  <a:srgbClr val="0070C0"/>
                </a:solidFill>
              </a:rPr>
              <a:t>plocha pod křivkou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Define</a:t>
            </a:r>
            <a:r>
              <a:rPr lang="cs-CZ" dirty="0" smtClean="0"/>
              <a:t> a </a:t>
            </a:r>
            <a:r>
              <a:rPr lang="cs-CZ" dirty="0" err="1" smtClean="0"/>
              <a:t>time</a:t>
            </a:r>
            <a:r>
              <a:rPr lang="cs-CZ" dirty="0" smtClean="0"/>
              <a:t> step </a:t>
            </a:r>
            <a:r>
              <a:rPr lang="cs-CZ" i="1" dirty="0" smtClean="0"/>
              <a:t>∆, </a:t>
            </a:r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interval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cs-CZ" i="1" baseline="-25000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Approximate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integral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sum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surfaces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“noodles”, and simplify as the width of all noodles is the same: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int_anal_num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39" y="2277837"/>
            <a:ext cx="2958644" cy="9552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28" y="2571888"/>
            <a:ext cx="2450637" cy="4346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5283248"/>
            <a:ext cx="3342698" cy="824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21" y="5283247"/>
            <a:ext cx="3257247" cy="82404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9</a:t>
            </a:fld>
            <a:r>
              <a:rPr lang="en-US" smtClean="0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1691</Words>
  <Application>Microsoft Office PowerPoint</Application>
  <PresentationFormat>Širokoúhlá obrazovka</PresentationFormat>
  <Paragraphs>299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Wingdings</vt:lpstr>
      <vt:lpstr>Motiv Office</vt:lpstr>
      <vt:lpstr>Mathematical fundamentals for ISS</vt:lpstr>
      <vt:lpstr>Functions and sequences </vt:lpstr>
      <vt:lpstr>How is it done in Python ? Just 4 steps … </vt:lpstr>
      <vt:lpstr>Operations with functions</vt:lpstr>
      <vt:lpstr>Operations with sequences</vt:lpstr>
      <vt:lpstr>Linear function </vt:lpstr>
      <vt:lpstr>Derivations and integrals </vt:lpstr>
      <vt:lpstr>Derivation done numerically </vt:lpstr>
      <vt:lpstr>Finite integral from t1 to t2</vt:lpstr>
      <vt:lpstr>Cosine function (cosínusovka) – continuous time</vt:lpstr>
      <vt:lpstr>Cosine with more interesting parameters </vt:lpstr>
      <vt:lpstr>Cosine with more interesting parameters II</vt:lpstr>
      <vt:lpstr>Cosine sequence – discrete time </vt:lpstr>
      <vt:lpstr>Complex numbers – basics </vt:lpstr>
      <vt:lpstr>Complex unit</vt:lpstr>
      <vt:lpstr>Complex number as a vector and its two forms</vt:lpstr>
      <vt:lpstr>Conversion of forms using basic geometry </vt:lpstr>
      <vt:lpstr>Exponential form of complex number</vt:lpstr>
      <vt:lpstr>Operations with complex numbers</vt:lpstr>
      <vt:lpstr>Operations with complex numbers II</vt:lpstr>
      <vt:lpstr>Operations with complex numbers III</vt:lpstr>
      <vt:lpstr>Unit circle (jednotková kružnice) r = 1</vt:lpstr>
      <vt:lpstr>Complex exponential </vt:lpstr>
      <vt:lpstr>Operations with complex exponential</vt:lpstr>
      <vt:lpstr>Operations with complex exponential II</vt:lpstr>
      <vt:lpstr>Complex exponential with period different from 2π</vt:lpstr>
      <vt:lpstr>Complex exponential – the whole thing </vt:lpstr>
      <vt:lpstr>Breaking a cosine into two complex exponentials</vt:lpstr>
      <vt:lpstr>Complex exponential - discrete-time</vt:lpstr>
      <vt:lpstr>General complex exponential with discrete time </vt:lpstr>
      <vt:lpstr>Decomposing a discrete cosine into two complex exponentials </vt:lpstr>
      <vt:lpstr>Physical model for discrete complex exponential</vt:lpstr>
      <vt:lpstr>Sum of discrete complex exponential over one period</vt:lpstr>
      <vt:lpstr>Sum of a continuous complex exponential over one period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fundamentals for ISS</dc:title>
  <dc:creator>Honza Cernocky</dc:creator>
  <cp:lastModifiedBy>Honza Cernocky</cp:lastModifiedBy>
  <cp:revision>60</cp:revision>
  <dcterms:created xsi:type="dcterms:W3CDTF">2022-09-18T20:12:27Z</dcterms:created>
  <dcterms:modified xsi:type="dcterms:W3CDTF">2024-09-17T21:22:12Z</dcterms:modified>
</cp:coreProperties>
</file>