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</p:sldMasterIdLst>
  <p:notesMasterIdLst>
    <p:notesMasterId r:id="rId71"/>
  </p:notesMasterIdLst>
  <p:handoutMasterIdLst>
    <p:handoutMasterId r:id="rId72"/>
  </p:handoutMasterIdLst>
  <p:sldIdLst>
    <p:sldId id="260" r:id="rId3"/>
    <p:sldId id="473" r:id="rId4"/>
    <p:sldId id="509" r:id="rId5"/>
    <p:sldId id="508" r:id="rId6"/>
    <p:sldId id="510" r:id="rId7"/>
    <p:sldId id="511" r:id="rId8"/>
    <p:sldId id="515" r:id="rId9"/>
    <p:sldId id="516" r:id="rId10"/>
    <p:sldId id="517" r:id="rId11"/>
    <p:sldId id="518" r:id="rId12"/>
    <p:sldId id="519" r:id="rId13"/>
    <p:sldId id="520" r:id="rId14"/>
    <p:sldId id="513" r:id="rId15"/>
    <p:sldId id="521" r:id="rId16"/>
    <p:sldId id="523" r:id="rId17"/>
    <p:sldId id="524" r:id="rId18"/>
    <p:sldId id="525" r:id="rId19"/>
    <p:sldId id="526" r:id="rId20"/>
    <p:sldId id="522" r:id="rId21"/>
    <p:sldId id="527" r:id="rId22"/>
    <p:sldId id="528" r:id="rId23"/>
    <p:sldId id="529" r:id="rId24"/>
    <p:sldId id="530" r:id="rId25"/>
    <p:sldId id="531" r:id="rId26"/>
    <p:sldId id="532" r:id="rId27"/>
    <p:sldId id="543" r:id="rId28"/>
    <p:sldId id="533" r:id="rId29"/>
    <p:sldId id="534" r:id="rId30"/>
    <p:sldId id="536" r:id="rId31"/>
    <p:sldId id="537" r:id="rId32"/>
    <p:sldId id="538" r:id="rId33"/>
    <p:sldId id="539" r:id="rId34"/>
    <p:sldId id="535" r:id="rId35"/>
    <p:sldId id="540" r:id="rId36"/>
    <p:sldId id="541" r:id="rId37"/>
    <p:sldId id="544" r:id="rId38"/>
    <p:sldId id="542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552" r:id="rId47"/>
    <p:sldId id="554" r:id="rId48"/>
    <p:sldId id="553" r:id="rId49"/>
    <p:sldId id="556" r:id="rId50"/>
    <p:sldId id="557" r:id="rId51"/>
    <p:sldId id="558" r:id="rId52"/>
    <p:sldId id="559" r:id="rId53"/>
    <p:sldId id="560" r:id="rId54"/>
    <p:sldId id="561" r:id="rId55"/>
    <p:sldId id="562" r:id="rId56"/>
    <p:sldId id="565" r:id="rId57"/>
    <p:sldId id="566" r:id="rId58"/>
    <p:sldId id="563" r:id="rId59"/>
    <p:sldId id="568" r:id="rId60"/>
    <p:sldId id="567" r:id="rId61"/>
    <p:sldId id="569" r:id="rId62"/>
    <p:sldId id="570" r:id="rId63"/>
    <p:sldId id="571" r:id="rId64"/>
    <p:sldId id="572" r:id="rId65"/>
    <p:sldId id="573" r:id="rId66"/>
    <p:sldId id="468" r:id="rId67"/>
    <p:sldId id="574" r:id="rId68"/>
    <p:sldId id="575" r:id="rId69"/>
    <p:sldId id="576" r:id="rId70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CA"/>
    <a:srgbClr val="1D9B3E"/>
    <a:srgbClr val="FF9900"/>
    <a:srgbClr val="FFFF00"/>
    <a:srgbClr val="3366CC"/>
    <a:srgbClr val="2200EE"/>
    <a:srgbClr val="FF0000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>
      <p:cViewPr varScale="1">
        <p:scale>
          <a:sx n="89" d="100"/>
          <a:sy n="89" d="100"/>
        </p:scale>
        <p:origin x="437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7BF57-A70B-4642-8A9F-6C1A755BDF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4259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13" y="4714684"/>
            <a:ext cx="5439452" cy="446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159399-834C-4ED9-850B-BC33BBC97EA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543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98539F7E-8B6E-4CBF-9DAD-FACC114F229A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62797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98280-3966-4334-A05A-10CC6CF6A2D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5429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E6B60-25CF-4547-8801-462F46C77288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3634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6A82-03CF-4ABA-846B-B2A6ACA40033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10964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4EB7-A120-44A5-8B3F-A2579C0A8BCA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7875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5559-D1CE-4AA8-867B-E33CEA45FEC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097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64C4-68E5-4789-A4BE-54387F0B11A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107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AF18-52F4-4078-A8DA-FADB4863CC0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1845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FB00-9245-429F-BC01-F4A6781FC599}" type="slidenum">
              <a:rPr lang="cs-CZ" altLang="en-US"/>
              <a:pPr>
                <a:defRPr/>
              </a:pPr>
              <a:t>‹#›</a:t>
            </a:fld>
            <a:r>
              <a:rPr lang="cs-CZ" altLang="en-US" dirty="0"/>
              <a:t> </a:t>
            </a:r>
            <a:r>
              <a:rPr lang="cs-CZ" altLang="en-US" dirty="0" smtClean="0"/>
              <a:t>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9837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1E87-B660-4284-BE25-B513F6F1B72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773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469C-1D58-4BE0-B14C-3A82E1BF796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427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36981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7B67-C064-457C-859E-FBD4805B6D8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96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9528-2508-4361-93E0-8800F060E05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580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0DC2-7BC8-4124-95AA-17A2E038CC7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24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15D22-747C-4A2E-B7CB-C972A7F45FAF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1249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EE11A-AD9B-436F-B30C-4235E9DC7DB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111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B3748-82B0-47D5-A150-3712A56B1F28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255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14767-9577-4EDB-B19C-3AF9D2529E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58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F531E-1257-4471-9D4C-82EB6C605DD7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0675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0A645-96E9-4016-9F90-93C993064194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515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E05E3-5973-44C6-A9C6-179A433F456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1829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478BAD-FF10-4084-A686-BBFC2621E212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978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D88920-DC4E-4915-9E32-8BF767ABE4CD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2116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1271464" y="1052736"/>
            <a:ext cx="9649072" cy="223180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Continuous-time signals I. 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839416" y="4797426"/>
            <a:ext cx="10513168" cy="1655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Honza </a:t>
            </a:r>
            <a:r>
              <a:rPr lang="cs-CZ" altLang="en-US" dirty="0" smtClean="0"/>
              <a:t>Černocký, ÚPGM</a:t>
            </a:r>
            <a:endParaRPr lang="en-US" altLang="en-US" dirty="0" smtClean="0"/>
          </a:p>
          <a:p>
            <a:r>
              <a:rPr lang="en-US" altLang="en-US" dirty="0" smtClean="0"/>
              <a:t>Please </a:t>
            </a:r>
            <a:r>
              <a:rPr lang="en-US" altLang="en-US" dirty="0"/>
              <a:t>open Python </a:t>
            </a:r>
            <a:r>
              <a:rPr lang="en-US" altLang="en-US" dirty="0" smtClean="0"/>
              <a:t>notebooks 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continuous_1, fs, </a:t>
            </a:r>
            <a:r>
              <a:rPr lang="en-US" alt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ft</a:t>
            </a:r>
            <a:endParaRPr lang="en-US" alt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step in continuous time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step: signal below t = 0 is zero:</a:t>
            </a:r>
          </a:p>
          <a:p>
            <a:endParaRPr lang="en-US" dirty="0"/>
          </a:p>
          <a:p>
            <a:r>
              <a:rPr lang="en-US" dirty="0" smtClean="0"/>
              <a:t>Unit pulse should be defined as:</a:t>
            </a:r>
          </a:p>
          <a:p>
            <a:endParaRPr lang="en-US" dirty="0"/>
          </a:p>
          <a:p>
            <a:r>
              <a:rPr lang="en-US" dirty="0" smtClean="0"/>
              <a:t>But it is hard to derive unit pulse, as the derivation in </a:t>
            </a:r>
            <a:r>
              <a:rPr lang="en-US" i="1" dirty="0" smtClean="0"/>
              <a:t>t = 0</a:t>
            </a:r>
            <a:r>
              <a:rPr lang="en-US" dirty="0" smtClean="0"/>
              <a:t> is not defined. </a:t>
            </a:r>
          </a:p>
          <a:p>
            <a:r>
              <a:rPr lang="en-US" dirty="0" smtClean="0"/>
              <a:t>Therefore, we define approximate (smooth) unit step with width </a:t>
            </a:r>
            <a:r>
              <a:rPr lang="el-GR" i="1" dirty="0" smtClean="0"/>
              <a:t>Δ</a:t>
            </a:r>
            <a:r>
              <a:rPr lang="en-US" dirty="0" smtClean="0"/>
              <a:t> and derive it: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unit_step_derivation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2780928"/>
            <a:ext cx="1699997" cy="6735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717463"/>
            <a:ext cx="2412632" cy="6929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157" y="5202639"/>
            <a:ext cx="3468235" cy="9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5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pulse (</a:t>
            </a:r>
            <a:r>
              <a:rPr lang="en-US" dirty="0" smtClean="0">
                <a:solidFill>
                  <a:srgbClr val="1436CA"/>
                </a:solidFill>
              </a:rPr>
              <a:t>Dirac</a:t>
            </a:r>
            <a:r>
              <a:rPr lang="cs-CZ" dirty="0" err="1" smtClean="0">
                <a:solidFill>
                  <a:srgbClr val="1436CA"/>
                </a:solidFill>
              </a:rPr>
              <a:t>ův</a:t>
            </a:r>
            <a:r>
              <a:rPr lang="cs-CZ" dirty="0" smtClean="0">
                <a:solidFill>
                  <a:srgbClr val="1436CA"/>
                </a:solidFill>
              </a:rPr>
              <a:t> impuls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surface</a:t>
            </a:r>
            <a:r>
              <a:rPr lang="cs-CZ" dirty="0" smtClean="0"/>
              <a:t> </a:t>
            </a:r>
            <a:r>
              <a:rPr lang="en-US" dirty="0" smtClean="0"/>
              <a:t>– “</a:t>
            </a:r>
            <a:r>
              <a:rPr lang="en-US" dirty="0" err="1" smtClean="0"/>
              <a:t>mighteness</a:t>
            </a:r>
            <a:r>
              <a:rPr lang="en-US" dirty="0" smtClean="0"/>
              <a:t>” (</a:t>
            </a:r>
            <a:r>
              <a:rPr lang="en-US" dirty="0" err="1" smtClean="0">
                <a:solidFill>
                  <a:srgbClr val="1436CA"/>
                </a:solidFill>
              </a:rPr>
              <a:t>mocnost</a:t>
            </a:r>
            <a:r>
              <a:rPr lang="en-US" dirty="0" smtClean="0"/>
              <a:t>) 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run </a:t>
            </a:r>
            <a:r>
              <a:rPr lang="el-GR" i="1" dirty="0" smtClean="0"/>
              <a:t>Δ</a:t>
            </a:r>
            <a:r>
              <a:rPr lang="en-US" i="1" dirty="0" smtClean="0"/>
              <a:t> </a:t>
            </a:r>
            <a:r>
              <a:rPr lang="en-US" dirty="0" smtClean="0"/>
              <a:t>to zero, and we obtain the Dirac pulse:</a:t>
            </a:r>
          </a:p>
          <a:p>
            <a:endParaRPr lang="en-US" dirty="0"/>
          </a:p>
          <a:p>
            <a:pPr lvl="1"/>
            <a:r>
              <a:rPr lang="en-US" dirty="0" smtClean="0"/>
              <a:t>The width is zero, the value is infinity. </a:t>
            </a:r>
          </a:p>
          <a:p>
            <a:pPr lvl="1"/>
            <a:r>
              <a:rPr lang="en-US" dirty="0" smtClean="0"/>
              <a:t>The surface is however still one</a:t>
            </a:r>
          </a:p>
          <a:p>
            <a:r>
              <a:rPr lang="en-US" dirty="0" smtClean="0"/>
              <a:t>Mathematicians often refuse to call this a function, and rather call it distribution. </a:t>
            </a:r>
          </a:p>
          <a:p>
            <a:r>
              <a:rPr lang="en-US" dirty="0" smtClean="0"/>
              <a:t>We usually plot it with as a square with an arrow going to “infinity”.</a:t>
            </a:r>
          </a:p>
          <a:p>
            <a:r>
              <a:rPr lang="en-US" dirty="0" smtClean="0"/>
              <a:t>Dirac pulse can not be generated – it is a (very useful!) theoretical construct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dirac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276872"/>
            <a:ext cx="5265129" cy="7684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42" y="3463049"/>
            <a:ext cx="2088232" cy="5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4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sampling property of Dirac pulse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Dirac is relatively aggressive when multiplied with signal </a:t>
            </a:r>
            <a:r>
              <a:rPr lang="en-US" i="1" dirty="0" smtClean="0"/>
              <a:t>x(t):</a:t>
            </a:r>
            <a:r>
              <a:rPr lang="en-US" dirty="0" smtClean="0"/>
              <a:t> it sets everything to zero, except </a:t>
            </a:r>
            <a:r>
              <a:rPr lang="en-US" i="1" dirty="0" smtClean="0"/>
              <a:t>t = 0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integrated, the output value is </a:t>
            </a:r>
            <a:r>
              <a:rPr lang="en-US" i="1" dirty="0" smtClean="0"/>
              <a:t>x(0):</a:t>
            </a:r>
            <a:r>
              <a:rPr lang="en-US" dirty="0" smtClean="0"/>
              <a:t> the signal got sampled:</a:t>
            </a:r>
          </a:p>
          <a:p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In case we shift the Dirac pulse to time </a:t>
            </a:r>
            <a:r>
              <a:rPr lang="el-GR" i="1" dirty="0" smtClean="0"/>
              <a:t>τ</a:t>
            </a:r>
            <a:r>
              <a:rPr lang="en-US" dirty="0" smtClean="0"/>
              <a:t>, we obtain similar behavior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will use this property when explaining the </a:t>
            </a:r>
            <a:r>
              <a:rPr lang="en-US" b="1" dirty="0" smtClean="0"/>
              <a:t>sampling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dirac_sampling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3140968"/>
            <a:ext cx="2950489" cy="7646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4581128"/>
            <a:ext cx="3456384" cy="7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7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13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0433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signals - 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 signals have repetitive behavior … </a:t>
            </a:r>
          </a:p>
          <a:p>
            <a:r>
              <a:rPr lang="en-US" dirty="0" smtClean="0"/>
              <a:t>We can find such </a:t>
            </a:r>
            <a:r>
              <a:rPr lang="en-US" i="1" dirty="0" smtClean="0"/>
              <a:t>T</a:t>
            </a:r>
            <a:r>
              <a:rPr lang="en-US" dirty="0" smtClean="0"/>
              <a:t>, that </a:t>
            </a:r>
            <a:r>
              <a:rPr lang="en-US" i="1" dirty="0" smtClean="0"/>
              <a:t>x(t + T) = x(t) 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is called period, but several </a:t>
            </a:r>
            <a:r>
              <a:rPr lang="en-US" i="1" dirty="0" smtClean="0"/>
              <a:t>T</a:t>
            </a:r>
            <a:r>
              <a:rPr lang="en-US" dirty="0" smtClean="0"/>
              <a:t>’s can exist … </a:t>
            </a:r>
          </a:p>
          <a:p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is the smallest one, we call it </a:t>
            </a:r>
            <a:r>
              <a:rPr lang="en-US" b="1" dirty="0" smtClean="0"/>
              <a:t>fundamental period</a:t>
            </a:r>
            <a:r>
              <a:rPr lang="cs-CZ" b="1" dirty="0" smtClean="0"/>
              <a:t> </a:t>
            </a:r>
            <a:r>
              <a:rPr lang="en-US" dirty="0"/>
              <a:t>(</a:t>
            </a:r>
            <a:r>
              <a:rPr lang="cs-CZ" dirty="0">
                <a:solidFill>
                  <a:srgbClr val="1436CA"/>
                </a:solidFill>
              </a:rPr>
              <a:t>základní </a:t>
            </a:r>
            <a:r>
              <a:rPr lang="cs-CZ" dirty="0" smtClean="0">
                <a:solidFill>
                  <a:srgbClr val="1436CA"/>
                </a:solidFill>
              </a:rPr>
              <a:t>perioda</a:t>
            </a:r>
            <a:r>
              <a:rPr lang="en-US" dirty="0" smtClean="0"/>
              <a:t>)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Period</a:t>
            </a:r>
            <a:r>
              <a:rPr lang="cs-CZ" dirty="0" err="1" smtClean="0"/>
              <a:t>ic</a:t>
            </a:r>
            <a:r>
              <a:rPr lang="en-US" dirty="0" smtClean="0"/>
              <a:t> signals have </a:t>
            </a:r>
            <a:r>
              <a:rPr lang="cs-CZ" dirty="0" err="1" smtClean="0"/>
              <a:t>fundamental</a:t>
            </a:r>
            <a:r>
              <a:rPr lang="cs-CZ" dirty="0" smtClean="0"/>
              <a:t> </a:t>
            </a:r>
            <a:r>
              <a:rPr lang="en-US" dirty="0" smtClean="0"/>
              <a:t>frequency (</a:t>
            </a:r>
            <a:r>
              <a:rPr lang="cs-CZ" dirty="0" smtClean="0">
                <a:solidFill>
                  <a:srgbClr val="1436CA"/>
                </a:solidFill>
              </a:rPr>
              <a:t>základní frekvence</a:t>
            </a:r>
            <a:r>
              <a:rPr lang="en-US" dirty="0" smtClean="0"/>
              <a:t>) in 1/s (Hertz, Hz)</a:t>
            </a:r>
            <a:r>
              <a:rPr lang="cs-CZ" dirty="0" smtClean="0"/>
              <a:t>: </a:t>
            </a:r>
            <a:r>
              <a:rPr lang="en-US" dirty="0" smtClean="0"/>
              <a:t> </a:t>
            </a:r>
          </a:p>
          <a:p>
            <a:endParaRPr lang="en-US" sz="1000" dirty="0" smtClean="0"/>
          </a:p>
          <a:p>
            <a:r>
              <a:rPr lang="en-US" dirty="0" smtClean="0"/>
              <a:t>We often work with angular/circular frequency/velocity (</a:t>
            </a:r>
            <a:r>
              <a:rPr lang="en-US" dirty="0" smtClean="0">
                <a:solidFill>
                  <a:srgbClr val="1436CA"/>
                </a:solidFill>
              </a:rPr>
              <a:t>k</a:t>
            </a:r>
            <a:r>
              <a:rPr lang="cs-CZ" dirty="0" err="1" smtClean="0">
                <a:solidFill>
                  <a:srgbClr val="1436CA"/>
                </a:solidFill>
              </a:rPr>
              <a:t>ruhová</a:t>
            </a:r>
            <a:r>
              <a:rPr lang="cs-CZ" dirty="0" smtClean="0">
                <a:solidFill>
                  <a:srgbClr val="1436CA"/>
                </a:solidFill>
              </a:rPr>
              <a:t>/úhlová frekvence/rychlost</a:t>
            </a:r>
            <a:r>
              <a:rPr lang="en-US" dirty="0" smtClean="0"/>
              <a:t>)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periodic_continuous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80" y="4797152"/>
            <a:ext cx="2410639" cy="6092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5956071"/>
            <a:ext cx="3487029" cy="6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signals - discrete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find such </a:t>
            </a:r>
            <a:r>
              <a:rPr lang="en-US" i="1" dirty="0" smtClean="0"/>
              <a:t>N</a:t>
            </a:r>
            <a:r>
              <a:rPr lang="en-US" dirty="0" smtClean="0"/>
              <a:t>, that </a:t>
            </a:r>
            <a:r>
              <a:rPr lang="en-US" i="1" dirty="0" smtClean="0"/>
              <a:t>x[n + N] = x[n], </a:t>
            </a:r>
            <a:endParaRPr lang="en-US" dirty="0" smtClean="0"/>
          </a:p>
          <a:p>
            <a:r>
              <a:rPr lang="en-US" i="1" dirty="0" smtClean="0"/>
              <a:t>N</a:t>
            </a:r>
            <a:r>
              <a:rPr lang="en-US" dirty="0" smtClean="0"/>
              <a:t> is called period, but several </a:t>
            </a:r>
            <a:r>
              <a:rPr lang="en-US" i="1" dirty="0" smtClean="0"/>
              <a:t>N</a:t>
            </a:r>
            <a:r>
              <a:rPr lang="en-US" dirty="0" smtClean="0"/>
              <a:t>’s can exist … </a:t>
            </a:r>
          </a:p>
          <a:p>
            <a:r>
              <a:rPr lang="en-US" i="1" dirty="0" smtClean="0"/>
              <a:t>N</a:t>
            </a:r>
            <a:r>
              <a:rPr lang="en-US" i="1" baseline="-25000" dirty="0" smtClean="0"/>
              <a:t>1</a:t>
            </a:r>
            <a:r>
              <a:rPr lang="en-US" dirty="0" smtClean="0"/>
              <a:t> is the smallest one</a:t>
            </a:r>
            <a:r>
              <a:rPr lang="cs-CZ" dirty="0" smtClean="0"/>
              <a:t>: </a:t>
            </a:r>
            <a:r>
              <a:rPr lang="en-US" b="1" dirty="0" smtClean="0"/>
              <a:t>fundamental period</a:t>
            </a:r>
            <a:r>
              <a:rPr lang="cs-CZ" b="1" dirty="0" smtClean="0"/>
              <a:t> </a:t>
            </a:r>
            <a:r>
              <a:rPr lang="en-US" dirty="0"/>
              <a:t>(</a:t>
            </a:r>
            <a:r>
              <a:rPr lang="cs-CZ" dirty="0">
                <a:solidFill>
                  <a:srgbClr val="1436CA"/>
                </a:solidFill>
              </a:rPr>
              <a:t>základní </a:t>
            </a:r>
            <a:r>
              <a:rPr lang="cs-CZ" dirty="0" smtClean="0">
                <a:solidFill>
                  <a:srgbClr val="1436CA"/>
                </a:solidFill>
              </a:rPr>
              <a:t>perioda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Period</a:t>
            </a:r>
            <a:r>
              <a:rPr lang="cs-CZ" dirty="0" err="1" smtClean="0"/>
              <a:t>ic</a:t>
            </a:r>
            <a:r>
              <a:rPr lang="en-US" dirty="0" smtClean="0"/>
              <a:t> signals have </a:t>
            </a:r>
            <a:r>
              <a:rPr lang="cs-CZ" dirty="0" err="1" smtClean="0"/>
              <a:t>fundamental</a:t>
            </a:r>
            <a:r>
              <a:rPr lang="cs-CZ" dirty="0" smtClean="0"/>
              <a:t> </a:t>
            </a:r>
            <a:r>
              <a:rPr lang="en-US" dirty="0" smtClean="0"/>
              <a:t>normalized frequency (</a:t>
            </a:r>
            <a:r>
              <a:rPr lang="cs-CZ" dirty="0" smtClean="0">
                <a:solidFill>
                  <a:srgbClr val="1436CA"/>
                </a:solidFill>
              </a:rPr>
              <a:t>základní </a:t>
            </a:r>
            <a:r>
              <a:rPr lang="en-US" dirty="0" err="1" smtClean="0">
                <a:solidFill>
                  <a:srgbClr val="1436CA"/>
                </a:solidFill>
              </a:rPr>
              <a:t>normovan</a:t>
            </a:r>
            <a:r>
              <a:rPr lang="cs-CZ" dirty="0" smtClean="0">
                <a:solidFill>
                  <a:srgbClr val="1436CA"/>
                </a:solidFill>
              </a:rPr>
              <a:t>á frekvence</a:t>
            </a:r>
            <a:r>
              <a:rPr lang="en-US" dirty="0" smtClean="0"/>
              <a:t>) in []</a:t>
            </a:r>
            <a:r>
              <a:rPr lang="cs-CZ" dirty="0" smtClean="0"/>
              <a:t>: </a:t>
            </a:r>
            <a:r>
              <a:rPr lang="en-US" dirty="0" smtClean="0"/>
              <a:t> </a:t>
            </a:r>
          </a:p>
          <a:p>
            <a:endParaRPr lang="en-US" sz="1000" dirty="0" smtClean="0"/>
          </a:p>
          <a:p>
            <a:r>
              <a:rPr lang="en-US" dirty="0" smtClean="0"/>
              <a:t>We often work with normalized angular/circular frequency</a:t>
            </a:r>
            <a:r>
              <a:rPr lang="cs-CZ" dirty="0" smtClean="0"/>
              <a:t> </a:t>
            </a:r>
            <a:r>
              <a:rPr lang="en-US" dirty="0" smtClean="0"/>
              <a:t>/</a:t>
            </a:r>
            <a:r>
              <a:rPr lang="cs-CZ" dirty="0" smtClean="0"/>
              <a:t> </a:t>
            </a:r>
            <a:r>
              <a:rPr lang="en-US" dirty="0" smtClean="0"/>
              <a:t>velocity (</a:t>
            </a:r>
            <a:r>
              <a:rPr lang="en-US" dirty="0" err="1" smtClean="0">
                <a:solidFill>
                  <a:srgbClr val="1436CA"/>
                </a:solidFill>
              </a:rPr>
              <a:t>normovan</a:t>
            </a:r>
            <a:r>
              <a:rPr lang="cs-CZ" dirty="0" smtClean="0">
                <a:solidFill>
                  <a:srgbClr val="1436CA"/>
                </a:solidFill>
              </a:rPr>
              <a:t>á </a:t>
            </a:r>
            <a:r>
              <a:rPr lang="en-US" dirty="0" smtClean="0">
                <a:solidFill>
                  <a:srgbClr val="1436CA"/>
                </a:solidFill>
              </a:rPr>
              <a:t>k</a:t>
            </a:r>
            <a:r>
              <a:rPr lang="cs-CZ" dirty="0" err="1" smtClean="0">
                <a:solidFill>
                  <a:srgbClr val="1436CA"/>
                </a:solidFill>
              </a:rPr>
              <a:t>ruhová</a:t>
            </a:r>
            <a:r>
              <a:rPr lang="cs-CZ" dirty="0" smtClean="0">
                <a:solidFill>
                  <a:srgbClr val="1436CA"/>
                </a:solidFill>
              </a:rPr>
              <a:t>/úhlová frekvence/rychlost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err="1" smtClean="0"/>
              <a:t>Conversion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i="1" dirty="0" smtClean="0"/>
              <a:t>N</a:t>
            </a:r>
            <a:r>
              <a:rPr lang="en-US" i="1" baseline="-25000" dirty="0" smtClean="0"/>
              <a:t>1</a:t>
            </a:r>
            <a:r>
              <a:rPr lang="cs-CZ" dirty="0" smtClean="0"/>
              <a:t> to </a:t>
            </a:r>
            <a:r>
              <a:rPr lang="cs-CZ" i="1" dirty="0" smtClean="0"/>
              <a:t>f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cs-CZ" dirty="0" smtClean="0"/>
              <a:t>and </a:t>
            </a:r>
            <a:r>
              <a:rPr lang="el-GR" i="1" dirty="0" smtClean="0"/>
              <a:t>ω</a:t>
            </a:r>
            <a:r>
              <a:rPr lang="en-US" i="1" baseline="-25000" dirty="0" smtClean="0"/>
              <a:t>1</a:t>
            </a:r>
            <a:r>
              <a:rPr lang="cs-CZ" i="1" baseline="-25000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straightforward</a:t>
            </a:r>
            <a:r>
              <a:rPr lang="cs-CZ" dirty="0" smtClean="0"/>
              <a:t>, but not vice versa.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#periodic_</a:t>
            </a:r>
            <a:r>
              <a:rPr lang="cs-CZ" dirty="0" err="1" smtClean="0">
                <a:solidFill>
                  <a:srgbClr val="FF0000"/>
                </a:solidFill>
              </a:rPr>
              <a:t>discrete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3789040"/>
            <a:ext cx="1008112" cy="6556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01" y="4941168"/>
            <a:ext cx="1150942" cy="5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8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16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318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power of a signal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Ohm’s law: </a:t>
            </a:r>
          </a:p>
          <a:p>
            <a:endParaRPr lang="en-US" dirty="0"/>
          </a:p>
          <a:p>
            <a:r>
              <a:rPr lang="en-US" dirty="0" smtClean="0"/>
              <a:t>Therefore, we define </a:t>
            </a:r>
            <a:r>
              <a:rPr lang="en-US" b="1" dirty="0" smtClean="0"/>
              <a:t>instantaneous power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1436CA"/>
                </a:solidFill>
              </a:rPr>
              <a:t>okam</a:t>
            </a:r>
            <a:r>
              <a:rPr lang="cs-CZ" dirty="0" smtClean="0">
                <a:solidFill>
                  <a:srgbClr val="1436CA"/>
                </a:solidFill>
              </a:rPr>
              <a:t>žitý výkon</a:t>
            </a:r>
            <a:r>
              <a:rPr lang="en-US" dirty="0" smtClean="0"/>
              <a:t>)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both discrete and continuous signals as: </a:t>
            </a:r>
          </a:p>
          <a:p>
            <a:endParaRPr lang="en-US" dirty="0"/>
          </a:p>
          <a:p>
            <a:r>
              <a:rPr lang="en-US" dirty="0" smtClean="0"/>
              <a:t>Magnitude is not needed when we work with real signals, but we should not forget it for complex ones … and we do have complex signals in ISS</a:t>
            </a:r>
            <a:r>
              <a:rPr lang="cs-CZ" dirty="0" smtClean="0"/>
              <a:t> 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348880"/>
            <a:ext cx="4469734" cy="4320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652644"/>
            <a:ext cx="1872661" cy="4233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645024"/>
            <a:ext cx="1888944" cy="43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powers of signals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(</a:t>
            </a:r>
            <a:r>
              <a:rPr lang="en-US" dirty="0" err="1" smtClean="0">
                <a:solidFill>
                  <a:srgbClr val="1436CA"/>
                </a:solidFill>
              </a:rPr>
              <a:t>energie</a:t>
            </a:r>
            <a:r>
              <a:rPr lang="en-US" dirty="0" smtClean="0"/>
              <a:t>) is given as a sum (discrete signals) or integral (continuous signals) of instantaneous power over a time interval: </a:t>
            </a:r>
          </a:p>
          <a:p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Mean power (</a:t>
            </a:r>
            <a:r>
              <a:rPr lang="en-US" dirty="0" err="1" smtClean="0"/>
              <a:t>st</a:t>
            </a:r>
            <a:r>
              <a:rPr lang="cs-CZ" dirty="0" err="1" smtClean="0"/>
              <a:t>řední</a:t>
            </a:r>
            <a:r>
              <a:rPr lang="cs-CZ" dirty="0" smtClean="0"/>
              <a:t> výkon)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normalized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length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interval: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Root</a:t>
            </a:r>
            <a:r>
              <a:rPr lang="cs-CZ" dirty="0" smtClean="0"/>
              <a:t> </a:t>
            </a:r>
            <a:r>
              <a:rPr lang="cs-CZ" dirty="0" err="1" smtClean="0"/>
              <a:t>mean</a:t>
            </a:r>
            <a:r>
              <a:rPr lang="cs-CZ" dirty="0" smtClean="0"/>
              <a:t> square </a:t>
            </a:r>
            <a:r>
              <a:rPr lang="cs-CZ" dirty="0" err="1" smtClean="0"/>
              <a:t>value</a:t>
            </a:r>
            <a:r>
              <a:rPr lang="cs-CZ" dirty="0" smtClean="0"/>
              <a:t> (efektivní hodnota)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magnitude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d.c</a:t>
            </a:r>
            <a:r>
              <a:rPr lang="cs-CZ" dirty="0" smtClean="0"/>
              <a:t>.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#powers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2797798"/>
            <a:ext cx="3529414" cy="6149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626" y="2756163"/>
            <a:ext cx="3068219" cy="6981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415" y="5947378"/>
            <a:ext cx="1282369" cy="4089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312" y="3933188"/>
            <a:ext cx="6244824" cy="66685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672" y="4660603"/>
            <a:ext cx="6650325" cy="6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 of periodic signals and of a cosine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711"/>
          </a:xfrm>
        </p:spPr>
        <p:txBody>
          <a:bodyPr/>
          <a:lstStyle/>
          <a:p>
            <a:r>
              <a:rPr lang="en-US" dirty="0" smtClean="0"/>
              <a:t>When determining power of periodic signals, it is wise to compute over (and normalize by) one period: </a:t>
            </a:r>
            <a:r>
              <a:rPr lang="cs-CZ" i="1" dirty="0"/>
              <a:t>N</a:t>
            </a:r>
            <a:r>
              <a:rPr lang="en-US" i="1" baseline="-25000" dirty="0"/>
              <a:t>1</a:t>
            </a:r>
            <a:r>
              <a:rPr lang="cs-CZ" dirty="0"/>
              <a:t> </a:t>
            </a:r>
            <a:r>
              <a:rPr lang="en-US" dirty="0" smtClean="0"/>
              <a:t>(discrete) and </a:t>
            </a:r>
            <a:r>
              <a:rPr lang="en-US" i="1" dirty="0" smtClean="0"/>
              <a:t>T</a:t>
            </a:r>
            <a:r>
              <a:rPr lang="en-US" i="1" baseline="-25000" dirty="0" smtClean="0"/>
              <a:t>1 </a:t>
            </a:r>
            <a:r>
              <a:rPr lang="en-US" dirty="0" smtClean="0"/>
              <a:t>(continuous ). </a:t>
            </a:r>
          </a:p>
          <a:p>
            <a:r>
              <a:rPr lang="en-US" dirty="0" smtClean="0"/>
              <a:t>Computing power of a cosine is a basic task: </a:t>
            </a:r>
            <a:r>
              <a:rPr lang="en-US" i="1" dirty="0"/>
              <a:t>T</a:t>
            </a:r>
            <a:r>
              <a:rPr lang="en-US" i="1" baseline="-25000" dirty="0"/>
              <a:t>1 </a:t>
            </a:r>
            <a:r>
              <a:rPr lang="en-US" dirty="0" smtClean="0"/>
              <a:t>and angular frequency </a:t>
            </a:r>
            <a:r>
              <a:rPr lang="el-GR" i="1" dirty="0" smtClean="0"/>
              <a:t>ω</a:t>
            </a:r>
            <a:r>
              <a:rPr lang="en-US" i="1" baseline="-25000" dirty="0" smtClean="0"/>
              <a:t>1:</a:t>
            </a:r>
          </a:p>
          <a:p>
            <a:r>
              <a:rPr lang="en-US" dirty="0" smtClean="0"/>
              <a:t>With the help of basic formula		     , we can express the power as</a:t>
            </a:r>
          </a:p>
          <a:p>
            <a:endParaRPr lang="en-US" sz="800" dirty="0" smtClean="0"/>
          </a:p>
          <a:p>
            <a:r>
              <a:rPr lang="en-US" dirty="0" smtClean="0"/>
              <a:t>The integral of any number of periods of cosine is 0, so the power is: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cosine_power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3212976"/>
            <a:ext cx="2404336" cy="3969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3663251"/>
            <a:ext cx="1921053" cy="375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775" y="4060348"/>
            <a:ext cx="6993421" cy="75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496" y="5221486"/>
            <a:ext cx="4697368" cy="68421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8248" y="5183219"/>
            <a:ext cx="2144737" cy="6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803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1289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require ?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17598"/>
            <a:ext cx="10515600" cy="4699720"/>
          </a:xfrm>
        </p:spPr>
        <p:txBody>
          <a:bodyPr/>
          <a:lstStyle/>
          <a:p>
            <a:r>
              <a:rPr lang="en-US" dirty="0" smtClean="0"/>
              <a:t>From any spectral analysis, we want to know </a:t>
            </a:r>
          </a:p>
          <a:p>
            <a:pPr lvl="1"/>
            <a:r>
              <a:rPr lang="en-US" dirty="0" smtClean="0"/>
              <a:t>Where are the frequencies in the signal </a:t>
            </a:r>
          </a:p>
          <a:p>
            <a:pPr lvl="1"/>
            <a:r>
              <a:rPr lang="en-US" dirty="0" smtClean="0"/>
              <a:t>How strong is the signal at a given frequency – “how much”</a:t>
            </a:r>
          </a:p>
          <a:p>
            <a:pPr lvl="1"/>
            <a:r>
              <a:rPr lang="en-US" dirty="0" smtClean="0"/>
              <a:t>What is the phase of the signal at a given frequency </a:t>
            </a:r>
            <a:r>
              <a:rPr lang="en-US" dirty="0"/>
              <a:t>– </a:t>
            </a:r>
            <a:r>
              <a:rPr lang="en-US" dirty="0" smtClean="0"/>
              <a:t>“how shifted”. </a:t>
            </a:r>
          </a:p>
          <a:p>
            <a:r>
              <a:rPr lang="en-US" dirty="0" smtClean="0"/>
              <a:t>We now have a periodic signal and we have seen that it can be composed of 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d.c.</a:t>
            </a:r>
            <a:r>
              <a:rPr lang="en-US" dirty="0" smtClean="0"/>
              <a:t> value </a:t>
            </a:r>
          </a:p>
          <a:p>
            <a:pPr lvl="1"/>
            <a:r>
              <a:rPr lang="en-US" dirty="0" smtClean="0"/>
              <a:t>The slowest component (fundamental frequency) </a:t>
            </a:r>
          </a:p>
          <a:p>
            <a:pPr lvl="1"/>
            <a:r>
              <a:rPr lang="en-US" dirty="0" smtClean="0"/>
              <a:t>Harmonically-related components at multiples of this frequency: </a:t>
            </a:r>
            <a:r>
              <a:rPr lang="en-US" i="1" dirty="0" smtClean="0"/>
              <a:t>k</a:t>
            </a:r>
            <a:r>
              <a:rPr lang="el-GR" i="1" dirty="0" smtClean="0"/>
              <a:t>ω</a:t>
            </a:r>
            <a:r>
              <a:rPr lang="en-US" i="1" baseline="-25000" dirty="0"/>
              <a:t>1</a:t>
            </a:r>
            <a:endParaRPr lang="en-US" i="1" dirty="0" smtClean="0"/>
          </a:p>
          <a:p>
            <a:r>
              <a:rPr lang="en-US" dirty="0" smtClean="0"/>
              <a:t>We will define </a:t>
            </a:r>
            <a:r>
              <a:rPr lang="en-US" b="1" dirty="0" smtClean="0"/>
              <a:t>Fourier series</a:t>
            </a:r>
            <a:r>
              <a:rPr lang="en-US" dirty="0" smtClean="0"/>
              <a:t> (</a:t>
            </a:r>
            <a:r>
              <a:rPr lang="cs-CZ" dirty="0" smtClean="0">
                <a:solidFill>
                  <a:srgbClr val="1436CA"/>
                </a:solidFill>
              </a:rPr>
              <a:t>Fourierova řada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, not a </a:t>
            </a:r>
            <a:r>
              <a:rPr lang="cs-CZ" dirty="0" err="1" smtClean="0"/>
              <a:t>function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en-US" dirty="0" smtClean="0"/>
              <a:t>with </a:t>
            </a:r>
            <a:r>
              <a:rPr lang="en-US" b="1" dirty="0" smtClean="0"/>
              <a:t>coefficients</a:t>
            </a:r>
            <a:r>
              <a:rPr lang="en-US" dirty="0" smtClean="0"/>
              <a:t> ! </a:t>
            </a:r>
          </a:p>
          <a:p>
            <a:pPr lvl="1"/>
            <a:r>
              <a:rPr lang="en-US" dirty="0" smtClean="0"/>
              <a:t>They will “sit” on a given frequency.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913487" cy="2019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294" y="4581128"/>
            <a:ext cx="158925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0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formulation of FS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write FS as a real function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i="1" dirty="0" smtClean="0"/>
              <a:t>c</a:t>
            </a:r>
            <a:r>
              <a:rPr lang="en-US" i="1" baseline="-25000" dirty="0" smtClean="0"/>
              <a:t>0</a:t>
            </a:r>
            <a:r>
              <a:rPr lang="el-GR" i="1" dirty="0" smtClean="0"/>
              <a:t> </a:t>
            </a:r>
            <a:r>
              <a:rPr lang="en-US" dirty="0" smtClean="0"/>
              <a:t>is D.C. component </a:t>
            </a:r>
          </a:p>
          <a:p>
            <a:pPr lvl="1"/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magnitude at frequency</a:t>
            </a:r>
            <a:r>
              <a:rPr lang="en-US" i="1" dirty="0" smtClean="0"/>
              <a:t> k</a:t>
            </a:r>
            <a:r>
              <a:rPr lang="el-GR" i="1" dirty="0"/>
              <a:t>ω</a:t>
            </a:r>
            <a:r>
              <a:rPr lang="en-US" i="1" baseline="-25000" dirty="0" smtClean="0"/>
              <a:t>1</a:t>
            </a:r>
          </a:p>
          <a:p>
            <a:pPr lvl="1"/>
            <a:r>
              <a:rPr lang="el-GR" i="1" dirty="0" smtClean="0"/>
              <a:t>Φ</a:t>
            </a:r>
            <a:r>
              <a:rPr lang="en-US" i="1" baseline="-25000" dirty="0"/>
              <a:t>k </a:t>
            </a:r>
            <a:r>
              <a:rPr lang="en-US" dirty="0"/>
              <a:t>is </a:t>
            </a:r>
            <a:r>
              <a:rPr lang="en-US" dirty="0" smtClean="0"/>
              <a:t>phase </a:t>
            </a:r>
            <a:r>
              <a:rPr lang="en-US" dirty="0"/>
              <a:t>at frequency</a:t>
            </a:r>
            <a:r>
              <a:rPr lang="en-US" i="1" dirty="0"/>
              <a:t> k</a:t>
            </a:r>
            <a:r>
              <a:rPr lang="el-GR" i="1" dirty="0"/>
              <a:t>ω</a:t>
            </a:r>
            <a:r>
              <a:rPr lang="en-US" i="1" baseline="-25000" dirty="0" smtClean="0"/>
              <a:t>1</a:t>
            </a:r>
          </a:p>
          <a:p>
            <a:r>
              <a:rPr lang="en-US" dirty="0" smtClean="0"/>
              <a:t>But this would make the computation of coefficients quite complicated </a:t>
            </a:r>
          </a:p>
          <a:p>
            <a:pPr lvl="1"/>
            <a:r>
              <a:rPr lang="en-US" dirty="0" smtClean="0"/>
              <a:t>remember the problems with phase of cosine each time we tried to use them for analysis …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01" y="2276872"/>
            <a:ext cx="9229399" cy="3832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691119"/>
            <a:ext cx="3542389" cy="7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8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formulation of FS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730408" cy="48958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Complex form of FS is more </a:t>
            </a:r>
            <a:r>
              <a:rPr lang="en-US" dirty="0" smtClean="0"/>
              <a:t>practical and more frequent: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i="1" dirty="0"/>
              <a:t>c</a:t>
            </a:r>
            <a:r>
              <a:rPr lang="en-US" i="1" baseline="-25000" dirty="0"/>
              <a:t>0</a:t>
            </a:r>
            <a:r>
              <a:rPr lang="el-GR" i="1" dirty="0"/>
              <a:t> </a:t>
            </a:r>
            <a:r>
              <a:rPr lang="en-US" dirty="0"/>
              <a:t>is D.C. component </a:t>
            </a:r>
          </a:p>
          <a:p>
            <a:pPr lvl="1"/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b="1" dirty="0" smtClean="0"/>
              <a:t>complex </a:t>
            </a:r>
            <a:r>
              <a:rPr lang="en-US" dirty="0" smtClean="0"/>
              <a:t>coefficient belonging to frequency</a:t>
            </a:r>
            <a:r>
              <a:rPr lang="en-US" i="1" dirty="0" smtClean="0"/>
              <a:t> </a:t>
            </a:r>
            <a:r>
              <a:rPr lang="en-US" i="1" dirty="0"/>
              <a:t>k</a:t>
            </a:r>
            <a:r>
              <a:rPr lang="el-GR" i="1" dirty="0"/>
              <a:t>ω</a:t>
            </a:r>
            <a:r>
              <a:rPr lang="en-US" i="1" baseline="-25000" dirty="0" smtClean="0"/>
              <a:t>1</a:t>
            </a:r>
          </a:p>
          <a:p>
            <a:pPr lvl="2"/>
            <a:r>
              <a:rPr lang="en-US" dirty="0" smtClean="0"/>
              <a:t>Its magnitude |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dirty="0" smtClean="0"/>
              <a:t>|</a:t>
            </a:r>
            <a:r>
              <a:rPr lang="en-US" i="1" baseline="-25000" dirty="0" smtClean="0"/>
              <a:t>  </a:t>
            </a:r>
            <a:r>
              <a:rPr lang="en-US" dirty="0" smtClean="0"/>
              <a:t>determines the “strength” of signal at given frequency </a:t>
            </a:r>
          </a:p>
          <a:p>
            <a:pPr lvl="2"/>
            <a:r>
              <a:rPr lang="en-US" dirty="0"/>
              <a:t>Its </a:t>
            </a:r>
            <a:r>
              <a:rPr lang="en-US" dirty="0" smtClean="0"/>
              <a:t>phase </a:t>
            </a:r>
            <a:r>
              <a:rPr lang="en-US" dirty="0" err="1" smtClean="0"/>
              <a:t>arg</a:t>
            </a:r>
            <a:r>
              <a:rPr lang="en-US" dirty="0" smtClean="0"/>
              <a:t>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 </a:t>
            </a:r>
            <a:r>
              <a:rPr lang="en-US" dirty="0"/>
              <a:t>determines the </a:t>
            </a:r>
            <a:r>
              <a:rPr lang="en-US" dirty="0" smtClean="0"/>
              <a:t>“shift” </a:t>
            </a:r>
            <a:r>
              <a:rPr lang="en-US" dirty="0"/>
              <a:t>of signal at </a:t>
            </a:r>
            <a:r>
              <a:rPr lang="en-US" dirty="0" smtClean="0"/>
              <a:t>given frequency. </a:t>
            </a:r>
          </a:p>
          <a:p>
            <a:pPr lvl="2"/>
            <a:r>
              <a:rPr lang="en-US" dirty="0" smtClean="0"/>
              <a:t>We need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dirty="0" smtClean="0"/>
              <a:t> at </a:t>
            </a:r>
            <a:r>
              <a:rPr lang="en-US" i="1" dirty="0"/>
              <a:t>k</a:t>
            </a:r>
            <a:r>
              <a:rPr lang="el-GR" i="1" dirty="0"/>
              <a:t>ω</a:t>
            </a:r>
            <a:r>
              <a:rPr lang="en-US" i="1" baseline="-25000" dirty="0" smtClean="0"/>
              <a:t>1 </a:t>
            </a:r>
            <a:r>
              <a:rPr lang="en-US" dirty="0" smtClean="0"/>
              <a:t>and </a:t>
            </a:r>
            <a:r>
              <a:rPr lang="en-US" i="1" dirty="0" smtClean="0"/>
              <a:t>c</a:t>
            </a:r>
            <a:r>
              <a:rPr lang="en-US" i="1" baseline="-25000" dirty="0"/>
              <a:t>-</a:t>
            </a:r>
            <a:r>
              <a:rPr lang="en-US" i="1" baseline="-25000" dirty="0" smtClean="0"/>
              <a:t>k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smtClean="0"/>
              <a:t>-</a:t>
            </a:r>
            <a:r>
              <a:rPr lang="en-US" i="1" dirty="0" smtClean="0"/>
              <a:t>k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baseline="-25000" dirty="0" smtClean="0"/>
              <a:t> </a:t>
            </a:r>
            <a:r>
              <a:rPr lang="en-US" dirty="0" smtClean="0"/>
              <a:t>to sum up to one real cosine – same trick as we used </a:t>
            </a:r>
            <a:br>
              <a:rPr lang="en-US" dirty="0" smtClean="0"/>
            </a:br>
            <a:r>
              <a:rPr lang="en-US" dirty="0" smtClean="0"/>
              <a:t>for DTFT. </a:t>
            </a:r>
            <a:endParaRPr lang="en-US" dirty="0"/>
          </a:p>
          <a:p>
            <a:r>
              <a:rPr lang="en-US" dirty="0" smtClean="0"/>
              <a:t>The formula above is called </a:t>
            </a:r>
            <a:r>
              <a:rPr lang="en-US" b="1" dirty="0" smtClean="0"/>
              <a:t>synthesis formula</a:t>
            </a:r>
          </a:p>
          <a:p>
            <a:r>
              <a:rPr lang="en-US" dirty="0"/>
              <a:t>The </a:t>
            </a:r>
            <a:r>
              <a:rPr lang="en-US" dirty="0" smtClean="0"/>
              <a:t>values and positions of coefficients </a:t>
            </a:r>
            <a:r>
              <a:rPr lang="en-US" i="1" dirty="0" err="1"/>
              <a:t>c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 smtClean="0"/>
              <a:t>are called </a:t>
            </a:r>
            <a:r>
              <a:rPr lang="en-US" b="1" dirty="0" smtClean="0"/>
              <a:t>spectrum</a:t>
            </a:r>
            <a:r>
              <a:rPr lang="en-US" dirty="0" smtClean="0"/>
              <a:t> (remember “spectrum” is a generic term). </a:t>
            </a:r>
          </a:p>
          <a:p>
            <a:r>
              <a:rPr lang="en-US" dirty="0" smtClean="0"/>
              <a:t>They are complex, so we will need 2 plots: magnitude and phase.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67" y="2878388"/>
            <a:ext cx="2308666" cy="797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76871"/>
            <a:ext cx="9722296" cy="37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1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between the real and complex forms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conversion is easily done by breaking cos into a sum of two complex exponentials: </a:t>
            </a:r>
          </a:p>
          <a:p>
            <a:endParaRPr lang="en-US" dirty="0"/>
          </a:p>
          <a:p>
            <a:r>
              <a:rPr lang="en-US" dirty="0" smtClean="0"/>
              <a:t>After re-arranging: </a:t>
            </a:r>
          </a:p>
          <a:p>
            <a:endParaRPr lang="en-US" dirty="0"/>
          </a:p>
          <a:p>
            <a:r>
              <a:rPr lang="en-US" dirty="0" smtClean="0"/>
              <a:t>So we see the conversion real -&gt; complex and vice versa:</a:t>
            </a:r>
          </a:p>
          <a:p>
            <a:endParaRPr lang="en-US" dirty="0"/>
          </a:p>
          <a:p>
            <a:r>
              <a:rPr lang="en-US" dirty="0" smtClean="0"/>
              <a:t>For real signals </a:t>
            </a:r>
            <a:r>
              <a:rPr lang="en-US" i="1" dirty="0" smtClean="0"/>
              <a:t>x(t)</a:t>
            </a:r>
            <a:r>
              <a:rPr lang="en-US" dirty="0" smtClean="0"/>
              <a:t>, there must be a symmetry of coefficients: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cos_complex_exp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564904"/>
            <a:ext cx="7813495" cy="7200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576" y="3748739"/>
            <a:ext cx="3786809" cy="570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347" y="3705367"/>
            <a:ext cx="3912513" cy="5918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4" y="4730247"/>
            <a:ext cx="2815290" cy="47785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730" y="4771005"/>
            <a:ext cx="5633377" cy="4145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2060" y="5744901"/>
            <a:ext cx="1072765" cy="3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90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of FS coefficients – </a:t>
            </a:r>
            <a:r>
              <a:rPr lang="en-US" b="1" dirty="0" smtClean="0"/>
              <a:t>analysis formula 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1825625"/>
            <a:ext cx="105156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FS, we are actually decomposing the signal (projecting, computing similarity with, computing correlation with) into bases</a:t>
            </a:r>
          </a:p>
          <a:p>
            <a:r>
              <a:rPr lang="en-US" dirty="0" smtClean="0"/>
              <a:t>We know that the projection can be done by a scalar product of the signal and the analysis signal. </a:t>
            </a:r>
          </a:p>
          <a:p>
            <a:pPr lvl="1"/>
            <a:r>
              <a:rPr lang="en-US" dirty="0" smtClean="0"/>
              <a:t>Discrete: 					Continuous: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signal is periodic, so it makes sense to integrate only over one period </a:t>
            </a:r>
            <a:r>
              <a:rPr lang="en-US" i="1" dirty="0" smtClean="0"/>
              <a:t>T</a:t>
            </a:r>
            <a:r>
              <a:rPr lang="en-US" i="1" baseline="-25000" dirty="0" smtClean="0"/>
              <a:t>1 </a:t>
            </a:r>
            <a:r>
              <a:rPr lang="en-US" dirty="0" smtClean="0"/>
              <a:t>picked wherever we want: </a:t>
            </a:r>
          </a:p>
          <a:p>
            <a:pPr lvl="1"/>
            <a:r>
              <a:rPr lang="en-US" dirty="0" smtClean="0"/>
              <a:t>0 to </a:t>
            </a:r>
            <a:r>
              <a:rPr lang="en-US" i="1" dirty="0" smtClean="0"/>
              <a:t>T</a:t>
            </a:r>
            <a:r>
              <a:rPr lang="en-US" i="1" baseline="-25000" dirty="0" smtClean="0"/>
              <a:t>1, </a:t>
            </a:r>
            <a:r>
              <a:rPr lang="en-US" dirty="0" smtClean="0"/>
              <a:t>or </a:t>
            </a:r>
            <a:r>
              <a:rPr lang="en-US" i="1" dirty="0" smtClean="0"/>
              <a:t>-T</a:t>
            </a:r>
            <a:r>
              <a:rPr lang="en-US" i="1" baseline="-25000" dirty="0" smtClean="0"/>
              <a:t>1</a:t>
            </a:r>
            <a:r>
              <a:rPr lang="en-US" i="1" dirty="0"/>
              <a:t> </a:t>
            </a:r>
            <a:r>
              <a:rPr lang="en-US" i="1" dirty="0" smtClean="0"/>
              <a:t>/2 to T</a:t>
            </a:r>
            <a:r>
              <a:rPr lang="en-US" i="1" baseline="-25000" dirty="0" smtClean="0"/>
              <a:t>1 </a:t>
            </a:r>
            <a:r>
              <a:rPr lang="en-US" i="1" dirty="0" smtClean="0"/>
              <a:t>/2 </a:t>
            </a:r>
            <a:r>
              <a:rPr lang="en-US" dirty="0" smtClean="0"/>
              <a:t>or </a:t>
            </a:r>
            <a:r>
              <a:rPr lang="en-US" i="1" dirty="0" smtClean="0"/>
              <a:t>…</a:t>
            </a:r>
            <a:endParaRPr lang="en-US" dirty="0"/>
          </a:p>
          <a:p>
            <a:r>
              <a:rPr lang="en-US" dirty="0" smtClean="0"/>
              <a:t>FS basis </a:t>
            </a:r>
          </a:p>
          <a:p>
            <a:pPr lvl="1"/>
            <a:r>
              <a:rPr lang="en-US" dirty="0" smtClean="0"/>
              <a:t>is complex, so we need to take it in complex-conjugate form. </a:t>
            </a:r>
          </a:p>
          <a:p>
            <a:pPr lvl="1"/>
            <a:r>
              <a:rPr lang="en-US" dirty="0" smtClean="0"/>
              <a:t>has norm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, (just try to compute the integral of its magnitude over one period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), so we need to divide by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33" y="4554218"/>
            <a:ext cx="3452734" cy="8289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3356992"/>
            <a:ext cx="2006006" cy="4720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3201086"/>
            <a:ext cx="1872208" cy="6602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456" y="2140221"/>
            <a:ext cx="825712" cy="3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2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9217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FS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Examples </a:t>
            </a:r>
          </a:p>
          <a:p>
            <a:pPr lvl="1"/>
            <a:r>
              <a:rPr lang="en-US" i="1" dirty="0" smtClean="0"/>
              <a:t>x(t) </a:t>
            </a:r>
            <a:r>
              <a:rPr lang="en-US" dirty="0" smtClean="0"/>
              <a:t>is complex exponential </a:t>
            </a:r>
          </a:p>
          <a:p>
            <a:pPr lvl="1"/>
            <a:r>
              <a:rPr lang="en-US" i="1" dirty="0"/>
              <a:t>x(t) </a:t>
            </a:r>
            <a:r>
              <a:rPr lang="en-US" dirty="0"/>
              <a:t>is </a:t>
            </a:r>
            <a:r>
              <a:rPr lang="en-US" dirty="0" smtClean="0"/>
              <a:t>a cosine with magnitude and phase. </a:t>
            </a:r>
          </a:p>
          <a:p>
            <a:pPr lvl="1"/>
            <a:r>
              <a:rPr lang="en-US" i="1" dirty="0"/>
              <a:t>x(t) </a:t>
            </a:r>
            <a:r>
              <a:rPr lang="en-US" dirty="0"/>
              <a:t>is </a:t>
            </a:r>
            <a:r>
              <a:rPr lang="en-US" dirty="0" smtClean="0"/>
              <a:t>a sequence of rectangular pulses</a:t>
            </a:r>
          </a:p>
          <a:p>
            <a:r>
              <a:rPr lang="en-US" dirty="0" smtClean="0"/>
              <a:t>Computing FS – always respect the rule of maximum laziness ! </a:t>
            </a:r>
          </a:p>
          <a:p>
            <a:pPr lvl="1"/>
            <a:r>
              <a:rPr lang="en-US" dirty="0" smtClean="0"/>
              <a:t>Looking at the definition formula – can’t I find the FS coefficients directly ? </a:t>
            </a:r>
          </a:p>
          <a:p>
            <a:pPr lvl="1"/>
            <a:r>
              <a:rPr lang="en-US" dirty="0" smtClean="0"/>
              <a:t>Integrating by hand (for “simple” deterministic signals, such as the rectangular pulses). </a:t>
            </a:r>
          </a:p>
          <a:p>
            <a:pPr lvl="1"/>
            <a:r>
              <a:rPr lang="en-US" dirty="0" smtClean="0"/>
              <a:t>Integrating numerically – see next lecture, it will lead us to DFT. </a:t>
            </a:r>
          </a:p>
          <a:p>
            <a:r>
              <a:rPr lang="en-US" dirty="0" smtClean="0"/>
              <a:t>Exercise your </a:t>
            </a:r>
            <a:r>
              <a:rPr lang="en-US" b="1" dirty="0" smtClean="0"/>
              <a:t>intuition </a:t>
            </a:r>
          </a:p>
          <a:p>
            <a:pPr lvl="1"/>
            <a:r>
              <a:rPr lang="en-US" dirty="0" smtClean="0"/>
              <a:t>Slow changing </a:t>
            </a:r>
            <a:r>
              <a:rPr lang="en-US" dirty="0"/>
              <a:t>signal has </a:t>
            </a:r>
            <a:r>
              <a:rPr lang="en-US" dirty="0" smtClean="0"/>
              <a:t>little high </a:t>
            </a:r>
            <a:r>
              <a:rPr lang="en-US" dirty="0"/>
              <a:t>frequencies – </a:t>
            </a:r>
            <a:r>
              <a:rPr lang="en-US" dirty="0" smtClean="0"/>
              <a:t>few non-zero </a:t>
            </a:r>
            <a:r>
              <a:rPr lang="en-US" dirty="0"/>
              <a:t>FS coefficients, </a:t>
            </a:r>
            <a:r>
              <a:rPr lang="en-US" dirty="0" smtClean="0"/>
              <a:t>narrow spectrum</a:t>
            </a:r>
          </a:p>
          <a:p>
            <a:pPr lvl="1"/>
            <a:r>
              <a:rPr lang="en-US" dirty="0"/>
              <a:t>Fast changing signal has lots of high frequencies – lots of non-zero FS coefficients, wide spectrum</a:t>
            </a:r>
          </a:p>
          <a:p>
            <a:pPr lvl="1"/>
            <a:r>
              <a:rPr lang="en-US" dirty="0" smtClean="0"/>
              <a:t>An edge or pulse in the signal is a very fast change !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762496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of a complex exponential and cosine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complex exponential: </a:t>
            </a:r>
          </a:p>
          <a:p>
            <a:pPr lvl="1"/>
            <a:r>
              <a:rPr lang="en-US" dirty="0" smtClean="0"/>
              <a:t>This is the simples case, as we can directly relate it to the synthesis formula. </a:t>
            </a:r>
            <a:br>
              <a:rPr lang="en-US" dirty="0" smtClean="0"/>
            </a:br>
            <a:r>
              <a:rPr lang="en-US" i="1" dirty="0" smtClean="0"/>
              <a:t>c</a:t>
            </a:r>
            <a:r>
              <a:rPr lang="en-US" i="1" baseline="-25000" dirty="0" smtClean="0"/>
              <a:t>1 </a:t>
            </a:r>
            <a:r>
              <a:rPr lang="en-US" i="1" dirty="0" smtClean="0"/>
              <a:t>= 1, </a:t>
            </a:r>
            <a:r>
              <a:rPr lang="en-US" dirty="0" smtClean="0"/>
              <a:t>and it “sits” at </a:t>
            </a:r>
            <a:r>
              <a:rPr lang="el-GR" i="1" dirty="0"/>
              <a:t>ω</a:t>
            </a:r>
            <a:r>
              <a:rPr lang="en-US" i="1" baseline="-25000" dirty="0" smtClean="0"/>
              <a:t>1</a:t>
            </a:r>
          </a:p>
          <a:p>
            <a:r>
              <a:rPr lang="en-US" dirty="0" smtClean="0"/>
              <a:t>Complex exponential multiplied by a constant: </a:t>
            </a:r>
          </a:p>
          <a:p>
            <a:pPr lvl="1"/>
            <a:r>
              <a:rPr lang="en-US" dirty="0" err="1" smtClean="0"/>
              <a:t>Dtto</a:t>
            </a:r>
            <a:r>
              <a:rPr lang="en-US" dirty="0" smtClean="0"/>
              <a:t>, the coefficient is the constant</a:t>
            </a:r>
          </a:p>
          <a:p>
            <a:r>
              <a:rPr lang="en-US" dirty="0" smtClean="0"/>
              <a:t>Examples for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en-US" dirty="0" smtClean="0"/>
              <a:t>= 2000</a:t>
            </a:r>
            <a:r>
              <a:rPr lang="el-GR" dirty="0" smtClean="0"/>
              <a:t>π</a:t>
            </a:r>
            <a:r>
              <a:rPr lang="en-US" dirty="0" smtClean="0"/>
              <a:t> rad/s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fs_complex_exp</a:t>
            </a:r>
            <a:r>
              <a:rPr lang="en-US" dirty="0" smtClean="0"/>
              <a:t> </a:t>
            </a:r>
          </a:p>
          <a:p>
            <a:r>
              <a:rPr lang="en-US" dirty="0"/>
              <a:t>Cosine with a magnitude and phase</a:t>
            </a:r>
          </a:p>
          <a:p>
            <a:r>
              <a:rPr lang="en-US" dirty="0"/>
              <a:t>We have seen that we can break it into two complex exponentials at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en-US" dirty="0"/>
              <a:t>and at -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fs_cos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842460"/>
            <a:ext cx="1475246" cy="3889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867" y="1303403"/>
            <a:ext cx="2308666" cy="797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24" y="3151170"/>
            <a:ext cx="2160060" cy="3851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521" y="3536355"/>
            <a:ext cx="1344373" cy="3851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597" y="4975511"/>
            <a:ext cx="3124150" cy="4686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256" y="5953180"/>
            <a:ext cx="3600968" cy="4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61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367" y="1196752"/>
            <a:ext cx="5805970" cy="23760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of a series of rectangular pulses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</a:t>
            </a:r>
            <a:r>
              <a:rPr lang="en-US" i="1" dirty="0" smtClean="0"/>
              <a:t>T</a:t>
            </a:r>
            <a:r>
              <a:rPr lang="en-US" i="1" baseline="-25000" dirty="0" smtClean="0"/>
              <a:t>1 </a:t>
            </a:r>
            <a:r>
              <a:rPr lang="en-US" dirty="0" smtClean="0"/>
              <a:t>, height </a:t>
            </a:r>
            <a:r>
              <a:rPr lang="en-US" i="1" dirty="0" smtClean="0"/>
              <a:t>D</a:t>
            </a:r>
            <a:r>
              <a:rPr lang="en-US" dirty="0" smtClean="0"/>
              <a:t> and width </a:t>
            </a:r>
            <a:br>
              <a:rPr lang="en-US" dirty="0" smtClean="0"/>
            </a:br>
            <a:r>
              <a:rPr lang="en-US" dirty="0" smtClean="0"/>
              <a:t>of pulses </a:t>
            </a:r>
            <a:r>
              <a:rPr lang="el-GR" dirty="0" smtClean="0"/>
              <a:t>ϑ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ratio </a:t>
            </a:r>
            <a:r>
              <a:rPr lang="el-GR" dirty="0" smtClean="0"/>
              <a:t>ϑ</a:t>
            </a:r>
            <a:r>
              <a:rPr lang="en-US" dirty="0" smtClean="0"/>
              <a:t> / </a:t>
            </a:r>
            <a:r>
              <a:rPr lang="en-US" i="1" dirty="0"/>
              <a:t>T</a:t>
            </a:r>
            <a:r>
              <a:rPr lang="en-US" i="1" baseline="-25000" dirty="0"/>
              <a:t>1 </a:t>
            </a:r>
            <a:r>
              <a:rPr lang="en-US" dirty="0" smtClean="0"/>
              <a:t>is called “duty cycle”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>
                <a:solidFill>
                  <a:srgbClr val="1436CA"/>
                </a:solidFill>
              </a:rPr>
              <a:t>st</a:t>
            </a:r>
            <a:r>
              <a:rPr lang="cs-CZ" dirty="0" err="1" smtClean="0">
                <a:solidFill>
                  <a:srgbClr val="1436CA"/>
                </a:solidFill>
              </a:rPr>
              <a:t>řída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will need to do some integration </a:t>
            </a:r>
            <a:br>
              <a:rPr lang="en-US" dirty="0" smtClean="0"/>
            </a:br>
            <a:r>
              <a:rPr lang="en-US" dirty="0" smtClean="0"/>
              <a:t>here … </a:t>
            </a:r>
            <a:r>
              <a:rPr lang="cs-CZ" dirty="0" smtClean="0"/>
              <a:t>b</a:t>
            </a:r>
            <a:r>
              <a:rPr lang="en-US" dirty="0" err="1" smtClean="0"/>
              <a:t>ut</a:t>
            </a:r>
            <a:r>
              <a:rPr lang="en-US" dirty="0" smtClean="0"/>
              <a:t> first some </a:t>
            </a:r>
            <a:r>
              <a:rPr lang="en-US" b="1" dirty="0" smtClean="0"/>
              <a:t>intuition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There are sharp edges, so the spectrum will have lots of high frequencies. </a:t>
            </a:r>
            <a:endParaRPr lang="cs-CZ" dirty="0" smtClean="0"/>
          </a:p>
          <a:p>
            <a:pPr lvl="1"/>
            <a:r>
              <a:rPr lang="cs-CZ" dirty="0" err="1" smtClean="0"/>
              <a:t>Narrow</a:t>
            </a:r>
            <a:r>
              <a:rPr lang="cs-CZ" dirty="0" smtClean="0"/>
              <a:t> </a:t>
            </a:r>
            <a:r>
              <a:rPr lang="en-US" dirty="0" smtClean="0"/>
              <a:t>(fast) </a:t>
            </a:r>
            <a:r>
              <a:rPr lang="cs-CZ" dirty="0" err="1" smtClean="0"/>
              <a:t>pulses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en-US" dirty="0" smtClean="0"/>
              <a:t>lead to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en-US" dirty="0" smtClean="0"/>
              <a:t>broader spectrum </a:t>
            </a:r>
          </a:p>
          <a:p>
            <a:pPr lvl="1"/>
            <a:r>
              <a:rPr lang="en-US" dirty="0" smtClean="0"/>
              <a:t>Wide (slow) </a:t>
            </a:r>
            <a:r>
              <a:rPr lang="cs-CZ" dirty="0" err="1"/>
              <a:t>pulses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en-US" dirty="0"/>
              <a:t>lead to </a:t>
            </a:r>
            <a:r>
              <a:rPr lang="en-US" dirty="0" smtClean="0"/>
              <a:t>narrower spectrum 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42267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lecture 1 … functions and sequences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Signals with </a:t>
            </a:r>
            <a:r>
              <a:rPr lang="en-US" b="1" dirty="0" smtClean="0"/>
              <a:t>continuous time</a:t>
            </a:r>
            <a:r>
              <a:rPr lang="en-US" dirty="0" smtClean="0"/>
              <a:t> (analog, real world) are defined for all times </a:t>
            </a:r>
            <a:r>
              <a:rPr lang="en-US" i="1" dirty="0" smtClean="0"/>
              <a:t>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70C0"/>
                </a:solidFill>
              </a:rPr>
              <a:t>Sign</a:t>
            </a:r>
            <a:r>
              <a:rPr lang="cs-CZ" dirty="0" err="1" smtClean="0">
                <a:solidFill>
                  <a:srgbClr val="0070C0"/>
                </a:solidFill>
              </a:rPr>
              <a:t>ály</a:t>
            </a:r>
            <a:r>
              <a:rPr lang="cs-CZ" dirty="0" smtClean="0">
                <a:solidFill>
                  <a:srgbClr val="0070C0"/>
                </a:solidFill>
              </a:rPr>
              <a:t> se spojitým časem, spojité signály.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From math point of view, they are </a:t>
            </a:r>
            <a:r>
              <a:rPr lang="en-US" b="1" dirty="0" smtClean="0"/>
              <a:t>functions </a:t>
            </a:r>
            <a:r>
              <a:rPr lang="en-US" i="1" dirty="0" smtClean="0"/>
              <a:t>x(t)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round brackets </a:t>
            </a:r>
            <a:endParaRPr lang="en-US" dirty="0" smtClean="0"/>
          </a:p>
          <a:p>
            <a:r>
              <a:rPr lang="en-US" dirty="0" smtClean="0"/>
              <a:t>Signals with </a:t>
            </a:r>
            <a:r>
              <a:rPr lang="en-US" b="1" dirty="0" smtClean="0"/>
              <a:t>discrete time </a:t>
            </a:r>
            <a:r>
              <a:rPr lang="en-US" dirty="0" smtClean="0"/>
              <a:t>(computer, digital world)</a:t>
            </a:r>
            <a:r>
              <a:rPr lang="cs-CZ" dirty="0" smtClean="0"/>
              <a:t>, </a:t>
            </a:r>
            <a:r>
              <a:rPr lang="cs-CZ" dirty="0" err="1" smtClean="0"/>
              <a:t>sampled</a:t>
            </a:r>
            <a:r>
              <a:rPr lang="cs-CZ" dirty="0" smtClean="0"/>
              <a:t> </a:t>
            </a:r>
            <a:r>
              <a:rPr lang="cs-CZ" dirty="0" err="1" smtClean="0"/>
              <a:t>signals</a:t>
            </a:r>
            <a:r>
              <a:rPr lang="en-US" dirty="0"/>
              <a:t> </a:t>
            </a:r>
            <a:r>
              <a:rPr lang="en-US" dirty="0" smtClean="0"/>
              <a:t>are defined only for integer times (sample numbers) </a:t>
            </a:r>
            <a:r>
              <a:rPr lang="en-US" i="1" dirty="0" smtClean="0"/>
              <a:t>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70C0"/>
                </a:solidFill>
              </a:rPr>
              <a:t>Sign</a:t>
            </a:r>
            <a:r>
              <a:rPr lang="cs-CZ" dirty="0" err="1" smtClean="0">
                <a:solidFill>
                  <a:srgbClr val="0070C0"/>
                </a:solidFill>
              </a:rPr>
              <a:t>ály</a:t>
            </a:r>
            <a:r>
              <a:rPr lang="cs-CZ" dirty="0" smtClean="0">
                <a:solidFill>
                  <a:srgbClr val="0070C0"/>
                </a:solidFill>
              </a:rPr>
              <a:t> 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diskrétním časem, diskrétní signály, vzorkované signály.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math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b="1" dirty="0" err="1" smtClean="0"/>
              <a:t>sequences</a:t>
            </a:r>
            <a:r>
              <a:rPr lang="cs-CZ" dirty="0" smtClean="0"/>
              <a:t> </a:t>
            </a:r>
            <a:r>
              <a:rPr lang="en-US" i="1" dirty="0" smtClean="0"/>
              <a:t>x[n]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square brackets.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I – cardinal sine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Cardinal sine is defined 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 zero, the fraction is not defined, so we define “by hand” </a:t>
            </a:r>
            <a:r>
              <a:rPr lang="en-US" dirty="0" err="1" smtClean="0"/>
              <a:t>sinc</a:t>
            </a:r>
            <a:r>
              <a:rPr lang="en-US" i="1" dirty="0" smtClean="0"/>
              <a:t>(0) = 1. </a:t>
            </a:r>
          </a:p>
          <a:p>
            <a:r>
              <a:rPr lang="en-US" dirty="0" smtClean="0"/>
              <a:t>Also called “Mexican hat” function. </a:t>
            </a:r>
            <a:endParaRPr lang="cs-CZ" dirty="0" smtClean="0"/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soon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plot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as </a:t>
            </a:r>
            <a:r>
              <a:rPr lang="cs-CZ" b="1" dirty="0" err="1" smtClean="0"/>
              <a:t>complex</a:t>
            </a:r>
            <a:r>
              <a:rPr lang="cs-CZ" b="1" dirty="0" smtClean="0"/>
              <a:t> </a:t>
            </a:r>
            <a:r>
              <a:rPr lang="cs-CZ" b="1" dirty="0" err="1" smtClean="0"/>
              <a:t>numbers</a:t>
            </a:r>
            <a:r>
              <a:rPr lang="cs-CZ" dirty="0"/>
              <a:t> </a:t>
            </a:r>
            <a:r>
              <a:rPr lang="en-US" dirty="0" smtClean="0"/>
              <a:t>– split into </a:t>
            </a:r>
            <a:r>
              <a:rPr lang="en-US" b="1" dirty="0" smtClean="0"/>
              <a:t>magnitudes and phases.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sinc</a:t>
            </a:r>
            <a:r>
              <a:rPr lang="en-US" dirty="0" smtClean="0">
                <a:solidFill>
                  <a:srgbClr val="FF0000"/>
                </a:solidFill>
              </a:rPr>
              <a:t> – beware of difference between </a:t>
            </a:r>
            <a:r>
              <a:rPr lang="en-US" dirty="0" err="1" smtClean="0">
                <a:solidFill>
                  <a:srgbClr val="FF0000"/>
                </a:solidFill>
              </a:rPr>
              <a:t>numpy’s</a:t>
            </a:r>
            <a:r>
              <a:rPr lang="en-US" dirty="0" smtClean="0">
                <a:solidFill>
                  <a:srgbClr val="FF0000"/>
                </a:solidFill>
              </a:rPr>
              <a:t> and my definition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988840"/>
            <a:ext cx="3216839" cy="6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2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II – integral of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jxy</a:t>
            </a:r>
            <a:endParaRPr lang="en-US" i="1" baseline="30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soon need a finite integral</a:t>
            </a:r>
          </a:p>
          <a:p>
            <a:pPr lvl="1"/>
            <a:r>
              <a:rPr lang="en-US" dirty="0" smtClean="0"/>
              <a:t>Dubbed “Euler’s integral” or “</a:t>
            </a:r>
            <a:r>
              <a:rPr lang="cs-CZ" dirty="0" smtClean="0"/>
              <a:t>Šebesta</a:t>
            </a:r>
            <a:r>
              <a:rPr lang="en-US" dirty="0" smtClean="0"/>
              <a:t>’s tool” (</a:t>
            </a:r>
            <a:r>
              <a:rPr lang="cs-CZ" dirty="0" smtClean="0">
                <a:solidFill>
                  <a:srgbClr val="1436CA"/>
                </a:solidFill>
              </a:rPr>
              <a:t>Šebestova pomůcka - ŠP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/>
              <a:t>primitive </a:t>
            </a:r>
            <a:r>
              <a:rPr lang="cs-CZ" dirty="0" err="1" smtClean="0"/>
              <a:t>function</a:t>
            </a:r>
            <a:r>
              <a:rPr lang="en-US" dirty="0" smtClean="0"/>
              <a:t>, using 	    </a:t>
            </a:r>
            <a:br>
              <a:rPr lang="en-US" dirty="0" smtClean="0"/>
            </a:br>
            <a:r>
              <a:rPr lang="en-US" dirty="0" smtClean="0"/>
              <a:t>and  multiplying by </a:t>
            </a:r>
            <a:r>
              <a:rPr lang="en-US" i="1" dirty="0" smtClean="0"/>
              <a:t>b/b</a:t>
            </a:r>
            <a:r>
              <a:rPr lang="en-US" dirty="0" smtClean="0"/>
              <a:t>): </a:t>
            </a:r>
          </a:p>
          <a:p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We can verify that it works also for </a:t>
            </a:r>
            <a:r>
              <a:rPr lang="en-US" i="1" dirty="0" smtClean="0"/>
              <a:t>x = 0</a:t>
            </a:r>
            <a:r>
              <a:rPr lang="en-US" dirty="0" smtClean="0"/>
              <a:t>, therefore: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774" y="1482032"/>
            <a:ext cx="2357826" cy="7760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33" y="3567208"/>
            <a:ext cx="3590350" cy="6832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550" y="3620796"/>
            <a:ext cx="2766447" cy="6296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864" y="3641476"/>
            <a:ext cx="2485111" cy="5760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776" y="4901428"/>
            <a:ext cx="3312368" cy="7428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687" y="2782680"/>
            <a:ext cx="1788762" cy="37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0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21" y="1005979"/>
            <a:ext cx="4222957" cy="1728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finally ready for FS coefficients of the sequence of rectangular pulses 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definition: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But it is enough to integrate from –</a:t>
            </a:r>
            <a:r>
              <a:rPr lang="el-GR" dirty="0" smtClean="0"/>
              <a:t>ϑ</a:t>
            </a:r>
            <a:r>
              <a:rPr lang="en-US" i="1" dirty="0" smtClean="0"/>
              <a:t>/2</a:t>
            </a:r>
            <a:r>
              <a:rPr lang="en-US" dirty="0" smtClean="0"/>
              <a:t> to +</a:t>
            </a:r>
            <a:r>
              <a:rPr lang="el-GR" dirty="0" smtClean="0"/>
              <a:t>ϑ</a:t>
            </a:r>
            <a:r>
              <a:rPr lang="en-US" i="1" dirty="0" smtClean="0"/>
              <a:t>/2:</a:t>
            </a:r>
          </a:p>
          <a:p>
            <a:endParaRPr lang="en-US" i="1" dirty="0"/>
          </a:p>
          <a:p>
            <a:r>
              <a:rPr lang="en-US" dirty="0" smtClean="0"/>
              <a:t>And apply </a:t>
            </a:r>
            <a:r>
              <a:rPr lang="cs-CZ" dirty="0" smtClean="0"/>
              <a:t>ŠP: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use </a:t>
            </a:r>
            <a:r>
              <a:rPr lang="cs-CZ" dirty="0" err="1" smtClean="0"/>
              <a:t>our</a:t>
            </a:r>
            <a:r>
              <a:rPr lang="cs-CZ" dirty="0" smtClean="0"/>
              <a:t> favorite </a:t>
            </a:r>
            <a:r>
              <a:rPr lang="cs-CZ" dirty="0" err="1" smtClean="0"/>
              <a:t>mathematical</a:t>
            </a:r>
            <a:r>
              <a:rPr lang="cs-CZ" dirty="0" smtClean="0"/>
              <a:t> program </a:t>
            </a:r>
            <a:r>
              <a:rPr lang="en-US" dirty="0" smtClean="0"/>
              <a:t>(</a:t>
            </a:r>
            <a:r>
              <a:rPr lang="cs-CZ" dirty="0" smtClean="0"/>
              <a:t>Python,  </a:t>
            </a:r>
            <a:r>
              <a:rPr lang="en-US" dirty="0" err="1" smtClean="0"/>
              <a:t>Excell</a:t>
            </a:r>
            <a:r>
              <a:rPr lang="en-US" dirty="0" smtClean="0"/>
              <a:t>) and let it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stem </a:t>
            </a:r>
            <a:r>
              <a:rPr lang="en-US" dirty="0" smtClean="0"/>
              <a:t>the coefficients, but let us go step-by-step.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2276872"/>
            <a:ext cx="2664296" cy="6942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96" y="3356992"/>
            <a:ext cx="4059300" cy="6324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640" y="4400278"/>
            <a:ext cx="4946487" cy="7238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100" y="3828695"/>
            <a:ext cx="2795046" cy="6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43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 coefficients of the sequence of rectangular </a:t>
            </a:r>
            <a:r>
              <a:rPr lang="en-US" dirty="0" smtClean="0"/>
              <a:t>pulses – step 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 us start with an </a:t>
            </a:r>
            <a:r>
              <a:rPr lang="en-US" b="1" dirty="0" smtClean="0"/>
              <a:t>auxiliary function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1436CA"/>
                </a:solidFill>
              </a:rPr>
              <a:t>pomocn</a:t>
            </a:r>
            <a:r>
              <a:rPr lang="cs-CZ" dirty="0" smtClean="0">
                <a:solidFill>
                  <a:srgbClr val="1436CA"/>
                </a:solidFill>
              </a:rPr>
              <a:t>á funkce</a:t>
            </a:r>
            <a:r>
              <a:rPr lang="en-US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angular</a:t>
            </a:r>
            <a:r>
              <a:rPr lang="cs-CZ" dirty="0" smtClean="0"/>
              <a:t> 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el-GR" i="1" dirty="0" smtClean="0"/>
              <a:t>ω</a:t>
            </a:r>
            <a:r>
              <a:rPr lang="cs-CZ" i="1" dirty="0" smtClean="0"/>
              <a:t>. </a:t>
            </a:r>
            <a:endParaRPr lang="en-US" i="1" dirty="0" smtClean="0"/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intersect</a:t>
            </a:r>
            <a:r>
              <a:rPr lang="cs-CZ" dirty="0" smtClean="0"/>
              <a:t>  </a:t>
            </a:r>
            <a:r>
              <a:rPr lang="en-US" dirty="0" smtClean="0"/>
              <a:t>axis </a:t>
            </a:r>
            <a:r>
              <a:rPr lang="el-GR" i="1" dirty="0" smtClean="0"/>
              <a:t>ω</a:t>
            </a:r>
            <a:r>
              <a:rPr lang="en-US" i="1" dirty="0" smtClean="0"/>
              <a:t> </a:t>
            </a:r>
            <a:r>
              <a:rPr lang="en-US" dirty="0" smtClean="0"/>
              <a:t>for argument </a:t>
            </a:r>
            <a:br>
              <a:rPr lang="en-US" dirty="0" smtClean="0"/>
            </a:br>
            <a:r>
              <a:rPr lang="en-US" dirty="0" smtClean="0"/>
              <a:t>of the function equal </a:t>
            </a:r>
            <a:r>
              <a:rPr lang="el-GR" i="1" dirty="0"/>
              <a:t>π </a:t>
            </a:r>
            <a:r>
              <a:rPr lang="en-US" dirty="0" smtClean="0"/>
              <a:t>(and its multiples) </a:t>
            </a:r>
          </a:p>
          <a:p>
            <a:r>
              <a:rPr lang="en-US" dirty="0" smtClean="0"/>
              <a:t>That is for frequency and its multiples.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fs_rectangles_auxiliary</a:t>
            </a:r>
            <a:r>
              <a:rPr lang="en-US" i="1" dirty="0" smtClean="0"/>
              <a:t>  </a:t>
            </a:r>
          </a:p>
          <a:p>
            <a:pPr marL="0" indent="0">
              <a:buNone/>
            </a:pPr>
            <a:r>
              <a:rPr lang="en-US" i="1" dirty="0" smtClean="0"/>
              <a:t>… </a:t>
            </a:r>
            <a:r>
              <a:rPr lang="en-US" dirty="0" smtClean="0"/>
              <a:t>note the split of </a:t>
            </a:r>
            <a:r>
              <a:rPr lang="en-US" b="1" dirty="0" smtClean="0"/>
              <a:t>real </a:t>
            </a:r>
            <a:r>
              <a:rPr lang="en-US" dirty="0" smtClean="0"/>
              <a:t>cardinal sine into </a:t>
            </a:r>
            <a:r>
              <a:rPr lang="en-US" b="1" dirty="0" smtClean="0"/>
              <a:t>magnitudes and phases</a:t>
            </a:r>
            <a:endParaRPr lang="en-US" b="1" dirty="0"/>
          </a:p>
          <a:p>
            <a:pPr lvl="1"/>
            <a:r>
              <a:rPr lang="en-US" dirty="0"/>
              <a:t>positive real number </a:t>
            </a:r>
            <a:r>
              <a:rPr lang="en-US" i="1" dirty="0"/>
              <a:t>a </a:t>
            </a:r>
            <a:r>
              <a:rPr lang="en-US" dirty="0"/>
              <a:t>has magnitude </a:t>
            </a:r>
            <a:r>
              <a:rPr lang="en-US" i="1" dirty="0"/>
              <a:t>a</a:t>
            </a:r>
            <a:r>
              <a:rPr lang="en-US" dirty="0"/>
              <a:t> and phase zero (or, for masochists, any multiple of </a:t>
            </a:r>
            <a:r>
              <a:rPr lang="en-US" i="1" dirty="0"/>
              <a:t>2</a:t>
            </a:r>
            <a:r>
              <a:rPr lang="el-GR" i="1" dirty="0"/>
              <a:t>π</a:t>
            </a:r>
            <a:r>
              <a:rPr lang="en-US" dirty="0"/>
              <a:t>). </a:t>
            </a:r>
          </a:p>
          <a:p>
            <a:pPr lvl="1"/>
            <a:r>
              <a:rPr lang="en-US" dirty="0"/>
              <a:t>Negative real number -</a:t>
            </a:r>
            <a:r>
              <a:rPr lang="en-US" i="1" dirty="0"/>
              <a:t>a </a:t>
            </a:r>
            <a:r>
              <a:rPr lang="en-US" dirty="0"/>
              <a:t>has magnitude </a:t>
            </a:r>
            <a:r>
              <a:rPr lang="en-US" i="1" dirty="0"/>
              <a:t>a</a:t>
            </a:r>
            <a:r>
              <a:rPr lang="en-US" dirty="0"/>
              <a:t> and phase +</a:t>
            </a:r>
            <a:r>
              <a:rPr lang="el-GR" i="1" dirty="0"/>
              <a:t>π </a:t>
            </a:r>
            <a:r>
              <a:rPr lang="en-US" dirty="0"/>
              <a:t>or</a:t>
            </a:r>
            <a:r>
              <a:rPr lang="en-US" i="1" dirty="0"/>
              <a:t> -</a:t>
            </a:r>
            <a:r>
              <a:rPr lang="el-GR" i="1" dirty="0"/>
              <a:t> π </a:t>
            </a:r>
            <a:r>
              <a:rPr lang="en-US" dirty="0" smtClean="0"/>
              <a:t>(</a:t>
            </a:r>
            <a:r>
              <a:rPr lang="en-US" dirty="0"/>
              <a:t>or, for masochists, any odd multiple of </a:t>
            </a:r>
            <a:r>
              <a:rPr lang="el-GR" i="1" dirty="0"/>
              <a:t>π</a:t>
            </a:r>
            <a:r>
              <a:rPr lang="en-US" i="1" dirty="0"/>
              <a:t>…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We can pick phase </a:t>
            </a:r>
            <a:r>
              <a:rPr lang="el-GR" i="1" dirty="0"/>
              <a:t>π</a:t>
            </a:r>
            <a:r>
              <a:rPr lang="en-US" i="1" dirty="0"/>
              <a:t> or –</a:t>
            </a:r>
            <a:r>
              <a:rPr lang="el-GR" i="1" dirty="0"/>
              <a:t>π</a:t>
            </a:r>
            <a:r>
              <a:rPr lang="en-US" i="1" dirty="0"/>
              <a:t> </a:t>
            </a:r>
            <a:r>
              <a:rPr lang="en-US" dirty="0"/>
              <a:t>voluntarily, but we will try to have positive ones for positive values of x and </a:t>
            </a:r>
            <a:r>
              <a:rPr lang="en-US" dirty="0" err="1"/>
              <a:t>negatiove</a:t>
            </a:r>
            <a:r>
              <a:rPr lang="en-US" dirty="0"/>
              <a:t> ones “on the left”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616" y="1711715"/>
            <a:ext cx="1656184" cy="640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2564904"/>
            <a:ext cx="1008112" cy="6118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3284984"/>
            <a:ext cx="96982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81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 coefficients of the sequence of rectangular pulses – step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auxiliary function is ready, we can fill the FS coefficients under it – at multiples of the fundamental angular frequency </a:t>
            </a:r>
            <a:r>
              <a:rPr lang="el-GR" i="1" dirty="0"/>
              <a:t>ω</a:t>
            </a:r>
            <a:r>
              <a:rPr lang="en-US" i="1" baseline="-25000" dirty="0" smtClean="0"/>
              <a:t>1. </a:t>
            </a:r>
          </a:p>
          <a:p>
            <a:r>
              <a:rPr lang="en-US" dirty="0" smtClean="0"/>
              <a:t> Note that one coefficient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is given by both its magnitude and phase, therefore, we need to look into both plots.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fs_rectangles_full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An example for </a:t>
            </a:r>
            <a:r>
              <a:rPr lang="de-DE" i="1" dirty="0" smtClean="0"/>
              <a:t>f</a:t>
            </a:r>
            <a:r>
              <a:rPr lang="en-US" i="1" baseline="-25000" dirty="0"/>
              <a:t> 1</a:t>
            </a:r>
            <a:r>
              <a:rPr lang="de-DE" i="1" dirty="0" smtClean="0"/>
              <a:t> </a:t>
            </a:r>
            <a:r>
              <a:rPr lang="de-DE" dirty="0"/>
              <a:t>= </a:t>
            </a:r>
            <a:r>
              <a:rPr lang="de-DE" dirty="0" smtClean="0"/>
              <a:t>1 MHz, i.e. </a:t>
            </a:r>
            <a:r>
              <a:rPr lang="de-DE" i="1" dirty="0" smtClean="0"/>
              <a:t>T</a:t>
            </a:r>
            <a:r>
              <a:rPr lang="en-US" i="1" baseline="-25000" dirty="0" smtClean="0"/>
              <a:t> </a:t>
            </a:r>
            <a:r>
              <a:rPr lang="en-US" i="1" baseline="-25000" dirty="0"/>
              <a:t>1</a:t>
            </a:r>
            <a:r>
              <a:rPr lang="de-DE" i="1" dirty="0"/>
              <a:t> </a:t>
            </a:r>
            <a:r>
              <a:rPr lang="de-DE" dirty="0" smtClean="0"/>
              <a:t>= 1 </a:t>
            </a:r>
            <a:r>
              <a:rPr lang="el-GR" dirty="0" smtClean="0"/>
              <a:t>μ</a:t>
            </a:r>
            <a:r>
              <a:rPr lang="en-US" dirty="0" smtClean="0"/>
              <a:t>s,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de-DE" dirty="0" smtClean="0"/>
              <a:t>= 2x10</a:t>
            </a:r>
            <a:r>
              <a:rPr lang="de-DE" baseline="30000" dirty="0" smtClean="0"/>
              <a:t>6</a:t>
            </a:r>
            <a:r>
              <a:rPr lang="de-DE" dirty="0" smtClean="0"/>
              <a:t> </a:t>
            </a:r>
            <a:r>
              <a:rPr lang="el-GR" dirty="0" smtClean="0"/>
              <a:t>π</a:t>
            </a:r>
            <a:r>
              <a:rPr lang="en-US" dirty="0" smtClean="0"/>
              <a:t> rad/s = 2M</a:t>
            </a:r>
            <a:r>
              <a:rPr lang="el-GR" dirty="0"/>
              <a:t> 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ϑ</a:t>
            </a:r>
            <a:r>
              <a:rPr lang="en-US" dirty="0" smtClean="0">
                <a:sym typeface="Wingdings" panose="05000000000000000000" pitchFamily="2" charset="2"/>
              </a:rPr>
              <a:t> = </a:t>
            </a:r>
            <a:r>
              <a:rPr lang="de-DE" i="1" dirty="0" smtClean="0"/>
              <a:t>T</a:t>
            </a:r>
            <a:r>
              <a:rPr lang="en-US" i="1" baseline="-25000" dirty="0" smtClean="0"/>
              <a:t>1</a:t>
            </a:r>
            <a:r>
              <a:rPr lang="de-DE" i="1" dirty="0" smtClean="0"/>
              <a:t> </a:t>
            </a:r>
            <a:r>
              <a:rPr lang="de-DE" dirty="0" smtClean="0"/>
              <a:t>/ 2, so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50%. Height </a:t>
            </a:r>
            <a:r>
              <a:rPr lang="de-DE" i="1" dirty="0" smtClean="0"/>
              <a:t>D </a:t>
            </a:r>
            <a:r>
              <a:rPr lang="de-DE" i="1" dirty="0"/>
              <a:t>=</a:t>
            </a:r>
            <a:r>
              <a:rPr lang="de-DE" dirty="0"/>
              <a:t> </a:t>
            </a:r>
            <a:r>
              <a:rPr lang="de-DE" dirty="0" smtClean="0"/>
              <a:t>6.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 </a:t>
            </a:r>
            <a:endParaRPr lang="en-US" dirty="0"/>
          </a:p>
          <a:p>
            <a:pPr marL="0" indent="0">
              <a:buNone/>
            </a:pPr>
            <a:r>
              <a:rPr lang="de-DE" dirty="0" smtClean="0"/>
              <a:t>… </a:t>
            </a:r>
            <a:r>
              <a:rPr lang="de-DE" dirty="0" err="1" smtClean="0"/>
              <a:t>note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el-GR" i="1" dirty="0" smtClean="0"/>
              <a:t>ω</a:t>
            </a:r>
            <a:r>
              <a:rPr lang="en-US" i="1" baseline="-25000" dirty="0" smtClean="0"/>
              <a:t>x </a:t>
            </a:r>
            <a:r>
              <a:rPr lang="de-DE" dirty="0" smtClean="0"/>
              <a:t>= 2</a:t>
            </a:r>
            <a:r>
              <a:rPr lang="el-GR" i="1" dirty="0"/>
              <a:t> ω</a:t>
            </a:r>
            <a:r>
              <a:rPr lang="en-US" i="1" baseline="-25000" dirty="0" smtClean="0"/>
              <a:t>1</a:t>
            </a:r>
            <a:r>
              <a:rPr lang="de-DE" dirty="0" smtClean="0"/>
              <a:t>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odd</a:t>
            </a:r>
            <a:r>
              <a:rPr lang="de-DE" dirty="0" smtClean="0"/>
              <a:t> </a:t>
            </a:r>
            <a:r>
              <a:rPr lang="de-DE" dirty="0" err="1" smtClean="0"/>
              <a:t>coefficients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non-zero (plus </a:t>
            </a:r>
            <a:r>
              <a:rPr lang="en-US" i="1" dirty="0" smtClean="0"/>
              <a:t>c</a:t>
            </a:r>
            <a:r>
              <a:rPr lang="en-US" i="1" baseline="-25000" dirty="0" smtClean="0"/>
              <a:t>0</a:t>
            </a:r>
            <a:r>
              <a:rPr lang="de-DE" dirty="0" smtClean="0"/>
              <a:t>).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64285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</a:t>
            </a:r>
            <a:r>
              <a:rPr lang="en-US" dirty="0"/>
              <a:t>sequence of rectangular </a:t>
            </a:r>
            <a:r>
              <a:rPr lang="en-US" dirty="0" smtClean="0"/>
              <a:t>pulses from FS coefficients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take the synthesis formula and keep adding </a:t>
            </a:r>
            <a:br>
              <a:rPr lang="en-US" dirty="0" smtClean="0"/>
            </a:br>
            <a:r>
              <a:rPr lang="en-US" dirty="0" smtClean="0"/>
              <a:t>components </a:t>
            </a:r>
          </a:p>
          <a:p>
            <a:r>
              <a:rPr lang="en-US" dirty="0" smtClean="0"/>
              <a:t>Starting with </a:t>
            </a:r>
            <a:r>
              <a:rPr lang="en-US" i="1" dirty="0" smtClean="0"/>
              <a:t>k = 0</a:t>
            </a:r>
            <a:r>
              <a:rPr lang="en-US" dirty="0" smtClean="0"/>
              <a:t>: the </a:t>
            </a:r>
            <a:r>
              <a:rPr lang="en-US" dirty="0" err="1" smtClean="0"/>
              <a:t>d.c.</a:t>
            </a:r>
            <a:r>
              <a:rPr lang="en-US" dirty="0" smtClean="0"/>
              <a:t> component </a:t>
            </a:r>
          </a:p>
          <a:p>
            <a:r>
              <a:rPr lang="en-US" dirty="0" smtClean="0"/>
              <a:t>Then going in pairs of coefficients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c</a:t>
            </a:r>
            <a:r>
              <a:rPr lang="en-US" i="1" baseline="-25000" dirty="0" smtClean="0"/>
              <a:t>-k</a:t>
            </a:r>
            <a:r>
              <a:rPr lang="en-US" dirty="0"/>
              <a:t> </a:t>
            </a:r>
            <a:r>
              <a:rPr lang="en-US" dirty="0" smtClean="0"/>
              <a:t>to ensure that we are always adding cosines. </a:t>
            </a:r>
          </a:p>
          <a:p>
            <a:r>
              <a:rPr lang="en-US" dirty="0" smtClean="0"/>
              <a:t>Omitting even coefficients </a:t>
            </a:r>
            <a:r>
              <a:rPr lang="en-US" i="1" dirty="0" smtClean="0"/>
              <a:t>k</a:t>
            </a:r>
            <a:r>
              <a:rPr lang="en-US" dirty="0" smtClean="0"/>
              <a:t> as the corresponding coefficients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are zero.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#fs_rectangles_1Mhz_synthesis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016" y="1646238"/>
            <a:ext cx="2308666" cy="797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8075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36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790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 changes of the signal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Changing the D.C. offset </a:t>
            </a:r>
            <a:r>
              <a:rPr lang="en-US" i="1" dirty="0" smtClean="0"/>
              <a:t>y(t) = x(t) – 3</a:t>
            </a:r>
            <a:r>
              <a:rPr lang="en-US" dirty="0" smtClean="0"/>
              <a:t>: only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Making the signal negative </a:t>
            </a:r>
            <a:r>
              <a:rPr lang="en-US" i="1" dirty="0"/>
              <a:t>y(t) = </a:t>
            </a:r>
            <a:r>
              <a:rPr lang="en-US" i="1" dirty="0" smtClean="0"/>
              <a:t>-x(t)</a:t>
            </a:r>
            <a:r>
              <a:rPr lang="en-US" dirty="0" smtClean="0"/>
              <a:t>: all coefficients </a:t>
            </a:r>
            <a:r>
              <a:rPr lang="en-US" i="1" dirty="0" err="1"/>
              <a:t>c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i="1" baseline="-25000" dirty="0" smtClean="0"/>
              <a:t> </a:t>
            </a:r>
            <a:r>
              <a:rPr lang="en-US" dirty="0" smtClean="0"/>
              <a:t>go negative</a:t>
            </a:r>
          </a:p>
          <a:p>
            <a:pPr lvl="1"/>
            <a:r>
              <a:rPr lang="en-US" dirty="0" smtClean="0"/>
              <a:t>The magnitude does not change </a:t>
            </a:r>
          </a:p>
          <a:p>
            <a:pPr lvl="1"/>
            <a:r>
              <a:rPr lang="en-US" dirty="0" smtClean="0"/>
              <a:t>Phase will change from </a:t>
            </a:r>
            <a:r>
              <a:rPr lang="en-US" i="1" dirty="0" smtClean="0"/>
              <a:t>+</a:t>
            </a:r>
            <a:r>
              <a:rPr lang="el-GR" i="1" dirty="0" smtClean="0"/>
              <a:t>π</a:t>
            </a:r>
            <a:r>
              <a:rPr lang="en-US" dirty="0" smtClean="0"/>
              <a:t> or </a:t>
            </a:r>
            <a:r>
              <a:rPr lang="en-US" i="1" dirty="0" smtClean="0"/>
              <a:t>–</a:t>
            </a:r>
            <a:r>
              <a:rPr lang="el-GR" i="1" dirty="0" smtClean="0"/>
              <a:t>π</a:t>
            </a:r>
            <a:r>
              <a:rPr lang="en-US" dirty="0" smtClean="0"/>
              <a:t> to zero and vice versa. </a:t>
            </a:r>
          </a:p>
          <a:p>
            <a:r>
              <a:rPr lang="en-US" dirty="0" smtClean="0"/>
              <a:t>Faster signal </a:t>
            </a:r>
            <a:r>
              <a:rPr lang="en-US" i="1" dirty="0"/>
              <a:t>y(t) = </a:t>
            </a:r>
            <a:r>
              <a:rPr lang="en-US" i="1" dirty="0" smtClean="0"/>
              <a:t>x(2t)</a:t>
            </a:r>
            <a:r>
              <a:rPr lang="en-US" dirty="0" smtClean="0"/>
              <a:t>: the whole spectrum will be wider, but the same </a:t>
            </a:r>
            <a:br>
              <a:rPr lang="en-US" dirty="0" smtClean="0"/>
            </a:br>
            <a:r>
              <a:rPr lang="en-US" dirty="0" smtClean="0"/>
              <a:t>values of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!</a:t>
            </a:r>
          </a:p>
          <a:p>
            <a:r>
              <a:rPr lang="en-US" dirty="0" smtClean="0"/>
              <a:t>Narrower pulse </a:t>
            </a:r>
            <a:r>
              <a:rPr lang="el-GR" dirty="0">
                <a:sym typeface="Wingdings" panose="05000000000000000000" pitchFamily="2" charset="2"/>
              </a:rPr>
              <a:t>ϑ</a:t>
            </a:r>
            <a:r>
              <a:rPr lang="en-US" dirty="0">
                <a:sym typeface="Wingdings" panose="05000000000000000000" pitchFamily="2" charset="2"/>
              </a:rPr>
              <a:t> = </a:t>
            </a:r>
            <a:r>
              <a:rPr lang="de-DE" i="1" dirty="0"/>
              <a:t>T</a:t>
            </a:r>
            <a:r>
              <a:rPr lang="en-US" i="1" baseline="-25000" dirty="0"/>
              <a:t>1</a:t>
            </a:r>
            <a:r>
              <a:rPr lang="de-DE" i="1" dirty="0"/>
              <a:t> </a:t>
            </a:r>
            <a:r>
              <a:rPr lang="de-DE" dirty="0"/>
              <a:t>/ </a:t>
            </a:r>
            <a:r>
              <a:rPr lang="de-DE" dirty="0" smtClean="0"/>
              <a:t>4, </a:t>
            </a:r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25%, </a:t>
            </a:r>
            <a:r>
              <a:rPr lang="de-DE" dirty="0" err="1" smtClean="0"/>
              <a:t>otherwise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auxiliary function will be wider (as smaller </a:t>
            </a:r>
            <a:r>
              <a:rPr lang="el-GR" dirty="0" smtClean="0"/>
              <a:t>ϑ</a:t>
            </a:r>
            <a:r>
              <a:rPr lang="en-US" dirty="0" smtClean="0"/>
              <a:t> leads to wider lobes (</a:t>
            </a:r>
            <a:r>
              <a:rPr lang="en-US" dirty="0" err="1" smtClean="0">
                <a:solidFill>
                  <a:srgbClr val="1436CA"/>
                </a:solidFill>
              </a:rPr>
              <a:t>laloky</a:t>
            </a:r>
            <a:r>
              <a:rPr lang="en-US" dirty="0" smtClean="0"/>
              <a:t>)) of the cardinal sine. </a:t>
            </a:r>
          </a:p>
          <a:p>
            <a:pPr lvl="1"/>
            <a:r>
              <a:rPr lang="en-US" dirty="0" smtClean="0"/>
              <a:t>The multiples of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en-US" dirty="0" smtClean="0"/>
              <a:t>will be the same as before. </a:t>
            </a:r>
          </a:p>
          <a:p>
            <a:pPr lvl="1"/>
            <a:r>
              <a:rPr lang="en-US" dirty="0" smtClean="0"/>
              <a:t>The coefficients will be smaller (signal “working less”).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#fs_rectangles_1Mhz_zero_dc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fs_rectangles_1Mhz_minus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fs_rectangles_1Mhz_faster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fs_rectangles_1Mhz_narrower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0739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signal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case the signal is delayed </a:t>
            </a:r>
            <a:r>
              <a:rPr lang="en-US" i="1" dirty="0" smtClean="0"/>
              <a:t>y(t) = x(t-</a:t>
            </a:r>
            <a:r>
              <a:rPr lang="el-GR" i="1" dirty="0" smtClean="0"/>
              <a:t>τ</a:t>
            </a:r>
            <a:r>
              <a:rPr lang="en-US" i="1" dirty="0" smtClean="0"/>
              <a:t>)</a:t>
            </a:r>
            <a:r>
              <a:rPr lang="en-US" dirty="0" smtClean="0"/>
              <a:t>:</a:t>
            </a:r>
          </a:p>
          <a:p>
            <a:r>
              <a:rPr lang="en-US" dirty="0" smtClean="0"/>
              <a:t>We can perform a change of variable </a:t>
            </a:r>
            <a:r>
              <a:rPr lang="en-US" i="1" dirty="0" smtClean="0"/>
              <a:t>g = t – </a:t>
            </a:r>
            <a:r>
              <a:rPr lang="el-GR" i="1" dirty="0" smtClean="0"/>
              <a:t>τ</a:t>
            </a:r>
            <a:r>
              <a:rPr lang="en-US" i="1" dirty="0"/>
              <a:t> </a:t>
            </a:r>
            <a:r>
              <a:rPr lang="en-US" dirty="0" smtClean="0"/>
              <a:t>and show that:</a:t>
            </a:r>
          </a:p>
          <a:p>
            <a:endParaRPr lang="en-US" dirty="0"/>
          </a:p>
          <a:p>
            <a:r>
              <a:rPr lang="en-US" dirty="0" smtClean="0"/>
              <a:t>But this is the original coefficient multiplied with a “correction”: 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ehavior in magnitudes and phases: </a:t>
            </a:r>
          </a:p>
          <a:p>
            <a:pPr lvl="1"/>
            <a:r>
              <a:rPr lang="en-US" dirty="0" smtClean="0"/>
              <a:t>Magnitudes do not change:</a:t>
            </a:r>
          </a:p>
          <a:p>
            <a:pPr lvl="1"/>
            <a:r>
              <a:rPr lang="en-US" dirty="0" smtClean="0"/>
              <a:t>Phases change by subtracting a linear function with slope </a:t>
            </a:r>
            <a:r>
              <a:rPr lang="en-US" i="1" dirty="0" smtClean="0"/>
              <a:t>–</a:t>
            </a:r>
            <a:r>
              <a:rPr lang="el-GR" i="1" dirty="0" smtClean="0"/>
              <a:t>τ</a:t>
            </a:r>
            <a:endParaRPr lang="en-US" i="1" dirty="0" smtClean="0"/>
          </a:p>
          <a:p>
            <a:pPr lvl="1"/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fs_rectangles_1Mhz_delayed        </a:t>
            </a: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fs_rectangles_1Mhz_advanced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826" y="1675516"/>
            <a:ext cx="3772919" cy="7200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2780928"/>
            <a:ext cx="3226997" cy="6038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2767942"/>
            <a:ext cx="3246475" cy="6168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874" y="2709581"/>
            <a:ext cx="3378825" cy="70703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553" y="3753576"/>
            <a:ext cx="2189728" cy="44736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753" y="4828911"/>
            <a:ext cx="3973533" cy="36004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632" y="5613233"/>
            <a:ext cx="6433231" cy="3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24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from FS – </a:t>
            </a:r>
            <a:r>
              <a:rPr lang="en-US" dirty="0" err="1" smtClean="0"/>
              <a:t>Parseval’s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the power of periodic signal can be obtained:</a:t>
            </a:r>
          </a:p>
          <a:p>
            <a:endParaRPr lang="en-US" dirty="0"/>
          </a:p>
          <a:p>
            <a:r>
              <a:rPr lang="en-US" dirty="0" smtClean="0"/>
              <a:t>And we can have the signal represented by the FS synthesis formula:</a:t>
            </a:r>
          </a:p>
          <a:p>
            <a:endParaRPr lang="en-US" dirty="0" smtClean="0"/>
          </a:p>
          <a:p>
            <a:endParaRPr lang="en-US" sz="800" dirty="0"/>
          </a:p>
          <a:p>
            <a:r>
              <a:rPr lang="en-US" dirty="0" smtClean="0"/>
              <a:t>We will be able to obtain the power also by summing the powers of individual complex exponentials: </a:t>
            </a:r>
          </a:p>
          <a:p>
            <a:endParaRPr lang="en-US" dirty="0"/>
          </a:p>
          <a:p>
            <a:r>
              <a:rPr lang="en-US" dirty="0" smtClean="0"/>
              <a:t>Integration of a constant over </a:t>
            </a:r>
            <a:r>
              <a:rPr lang="de-DE" i="1" dirty="0"/>
              <a:t>T</a:t>
            </a:r>
            <a:r>
              <a:rPr lang="en-US" i="1" baseline="-25000" dirty="0" smtClean="0"/>
              <a:t>1 </a:t>
            </a:r>
            <a:r>
              <a:rPr lang="en-US" dirty="0" smtClean="0"/>
              <a:t>is this </a:t>
            </a:r>
            <a:r>
              <a:rPr lang="en-US" dirty="0"/>
              <a:t>constant</a:t>
            </a:r>
            <a:r>
              <a:rPr lang="en-US" dirty="0" smtClean="0"/>
              <a:t> multiplied by </a:t>
            </a:r>
            <a:r>
              <a:rPr lang="de-DE" i="1" dirty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, so: </a:t>
            </a:r>
          </a:p>
          <a:p>
            <a:pPr marL="0" indent="0">
              <a:buNone/>
            </a:pPr>
            <a:r>
              <a:rPr lang="en-US" dirty="0" smtClean="0"/>
              <a:t>					 - </a:t>
            </a:r>
            <a:r>
              <a:rPr lang="en-US" b="1" dirty="0" smtClean="0"/>
              <a:t>power can be obtained from FS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276872"/>
            <a:ext cx="2151973" cy="6073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3335010"/>
            <a:ext cx="2308666" cy="797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4869160"/>
            <a:ext cx="3053332" cy="7158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16" y="4920141"/>
            <a:ext cx="2777038" cy="6648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874" y="4869160"/>
            <a:ext cx="2094544" cy="65895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456" y="5910531"/>
            <a:ext cx="4252240" cy="7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time signals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Time (horizontal axis) is in seconds [s]</a:t>
            </a:r>
          </a:p>
          <a:p>
            <a:r>
              <a:rPr lang="en-US" dirty="0" smtClean="0"/>
              <a:t>Frequencies will be true ones - in 1/s – Hertz [Hz]</a:t>
            </a:r>
          </a:p>
          <a:p>
            <a:r>
              <a:rPr lang="en-US" dirty="0" smtClean="0"/>
              <a:t>Continuous–time signals are really defined for </a:t>
            </a:r>
            <a:r>
              <a:rPr lang="en-US" b="1" dirty="0" smtClean="0"/>
              <a:t>all </a:t>
            </a:r>
            <a:r>
              <a:rPr lang="en-US" dirty="0" smtClean="0"/>
              <a:t>times. </a:t>
            </a:r>
          </a:p>
          <a:p>
            <a:r>
              <a:rPr lang="en-US" dirty="0" smtClean="0"/>
              <a:t>When plotting, we’ll use some small time-step and we’ll definitely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Reminder – for discrete-time signals, we either emphasized that they are discrete and used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stem</a:t>
            </a:r>
            <a:r>
              <a:rPr lang="en-US" dirty="0" smtClean="0"/>
              <a:t>, or did not care and used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continuous_plotting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When generating a signal in Python (or any other programming language), you can advantageously use indexing by results of conditions.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use_conditions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216675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40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8943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Fourierova transformace</a:t>
            </a:r>
            <a:r>
              <a:rPr lang="en-US" dirty="0" smtClean="0"/>
              <a:t>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– what do we want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analyze also non-periodic signals. </a:t>
            </a:r>
          </a:p>
          <a:p>
            <a:r>
              <a:rPr lang="en-US" dirty="0" smtClean="0"/>
              <a:t>We are asking three usual questions: </a:t>
            </a:r>
          </a:p>
          <a:p>
            <a:pPr lvl="1"/>
            <a:r>
              <a:rPr lang="en-US" dirty="0" smtClean="0"/>
              <a:t>Where will be the frequencies ? For </a:t>
            </a:r>
            <a:r>
              <a:rPr lang="en-US" dirty="0"/>
              <a:t>non-periodic </a:t>
            </a:r>
            <a:r>
              <a:rPr lang="en-US" dirty="0" smtClean="0"/>
              <a:t>signals, we can not determine fundamental frequency</a:t>
            </a:r>
            <a:r>
              <a:rPr lang="el-GR" i="1" dirty="0" smtClean="0"/>
              <a:t>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en-US" i="1" baseline="-25000" dirty="0" smtClean="0"/>
              <a:t> </a:t>
            </a:r>
            <a:r>
              <a:rPr lang="en-US" dirty="0" smtClean="0"/>
              <a:t>and its multiples =&gt; we will need to process the whole frequency axis </a:t>
            </a:r>
            <a:r>
              <a:rPr lang="el-GR" i="1" dirty="0" smtClean="0"/>
              <a:t>ω</a:t>
            </a:r>
            <a:endParaRPr lang="en-US" i="1" baseline="-25000" dirty="0"/>
          </a:p>
          <a:p>
            <a:pPr lvl="1"/>
            <a:r>
              <a:rPr lang="en-US" dirty="0" smtClean="0"/>
              <a:t>The result will not be coefficients, but a </a:t>
            </a:r>
            <a:r>
              <a:rPr lang="en-US" b="1" dirty="0" smtClean="0"/>
              <a:t>spectral function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1436CA"/>
                </a:solidFill>
              </a:rPr>
              <a:t>spektr</a:t>
            </a:r>
            <a:r>
              <a:rPr lang="cs-CZ" dirty="0" err="1">
                <a:solidFill>
                  <a:srgbClr val="1436CA"/>
                </a:solidFill>
              </a:rPr>
              <a:t>á</a:t>
            </a:r>
            <a:r>
              <a:rPr lang="cs-CZ" dirty="0" err="1" smtClean="0">
                <a:solidFill>
                  <a:srgbClr val="1436CA"/>
                </a:solidFill>
              </a:rPr>
              <a:t>lní</a:t>
            </a:r>
            <a:r>
              <a:rPr lang="cs-CZ" dirty="0" smtClean="0">
                <a:solidFill>
                  <a:srgbClr val="1436CA"/>
                </a:solidFill>
              </a:rPr>
              <a:t> funkce</a:t>
            </a:r>
            <a:r>
              <a:rPr lang="en-US" dirty="0" smtClean="0"/>
              <a:t>) </a:t>
            </a:r>
            <a:r>
              <a:rPr lang="en-US" i="1" dirty="0" smtClean="0"/>
              <a:t>X(j</a:t>
            </a:r>
            <a:r>
              <a:rPr lang="el-GR" i="1" dirty="0" smtClean="0"/>
              <a:t>ω</a:t>
            </a:r>
            <a:r>
              <a:rPr lang="en-US" i="1" dirty="0" smtClean="0"/>
              <a:t>)</a:t>
            </a:r>
            <a:r>
              <a:rPr lang="en-US" dirty="0" smtClean="0"/>
              <a:t>. </a:t>
            </a:r>
            <a:endParaRPr lang="cs-CZ" dirty="0" smtClean="0"/>
          </a:p>
          <a:p>
            <a:pPr lvl="1"/>
            <a:r>
              <a:rPr lang="en-US" dirty="0" smtClean="0"/>
              <a:t>“</a:t>
            </a:r>
            <a:r>
              <a:rPr lang="cs-CZ" dirty="0" err="1" smtClean="0"/>
              <a:t>How</a:t>
            </a:r>
            <a:r>
              <a:rPr lang="cs-CZ" dirty="0" smtClean="0"/>
              <a:t> much ?</a:t>
            </a:r>
            <a:r>
              <a:rPr lang="en-US" dirty="0" smtClean="0"/>
              <a:t>” will be answered by the magnitude of spectral function |</a:t>
            </a:r>
            <a:r>
              <a:rPr lang="en-US" i="1" dirty="0" smtClean="0"/>
              <a:t>X(j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|</a:t>
            </a:r>
          </a:p>
          <a:p>
            <a:pPr lvl="1"/>
            <a:r>
              <a:rPr lang="en-US" dirty="0" smtClean="0"/>
              <a:t>“How shifted ?” will be answered by the phase </a:t>
            </a:r>
            <a:r>
              <a:rPr lang="en-US" dirty="0"/>
              <a:t>of spectral function </a:t>
            </a:r>
            <a:r>
              <a:rPr lang="en-US" dirty="0" err="1" smtClean="0"/>
              <a:t>arg</a:t>
            </a:r>
            <a:r>
              <a:rPr lang="en-US" dirty="0" smtClean="0"/>
              <a:t> </a:t>
            </a:r>
            <a:r>
              <a:rPr lang="en-US" i="1" dirty="0" smtClean="0"/>
              <a:t>X(j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811740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FT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Direct FT </a:t>
            </a:r>
            <a:r>
              <a:rPr lang="en-US" dirty="0" smtClean="0"/>
              <a:t>(from time to frequency):</a:t>
            </a:r>
          </a:p>
          <a:p>
            <a:endParaRPr lang="en-US" dirty="0"/>
          </a:p>
          <a:p>
            <a:r>
              <a:rPr lang="en-US" b="1" dirty="0" smtClean="0"/>
              <a:t>Inverse FT</a:t>
            </a:r>
            <a:r>
              <a:rPr lang="en-US" dirty="0" smtClean="0"/>
              <a:t> (from frequency to time):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can also denote it as: </a:t>
            </a:r>
          </a:p>
          <a:p>
            <a:r>
              <a:rPr lang="en-US" dirty="0" smtClean="0"/>
              <a:t>For real signals, as usual, we obtain a symmetrical spectrum: </a:t>
            </a:r>
          </a:p>
          <a:p>
            <a:r>
              <a:rPr lang="en-US" dirty="0" smtClean="0"/>
              <a:t>As before, we are intrigued by this </a:t>
            </a:r>
            <a:r>
              <a:rPr lang="en-US" i="1" dirty="0" smtClean="0"/>
              <a:t>j</a:t>
            </a:r>
            <a:r>
              <a:rPr lang="en-US" dirty="0" smtClean="0"/>
              <a:t> in notation – why not simply </a:t>
            </a:r>
            <a:r>
              <a:rPr lang="en-US" i="1" dirty="0" smtClean="0"/>
              <a:t>X(</a:t>
            </a:r>
            <a:r>
              <a:rPr lang="el-GR" i="1" dirty="0" smtClean="0"/>
              <a:t>ω</a:t>
            </a:r>
            <a:r>
              <a:rPr lang="en-US" i="1" dirty="0" smtClean="0"/>
              <a:t>) </a:t>
            </a:r>
            <a:r>
              <a:rPr lang="en-US" dirty="0" smtClean="0"/>
              <a:t>but </a:t>
            </a:r>
            <a:r>
              <a:rPr lang="en-US" i="1" dirty="0"/>
              <a:t>X(j</a:t>
            </a:r>
            <a:r>
              <a:rPr lang="el-GR" i="1" dirty="0"/>
              <a:t>ω</a:t>
            </a:r>
            <a:r>
              <a:rPr lang="en-US" i="1" dirty="0" smtClean="0"/>
              <a:t>) ?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Remember the DTFT case – for discrete signals, we did not denote it </a:t>
            </a:r>
            <a:r>
              <a:rPr lang="en-US" i="1" dirty="0" smtClean="0"/>
              <a:t>X(</a:t>
            </a:r>
            <a:r>
              <a:rPr lang="el-GR" i="1" dirty="0" smtClean="0"/>
              <a:t>ω</a:t>
            </a:r>
            <a:r>
              <a:rPr lang="en-US" i="1" dirty="0" smtClean="0"/>
              <a:t>) </a:t>
            </a:r>
            <a:r>
              <a:rPr lang="en-US" dirty="0" smtClean="0"/>
              <a:t>but</a:t>
            </a:r>
            <a:r>
              <a:rPr lang="en-US" i="1" dirty="0" smtClean="0"/>
              <a:t> X(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 smtClean="0"/>
              <a:t>ω</a:t>
            </a:r>
            <a:r>
              <a:rPr lang="en-US" i="1" dirty="0" smtClean="0"/>
              <a:t>) </a:t>
            </a:r>
            <a:r>
              <a:rPr lang="en-US" dirty="0" smtClean="0"/>
              <a:t>!</a:t>
            </a:r>
          </a:p>
          <a:p>
            <a:r>
              <a:rPr lang="en-US" dirty="0" smtClean="0"/>
              <a:t>As we are getting more experiences in frequency transforms, we note that direct and inverse transform look very similar, except for the </a:t>
            </a:r>
            <a:r>
              <a:rPr lang="en-US" b="1" dirty="0" smtClean="0"/>
              <a:t>sign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65" y="1821849"/>
            <a:ext cx="2872757" cy="6015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27" y="2882422"/>
            <a:ext cx="3619832" cy="6850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419" y="3787607"/>
            <a:ext cx="1763603" cy="4320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933" y="3787607"/>
            <a:ext cx="1600702" cy="3966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8921" y="4242708"/>
            <a:ext cx="2289271" cy="4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79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2168320"/>
            <a:ext cx="7397447" cy="45403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here ?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Trying to derive FT from FS by “diluting” periodic signals… push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to infinity …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62190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011" y="272738"/>
            <a:ext cx="10515600" cy="4351338"/>
          </a:xfrm>
        </p:spPr>
        <p:txBody>
          <a:bodyPr/>
          <a:lstStyle/>
          <a:p>
            <a:r>
              <a:rPr lang="en-US" dirty="0" smtClean="0"/>
              <a:t>Does not really work, as </a:t>
            </a:r>
            <a:br>
              <a:rPr lang="en-US" dirty="0" smtClean="0"/>
            </a:br>
            <a:r>
              <a:rPr lang="en-US" dirty="0" smtClean="0"/>
              <a:t>the with more and more </a:t>
            </a:r>
            <a:br>
              <a:rPr lang="en-US" dirty="0" smtClean="0"/>
            </a:br>
            <a:r>
              <a:rPr lang="en-US" dirty="0" smtClean="0"/>
              <a:t>diluting, the coefficients </a:t>
            </a:r>
            <a:br>
              <a:rPr lang="en-US" dirty="0" smtClean="0"/>
            </a:br>
            <a:r>
              <a:rPr lang="en-US" dirty="0" smtClean="0"/>
              <a:t>are smaller and smaller </a:t>
            </a:r>
          </a:p>
          <a:p>
            <a:r>
              <a:rPr lang="en-US" dirty="0" smtClean="0"/>
              <a:t>for </a:t>
            </a:r>
            <a:r>
              <a:rPr lang="en-US" i="1" dirty="0" smtClean="0"/>
              <a:t>T</a:t>
            </a:r>
            <a:r>
              <a:rPr lang="en-US" i="1" baseline="-25000" dirty="0" smtClean="0"/>
              <a:t>1 </a:t>
            </a:r>
            <a:r>
              <a:rPr lang="en-US" dirty="0" smtClean="0"/>
              <a:t>= ꝏ, they become</a:t>
            </a:r>
            <a:br>
              <a:rPr lang="en-US" dirty="0" smtClean="0"/>
            </a:br>
            <a:r>
              <a:rPr lang="en-US" dirty="0" smtClean="0"/>
              <a:t>zero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20014"/>
            <a:ext cx="6799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5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to FT correctly 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depart from the definition of Fourier series: </a:t>
            </a:r>
          </a:p>
          <a:p>
            <a:r>
              <a:rPr lang="en-US" dirty="0" smtClean="0"/>
              <a:t>We modify for		in a smart way: </a:t>
            </a:r>
          </a:p>
          <a:p>
            <a:pPr lvl="1"/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will become an infinitely small increment of FS coefficient </a:t>
            </a:r>
            <a:r>
              <a:rPr lang="en-US" i="1" dirty="0" smtClean="0"/>
              <a:t>dc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limits of integral will become</a:t>
            </a:r>
            <a:r>
              <a:rPr lang="en-US" i="1" dirty="0" smtClean="0"/>
              <a:t> –</a:t>
            </a:r>
            <a:r>
              <a:rPr lang="en-US" dirty="0" smtClean="0"/>
              <a:t>ꝏ and +ꝏ. </a:t>
            </a:r>
          </a:p>
          <a:p>
            <a:pPr lvl="1"/>
            <a:r>
              <a:rPr lang="el-GR" i="1" dirty="0"/>
              <a:t>ω</a:t>
            </a:r>
            <a:r>
              <a:rPr lang="en-US" i="1" baseline="-25000" dirty="0"/>
              <a:t>1  </a:t>
            </a:r>
            <a:r>
              <a:rPr lang="en-US" dirty="0" smtClean="0"/>
              <a:t>will not become zero, but </a:t>
            </a:r>
            <a:r>
              <a:rPr lang="en-US" dirty="0"/>
              <a:t>an infinitely small increment </a:t>
            </a:r>
            <a:r>
              <a:rPr lang="en-US" i="1" dirty="0" smtClean="0"/>
              <a:t>d</a:t>
            </a:r>
            <a:r>
              <a:rPr lang="el-GR" i="1" dirty="0" smtClean="0"/>
              <a:t>ω</a:t>
            </a:r>
            <a:endParaRPr lang="en-US" i="1" dirty="0" smtClean="0"/>
          </a:p>
          <a:p>
            <a:pPr lvl="1"/>
            <a:r>
              <a:rPr lang="en-US" dirty="0" smtClean="0"/>
              <a:t>with it, we can eliminate the period 			     so </a:t>
            </a:r>
          </a:p>
          <a:p>
            <a:pPr lvl="1"/>
            <a:r>
              <a:rPr lang="en-US" i="1" dirty="0" smtClean="0"/>
              <a:t>k</a:t>
            </a:r>
            <a:r>
              <a:rPr lang="el-GR" i="1" dirty="0" smtClean="0"/>
              <a:t>ω</a:t>
            </a:r>
            <a:r>
              <a:rPr lang="en-US" i="1" baseline="-25000" dirty="0"/>
              <a:t>1  </a:t>
            </a:r>
            <a:r>
              <a:rPr lang="en-US" dirty="0"/>
              <a:t>will </a:t>
            </a:r>
            <a:r>
              <a:rPr lang="en-US" dirty="0" smtClean="0"/>
              <a:t>become any angular frequency </a:t>
            </a:r>
            <a:r>
              <a:rPr lang="el-GR" i="1" dirty="0" smtClean="0"/>
              <a:t>ω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done, we obtain: </a:t>
            </a:r>
          </a:p>
          <a:p>
            <a:r>
              <a:rPr lang="en-US" dirty="0" smtClean="0"/>
              <a:t>But calling the result “infinitely small increment of FS coefficient over </a:t>
            </a:r>
            <a:r>
              <a:rPr lang="en-US" dirty="0"/>
              <a:t>infinitely small increment of </a:t>
            </a:r>
            <a:r>
              <a:rPr lang="en-US" dirty="0" smtClean="0"/>
              <a:t>angular frequency” </a:t>
            </a:r>
            <a:br>
              <a:rPr lang="en-US" dirty="0" smtClean="0"/>
            </a:br>
            <a:r>
              <a:rPr lang="en-US" dirty="0" smtClean="0"/>
              <a:t>would be stupid =&gt; </a:t>
            </a:r>
            <a:r>
              <a:rPr lang="en-US" b="1" dirty="0" smtClean="0"/>
              <a:t>spectral function</a:t>
            </a:r>
            <a:r>
              <a:rPr lang="en-US" dirty="0" smtClean="0"/>
              <a:t>. </a:t>
            </a:r>
          </a:p>
          <a:p>
            <a:pPr lvl="1"/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1690688"/>
            <a:ext cx="2731824" cy="7345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2425245"/>
            <a:ext cx="1138941" cy="2903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01294"/>
            <a:ext cx="2363331" cy="3889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86" y="4707271"/>
            <a:ext cx="2519828" cy="58149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240" y="4698887"/>
            <a:ext cx="2572686" cy="57959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3611" y="5898596"/>
            <a:ext cx="1566622" cy="55673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0336" y="3966926"/>
            <a:ext cx="946656" cy="4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46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9406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31" y="3181119"/>
            <a:ext cx="2770970" cy="6703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of Dirac pulse </a:t>
            </a:r>
            <a:r>
              <a:rPr lang="el-GR" i="1" dirty="0" smtClean="0"/>
              <a:t>δ</a:t>
            </a:r>
            <a:r>
              <a:rPr lang="en-US" i="1" dirty="0" smtClean="0"/>
              <a:t>(t)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 smtClean="0"/>
              <a:t>Remember that we defined the sampling property of Dirac pulse:</a:t>
            </a:r>
          </a:p>
          <a:p>
            <a:endParaRPr lang="en-US" dirty="0"/>
          </a:p>
          <a:p>
            <a:r>
              <a:rPr lang="en-US" dirty="0" smtClean="0"/>
              <a:t>When standing in the definition of FT, it samples the complex exponential at </a:t>
            </a:r>
            <a:r>
              <a:rPr lang="en-US" i="1" dirty="0" smtClean="0"/>
              <a:t>t = 0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integral is thus reduced to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2204864"/>
            <a:ext cx="2528046" cy="605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709" y="3833936"/>
            <a:ext cx="2249471" cy="5410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73" y="4410768"/>
            <a:ext cx="1188288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32656"/>
            <a:ext cx="10515600" cy="5844307"/>
          </a:xfrm>
        </p:spPr>
        <p:txBody>
          <a:bodyPr/>
          <a:lstStyle/>
          <a:p>
            <a:r>
              <a:rPr lang="en-US" dirty="0"/>
              <a:t>and the result is </a:t>
            </a:r>
            <a:r>
              <a:rPr lang="en-US" i="1" dirty="0"/>
              <a:t>X(j</a:t>
            </a:r>
            <a:r>
              <a:rPr lang="el-GR" i="1" dirty="0"/>
              <a:t>ω</a:t>
            </a:r>
            <a:r>
              <a:rPr lang="en-US" i="1" dirty="0"/>
              <a:t>) = 1. </a:t>
            </a:r>
            <a:r>
              <a:rPr lang="en-US" dirty="0"/>
              <a:t>This is a constant for all frequencies</a:t>
            </a:r>
          </a:p>
          <a:p>
            <a:pPr lvl="1"/>
            <a:r>
              <a:rPr lang="en-US" dirty="0"/>
              <a:t>Magnitude 1</a:t>
            </a:r>
          </a:p>
          <a:p>
            <a:pPr lvl="1"/>
            <a:r>
              <a:rPr lang="en-US" dirty="0"/>
              <a:t>Phase zero. </a:t>
            </a:r>
          </a:p>
          <a:p>
            <a:r>
              <a:rPr lang="en-US" dirty="0"/>
              <a:t>Intuition check: Dirac pulse is a very fast signal, so it should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very wide spectrum.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30" y="2417003"/>
            <a:ext cx="5944270" cy="43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74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of </a:t>
            </a:r>
            <a:r>
              <a:rPr lang="en-US" dirty="0" smtClean="0"/>
              <a:t>shifted Dirac </a:t>
            </a:r>
            <a:r>
              <a:rPr lang="en-US" dirty="0"/>
              <a:t>pulse </a:t>
            </a:r>
            <a:r>
              <a:rPr lang="el-GR" i="1" dirty="0"/>
              <a:t>δ</a:t>
            </a:r>
            <a:r>
              <a:rPr lang="en-US" i="1" dirty="0" smtClean="0"/>
              <a:t>(t - </a:t>
            </a:r>
            <a:r>
              <a:rPr lang="el-GR" i="1" dirty="0" smtClean="0"/>
              <a:t>τ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again the sampling property:</a:t>
            </a:r>
          </a:p>
          <a:p>
            <a:r>
              <a:rPr lang="en-US" dirty="0" smtClean="0"/>
              <a:t>We will work only around time </a:t>
            </a:r>
            <a:r>
              <a:rPr lang="el-GR" i="1" dirty="0" smtClean="0"/>
              <a:t>τ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453" y="1690687"/>
            <a:ext cx="2629635" cy="5757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401414"/>
            <a:ext cx="3145085" cy="6149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429000"/>
            <a:ext cx="11576017" cy="23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modifications of continuous signals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7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Reversal of the time axis (</a:t>
            </a:r>
            <a:r>
              <a:rPr lang="en-US" dirty="0" err="1" smtClean="0">
                <a:solidFill>
                  <a:srgbClr val="1436CA"/>
                </a:solidFill>
              </a:rPr>
              <a:t>oto</a:t>
            </a:r>
            <a:r>
              <a:rPr lang="cs-CZ" dirty="0" err="1" smtClean="0">
                <a:solidFill>
                  <a:srgbClr val="1436CA"/>
                </a:solidFill>
              </a:rPr>
              <a:t>čení</a:t>
            </a:r>
            <a:r>
              <a:rPr lang="en-US" dirty="0" smtClean="0"/>
              <a:t>)</a:t>
            </a:r>
            <a:r>
              <a:rPr lang="cs-CZ" dirty="0" smtClean="0"/>
              <a:t>: </a:t>
            </a:r>
            <a:r>
              <a:rPr lang="cs-CZ" i="1" dirty="0" smtClean="0"/>
              <a:t>y</a:t>
            </a:r>
            <a:r>
              <a:rPr lang="en-US" i="1" dirty="0" smtClean="0"/>
              <a:t>(t) = x(-t)</a:t>
            </a:r>
          </a:p>
          <a:p>
            <a:r>
              <a:rPr lang="en-US" dirty="0" smtClean="0"/>
              <a:t>Basic time shifts</a:t>
            </a:r>
          </a:p>
          <a:p>
            <a:pPr lvl="1"/>
            <a:r>
              <a:rPr lang="en-US" dirty="0" smtClean="0"/>
              <a:t>Delay (</a:t>
            </a:r>
            <a:r>
              <a:rPr lang="en-US" dirty="0" err="1" smtClean="0">
                <a:solidFill>
                  <a:srgbClr val="1436CA"/>
                </a:solidFill>
              </a:rPr>
              <a:t>zpo</a:t>
            </a:r>
            <a:r>
              <a:rPr lang="cs-CZ" dirty="0" err="1" smtClean="0">
                <a:solidFill>
                  <a:srgbClr val="1436CA"/>
                </a:solidFill>
              </a:rPr>
              <a:t>ždění</a:t>
            </a:r>
            <a:r>
              <a:rPr lang="en-US" dirty="0" smtClean="0"/>
              <a:t>) – shift to the right: </a:t>
            </a:r>
            <a:r>
              <a:rPr lang="en-US" i="1" dirty="0"/>
              <a:t>y(t) = x(t – </a:t>
            </a:r>
            <a:r>
              <a:rPr lang="el-GR" i="1" dirty="0"/>
              <a:t>τ</a:t>
            </a:r>
            <a:r>
              <a:rPr lang="en-US" i="1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Advance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předběhnutí</a:t>
            </a:r>
            <a:r>
              <a:rPr lang="en-US" dirty="0" smtClean="0"/>
              <a:t>) </a:t>
            </a:r>
            <a:r>
              <a:rPr lang="en-US" dirty="0"/>
              <a:t>– shift to the </a:t>
            </a:r>
            <a:r>
              <a:rPr lang="en-US" dirty="0" smtClean="0"/>
              <a:t>left:  </a:t>
            </a:r>
            <a:r>
              <a:rPr lang="en-US" i="1" dirty="0" smtClean="0"/>
              <a:t>y(t) = x(t + </a:t>
            </a:r>
            <a:r>
              <a:rPr lang="el-GR" i="1" dirty="0" smtClean="0"/>
              <a:t>τ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Reversal of the time axis and time shifts: </a:t>
            </a:r>
          </a:p>
          <a:p>
            <a:pPr lvl="1"/>
            <a:r>
              <a:rPr lang="en-US" dirty="0" smtClean="0"/>
              <a:t>Reversal and shift </a:t>
            </a:r>
            <a:r>
              <a:rPr lang="en-US" dirty="0"/>
              <a:t>to the </a:t>
            </a:r>
            <a:r>
              <a:rPr lang="en-US" dirty="0" smtClean="0"/>
              <a:t>right: </a:t>
            </a:r>
            <a:r>
              <a:rPr lang="en-US" i="1" dirty="0"/>
              <a:t>y(t) = x</a:t>
            </a:r>
            <a:r>
              <a:rPr lang="en-US" i="1" dirty="0" smtClean="0"/>
              <a:t>(-t </a:t>
            </a:r>
            <a:r>
              <a:rPr lang="en-US" i="1" dirty="0" smtClean="0">
                <a:solidFill>
                  <a:srgbClr val="FF0000"/>
                </a:solidFill>
              </a:rPr>
              <a:t>+</a:t>
            </a:r>
            <a:r>
              <a:rPr lang="en-US" i="1" dirty="0" smtClean="0"/>
              <a:t> </a:t>
            </a:r>
            <a:r>
              <a:rPr lang="el-GR" i="1" dirty="0"/>
              <a:t>τ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Reversal </a:t>
            </a:r>
            <a:r>
              <a:rPr lang="en-US" dirty="0"/>
              <a:t>and shift to the </a:t>
            </a:r>
            <a:r>
              <a:rPr lang="en-US" dirty="0" smtClean="0"/>
              <a:t>left: </a:t>
            </a:r>
            <a:r>
              <a:rPr lang="en-US" i="1" dirty="0"/>
              <a:t>y(t) = x(-t </a:t>
            </a:r>
            <a:r>
              <a:rPr lang="en-US" i="1" dirty="0" smtClean="0">
                <a:solidFill>
                  <a:srgbClr val="FF0000"/>
                </a:solidFill>
              </a:rPr>
              <a:t>-</a:t>
            </a:r>
            <a:r>
              <a:rPr lang="en-US" i="1" dirty="0" smtClean="0"/>
              <a:t> </a:t>
            </a:r>
            <a:r>
              <a:rPr lang="el-GR" i="1" dirty="0"/>
              <a:t>τ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Unsure ? Run a check:</a:t>
            </a:r>
          </a:p>
          <a:p>
            <a:pPr lvl="1"/>
            <a:r>
              <a:rPr lang="en-US" altLang="en-US" dirty="0"/>
              <a:t>Select an important </a:t>
            </a:r>
            <a:r>
              <a:rPr lang="en-US" altLang="en-US" dirty="0" smtClean="0"/>
              <a:t>event </a:t>
            </a:r>
            <a:r>
              <a:rPr lang="en-US" altLang="en-US" dirty="0"/>
              <a:t>in the signal </a:t>
            </a:r>
          </a:p>
          <a:p>
            <a:pPr lvl="1"/>
            <a:r>
              <a:rPr lang="en-US" altLang="en-US" dirty="0"/>
              <a:t>For the modified signal, evaluate the time modification for this event</a:t>
            </a:r>
          </a:p>
          <a:p>
            <a:pPr lvl="1"/>
            <a:r>
              <a:rPr lang="en-US" altLang="en-US" dirty="0"/>
              <a:t> Look at the resulting time in the original signal. </a:t>
            </a:r>
          </a:p>
          <a:p>
            <a:pPr lvl="2"/>
            <a:r>
              <a:rPr lang="en-US" altLang="en-US" dirty="0"/>
              <a:t>Same event</a:t>
            </a:r>
            <a:r>
              <a:rPr lang="en-US" altLang="en-US" dirty="0" smtClean="0"/>
              <a:t> </a:t>
            </a:r>
            <a:r>
              <a:rPr lang="en-US" altLang="en-US" dirty="0"/>
              <a:t>as in the modified one ? </a:t>
            </a:r>
            <a:r>
              <a:rPr lang="en-US" altLang="en-US" b="1" dirty="0">
                <a:solidFill>
                  <a:srgbClr val="1D9B3E"/>
                </a:solidFill>
              </a:rPr>
              <a:t>OK</a:t>
            </a:r>
          </a:p>
          <a:p>
            <a:pPr lvl="2"/>
            <a:r>
              <a:rPr lang="en-US" altLang="en-US" dirty="0"/>
              <a:t>Different </a:t>
            </a:r>
            <a:r>
              <a:rPr lang="en-US" altLang="en-US" dirty="0" smtClean="0"/>
              <a:t>event ? </a:t>
            </a:r>
            <a:r>
              <a:rPr lang="en-US" altLang="en-US" b="1" dirty="0">
                <a:solidFill>
                  <a:srgbClr val="FF0000"/>
                </a:solidFill>
              </a:rPr>
              <a:t>BAD, DO IT AGAIN 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#</a:t>
            </a:r>
            <a:r>
              <a:rPr lang="en-US" altLang="en-US" dirty="0" err="1" smtClean="0">
                <a:solidFill>
                  <a:srgbClr val="FF0000"/>
                </a:solidFill>
              </a:rPr>
              <a:t>time_modifications</a:t>
            </a:r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29035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32656"/>
            <a:ext cx="10515600" cy="5844307"/>
          </a:xfrm>
        </p:spPr>
        <p:txBody>
          <a:bodyPr/>
          <a:lstStyle/>
          <a:p>
            <a:r>
              <a:rPr lang="en-US" dirty="0"/>
              <a:t>and the result is </a:t>
            </a:r>
            <a:r>
              <a:rPr lang="en-US" dirty="0" smtClean="0"/>
              <a:t>			For this expression: </a:t>
            </a:r>
          </a:p>
          <a:p>
            <a:pPr lvl="1"/>
            <a:r>
              <a:rPr lang="en-US" dirty="0" smtClean="0"/>
              <a:t>Magnitude is 1</a:t>
            </a:r>
            <a:endParaRPr lang="en-US" dirty="0"/>
          </a:p>
          <a:p>
            <a:pPr lvl="1"/>
            <a:r>
              <a:rPr lang="en-US" dirty="0"/>
              <a:t>Phase </a:t>
            </a:r>
            <a:r>
              <a:rPr lang="en-US" dirty="0" smtClean="0"/>
              <a:t>is linear with slope –</a:t>
            </a:r>
            <a:r>
              <a:rPr lang="el-GR" i="1" dirty="0" smtClean="0"/>
              <a:t>τ</a:t>
            </a:r>
            <a:r>
              <a:rPr lang="en-US" i="1" dirty="0" smtClean="0"/>
              <a:t>: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Intuition check: </a:t>
            </a:r>
            <a:r>
              <a:rPr lang="en-US" dirty="0" smtClean="0"/>
              <a:t>shifted Dirac </a:t>
            </a:r>
            <a:r>
              <a:rPr lang="en-US" dirty="0"/>
              <a:t>pulse is </a:t>
            </a:r>
            <a:r>
              <a:rPr lang="en-US" dirty="0" smtClean="0"/>
              <a:t>still a </a:t>
            </a:r>
            <a:r>
              <a:rPr lang="en-US" dirty="0"/>
              <a:t>very fast signal, so it should have </a:t>
            </a:r>
            <a:r>
              <a:rPr lang="en-US" dirty="0" smtClean="0"/>
              <a:t>a </a:t>
            </a:r>
            <a:r>
              <a:rPr lang="en-US" dirty="0"/>
              <a:t>very wide spectrum.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404664"/>
            <a:ext cx="1807262" cy="360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982" y="1196752"/>
            <a:ext cx="1806744" cy="2880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2445034"/>
            <a:ext cx="5904656" cy="427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34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of a D.C. signal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equal to a constant: </a:t>
            </a:r>
            <a:r>
              <a:rPr lang="en-US" i="1" dirty="0" smtClean="0"/>
              <a:t>x(t) = 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Without derivation, we set </a:t>
            </a:r>
            <a:r>
              <a:rPr lang="en-US" i="1" dirty="0"/>
              <a:t>X(j</a:t>
            </a:r>
            <a:r>
              <a:rPr lang="el-GR" i="1" dirty="0"/>
              <a:t>ω</a:t>
            </a:r>
            <a:r>
              <a:rPr lang="en-US" i="1" dirty="0"/>
              <a:t>) </a:t>
            </a:r>
            <a:r>
              <a:rPr lang="en-US" i="1" dirty="0" smtClean="0"/>
              <a:t>= 2</a:t>
            </a:r>
            <a:r>
              <a:rPr lang="el-GR" i="1" dirty="0" smtClean="0"/>
              <a:t>π</a:t>
            </a:r>
            <a:r>
              <a:rPr lang="en-US" i="1" dirty="0" smtClean="0"/>
              <a:t>A </a:t>
            </a:r>
            <a:r>
              <a:rPr lang="el-GR" i="1" dirty="0" smtClean="0"/>
              <a:t>δ</a:t>
            </a:r>
            <a:r>
              <a:rPr lang="en-US" i="1" dirty="0" smtClean="0"/>
              <a:t>(</a:t>
            </a:r>
            <a:r>
              <a:rPr lang="el-GR" i="1" dirty="0"/>
              <a:t>ω</a:t>
            </a:r>
            <a:r>
              <a:rPr lang="en-US" i="1" dirty="0"/>
              <a:t>)</a:t>
            </a:r>
            <a:r>
              <a:rPr lang="en-US" i="1" dirty="0" smtClean="0"/>
              <a:t> </a:t>
            </a:r>
            <a:r>
              <a:rPr lang="en-US" dirty="0" smtClean="0"/>
              <a:t>and check that it is correct.</a:t>
            </a:r>
          </a:p>
          <a:p>
            <a:endParaRPr lang="en-US" dirty="0"/>
          </a:p>
          <a:p>
            <a:r>
              <a:rPr lang="en-US" dirty="0" smtClean="0"/>
              <a:t>Dirac pulse has sampling </a:t>
            </a:r>
            <a:br>
              <a:rPr lang="en-US" dirty="0" smtClean="0"/>
            </a:br>
            <a:r>
              <a:rPr lang="en-US" dirty="0" smtClean="0"/>
              <a:t>property even in frequency, so the result </a:t>
            </a:r>
            <a:br>
              <a:rPr lang="en-US" dirty="0" smtClean="0"/>
            </a:br>
            <a:r>
              <a:rPr lang="en-US" dirty="0" smtClean="0"/>
              <a:t>will be </a:t>
            </a:r>
          </a:p>
          <a:p>
            <a:r>
              <a:rPr lang="en-US" dirty="0" smtClean="0"/>
              <a:t>Therefore, </a:t>
            </a:r>
            <a:br>
              <a:rPr lang="en-US" dirty="0" smtClean="0"/>
            </a:br>
            <a:r>
              <a:rPr lang="en-US" i="1" dirty="0"/>
              <a:t>x(t) = </a:t>
            </a:r>
            <a:r>
              <a:rPr lang="en-US" i="1" dirty="0" smtClean="0"/>
              <a:t>A. </a:t>
            </a:r>
          </a:p>
          <a:p>
            <a:r>
              <a:rPr lang="en-US" dirty="0" smtClean="0"/>
              <a:t>Intuition: a very slow signal should have </a:t>
            </a:r>
            <a:br>
              <a:rPr lang="en-US" dirty="0" smtClean="0"/>
            </a:br>
            <a:r>
              <a:rPr lang="en-US" dirty="0" smtClean="0"/>
              <a:t>a very narrow spectrum.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3631575"/>
            <a:ext cx="4402279" cy="32264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099908"/>
            <a:ext cx="8067397" cy="626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076" y="4593275"/>
            <a:ext cx="2439070" cy="6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0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of a complex exponential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</a:p>
          <a:p>
            <a:r>
              <a:rPr lang="en-US" dirty="0" smtClean="0"/>
              <a:t>We define				and we check again 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Intuition</a:t>
            </a:r>
            <a:r>
              <a:rPr lang="en-US" dirty="0"/>
              <a:t>: a </a:t>
            </a:r>
            <a:r>
              <a:rPr lang="en-US" dirty="0" smtClean="0"/>
              <a:t>signal that has only </a:t>
            </a:r>
            <a:br>
              <a:rPr lang="en-US" dirty="0" smtClean="0"/>
            </a:br>
            <a:r>
              <a:rPr lang="en-US" dirty="0" smtClean="0"/>
              <a:t>one frequency should have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very narrow </a:t>
            </a:r>
            <a:r>
              <a:rPr lang="en-US" dirty="0" smtClean="0"/>
              <a:t>spectrum only at this</a:t>
            </a:r>
            <a:br>
              <a:rPr lang="en-US" dirty="0" smtClean="0"/>
            </a:br>
            <a:r>
              <a:rPr lang="en-US" dirty="0" smtClean="0"/>
              <a:t>frequency.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825625"/>
            <a:ext cx="1476167" cy="360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318" y="2388231"/>
            <a:ext cx="2526374" cy="3909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178" y="2996953"/>
            <a:ext cx="5365128" cy="38610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37" y="2795899"/>
            <a:ext cx="6148113" cy="6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75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of a periodic signal decomposed by FS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periodic signal with fundamental period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and angular frequency </a:t>
            </a:r>
            <a:r>
              <a:rPr lang="el-GR" i="1" dirty="0" smtClean="0"/>
              <a:t>ω</a:t>
            </a:r>
            <a:r>
              <a:rPr lang="en-US" i="1" baseline="-25000" dirty="0" smtClean="0"/>
              <a:t>1</a:t>
            </a:r>
            <a:r>
              <a:rPr lang="el-GR" i="1" dirty="0" smtClean="0"/>
              <a:t> </a:t>
            </a:r>
            <a:r>
              <a:rPr lang="en-US" dirty="0" smtClean="0"/>
              <a:t>can be decomposed by Fourier series: </a:t>
            </a:r>
          </a:p>
          <a:p>
            <a:r>
              <a:rPr lang="en-US" dirty="0" smtClean="0"/>
              <a:t>… and we learned that one complex </a:t>
            </a:r>
            <a:br>
              <a:rPr lang="en-US" dirty="0" smtClean="0"/>
            </a:br>
            <a:r>
              <a:rPr lang="en-US" dirty="0" smtClean="0"/>
              <a:t>exponential has spectral function </a:t>
            </a:r>
          </a:p>
          <a:p>
            <a:r>
              <a:rPr lang="en-US" dirty="0" smtClean="0"/>
              <a:t>As all Fourier transforms, FT is linear, so the resulting spectral function will be series of shifted Dirac pulses, each multiplied by 2</a:t>
            </a:r>
            <a:r>
              <a:rPr lang="el-GR" dirty="0" smtClean="0"/>
              <a:t>π</a:t>
            </a:r>
            <a:r>
              <a:rPr lang="en-US" dirty="0" smtClean="0"/>
              <a:t> and the respective coefficient of FS:</a:t>
            </a:r>
          </a:p>
          <a:p>
            <a:r>
              <a:rPr lang="en-US" dirty="0" smtClean="0"/>
              <a:t>We will be using this trick when </a:t>
            </a:r>
            <a:br>
              <a:rPr lang="en-US" dirty="0" smtClean="0"/>
            </a:br>
            <a:r>
              <a:rPr lang="en-US" dirty="0" smtClean="0"/>
              <a:t>deriving the spectral function of a sampled</a:t>
            </a:r>
            <a:br>
              <a:rPr lang="en-US" dirty="0" smtClean="0"/>
            </a:br>
            <a:r>
              <a:rPr lang="en-US" dirty="0" smtClean="0"/>
              <a:t>signal. 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355" y="2276872"/>
            <a:ext cx="2378489" cy="7951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168" y="3160887"/>
            <a:ext cx="2526374" cy="3909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4407269"/>
            <a:ext cx="3196449" cy="7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0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91967"/>
            <a:ext cx="11233248" cy="56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pulse and its FT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definition as above, but this time, the pulse</a:t>
            </a:r>
            <a:br>
              <a:rPr lang="en-US" dirty="0" smtClean="0"/>
            </a:br>
            <a:r>
              <a:rPr lang="en-US" dirty="0" smtClean="0"/>
              <a:t>is not periodic. </a:t>
            </a:r>
          </a:p>
          <a:p>
            <a:r>
              <a:rPr lang="en-US" dirty="0" smtClean="0"/>
              <a:t>height </a:t>
            </a:r>
            <a:r>
              <a:rPr lang="en-US" i="1" dirty="0"/>
              <a:t>D</a:t>
            </a:r>
            <a:r>
              <a:rPr lang="en-US" dirty="0"/>
              <a:t> and width </a:t>
            </a:r>
            <a:r>
              <a:rPr lang="en-US" dirty="0" smtClean="0"/>
              <a:t>of pulse </a:t>
            </a:r>
            <a:r>
              <a:rPr lang="el-GR" dirty="0"/>
              <a:t>ϑ</a:t>
            </a:r>
            <a:r>
              <a:rPr lang="en-US" dirty="0"/>
              <a:t>. </a:t>
            </a:r>
          </a:p>
          <a:p>
            <a:r>
              <a:rPr lang="en-US" dirty="0" smtClean="0"/>
              <a:t>We </a:t>
            </a:r>
            <a:r>
              <a:rPr lang="en-US" dirty="0"/>
              <a:t>will </a:t>
            </a:r>
            <a:r>
              <a:rPr lang="en-US" dirty="0" smtClean="0"/>
              <a:t>again need </a:t>
            </a:r>
            <a:r>
              <a:rPr lang="en-US" dirty="0"/>
              <a:t>to do some integration </a:t>
            </a:r>
            <a:br>
              <a:rPr lang="en-US" dirty="0"/>
            </a:br>
            <a:r>
              <a:rPr lang="en-US" dirty="0"/>
              <a:t>here … </a:t>
            </a:r>
            <a:r>
              <a:rPr lang="cs-CZ" dirty="0"/>
              <a:t>b</a:t>
            </a:r>
            <a:r>
              <a:rPr lang="en-US" dirty="0" err="1"/>
              <a:t>ut</a:t>
            </a:r>
            <a:r>
              <a:rPr lang="en-US" dirty="0"/>
              <a:t> first some </a:t>
            </a:r>
            <a:r>
              <a:rPr lang="en-US" b="1" dirty="0"/>
              <a:t>intuition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There are sharp edges, so the spectrum will have lots of high frequencies. </a:t>
            </a:r>
            <a:endParaRPr lang="cs-CZ" dirty="0"/>
          </a:p>
          <a:p>
            <a:pPr lvl="1"/>
            <a:r>
              <a:rPr lang="cs-CZ" dirty="0" err="1"/>
              <a:t>Narrow</a:t>
            </a:r>
            <a:r>
              <a:rPr lang="cs-CZ" dirty="0"/>
              <a:t> </a:t>
            </a:r>
            <a:r>
              <a:rPr lang="en-US" dirty="0"/>
              <a:t>(fast) </a:t>
            </a:r>
            <a:r>
              <a:rPr lang="cs-CZ" dirty="0" smtClean="0"/>
              <a:t>pulse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en-US" dirty="0"/>
              <a:t>lead to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en-US" dirty="0"/>
              <a:t>broader spectrum </a:t>
            </a:r>
          </a:p>
          <a:p>
            <a:pPr lvl="1"/>
            <a:r>
              <a:rPr lang="en-US" dirty="0"/>
              <a:t>Wide (slow) </a:t>
            </a:r>
            <a:r>
              <a:rPr lang="cs-CZ" dirty="0" smtClean="0"/>
              <a:t>pulse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en-US" dirty="0"/>
              <a:t>lead to narrower spectrum </a:t>
            </a:r>
          </a:p>
          <a:p>
            <a:r>
              <a:rPr lang="en-US" dirty="0" smtClean="0"/>
              <a:t>Using FT definition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1196752"/>
            <a:ext cx="2534372" cy="19901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5301208"/>
            <a:ext cx="4917305" cy="7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5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function of rectangular pulse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use of </a:t>
            </a:r>
            <a:r>
              <a:rPr lang="cs-CZ" dirty="0" smtClean="0"/>
              <a:t>Šebesta</a:t>
            </a:r>
            <a:r>
              <a:rPr lang="en-US" dirty="0"/>
              <a:t>’s </a:t>
            </a:r>
            <a:r>
              <a:rPr lang="en-US" dirty="0" smtClean="0"/>
              <a:t>tool				</a:t>
            </a:r>
            <a:r>
              <a:rPr lang="en-US" dirty="0"/>
              <a:t> </a:t>
            </a:r>
            <a:r>
              <a:rPr lang="en-US" dirty="0" smtClean="0"/>
              <a:t>  with</a:t>
            </a:r>
          </a:p>
          <a:p>
            <a:r>
              <a:rPr lang="en-US" dirty="0" smtClean="0"/>
              <a:t>We obtain</a:t>
            </a:r>
          </a:p>
          <a:p>
            <a:endParaRPr lang="en-US" dirty="0"/>
          </a:p>
          <a:p>
            <a:r>
              <a:rPr lang="en-US" dirty="0" smtClean="0"/>
              <a:t>… cardinal sine again, but this time it is the ultimate result, not an auxiliary function. </a:t>
            </a:r>
          </a:p>
          <a:p>
            <a:r>
              <a:rPr lang="en-US" dirty="0" smtClean="0"/>
              <a:t>We are again interested, where does </a:t>
            </a:r>
            <a:r>
              <a:rPr lang="en-US" dirty="0" err="1" smtClean="0"/>
              <a:t>sinc</a:t>
            </a:r>
            <a:r>
              <a:rPr lang="en-US" dirty="0" smtClean="0"/>
              <a:t> touch the frequency axis, we set:  	         and find  		- same as for FS. </a:t>
            </a:r>
          </a:p>
          <a:p>
            <a:r>
              <a:rPr lang="en-US" dirty="0" smtClean="0"/>
              <a:t>Plotting again as magnitude and phase, and “beautifying” the plot by using +</a:t>
            </a:r>
            <a:r>
              <a:rPr lang="el-GR" dirty="0" smtClean="0"/>
              <a:t>π</a:t>
            </a:r>
            <a:r>
              <a:rPr lang="en-US" dirty="0" smtClean="0"/>
              <a:t> for positive frequencies and –</a:t>
            </a:r>
            <a:r>
              <a:rPr lang="el-GR" dirty="0" smtClean="0"/>
              <a:t>π</a:t>
            </a:r>
            <a:r>
              <a:rPr lang="en-US" dirty="0" smtClean="0"/>
              <a:t> for negative ones.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ft_rectangle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371" y="1913994"/>
            <a:ext cx="2333807" cy="3628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72" y="1651107"/>
            <a:ext cx="2880320" cy="7200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2386944"/>
            <a:ext cx="4477941" cy="6716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584" y="4653136"/>
            <a:ext cx="936104" cy="5537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36" y="4653136"/>
            <a:ext cx="1097264" cy="4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98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with a square spectral function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an inverse exercise … rectangular </a:t>
            </a:r>
            <a:br>
              <a:rPr lang="en-US" dirty="0" smtClean="0"/>
            </a:br>
            <a:r>
              <a:rPr lang="en-US" dirty="0" smtClean="0"/>
              <a:t>spectral function </a:t>
            </a:r>
          </a:p>
          <a:p>
            <a:r>
              <a:rPr lang="en-US" dirty="0" smtClean="0"/>
              <a:t>Same process as above, but we need to run </a:t>
            </a:r>
            <a:br>
              <a:rPr lang="en-US" dirty="0" smtClean="0"/>
            </a:br>
            <a:r>
              <a:rPr lang="en-US" dirty="0" smtClean="0"/>
              <a:t>inverse FT: </a:t>
            </a:r>
          </a:p>
          <a:p>
            <a:endParaRPr lang="en-US" dirty="0"/>
          </a:p>
          <a:p>
            <a:r>
              <a:rPr lang="en-US" dirty="0"/>
              <a:t>Making use of </a:t>
            </a:r>
            <a:r>
              <a:rPr lang="cs-CZ" dirty="0"/>
              <a:t>Šebesta</a:t>
            </a:r>
            <a:r>
              <a:rPr lang="en-US" dirty="0"/>
              <a:t>’s tool				  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We obtain</a:t>
            </a:r>
          </a:p>
          <a:p>
            <a:endParaRPr lang="en-US" dirty="0"/>
          </a:p>
          <a:p>
            <a:r>
              <a:rPr lang="en-US" dirty="0" smtClean="0"/>
              <a:t>The cardinal sine will intersect </a:t>
            </a:r>
            <a:r>
              <a:rPr lang="en-US" i="1" dirty="0" smtClean="0"/>
              <a:t>t</a:t>
            </a:r>
            <a:r>
              <a:rPr lang="en-US" dirty="0" smtClean="0"/>
              <a:t> axis for: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ift_of_rectangular_spectral_function</a:t>
            </a:r>
            <a:r>
              <a:rPr lang="en-U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340768"/>
            <a:ext cx="3684204" cy="17047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5" y="3224928"/>
            <a:ext cx="6942267" cy="6361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3995984"/>
            <a:ext cx="2880320" cy="7200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2" y="4181013"/>
            <a:ext cx="1872208" cy="3500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2378" y="4189031"/>
            <a:ext cx="830286" cy="2849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655" y="4716065"/>
            <a:ext cx="4643892" cy="6510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3846" y="5767065"/>
            <a:ext cx="1219401" cy="32009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8248" y="5666506"/>
            <a:ext cx="1044111" cy="42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0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58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709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rectangular pulse with parameters: </a:t>
            </a:r>
            <a:r>
              <a:rPr lang="el-GR" dirty="0" smtClean="0"/>
              <a:t>ϑ</a:t>
            </a:r>
            <a:r>
              <a:rPr lang="en-US" dirty="0" smtClean="0"/>
              <a:t> </a:t>
            </a:r>
            <a:r>
              <a:rPr lang="en-US" i="1" dirty="0" smtClean="0"/>
              <a:t>= 0.5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s and </a:t>
            </a:r>
            <a:br>
              <a:rPr lang="en-US" dirty="0" smtClean="0"/>
            </a:br>
            <a:r>
              <a:rPr lang="en-US" i="1" dirty="0" smtClean="0"/>
              <a:t>D = 600000</a:t>
            </a:r>
            <a:r>
              <a:rPr lang="en-US" dirty="0" smtClean="0"/>
              <a:t> (to get reasonable values of spectral function).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#ft_rectangle_0.5us</a:t>
            </a:r>
            <a:r>
              <a:rPr lang="en-US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23085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the speed of time …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Contraction of time (</a:t>
            </a:r>
            <a:r>
              <a:rPr lang="en-US" dirty="0" err="1" smtClean="0">
                <a:solidFill>
                  <a:srgbClr val="1436CA"/>
                </a:solidFill>
              </a:rPr>
              <a:t>kontrakce</a:t>
            </a:r>
            <a:r>
              <a:rPr lang="en-US" dirty="0" smtClean="0">
                <a:solidFill>
                  <a:srgbClr val="1436CA"/>
                </a:solidFill>
              </a:rPr>
              <a:t>, </a:t>
            </a:r>
            <a:r>
              <a:rPr lang="en-US" dirty="0" err="1" smtClean="0">
                <a:solidFill>
                  <a:srgbClr val="1436CA"/>
                </a:solidFill>
              </a:rPr>
              <a:t>zrychlen</a:t>
            </a:r>
            <a:r>
              <a:rPr lang="cs-CZ" dirty="0" smtClean="0">
                <a:solidFill>
                  <a:srgbClr val="1436CA"/>
                </a:solidFill>
              </a:rPr>
              <a:t>í času</a:t>
            </a:r>
            <a:r>
              <a:rPr lang="en-US" dirty="0" smtClean="0"/>
              <a:t>): </a:t>
            </a:r>
            <a:r>
              <a:rPr lang="en-US" i="1" dirty="0" smtClean="0"/>
              <a:t>y(t) = x(</a:t>
            </a:r>
            <a:r>
              <a:rPr lang="en-US" i="1" dirty="0" err="1" smtClean="0"/>
              <a:t>mt</a:t>
            </a:r>
            <a:r>
              <a:rPr lang="en-US" i="1" dirty="0" smtClean="0"/>
              <a:t>)</a:t>
            </a:r>
            <a:r>
              <a:rPr lang="en-US" dirty="0" smtClean="0"/>
              <a:t> for </a:t>
            </a:r>
            <a:r>
              <a:rPr lang="en-US" i="1" dirty="0" smtClean="0"/>
              <a:t>m &gt; 1</a:t>
            </a:r>
            <a:r>
              <a:rPr lang="cs-CZ" i="1" dirty="0" smtClean="0"/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– </a:t>
            </a:r>
            <a:r>
              <a:rPr lang="en-US" dirty="0"/>
              <a:t>everything will run </a:t>
            </a:r>
            <a:r>
              <a:rPr lang="en-US" dirty="0" smtClean="0"/>
              <a:t>faster</a:t>
            </a:r>
            <a:endParaRPr lang="cs-CZ" dirty="0" smtClean="0"/>
          </a:p>
          <a:p>
            <a:r>
              <a:rPr lang="cs-CZ" dirty="0" err="1" smtClean="0"/>
              <a:t>Dilation</a:t>
            </a:r>
            <a:r>
              <a:rPr lang="en-US" dirty="0" smtClean="0"/>
              <a:t> of </a:t>
            </a:r>
            <a:r>
              <a:rPr lang="en-US" dirty="0"/>
              <a:t>time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dilatace</a:t>
            </a:r>
            <a:r>
              <a:rPr lang="en-US" dirty="0" smtClean="0">
                <a:solidFill>
                  <a:srgbClr val="1436CA"/>
                </a:solidFill>
              </a:rPr>
              <a:t>, z</a:t>
            </a:r>
            <a:r>
              <a:rPr lang="cs-CZ" dirty="0" smtClean="0">
                <a:solidFill>
                  <a:srgbClr val="1436CA"/>
                </a:solidFill>
              </a:rPr>
              <a:t>pomalení </a:t>
            </a:r>
            <a:r>
              <a:rPr lang="cs-CZ" dirty="0">
                <a:solidFill>
                  <a:srgbClr val="1436CA"/>
                </a:solidFill>
              </a:rPr>
              <a:t>času</a:t>
            </a:r>
            <a:r>
              <a:rPr lang="en-US" dirty="0"/>
              <a:t>): </a:t>
            </a:r>
            <a:r>
              <a:rPr lang="en-US" i="1" dirty="0"/>
              <a:t>y(t) = x(</a:t>
            </a:r>
            <a:r>
              <a:rPr lang="en-US" i="1" dirty="0" err="1"/>
              <a:t>mt</a:t>
            </a:r>
            <a:r>
              <a:rPr lang="en-US" i="1" dirty="0"/>
              <a:t>)</a:t>
            </a:r>
            <a:r>
              <a:rPr lang="en-US" dirty="0"/>
              <a:t> for </a:t>
            </a:r>
            <a:r>
              <a:rPr lang="en-US" i="1" dirty="0" smtClean="0"/>
              <a:t>m &lt; 1</a:t>
            </a:r>
            <a:r>
              <a:rPr lang="cs-CZ" i="1" dirty="0" smtClean="0"/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– </a:t>
            </a:r>
            <a:r>
              <a:rPr lang="en-US" dirty="0"/>
              <a:t>everything will run </a:t>
            </a:r>
            <a:r>
              <a:rPr lang="en-US" dirty="0" smtClean="0"/>
              <a:t>slower. </a:t>
            </a:r>
          </a:p>
          <a:p>
            <a:r>
              <a:rPr lang="en-US" dirty="0" smtClean="0"/>
              <a:t>We rarely manage to slow-down or speed-up time in real world, but we can use this know-how to compute / draw a faster or slower signal provided we know the original one.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time_contraction_dilation</a:t>
            </a:r>
            <a:endParaRPr lang="cs-CZ" dirty="0">
              <a:solidFill>
                <a:srgbClr val="FF0000"/>
              </a:solidFill>
            </a:endParaRP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826062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and inversion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 is linear, in case we have independently</a:t>
            </a:r>
          </a:p>
          <a:p>
            <a:r>
              <a:rPr lang="en-US" dirty="0" smtClean="0"/>
              <a:t>The FT of mix:  </a:t>
            </a:r>
          </a:p>
          <a:p>
            <a:r>
              <a:rPr lang="en-US" dirty="0" smtClean="0"/>
              <a:t>is exactly the same mix of original spectral functions:</a:t>
            </a:r>
          </a:p>
          <a:p>
            <a:r>
              <a:rPr lang="en-US" dirty="0" smtClean="0"/>
              <a:t>Proof: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ft_linearity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For inversion of signal:			, we obtain the same inversion of spectral function: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magnitude does not change </a:t>
            </a:r>
          </a:p>
          <a:p>
            <a:pPr lvl="1"/>
            <a:r>
              <a:rPr lang="en-US" dirty="0"/>
              <a:t>Phase will change from </a:t>
            </a:r>
            <a:r>
              <a:rPr lang="en-US" i="1" dirty="0"/>
              <a:t>+</a:t>
            </a:r>
            <a:r>
              <a:rPr lang="el-GR" i="1" dirty="0"/>
              <a:t>π</a:t>
            </a:r>
            <a:r>
              <a:rPr lang="en-US" dirty="0"/>
              <a:t> or </a:t>
            </a:r>
            <a:r>
              <a:rPr lang="en-US" i="1" dirty="0"/>
              <a:t>–</a:t>
            </a:r>
            <a:r>
              <a:rPr lang="el-GR" i="1" dirty="0"/>
              <a:t>π</a:t>
            </a:r>
            <a:r>
              <a:rPr lang="en-US" dirty="0"/>
              <a:t> to zero and vice versa.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ft_negative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1825625"/>
            <a:ext cx="4239730" cy="4819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313" y="2420888"/>
            <a:ext cx="2819687" cy="3775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2924944"/>
            <a:ext cx="3202865" cy="2998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341" y="3263129"/>
            <a:ext cx="3984169" cy="6297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840" y="3250276"/>
            <a:ext cx="4414718" cy="65546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256" y="4432920"/>
            <a:ext cx="1663446" cy="33931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1968" y="4855891"/>
            <a:ext cx="1780672" cy="3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00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2708920"/>
            <a:ext cx="2972477" cy="6589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of a delayed signal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 the signal is delayed </a:t>
            </a:r>
            <a:r>
              <a:rPr lang="en-US" i="1" dirty="0"/>
              <a:t>y(t) = x(t-</a:t>
            </a:r>
            <a:r>
              <a:rPr lang="el-GR" i="1" dirty="0"/>
              <a:t>τ</a:t>
            </a:r>
            <a:r>
              <a:rPr lang="en-US" i="1" dirty="0" smtClean="0"/>
              <a:t>)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/>
              <a:t>We can perform a change of variable </a:t>
            </a:r>
            <a:r>
              <a:rPr lang="en-US" i="1" dirty="0"/>
              <a:t>g = t – </a:t>
            </a:r>
            <a:r>
              <a:rPr lang="el-GR" i="1" dirty="0"/>
              <a:t>τ</a:t>
            </a:r>
            <a:r>
              <a:rPr lang="en-US" i="1" dirty="0"/>
              <a:t> </a:t>
            </a:r>
            <a:r>
              <a:rPr lang="en-US" dirty="0"/>
              <a:t>and show that:</a:t>
            </a:r>
          </a:p>
          <a:p>
            <a:endParaRPr lang="en-US" dirty="0"/>
          </a:p>
          <a:p>
            <a:r>
              <a:rPr lang="en-US" dirty="0"/>
              <a:t>But this is the original </a:t>
            </a:r>
            <a:r>
              <a:rPr lang="en-US" dirty="0" smtClean="0"/>
              <a:t>spectral function multiplied </a:t>
            </a:r>
            <a:r>
              <a:rPr lang="en-US" dirty="0"/>
              <a:t>with a “correction”: </a:t>
            </a:r>
          </a:p>
          <a:p>
            <a:endParaRPr lang="en-US" dirty="0"/>
          </a:p>
          <a:p>
            <a:r>
              <a:rPr lang="en-US" dirty="0"/>
              <a:t>Let us study the behavior in magnitudes and phases: </a:t>
            </a:r>
          </a:p>
          <a:p>
            <a:pPr lvl="1"/>
            <a:r>
              <a:rPr lang="en-US" dirty="0"/>
              <a:t>Magnitudes do not change:</a:t>
            </a:r>
          </a:p>
          <a:p>
            <a:pPr lvl="1"/>
            <a:r>
              <a:rPr lang="en-US" dirty="0"/>
              <a:t>Phases change by subtracting a linear function with slope </a:t>
            </a:r>
            <a:r>
              <a:rPr lang="en-US" i="1" dirty="0"/>
              <a:t>–</a:t>
            </a:r>
            <a:r>
              <a:rPr lang="el-GR" i="1" dirty="0" smtClean="0"/>
              <a:t>τ</a:t>
            </a:r>
            <a:r>
              <a:rPr lang="en-US" i="1" dirty="0" smtClean="0"/>
              <a:t>: </a:t>
            </a:r>
            <a:endParaRPr lang="en-US" i="1" dirty="0"/>
          </a:p>
          <a:p>
            <a:pPr lvl="1"/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ft_rectangles_0.5us_delayed 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806355"/>
            <a:ext cx="3298264" cy="5996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2780928"/>
            <a:ext cx="2864042" cy="6812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939" y="3906046"/>
            <a:ext cx="2464211" cy="3451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256" y="4918224"/>
            <a:ext cx="3713765" cy="2958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656" y="5674276"/>
            <a:ext cx="6540252" cy="41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7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of time-contracted or time-dilated signal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Modifications of the time axis:		    speeding up (contraction) for </a:t>
            </a:r>
            <a:r>
              <a:rPr lang="en-US" i="1" dirty="0" smtClean="0"/>
              <a:t>m &gt; 1</a:t>
            </a:r>
            <a:r>
              <a:rPr lang="en-US" dirty="0" smtClean="0"/>
              <a:t>, slowing down (dilation) for </a:t>
            </a:r>
            <a:r>
              <a:rPr lang="en-US" i="1" dirty="0" smtClean="0"/>
              <a:t>m &lt; 1</a:t>
            </a:r>
            <a:r>
              <a:rPr lang="en-US" dirty="0" smtClean="0"/>
              <a:t> </a:t>
            </a:r>
          </a:p>
          <a:p>
            <a:r>
              <a:rPr lang="en-US" dirty="0" smtClean="0"/>
              <a:t>By definition</a:t>
            </a:r>
          </a:p>
          <a:p>
            <a:r>
              <a:rPr lang="en-US" dirty="0" smtClean="0"/>
              <a:t>Without derivation:</a:t>
            </a:r>
          </a:p>
          <a:p>
            <a:r>
              <a:rPr lang="en-US" dirty="0" smtClean="0"/>
              <a:t>Interpretation: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/>
              <a:t>m &gt; </a:t>
            </a:r>
            <a:r>
              <a:rPr lang="en-US" i="1" dirty="0" smtClean="0"/>
              <a:t>1 </a:t>
            </a:r>
            <a:r>
              <a:rPr lang="en-US" dirty="0" smtClean="0"/>
              <a:t>(narrower signal), the spectrum should be wider and smaller (less signal to work) 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/>
              <a:t>m </a:t>
            </a:r>
            <a:r>
              <a:rPr lang="en-US" i="1" dirty="0" smtClean="0"/>
              <a:t>&lt; </a:t>
            </a:r>
            <a:r>
              <a:rPr lang="en-US" i="1" dirty="0"/>
              <a:t>1 </a:t>
            </a:r>
            <a:r>
              <a:rPr lang="en-US" dirty="0" smtClean="0"/>
              <a:t>(wider </a:t>
            </a:r>
            <a:r>
              <a:rPr lang="en-US" dirty="0"/>
              <a:t>signal), the spectrum should be </a:t>
            </a:r>
            <a:r>
              <a:rPr lang="en-US" dirty="0" smtClean="0"/>
              <a:t>narrower </a:t>
            </a:r>
            <a:r>
              <a:rPr lang="en-US" dirty="0"/>
              <a:t>and </a:t>
            </a:r>
            <a:r>
              <a:rPr lang="en-US" dirty="0" smtClean="0"/>
              <a:t>bigger (more signal </a:t>
            </a:r>
            <a:r>
              <a:rPr lang="en-US" dirty="0"/>
              <a:t>to work)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>
                <a:solidFill>
                  <a:srgbClr val="FF0000"/>
                </a:solidFill>
              </a:rPr>
              <a:t>ft_rectangles_0.5us_contract_dilate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849898"/>
            <a:ext cx="1885387" cy="3737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2708920"/>
            <a:ext cx="2880320" cy="5979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3206408"/>
            <a:ext cx="2352282" cy="6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3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from FT – </a:t>
            </a:r>
            <a:r>
              <a:rPr lang="en-US" dirty="0" err="1" smtClean="0"/>
              <a:t>Parseval’s</a:t>
            </a:r>
            <a:r>
              <a:rPr lang="en-US" dirty="0" smtClean="0"/>
              <a:t> theorem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8440" cy="4351338"/>
          </a:xfrm>
        </p:spPr>
        <p:txBody>
          <a:bodyPr/>
          <a:lstStyle/>
          <a:p>
            <a:r>
              <a:rPr lang="en-US" dirty="0" smtClean="0"/>
              <a:t>The total energy of signal is given by			     (don’t try this </a:t>
            </a:r>
            <a:br>
              <a:rPr lang="en-US" dirty="0" smtClean="0"/>
            </a:br>
            <a:r>
              <a:rPr lang="en-US" dirty="0" smtClean="0"/>
              <a:t>for periodic or constant signals …) </a:t>
            </a:r>
          </a:p>
          <a:p>
            <a:r>
              <a:rPr lang="en-US" dirty="0" smtClean="0"/>
              <a:t>We can try it with one </a:t>
            </a:r>
            <a:r>
              <a:rPr lang="en-US" i="1" dirty="0" smtClean="0"/>
              <a:t>x(t)</a:t>
            </a:r>
            <a:r>
              <a:rPr lang="en-US" dirty="0" smtClean="0"/>
              <a:t> let intact and another given by IFT:  </a:t>
            </a:r>
          </a:p>
          <a:p>
            <a:endParaRPr lang="en-US" dirty="0"/>
          </a:p>
          <a:p>
            <a:r>
              <a:rPr lang="en-US" dirty="0" smtClean="0"/>
              <a:t>By changing the order of integrations:</a:t>
            </a:r>
          </a:p>
          <a:p>
            <a:r>
              <a:rPr lang="en-US" dirty="0" smtClean="0"/>
              <a:t>Square bracket is a weird FT, actually </a:t>
            </a:r>
            <a:br>
              <a:rPr lang="en-US" dirty="0" smtClean="0"/>
            </a:br>
            <a:r>
              <a:rPr lang="en-US" dirty="0" smtClean="0"/>
              <a:t>the value of spectral function for X(-j</a:t>
            </a:r>
            <a:r>
              <a:rPr lang="el-GR" i="1" dirty="0" smtClean="0"/>
              <a:t>ω</a:t>
            </a:r>
            <a:r>
              <a:rPr lang="en-US" dirty="0" smtClean="0"/>
              <a:t>) !</a:t>
            </a:r>
          </a:p>
          <a:p>
            <a:r>
              <a:rPr lang="en-US" dirty="0" smtClean="0"/>
              <a:t>Knowing that   			we can: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   is called two-sided energy spectral density  </a:t>
            </a: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energy_density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191" y="1796115"/>
            <a:ext cx="2117409" cy="5860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140968"/>
            <a:ext cx="5284878" cy="6130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52" y="3742863"/>
            <a:ext cx="4002443" cy="8122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5568642"/>
            <a:ext cx="3582761" cy="63708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565" y="5272743"/>
            <a:ext cx="1938621" cy="31067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890" y="6239763"/>
            <a:ext cx="1879053" cy="46264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4225" y="5570419"/>
            <a:ext cx="2533837" cy="58473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4947" y="5554558"/>
            <a:ext cx="1704344" cy="5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Summary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64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854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SUMMARY</a:t>
            </a:r>
            <a:r>
              <a:rPr lang="en-US" altLang="en-US" dirty="0" smtClean="0"/>
              <a:t> I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Continuous-time signals are defined for all times … but we can always fake it</a:t>
            </a:r>
          </a:p>
          <a:p>
            <a:pPr lvl="1"/>
            <a:r>
              <a:rPr lang="en-US" altLang="en-US" dirty="0" smtClean="0"/>
              <a:t>In plotting by using plot </a:t>
            </a:r>
          </a:p>
          <a:p>
            <a:pPr lvl="1"/>
            <a:r>
              <a:rPr lang="en-US" altLang="en-US" dirty="0" smtClean="0"/>
              <a:t>In computing by using numerical integration (sum of values multiplied by time-step)</a:t>
            </a:r>
          </a:p>
          <a:p>
            <a:r>
              <a:rPr lang="en-US" altLang="en-US" dirty="0"/>
              <a:t>In addition to known time operation, we can speed-up or slow-down the time axis. </a:t>
            </a:r>
          </a:p>
          <a:p>
            <a:r>
              <a:rPr lang="en-US" altLang="en-US" dirty="0" smtClean="0"/>
              <a:t>Unit </a:t>
            </a:r>
            <a:r>
              <a:rPr lang="en-US" altLang="en-US" dirty="0"/>
              <a:t>step and Dirac pulse are non-existing but very useful </a:t>
            </a:r>
            <a:r>
              <a:rPr lang="en-US" altLang="en-US" dirty="0" smtClean="0"/>
              <a:t>signals, Dirac has: </a:t>
            </a:r>
            <a:endParaRPr lang="en-US" altLang="en-US" dirty="0"/>
          </a:p>
          <a:p>
            <a:pPr lvl="1"/>
            <a:r>
              <a:rPr lang="en-US" altLang="en-US" dirty="0" smtClean="0"/>
              <a:t>zero </a:t>
            </a:r>
            <a:r>
              <a:rPr lang="en-US" altLang="en-US" dirty="0"/>
              <a:t>width, infinite size, surface one</a:t>
            </a:r>
          </a:p>
          <a:p>
            <a:pPr lvl="1"/>
            <a:r>
              <a:rPr lang="en-US" altLang="en-US" dirty="0" smtClean="0"/>
              <a:t>very </a:t>
            </a:r>
            <a:r>
              <a:rPr lang="en-US" altLang="en-US" dirty="0"/>
              <a:t>useful for sampling things. </a:t>
            </a:r>
          </a:p>
          <a:p>
            <a:r>
              <a:rPr lang="en-US" altLang="en-US" dirty="0"/>
              <a:t>Periodic signals repeat 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smallest repetition time is called fundamental period. </a:t>
            </a:r>
          </a:p>
          <a:p>
            <a:pPr lvl="1"/>
            <a:r>
              <a:rPr lang="en-US" altLang="en-US" dirty="0" smtClean="0"/>
              <a:t>and </a:t>
            </a:r>
            <a:r>
              <a:rPr lang="en-US" altLang="en-US" dirty="0"/>
              <a:t>its inverse (both in continuous and in discrete time) is fundamental frequency. </a:t>
            </a:r>
          </a:p>
          <a:p>
            <a:r>
              <a:rPr lang="en-US" altLang="en-US" dirty="0" smtClean="0"/>
              <a:t>Energy </a:t>
            </a:r>
            <a:r>
              <a:rPr lang="en-US" altLang="en-US" dirty="0"/>
              <a:t>and power are just sums or integrals of </a:t>
            </a:r>
            <a:r>
              <a:rPr lang="en-US" altLang="en-US" dirty="0" err="1"/>
              <a:t>squarred</a:t>
            </a:r>
            <a:r>
              <a:rPr lang="en-US" altLang="en-US" dirty="0"/>
              <a:t> signal values </a:t>
            </a:r>
          </a:p>
          <a:p>
            <a:pPr lvl="1"/>
            <a:r>
              <a:rPr lang="en-US" altLang="en-US" dirty="0" smtClean="0"/>
              <a:t>raw </a:t>
            </a:r>
            <a:r>
              <a:rPr lang="en-US" altLang="en-US" dirty="0"/>
              <a:t>for energy</a:t>
            </a:r>
          </a:p>
          <a:p>
            <a:pPr lvl="1"/>
            <a:r>
              <a:rPr lang="en-US" altLang="en-US" dirty="0" smtClean="0"/>
              <a:t>normalized </a:t>
            </a:r>
            <a:r>
              <a:rPr lang="en-US" altLang="en-US" dirty="0"/>
              <a:t>by length for </a:t>
            </a:r>
            <a:r>
              <a:rPr lang="en-US" altLang="en-US" dirty="0" smtClean="0"/>
              <a:t>power</a:t>
            </a:r>
            <a:endParaRPr lang="en-US" altLang="en-US" dirty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26E365-1FB4-480A-9B47-0F2BC01086B7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cs-CZ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SUMMARY</a:t>
            </a:r>
            <a:r>
              <a:rPr lang="en-US" altLang="en-US" dirty="0"/>
              <a:t> </a:t>
            </a:r>
            <a:r>
              <a:rPr lang="en-US" altLang="en-US" dirty="0" smtClean="0"/>
              <a:t>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Spectral analysis of periodic signals: Fourier series (FS)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result are complex coefficients sitting at multiples of fundamental frequency, must be plotted two plots: magnitude and phases.   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opposite coefficients are complex conjugate and make up for one cosine.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are computed by projecting the signal on complex exponentials. </a:t>
            </a:r>
          </a:p>
          <a:p>
            <a:r>
              <a:rPr lang="en-US" dirty="0" smtClean="0"/>
              <a:t>FS of typical </a:t>
            </a:r>
            <a:r>
              <a:rPr lang="en-US" dirty="0"/>
              <a:t>signals </a:t>
            </a:r>
          </a:p>
          <a:p>
            <a:pPr lvl="1"/>
            <a:r>
              <a:rPr lang="en-US" dirty="0" smtClean="0"/>
              <a:t>complex </a:t>
            </a:r>
            <a:r>
              <a:rPr lang="en-US" dirty="0"/>
              <a:t>exponential has one FS coefficient. </a:t>
            </a:r>
          </a:p>
          <a:p>
            <a:pPr lvl="1"/>
            <a:r>
              <a:rPr lang="en-US" dirty="0" smtClean="0"/>
              <a:t>cosine </a:t>
            </a:r>
            <a:r>
              <a:rPr lang="en-US" dirty="0"/>
              <a:t>has two FS coefficients.</a:t>
            </a:r>
          </a:p>
          <a:p>
            <a:pPr lvl="1"/>
            <a:r>
              <a:rPr lang="en-US" dirty="0" smtClean="0"/>
              <a:t>sequence </a:t>
            </a:r>
            <a:r>
              <a:rPr lang="en-US" dirty="0"/>
              <a:t>of rectangles has infinity FS coefficients, decaying towards high frequencies according to cardinal sine.</a:t>
            </a:r>
          </a:p>
          <a:p>
            <a:r>
              <a:rPr lang="en-US" dirty="0"/>
              <a:t> </a:t>
            </a:r>
            <a:r>
              <a:rPr lang="en-US" dirty="0" smtClean="0"/>
              <a:t>Properties </a:t>
            </a:r>
            <a:r>
              <a:rPr lang="en-US" dirty="0"/>
              <a:t>of FS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signal is shifted, nothing happens to the magnitudes, phases go downhill (delay) or </a:t>
            </a:r>
            <a:r>
              <a:rPr lang="en-US" dirty="0" smtClean="0"/>
              <a:t>uphill </a:t>
            </a:r>
            <a:r>
              <a:rPr lang="en-US" dirty="0"/>
              <a:t>(advance)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case the signal is contracted (dilated) the values of FS coefficients are the same, but they "sit" at different frequencies. </a:t>
            </a:r>
          </a:p>
          <a:p>
            <a:pPr lvl="1"/>
            <a:r>
              <a:rPr lang="en-US" dirty="0" smtClean="0"/>
              <a:t>power </a:t>
            </a:r>
            <a:r>
              <a:rPr lang="en-US" dirty="0"/>
              <a:t>can be computed from FS coefficients (</a:t>
            </a:r>
            <a:r>
              <a:rPr lang="en-US" dirty="0" err="1"/>
              <a:t>Parseval</a:t>
            </a:r>
            <a:r>
              <a:rPr lang="en-US" dirty="0"/>
              <a:t>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66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779359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SUMMARY</a:t>
            </a:r>
            <a:r>
              <a:rPr lang="en-US" altLang="en-US" dirty="0"/>
              <a:t> </a:t>
            </a:r>
            <a:r>
              <a:rPr lang="en-US" altLang="en-US" dirty="0" smtClean="0"/>
              <a:t>III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802416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Spectral analysis of non-periodic signals: Fourier transform (FT)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result is spectral function defined for all frequencies </a:t>
            </a:r>
          </a:p>
          <a:p>
            <a:pPr lvl="1"/>
            <a:r>
              <a:rPr lang="en-US" dirty="0" smtClean="0"/>
              <a:t>spectral </a:t>
            </a:r>
            <a:r>
              <a:rPr lang="en-US" dirty="0"/>
              <a:t>function is computed by projecting the signal on complex exponentials. </a:t>
            </a:r>
          </a:p>
          <a:p>
            <a:r>
              <a:rPr lang="en-US" dirty="0"/>
              <a:t>Typical signals</a:t>
            </a:r>
          </a:p>
          <a:p>
            <a:pPr lvl="1"/>
            <a:r>
              <a:rPr lang="en-US" dirty="0" smtClean="0"/>
              <a:t>Dirac has </a:t>
            </a:r>
            <a:r>
              <a:rPr lang="en-US" dirty="0"/>
              <a:t>constant spectral function with flat </a:t>
            </a:r>
            <a:r>
              <a:rPr lang="en-US" dirty="0" smtClean="0"/>
              <a:t>(</a:t>
            </a:r>
            <a:r>
              <a:rPr lang="en-US" dirty="0"/>
              <a:t>Dirac at zero) or </a:t>
            </a:r>
            <a:r>
              <a:rPr lang="en-US" dirty="0" smtClean="0"/>
              <a:t>inclined </a:t>
            </a:r>
            <a:r>
              <a:rPr lang="en-US" dirty="0"/>
              <a:t>phase (Dirac not at zero)</a:t>
            </a:r>
          </a:p>
          <a:p>
            <a:pPr lvl="1"/>
            <a:r>
              <a:rPr lang="en-US" dirty="0" smtClean="0"/>
              <a:t>spectral </a:t>
            </a:r>
            <a:r>
              <a:rPr lang="en-US" dirty="0"/>
              <a:t>function of a D.C. signal is Dirac. </a:t>
            </a:r>
          </a:p>
          <a:p>
            <a:pPr lvl="1"/>
            <a:r>
              <a:rPr lang="en-US" dirty="0" smtClean="0"/>
              <a:t>spectral </a:t>
            </a:r>
            <a:r>
              <a:rPr lang="en-US" dirty="0"/>
              <a:t>function of a complex exponential is shifted Dirac.</a:t>
            </a:r>
          </a:p>
          <a:p>
            <a:pPr lvl="1"/>
            <a:r>
              <a:rPr lang="en-US" dirty="0" smtClean="0"/>
              <a:t>periodic </a:t>
            </a:r>
            <a:r>
              <a:rPr lang="en-US" dirty="0"/>
              <a:t>signal can be broken </a:t>
            </a:r>
            <a:r>
              <a:rPr lang="en-US" dirty="0" smtClean="0"/>
              <a:t>by </a:t>
            </a:r>
            <a:r>
              <a:rPr lang="en-US" dirty="0"/>
              <a:t>FS which can be converted to </a:t>
            </a:r>
            <a:r>
              <a:rPr lang="en-US" dirty="0" err="1"/>
              <a:t>Diracs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multiples of fundamental frequency. </a:t>
            </a:r>
          </a:p>
          <a:p>
            <a:pPr lvl="1"/>
            <a:r>
              <a:rPr lang="en-US" dirty="0" smtClean="0"/>
              <a:t>rectangular </a:t>
            </a:r>
            <a:r>
              <a:rPr lang="en-US" dirty="0"/>
              <a:t>signal </a:t>
            </a:r>
            <a:r>
              <a:rPr lang="en-US" dirty="0" smtClean="0"/>
              <a:t>has </a:t>
            </a:r>
            <a:r>
              <a:rPr lang="en-US" dirty="0"/>
              <a:t>spectral function given by cardinal sine. </a:t>
            </a:r>
          </a:p>
          <a:p>
            <a:pPr lvl="1"/>
            <a:r>
              <a:rPr lang="en-US" dirty="0" err="1" smtClean="0"/>
              <a:t>dtto</a:t>
            </a:r>
            <a:r>
              <a:rPr lang="en-US" dirty="0" smtClean="0"/>
              <a:t> </a:t>
            </a:r>
            <a:r>
              <a:rPr lang="en-US" dirty="0"/>
              <a:t>in the inverse direction: signal corresponding to square spectral function is cardinal sine. </a:t>
            </a:r>
          </a:p>
          <a:p>
            <a:r>
              <a:rPr lang="en-US" dirty="0"/>
              <a:t>  </a:t>
            </a:r>
            <a:r>
              <a:rPr lang="en-US" dirty="0" smtClean="0"/>
              <a:t>Properties </a:t>
            </a:r>
            <a:r>
              <a:rPr lang="en-US" dirty="0"/>
              <a:t>of FT</a:t>
            </a:r>
          </a:p>
          <a:p>
            <a:pPr lvl="1"/>
            <a:r>
              <a:rPr lang="en-US" dirty="0" smtClean="0"/>
              <a:t>FT </a:t>
            </a:r>
            <a:r>
              <a:rPr lang="en-US" dirty="0"/>
              <a:t>(and FS) is linear </a:t>
            </a:r>
          </a:p>
          <a:p>
            <a:pPr lvl="1"/>
            <a:r>
              <a:rPr lang="en-US" dirty="0" smtClean="0"/>
              <a:t>FT </a:t>
            </a:r>
            <a:r>
              <a:rPr lang="en-US" dirty="0"/>
              <a:t>of a delayed signal has the same magnitude, phase shifts downhill (delay) or uphill (advance)</a:t>
            </a:r>
          </a:p>
          <a:p>
            <a:pPr lvl="1"/>
            <a:r>
              <a:rPr lang="en-US" dirty="0" smtClean="0"/>
              <a:t>FT </a:t>
            </a:r>
            <a:r>
              <a:rPr lang="en-US" dirty="0"/>
              <a:t>of time contracted signal goes in the opposite way: wider for narrower signal, narrower for wider signal. 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of a signal can be obtained from its FT (converted to energy spectral density).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67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8824242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truths on signals and spectra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Spectrum </a:t>
            </a:r>
            <a:r>
              <a:rPr lang="en-US" dirty="0"/>
              <a:t>of periodic signal is discrete (coefficients) </a:t>
            </a:r>
            <a:r>
              <a:rPr lang="en-US" dirty="0" smtClean="0"/>
              <a:t>– Fourier </a:t>
            </a:r>
            <a:r>
              <a:rPr lang="en-US" b="1" dirty="0" smtClean="0"/>
              <a:t>series</a:t>
            </a:r>
            <a:endParaRPr lang="en-US" b="1" dirty="0"/>
          </a:p>
          <a:p>
            <a:r>
              <a:rPr lang="en-US" dirty="0" smtClean="0"/>
              <a:t>Spectrum </a:t>
            </a:r>
            <a:r>
              <a:rPr lang="en-US" dirty="0"/>
              <a:t>of non-periodic signal is continuous (function) </a:t>
            </a:r>
            <a:r>
              <a:rPr lang="en-US" dirty="0" smtClean="0"/>
              <a:t>– Fourier </a:t>
            </a:r>
            <a:r>
              <a:rPr lang="en-US" b="1" dirty="0" smtClean="0"/>
              <a:t>transform</a:t>
            </a:r>
            <a:endParaRPr lang="en-US" b="1" dirty="0"/>
          </a:p>
          <a:p>
            <a:r>
              <a:rPr lang="en-US" dirty="0" smtClean="0"/>
              <a:t>Spectrum </a:t>
            </a:r>
            <a:r>
              <a:rPr lang="en-US" dirty="0"/>
              <a:t>of narrow (fast) signal is wide. </a:t>
            </a:r>
          </a:p>
          <a:p>
            <a:r>
              <a:rPr lang="en-US" dirty="0" smtClean="0"/>
              <a:t>Spectrum </a:t>
            </a:r>
            <a:r>
              <a:rPr lang="en-US" dirty="0"/>
              <a:t>of wide (slow) signal is narrow.</a:t>
            </a:r>
          </a:p>
          <a:p>
            <a:r>
              <a:rPr lang="en-US" dirty="0" smtClean="0"/>
              <a:t>Any </a:t>
            </a:r>
            <a:r>
              <a:rPr lang="en-US" dirty="0"/>
              <a:t>sharp edge will result in infinitely long spectrum.</a:t>
            </a:r>
          </a:p>
          <a:p>
            <a:r>
              <a:rPr lang="en-US" dirty="0" smtClean="0"/>
              <a:t>Spectrum </a:t>
            </a:r>
            <a:r>
              <a:rPr lang="en-US" dirty="0"/>
              <a:t>of delayed signal has the same magnitude as before, phase goes downhill. </a:t>
            </a:r>
          </a:p>
          <a:p>
            <a:r>
              <a:rPr lang="en-US" dirty="0" smtClean="0"/>
              <a:t>Spectrum </a:t>
            </a:r>
            <a:r>
              <a:rPr lang="en-US" dirty="0"/>
              <a:t>of advanced signal has the same magnitude as before, phase goes uphill.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Time </a:t>
            </a:r>
            <a:r>
              <a:rPr lang="en-US" b="1" dirty="0">
                <a:solidFill>
                  <a:srgbClr val="FF0000"/>
                </a:solidFill>
              </a:rPr>
              <a:t>and spectral domains are like fire and water: </a:t>
            </a:r>
            <a:r>
              <a:rPr lang="en-US" b="1" dirty="0" smtClean="0">
                <a:solidFill>
                  <a:srgbClr val="FF0000"/>
                </a:solidFill>
              </a:rPr>
              <a:t>always </a:t>
            </a:r>
            <a:r>
              <a:rPr lang="en-US" b="1" dirty="0">
                <a:solidFill>
                  <a:srgbClr val="FF0000"/>
                </a:solidFill>
              </a:rPr>
              <a:t>do the opposite </a:t>
            </a:r>
            <a:r>
              <a:rPr lang="en-US" b="1" dirty="0" smtClean="0">
                <a:solidFill>
                  <a:srgbClr val="FF0000"/>
                </a:solidFill>
              </a:rPr>
              <a:t>things!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68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1684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296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signal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Discrete: </a:t>
            </a:r>
            <a:r>
              <a:rPr lang="en-US" i="1" dirty="0" smtClean="0"/>
              <a:t>x[n] = </a:t>
            </a:r>
            <a:r>
              <a:rPr lang="en-US" i="1" dirty="0" err="1" smtClean="0"/>
              <a:t>const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Continuous: </a:t>
            </a:r>
            <a:r>
              <a:rPr lang="en-US" i="1" dirty="0" smtClean="0"/>
              <a:t>x(t) </a:t>
            </a:r>
            <a:r>
              <a:rPr lang="en-US" i="1" dirty="0"/>
              <a:t>= </a:t>
            </a:r>
            <a:r>
              <a:rPr lang="en-US" i="1" dirty="0" err="1"/>
              <a:t>const</a:t>
            </a:r>
            <a:r>
              <a:rPr lang="en-US" dirty="0"/>
              <a:t> </a:t>
            </a:r>
          </a:p>
          <a:p>
            <a:r>
              <a:rPr lang="en-US" dirty="0" smtClean="0"/>
              <a:t>Constant signals are very useful – remember charging </a:t>
            </a:r>
            <a:br>
              <a:rPr lang="en-US" dirty="0" smtClean="0"/>
            </a:br>
            <a:r>
              <a:rPr lang="en-US" dirty="0" smtClean="0"/>
              <a:t>your cell phone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Constant signal has zero frequency.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#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constant_signal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5870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step (</a:t>
            </a:r>
            <a:r>
              <a:rPr lang="en-US" dirty="0" err="1" smtClean="0">
                <a:solidFill>
                  <a:srgbClr val="1436CA"/>
                </a:solidFill>
              </a:rPr>
              <a:t>jednotkov</a:t>
            </a:r>
            <a:r>
              <a:rPr lang="cs-CZ" dirty="0" smtClean="0">
                <a:solidFill>
                  <a:srgbClr val="1436CA"/>
                </a:solidFill>
              </a:rPr>
              <a:t>ý skok</a:t>
            </a:r>
            <a:r>
              <a:rPr lang="en-US" dirty="0" smtClean="0"/>
              <a:t>)</a:t>
            </a:r>
            <a:r>
              <a:rPr lang="cs-CZ" dirty="0" smtClean="0"/>
              <a:t> and unit pulse </a:t>
            </a:r>
            <a:r>
              <a:rPr lang="en-US" dirty="0" smtClean="0"/>
              <a:t>(</a:t>
            </a:r>
            <a:r>
              <a:rPr lang="en-US" dirty="0" err="1">
                <a:solidFill>
                  <a:srgbClr val="1436CA"/>
                </a:solidFill>
              </a:rPr>
              <a:t>jednotkov</a:t>
            </a:r>
            <a:r>
              <a:rPr lang="cs-CZ" dirty="0">
                <a:solidFill>
                  <a:srgbClr val="1436CA"/>
                </a:solidFill>
              </a:rPr>
              <a:t>ý </a:t>
            </a:r>
            <a:r>
              <a:rPr lang="cs-CZ" dirty="0" smtClean="0">
                <a:solidFill>
                  <a:srgbClr val="1436CA"/>
                </a:solidFill>
              </a:rPr>
              <a:t>impuls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– discrete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step: all samples below </a:t>
            </a:r>
            <a:r>
              <a:rPr lang="en-US" i="1" dirty="0" smtClean="0"/>
              <a:t>n = 0</a:t>
            </a:r>
            <a:r>
              <a:rPr lang="en-US" dirty="0" smtClean="0"/>
              <a:t> are zero: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Unit pulse: all samples except </a:t>
            </a:r>
            <a:r>
              <a:rPr lang="en-US" i="1" dirty="0" smtClean="0"/>
              <a:t>n = 0</a:t>
            </a:r>
            <a:r>
              <a:rPr lang="en-US" dirty="0" smtClean="0"/>
              <a:t> are zero: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Unit pulse can be given as a </a:t>
            </a:r>
            <a:r>
              <a:rPr lang="en-US" b="1" dirty="0" smtClean="0"/>
              <a:t>difference </a:t>
            </a:r>
            <a:r>
              <a:rPr lang="en-US" dirty="0" smtClean="0"/>
              <a:t>of basic and shifted unit steps: </a:t>
            </a:r>
            <a:br>
              <a:rPr lang="en-US" dirty="0" smtClean="0"/>
            </a:br>
            <a:r>
              <a:rPr lang="el-GR" i="1" dirty="0" smtClean="0"/>
              <a:t>δ</a:t>
            </a:r>
            <a:r>
              <a:rPr lang="en-US" i="1" dirty="0" smtClean="0"/>
              <a:t>[n] = </a:t>
            </a:r>
            <a:r>
              <a:rPr lang="el-GR" i="1" dirty="0" smtClean="0"/>
              <a:t>σ</a:t>
            </a:r>
            <a:r>
              <a:rPr lang="en-US" i="1" dirty="0" smtClean="0"/>
              <a:t>[n] - </a:t>
            </a:r>
            <a:r>
              <a:rPr lang="el-GR" i="1" dirty="0"/>
              <a:t>σ</a:t>
            </a:r>
            <a:r>
              <a:rPr lang="en-US" i="1" dirty="0" smtClean="0"/>
              <a:t>[n-1]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discrete_unit_step_pulse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3" y="2502010"/>
            <a:ext cx="2736304" cy="6582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994" y="3933056"/>
            <a:ext cx="275430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1165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19390</TotalTime>
  <Words>4201</Words>
  <Application>Microsoft Office PowerPoint</Application>
  <PresentationFormat>Širokoúhlá obrazovka</PresentationFormat>
  <Paragraphs>671</Paragraphs>
  <Slides>68</Slides>
  <Notes>0</Notes>
  <HiddenSlides>7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75" baseType="lpstr">
      <vt:lpstr>Arial</vt:lpstr>
      <vt:lpstr>Calibri</vt:lpstr>
      <vt:lpstr>Calibri Light</vt:lpstr>
      <vt:lpstr>Courier New</vt:lpstr>
      <vt:lpstr>Wingdings</vt:lpstr>
      <vt:lpstr>Výchozí návrh</vt:lpstr>
      <vt:lpstr>1_Výchozí návrh</vt:lpstr>
      <vt:lpstr>Continuous-time signals I. </vt:lpstr>
      <vt:lpstr>Agenda</vt:lpstr>
      <vt:lpstr>Remember lecture 1 … functions and sequences </vt:lpstr>
      <vt:lpstr>Continuous time signals </vt:lpstr>
      <vt:lpstr>Time modifications of continuous signals</vt:lpstr>
      <vt:lpstr>Modifying the speed of time … </vt:lpstr>
      <vt:lpstr>Agenda</vt:lpstr>
      <vt:lpstr>Constant signal </vt:lpstr>
      <vt:lpstr>Unit step (jednotkový skok) and unit pulse (jednotkový impuls) – discrete </vt:lpstr>
      <vt:lpstr>Unit step in continuous time</vt:lpstr>
      <vt:lpstr>Dirac pulse (Diracův impuls)</vt:lpstr>
      <vt:lpstr>The sampling property of Dirac pulse</vt:lpstr>
      <vt:lpstr>Agenda</vt:lpstr>
      <vt:lpstr>Periodic signals - continuous</vt:lpstr>
      <vt:lpstr>Periodic signals - discrete</vt:lpstr>
      <vt:lpstr>Agenda</vt:lpstr>
      <vt:lpstr>Instantaneous power of a signal </vt:lpstr>
      <vt:lpstr>Energy and powers of signals </vt:lpstr>
      <vt:lpstr>Powers of periodic signals and of a cosine </vt:lpstr>
      <vt:lpstr>Agenda</vt:lpstr>
      <vt:lpstr>What do we require ? </vt:lpstr>
      <vt:lpstr>Real formulation of FS</vt:lpstr>
      <vt:lpstr>Complex formulation of FS </vt:lpstr>
      <vt:lpstr>Relations between the real and complex forms</vt:lpstr>
      <vt:lpstr>Computation of FS coefficients – analysis formula </vt:lpstr>
      <vt:lpstr>Agenda</vt:lpstr>
      <vt:lpstr>Examples of FS computation</vt:lpstr>
      <vt:lpstr>FS of a complex exponential and cosine </vt:lpstr>
      <vt:lpstr>FS of a series of rectangular pulses</vt:lpstr>
      <vt:lpstr>Preparation I – cardinal sine </vt:lpstr>
      <vt:lpstr>Preparation II – integral of ejxy</vt:lpstr>
      <vt:lpstr>Now finally ready for FS coefficients of the sequence of rectangular pulses …</vt:lpstr>
      <vt:lpstr>FS coefficients of the sequence of rectangular pulses – step 1</vt:lpstr>
      <vt:lpstr>FS coefficients of the sequence of rectangular pulses – step 2</vt:lpstr>
      <vt:lpstr>Synthesizing sequence of rectangular pulses from FS coefficients</vt:lpstr>
      <vt:lpstr>Agenda</vt:lpstr>
      <vt:lpstr>Simples changes of the signal</vt:lpstr>
      <vt:lpstr>Shifts of signal </vt:lpstr>
      <vt:lpstr>Power from FS – Parseval’s theorem</vt:lpstr>
      <vt:lpstr>Agenda</vt:lpstr>
      <vt:lpstr>Fourier transform (Fourierova transformace)  – what do we want</vt:lpstr>
      <vt:lpstr>Definition of FT</vt:lpstr>
      <vt:lpstr>How did we get here ? </vt:lpstr>
      <vt:lpstr>Prezentace aplikace PowerPoint</vt:lpstr>
      <vt:lpstr>FS to FT correctly …</vt:lpstr>
      <vt:lpstr>Agenda</vt:lpstr>
      <vt:lpstr>FT of Dirac pulse δ(t) </vt:lpstr>
      <vt:lpstr>Prezentace aplikace PowerPoint</vt:lpstr>
      <vt:lpstr>FT of shifted Dirac pulse δ(t - τ) </vt:lpstr>
      <vt:lpstr>Prezentace aplikace PowerPoint</vt:lpstr>
      <vt:lpstr>FT of a D.C. signal</vt:lpstr>
      <vt:lpstr>FT of a complex exponential</vt:lpstr>
      <vt:lpstr>FT of a periodic signal decomposed by FS</vt:lpstr>
      <vt:lpstr>Prezentace aplikace PowerPoint</vt:lpstr>
      <vt:lpstr>Rectangular pulse and its FT</vt:lpstr>
      <vt:lpstr>Spectral function of rectangular pulse</vt:lpstr>
      <vt:lpstr>Signal with a square spectral function</vt:lpstr>
      <vt:lpstr>Agenda</vt:lpstr>
      <vt:lpstr>Properties of FT</vt:lpstr>
      <vt:lpstr>Linearity and inversion </vt:lpstr>
      <vt:lpstr>FT of a delayed signal </vt:lpstr>
      <vt:lpstr>FT of time-contracted or time-dilated signal</vt:lpstr>
      <vt:lpstr>Energy from FT – Parseval’s theorem </vt:lpstr>
      <vt:lpstr>Agenda</vt:lpstr>
      <vt:lpstr>SUMMARY I</vt:lpstr>
      <vt:lpstr>SUMMARY II</vt:lpstr>
      <vt:lpstr>SUMMARY III</vt:lpstr>
      <vt:lpstr>Basic truths on signals and spectra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</dc:title>
  <dc:creator>cernocky</dc:creator>
  <cp:lastModifiedBy>Honza Cernocky</cp:lastModifiedBy>
  <cp:revision>780</cp:revision>
  <cp:lastPrinted>2022-11-22T22:19:22Z</cp:lastPrinted>
  <dcterms:created xsi:type="dcterms:W3CDTF">2004-03-09T20:37:41Z</dcterms:created>
  <dcterms:modified xsi:type="dcterms:W3CDTF">2024-11-27T06:48:24Z</dcterms:modified>
</cp:coreProperties>
</file>