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1" r:id="rId2"/>
  </p:sldMasterIdLst>
  <p:notesMasterIdLst>
    <p:notesMasterId r:id="rId81"/>
  </p:notesMasterIdLst>
  <p:handoutMasterIdLst>
    <p:handoutMasterId r:id="rId82"/>
  </p:handoutMasterIdLst>
  <p:sldIdLst>
    <p:sldId id="260" r:id="rId3"/>
    <p:sldId id="473" r:id="rId4"/>
    <p:sldId id="580" r:id="rId5"/>
    <p:sldId id="577" r:id="rId6"/>
    <p:sldId id="579" r:id="rId7"/>
    <p:sldId id="581" r:id="rId8"/>
    <p:sldId id="661" r:id="rId9"/>
    <p:sldId id="582" r:id="rId10"/>
    <p:sldId id="584" r:id="rId11"/>
    <p:sldId id="585" r:id="rId12"/>
    <p:sldId id="583" r:id="rId13"/>
    <p:sldId id="587" r:id="rId14"/>
    <p:sldId id="588" r:id="rId15"/>
    <p:sldId id="589" r:id="rId16"/>
    <p:sldId id="591" r:id="rId17"/>
    <p:sldId id="590" r:id="rId18"/>
    <p:sldId id="592" r:id="rId19"/>
    <p:sldId id="586" r:id="rId20"/>
    <p:sldId id="594" r:id="rId21"/>
    <p:sldId id="595" r:id="rId22"/>
    <p:sldId id="596" r:id="rId23"/>
    <p:sldId id="597" r:id="rId24"/>
    <p:sldId id="598" r:id="rId25"/>
    <p:sldId id="599" r:id="rId26"/>
    <p:sldId id="600" r:id="rId27"/>
    <p:sldId id="601" r:id="rId28"/>
    <p:sldId id="602" r:id="rId29"/>
    <p:sldId id="603" r:id="rId30"/>
    <p:sldId id="593" r:id="rId31"/>
    <p:sldId id="604" r:id="rId32"/>
    <p:sldId id="605" r:id="rId33"/>
    <p:sldId id="612" r:id="rId34"/>
    <p:sldId id="606" r:id="rId35"/>
    <p:sldId id="613" r:id="rId36"/>
    <p:sldId id="607" r:id="rId37"/>
    <p:sldId id="614" r:id="rId38"/>
    <p:sldId id="608" r:id="rId39"/>
    <p:sldId id="658" r:id="rId40"/>
    <p:sldId id="615" r:id="rId41"/>
    <p:sldId id="616" r:id="rId42"/>
    <p:sldId id="610" r:id="rId43"/>
    <p:sldId id="619" r:id="rId44"/>
    <p:sldId id="617" r:id="rId45"/>
    <p:sldId id="618" r:id="rId46"/>
    <p:sldId id="626" r:id="rId47"/>
    <p:sldId id="629" r:id="rId48"/>
    <p:sldId id="630" r:id="rId49"/>
    <p:sldId id="631" r:id="rId50"/>
    <p:sldId id="632" r:id="rId51"/>
    <p:sldId id="633" r:id="rId52"/>
    <p:sldId id="634" r:id="rId53"/>
    <p:sldId id="635" r:id="rId54"/>
    <p:sldId id="636" r:id="rId55"/>
    <p:sldId id="628" r:id="rId56"/>
    <p:sldId id="620" r:id="rId57"/>
    <p:sldId id="627" r:id="rId58"/>
    <p:sldId id="621" r:id="rId59"/>
    <p:sldId id="637" r:id="rId60"/>
    <p:sldId id="622" r:id="rId61"/>
    <p:sldId id="638" r:id="rId62"/>
    <p:sldId id="623" r:id="rId63"/>
    <p:sldId id="659" r:id="rId64"/>
    <p:sldId id="660" r:id="rId65"/>
    <p:sldId id="639" r:id="rId66"/>
    <p:sldId id="640" r:id="rId67"/>
    <p:sldId id="641" r:id="rId68"/>
    <p:sldId id="644" r:id="rId69"/>
    <p:sldId id="642" r:id="rId70"/>
    <p:sldId id="643" r:id="rId71"/>
    <p:sldId id="653" r:id="rId72"/>
    <p:sldId id="645" r:id="rId73"/>
    <p:sldId id="648" r:id="rId74"/>
    <p:sldId id="649" r:id="rId75"/>
    <p:sldId id="650" r:id="rId76"/>
    <p:sldId id="651" r:id="rId77"/>
    <p:sldId id="654" r:id="rId78"/>
    <p:sldId id="656" r:id="rId79"/>
    <p:sldId id="655" r:id="rId80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ingdings" panose="05000000000000000000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6CA"/>
    <a:srgbClr val="1D9B3E"/>
    <a:srgbClr val="FF9900"/>
    <a:srgbClr val="FFFF00"/>
    <a:srgbClr val="3366CC"/>
    <a:srgbClr val="2200EE"/>
    <a:srgbClr val="FF0000"/>
    <a:srgbClr val="D6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123" d="100"/>
          <a:sy n="123" d="100"/>
        </p:scale>
        <p:origin x="96" y="29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0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85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85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37BF57-A70B-4642-8A9F-6C1A755BDF9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4259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85" y="0"/>
            <a:ext cx="2946097" cy="4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13" y="4714684"/>
            <a:ext cx="5439452" cy="446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85" y="9429369"/>
            <a:ext cx="2946097" cy="49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86" tIns="46092" rIns="92186" bIns="460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159399-834C-4ED9-850B-BC33BBC97EA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5438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1pPr>
            <a:lvl2pPr marL="742950" indent="-28575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2pPr>
            <a:lvl3pPr marL="11430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3pPr>
            <a:lvl4pPr marL="16002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4pPr>
            <a:lvl5pPr marL="2057400" indent="-228600"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ingdings" panose="05000000000000000000" pitchFamily="2" charset="2"/>
              </a:defRPr>
            </a:lvl9pPr>
          </a:lstStyle>
          <a:p>
            <a:fld id="{3A291A14-8B46-400E-BA24-5C195E514EBC}" type="slidenum">
              <a:rPr lang="cs-CZ" altLang="en-US" smtClean="0">
                <a:latin typeface="Arial" panose="020B0604020202020204" pitchFamily="34" charset="0"/>
              </a:rPr>
              <a:pPr/>
              <a:t>16</a:t>
            </a:fld>
            <a:endParaRPr lang="cs-CZ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8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98539F7E-8B6E-4CBF-9DAD-FACC114F229A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62797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98280-3966-4334-A05A-10CC6CF6A2DA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5429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0E6B60-25CF-4547-8801-462F46C77288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3634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A6A82-03CF-4ABA-846B-B2A6ACA40033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109646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24EB7-A120-44A5-8B3F-A2579C0A8BCA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78754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E5559-D1CE-4AA8-867B-E33CEA45FEC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0979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64C4-68E5-4789-A4BE-54387F0B11A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411076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AF18-52F4-4078-A8DA-FADB4863CC0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18456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FB00-9245-429F-BC01-F4A6781FC599}" type="slidenum">
              <a:rPr lang="cs-CZ" altLang="en-US"/>
              <a:pPr>
                <a:defRPr/>
              </a:pPr>
              <a:t>‹#›</a:t>
            </a:fld>
            <a:r>
              <a:rPr lang="cs-CZ" altLang="en-US" dirty="0"/>
              <a:t> </a:t>
            </a:r>
            <a:r>
              <a:rPr lang="cs-CZ" altLang="en-US" dirty="0" smtClean="0"/>
              <a:t>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98370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1E87-B660-4284-BE25-B513F6F1B72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67737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469C-1D58-4BE0-B14C-3A82E1BF796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4278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fld id="{E4DC1B11-667A-4E4F-A67C-86A234C1F991}" type="slidenum">
              <a:rPr lang="cs-CZ" altLang="en-US" smtClean="0"/>
              <a:pPr>
                <a:defRPr/>
              </a:pPr>
              <a:t>‹#›</a:t>
            </a:fld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36981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7B67-C064-457C-859E-FBD4805B6D8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965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F9528-2508-4361-93E0-8800F060E05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05806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0DC2-7BC8-4124-95AA-17A2E038CC7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9243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15D22-747C-4A2E-B7CB-C972A7F45FAF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1249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EE11A-AD9B-436F-B30C-4235E9DC7DB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1112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B3748-82B0-47D5-A150-3712A56B1F28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2553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14767-9577-4EDB-B19C-3AF9D2529EA5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585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F531E-1257-4471-9D4C-82EB6C605DD7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0675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0A645-96E9-4016-9F90-93C993064194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515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E05E3-5973-44C6-A9C6-179A433F4561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1829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478BAD-FF10-4084-A686-BBFC2621E212}" type="slidenum">
              <a:rPr lang="cs-CZ" altLang="en-US" smtClean="0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9782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5D88920-DC4E-4915-9E32-8BF767ABE4CD}" type="slidenum">
              <a:rPr lang="cs-CZ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  <a:r>
              <a:rPr lang="en-US" altLang="en-US" dirty="0" smtClean="0"/>
              <a:t>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12116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1271464" y="1052736"/>
            <a:ext cx="9649072" cy="223180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Systems (mostly continuous–time with links to discrete ones)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839416" y="4797426"/>
            <a:ext cx="10513168" cy="1655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Honza </a:t>
            </a:r>
            <a:r>
              <a:rPr lang="cs-CZ" altLang="en-US" dirty="0" smtClean="0"/>
              <a:t>Černocký, ÚPGM</a:t>
            </a:r>
            <a:endParaRPr lang="en-US" altLang="en-US" dirty="0" smtClean="0"/>
          </a:p>
          <a:p>
            <a:r>
              <a:rPr lang="en-US" altLang="en-US" dirty="0" smtClean="0"/>
              <a:t>Please </a:t>
            </a:r>
            <a:r>
              <a:rPr lang="en-US" altLang="en-US" dirty="0"/>
              <a:t>open Python </a:t>
            </a:r>
            <a:r>
              <a:rPr lang="en-US" altLang="en-US" dirty="0" smtClean="0"/>
              <a:t>notebooks </a:t>
            </a:r>
            <a:r>
              <a:rPr lang="en-US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systems, </a:t>
            </a:r>
            <a:r>
              <a:rPr lang="en-US" alt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freq_response</a:t>
            </a:r>
            <a:r>
              <a:rPr lang="en-US" alt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laplace</a:t>
            </a:r>
            <a:endParaRPr lang="en-US" altLang="en-US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Impulse response </a:t>
            </a:r>
            <a:r>
              <a:rPr lang="cs-CZ" altLang="en-US" dirty="0" err="1"/>
              <a:t>of</a:t>
            </a:r>
            <a:r>
              <a:rPr lang="cs-CZ" altLang="en-US" dirty="0"/>
              <a:t> d</a:t>
            </a:r>
            <a:r>
              <a:rPr lang="en-US" altLang="en-US" dirty="0" err="1"/>
              <a:t>iscrete</a:t>
            </a:r>
            <a:r>
              <a:rPr lang="en-US" altLang="en-US" dirty="0"/>
              <a:t> systems</a:t>
            </a:r>
            <a:endParaRPr lang="en-US" altLang="cs-CZ" dirty="0" smtClean="0"/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cs-CZ" dirty="0" smtClean="0"/>
              <a:t> For filters processing only the input, the impulse response is exactly equivalent to  the coefficients: </a:t>
            </a:r>
          </a:p>
          <a:p>
            <a:pPr lvl="1">
              <a:defRPr/>
            </a:pPr>
            <a:r>
              <a:rPr lang="en-US" altLang="cs-CZ" i="1" dirty="0" smtClean="0"/>
              <a:t>h[k] = </a:t>
            </a:r>
            <a:r>
              <a:rPr lang="en-US" altLang="cs-CZ" i="1" dirty="0" err="1" smtClean="0"/>
              <a:t>b</a:t>
            </a:r>
            <a:r>
              <a:rPr lang="en-US" altLang="cs-CZ" i="1" baseline="-25000" dirty="0" err="1" smtClean="0"/>
              <a:t>k</a:t>
            </a:r>
            <a:r>
              <a:rPr lang="en-US" altLang="cs-CZ" i="1" dirty="0" smtClean="0"/>
              <a:t> </a:t>
            </a:r>
            <a:r>
              <a:rPr lang="en-US" altLang="cs-CZ" dirty="0" smtClean="0"/>
              <a:t>for </a:t>
            </a:r>
            <a:r>
              <a:rPr lang="en-US" altLang="cs-CZ" i="1" dirty="0" smtClean="0"/>
              <a:t>k = 0,1,2,3</a:t>
            </a:r>
          </a:p>
          <a:p>
            <a:pPr lvl="1">
              <a:defRPr/>
            </a:pPr>
            <a:r>
              <a:rPr lang="en-US" altLang="cs-CZ" i="1" dirty="0" smtClean="0"/>
              <a:t>h[k] = 0</a:t>
            </a:r>
            <a:r>
              <a:rPr lang="en-US" altLang="cs-CZ" dirty="0" smtClean="0"/>
              <a:t>   otherwise</a:t>
            </a:r>
          </a:p>
          <a:p>
            <a:pPr lvl="1">
              <a:defRPr/>
            </a:pPr>
            <a:r>
              <a:rPr lang="en-US" altLang="cs-CZ" dirty="0" smtClean="0"/>
              <a:t>The length is 4, so it is finite – </a:t>
            </a:r>
            <a:r>
              <a:rPr lang="en-US" altLang="cs-CZ" b="1" dirty="0" smtClean="0"/>
              <a:t>FIR – finite impulse response </a:t>
            </a:r>
            <a:r>
              <a:rPr lang="en-US" altLang="cs-CZ" dirty="0"/>
              <a:t>(</a:t>
            </a:r>
            <a:r>
              <a:rPr lang="cs-CZ" altLang="cs-CZ" dirty="0">
                <a:solidFill>
                  <a:srgbClr val="1436CA"/>
                </a:solidFill>
              </a:rPr>
              <a:t>konečná impulsní odezva</a:t>
            </a:r>
            <a:r>
              <a:rPr lang="en-US" altLang="cs-CZ" dirty="0"/>
              <a:t>) </a:t>
            </a:r>
            <a:endParaRPr lang="en-US" altLang="cs-CZ" b="1" dirty="0" smtClean="0"/>
          </a:p>
          <a:p>
            <a:pPr>
              <a:defRPr/>
            </a:pPr>
            <a:r>
              <a:rPr lang="en-US" altLang="cs-CZ" dirty="0" smtClean="0"/>
              <a:t>For filters having feedback (non-zero coefficients </a:t>
            </a:r>
            <a:r>
              <a:rPr lang="cs-CZ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), the impulse response is infinite - </a:t>
            </a:r>
            <a:r>
              <a:rPr lang="en-US" altLang="cs-CZ" b="1" dirty="0" smtClean="0"/>
              <a:t>IIR </a:t>
            </a:r>
            <a:r>
              <a:rPr lang="en-US" altLang="cs-CZ" b="1" dirty="0"/>
              <a:t>– </a:t>
            </a:r>
            <a:r>
              <a:rPr lang="en-US" altLang="cs-CZ" b="1" dirty="0" smtClean="0"/>
              <a:t>infinite </a:t>
            </a:r>
            <a:r>
              <a:rPr lang="en-US" altLang="cs-CZ" b="1" dirty="0"/>
              <a:t>impulse response </a:t>
            </a:r>
            <a:r>
              <a:rPr lang="en-US" altLang="cs-CZ" dirty="0" smtClean="0"/>
              <a:t>(</a:t>
            </a:r>
            <a:r>
              <a:rPr lang="cs-CZ" altLang="cs-CZ" dirty="0" smtClean="0">
                <a:solidFill>
                  <a:srgbClr val="1436CA"/>
                </a:solidFill>
              </a:rPr>
              <a:t>nekonečná impulsní odezva</a:t>
            </a:r>
            <a:r>
              <a:rPr lang="en-US" altLang="cs-CZ" dirty="0" smtClean="0"/>
              <a:t>). </a:t>
            </a:r>
          </a:p>
          <a:p>
            <a:pPr>
              <a:defRPr/>
            </a:pPr>
            <a:r>
              <a:rPr lang="en-US" altLang="cs-CZ" dirty="0" smtClean="0"/>
              <a:t>We can </a:t>
            </a:r>
            <a:r>
              <a:rPr lang="en-US" altLang="cs-CZ" dirty="0"/>
              <a:t>easily </a:t>
            </a:r>
            <a:r>
              <a:rPr lang="en-US" altLang="cs-CZ" dirty="0" smtClean="0"/>
              <a:t>generate </a:t>
            </a:r>
            <a:r>
              <a:rPr lang="en-US" altLang="cs-CZ" i="1" dirty="0"/>
              <a:t>h[k</a:t>
            </a:r>
            <a:r>
              <a:rPr lang="en-US" altLang="cs-CZ" i="1" dirty="0" smtClean="0"/>
              <a:t>] </a:t>
            </a:r>
            <a:r>
              <a:rPr lang="en-US" altLang="cs-CZ" dirty="0" smtClean="0"/>
              <a:t>– just excite the filter with </a:t>
            </a:r>
            <a:r>
              <a:rPr lang="en-US" altLang="cs-CZ" b="1" dirty="0" smtClean="0"/>
              <a:t>unit pulse </a:t>
            </a:r>
            <a:r>
              <a:rPr lang="en-US" altLang="cs-CZ" dirty="0" smtClean="0"/>
              <a:t>(</a:t>
            </a:r>
            <a:r>
              <a:rPr lang="en-US" altLang="cs-CZ" dirty="0" err="1" smtClean="0">
                <a:solidFill>
                  <a:srgbClr val="1436CA"/>
                </a:solidFill>
              </a:rPr>
              <a:t>jednotkov</a:t>
            </a:r>
            <a:r>
              <a:rPr lang="cs-CZ" altLang="cs-CZ" dirty="0" smtClean="0">
                <a:solidFill>
                  <a:srgbClr val="1436CA"/>
                </a:solidFill>
              </a:rPr>
              <a:t>ý impuls</a:t>
            </a:r>
            <a:r>
              <a:rPr lang="en-US" altLang="cs-CZ" dirty="0" smtClean="0"/>
              <a:t>) that everyone can generate in C / Python / </a:t>
            </a:r>
            <a:r>
              <a:rPr lang="en-US" altLang="cs-CZ" dirty="0" err="1" smtClean="0"/>
              <a:t>Matlab</a:t>
            </a:r>
            <a:r>
              <a:rPr lang="en-US" altLang="cs-CZ" dirty="0" smtClean="0"/>
              <a:t> / whatever. </a:t>
            </a:r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BFB56EC-CC0D-447B-9E2B-954684E22D19}" type="slidenum">
              <a:rPr lang="cs-CZ" altLang="en-US" sz="1400" smtClean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cs-CZ" altLang="en-US" sz="1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9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424" cy="1325563"/>
          </a:xfrm>
        </p:spPr>
        <p:txBody>
          <a:bodyPr/>
          <a:lstStyle/>
          <a:p>
            <a:r>
              <a:rPr lang="cs-CZ" altLang="en-US" dirty="0"/>
              <a:t>I</a:t>
            </a:r>
            <a:r>
              <a:rPr lang="en-US" altLang="en-US" dirty="0" err="1"/>
              <a:t>mpulse</a:t>
            </a:r>
            <a:r>
              <a:rPr lang="en-US" altLang="en-US" dirty="0"/>
              <a:t> response</a:t>
            </a:r>
            <a:r>
              <a:rPr lang="cs-CZ" altLang="en-US" dirty="0"/>
              <a:t> (</a:t>
            </a:r>
            <a:r>
              <a:rPr lang="cs-CZ" altLang="en-US" dirty="0">
                <a:solidFill>
                  <a:srgbClr val="1436CA"/>
                </a:solidFill>
              </a:rPr>
              <a:t>impulsní odezva</a:t>
            </a:r>
            <a:r>
              <a:rPr lang="cs-CZ" altLang="en-US" dirty="0"/>
              <a:t>)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cs-CZ" altLang="en-US" dirty="0" err="1" smtClean="0"/>
              <a:t>of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continuous</a:t>
            </a:r>
            <a:r>
              <a:rPr lang="en-US" altLang="en-US" dirty="0" smtClean="0"/>
              <a:t> </a:t>
            </a:r>
            <a:r>
              <a:rPr lang="en-US" altLang="en-US" dirty="0"/>
              <a:t>systems – reaction to </a:t>
            </a:r>
            <a:r>
              <a:rPr lang="cs-CZ" altLang="en-US" b="1" dirty="0" err="1" smtClean="0"/>
              <a:t>Dirac</a:t>
            </a:r>
            <a:r>
              <a:rPr lang="en-US" altLang="en-US" dirty="0" smtClean="0"/>
              <a:t> </a:t>
            </a:r>
            <a:r>
              <a:rPr lang="en-US" altLang="en-US" dirty="0"/>
              <a:t>pulse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72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Impulse response </a:t>
            </a:r>
            <a:r>
              <a:rPr lang="cs-CZ" i="1" dirty="0" smtClean="0"/>
              <a:t>h</a:t>
            </a:r>
            <a:r>
              <a:rPr lang="en-US" i="1" dirty="0" smtClean="0"/>
              <a:t>(t)</a:t>
            </a:r>
            <a:r>
              <a:rPr lang="en-US" dirty="0" smtClean="0"/>
              <a:t> needs to be continuous. </a:t>
            </a:r>
          </a:p>
          <a:p>
            <a:r>
              <a:rPr lang="en-US" dirty="0" smtClean="0"/>
              <a:t>It needs to be a reaction to something extremely short in time with “unit size”.</a:t>
            </a:r>
          </a:p>
          <a:p>
            <a:r>
              <a:rPr lang="en-US" dirty="0" smtClean="0"/>
              <a:t>We have defined </a:t>
            </a:r>
            <a:r>
              <a:rPr lang="en-US" b="1" dirty="0" smtClean="0"/>
              <a:t>Dirac pulse</a:t>
            </a:r>
            <a:r>
              <a:rPr lang="en-US" dirty="0" smtClean="0"/>
              <a:t> having such property</a:t>
            </a:r>
          </a:p>
          <a:p>
            <a:pPr lvl="1"/>
            <a:r>
              <a:rPr lang="en-US" dirty="0" smtClean="0"/>
              <a:t>Width = 0</a:t>
            </a:r>
          </a:p>
          <a:p>
            <a:pPr lvl="1"/>
            <a:r>
              <a:rPr lang="en-US" dirty="0" smtClean="0"/>
              <a:t>Height = ꝏ</a:t>
            </a:r>
          </a:p>
          <a:p>
            <a:pPr lvl="1"/>
            <a:r>
              <a:rPr lang="en-US" dirty="0" smtClean="0"/>
              <a:t>Surface (mightiness, </a:t>
            </a:r>
            <a:r>
              <a:rPr lang="en-US" dirty="0" err="1" smtClean="0">
                <a:solidFill>
                  <a:srgbClr val="1436CA"/>
                </a:solidFill>
              </a:rPr>
              <a:t>mocnost</a:t>
            </a:r>
            <a:r>
              <a:rPr lang="en-US" dirty="0" smtClean="0"/>
              <a:t>) = 1</a:t>
            </a:r>
          </a:p>
          <a:p>
            <a:r>
              <a:rPr lang="en-US" dirty="0" smtClean="0"/>
              <a:t>No way to do this experimentally, but a very useful theoretical construct </a:t>
            </a:r>
          </a:p>
          <a:p>
            <a:pPr lvl="1"/>
            <a:r>
              <a:rPr lang="en-US" dirty="0" smtClean="0"/>
              <a:t>In case you do want to do it experimentally, generate something very narrow and very high.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>
                <a:solidFill>
                  <a:srgbClr val="FF0000"/>
                </a:solidFill>
              </a:rPr>
              <a:t>dirac_h</a:t>
            </a:r>
            <a:r>
              <a:rPr lang="en-US" dirty="0">
                <a:solidFill>
                  <a:srgbClr val="FF0000"/>
                </a:solidFill>
              </a:rPr>
              <a:t>(t)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11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71986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Output of a discrete system by convolution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  <a:p>
            <a:endParaRPr lang="en-US" altLang="en-US" sz="900" i="1" dirty="0" smtClean="0"/>
          </a:p>
          <a:p>
            <a:r>
              <a:rPr lang="en-US" altLang="en-US" i="1" dirty="0" smtClean="0"/>
              <a:t>k</a:t>
            </a:r>
            <a:r>
              <a:rPr lang="en-US" altLang="en-US" dirty="0" smtClean="0"/>
              <a:t> is an </a:t>
            </a:r>
            <a:r>
              <a:rPr lang="en-US" altLang="en-US" b="1" dirty="0" smtClean="0"/>
              <a:t>auxiliary variable</a:t>
            </a:r>
            <a:r>
              <a:rPr lang="en-US" altLang="en-US" dirty="0" smtClean="0"/>
              <a:t>, theoretically running from </a:t>
            </a:r>
            <a:r>
              <a:rPr lang="en-US" altLang="en-US" i="1" dirty="0" smtClean="0"/>
              <a:t>-ꝏ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+ꝏ, </a:t>
            </a:r>
            <a:r>
              <a:rPr lang="en-US" altLang="en-US" dirty="0" smtClean="0"/>
              <a:t>practically in a reasonable range “where do we have samples”</a:t>
            </a:r>
          </a:p>
          <a:p>
            <a:r>
              <a:rPr lang="en-US" altLang="en-US" dirty="0" smtClean="0"/>
              <a:t>Let’s start with renaming the signals from </a:t>
            </a:r>
            <a:r>
              <a:rPr lang="en-US" altLang="en-US" i="1" dirty="0" smtClean="0"/>
              <a:t>x[n] </a:t>
            </a:r>
            <a:r>
              <a:rPr lang="en-US" altLang="en-US" dirty="0" smtClean="0"/>
              <a:t>and </a:t>
            </a:r>
            <a:r>
              <a:rPr lang="en-US" altLang="en-US" i="1" dirty="0" smtClean="0"/>
              <a:t>h[n]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x[k]</a:t>
            </a:r>
            <a:r>
              <a:rPr lang="en-US" altLang="en-US" dirty="0" smtClean="0"/>
              <a:t> and </a:t>
            </a:r>
            <a:r>
              <a:rPr lang="en-US" altLang="en-US" i="1" dirty="0" smtClean="0"/>
              <a:t>h[k]</a:t>
            </a:r>
            <a:r>
              <a:rPr lang="en-US" altLang="en-US" dirty="0" smtClean="0"/>
              <a:t> and flipping </a:t>
            </a:r>
            <a:r>
              <a:rPr lang="en-US" altLang="en-US" i="1" dirty="0" smtClean="0"/>
              <a:t>h[k]</a:t>
            </a:r>
            <a:r>
              <a:rPr lang="en-US" altLang="en-US" dirty="0" smtClean="0"/>
              <a:t> to </a:t>
            </a:r>
            <a:r>
              <a:rPr lang="en-US" altLang="en-US" i="1" dirty="0" smtClean="0"/>
              <a:t>h[-k]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3CEF5-246E-4685-9C71-53EE60E69181}" type="slidenum">
              <a:rPr lang="cs-CZ" altLang="en-US" smtClean="0"/>
              <a:pPr>
                <a:defRPr/>
              </a:pPr>
              <a:t>12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1205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600200"/>
            <a:ext cx="35274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1354138"/>
            <a:ext cx="36798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120523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4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838200" y="260350"/>
            <a:ext cx="10515600" cy="5916613"/>
          </a:xfrm>
        </p:spPr>
        <p:txBody>
          <a:bodyPr/>
          <a:lstStyle/>
          <a:p>
            <a:r>
              <a:rPr lang="en-US" altLang="en-US" smtClean="0"/>
              <a:t>And proceed by computing output samples for different </a:t>
            </a:r>
            <a:r>
              <a:rPr lang="en-US" altLang="en-US" i="1" smtClean="0"/>
              <a:t>n</a:t>
            </a:r>
            <a:r>
              <a:rPr lang="en-US" altLang="en-US" smtClean="0"/>
              <a:t>’s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065D-F13E-414A-93C9-CEB6DDBC373A}" type="slidenum">
              <a:rPr lang="cs-CZ" altLang="en-US" smtClean="0"/>
              <a:pPr>
                <a:defRPr/>
              </a:pPr>
              <a:t>13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222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763588"/>
            <a:ext cx="10560050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ový bublinový popisek 5"/>
          <p:cNvSpPr/>
          <p:nvPr/>
        </p:nvSpPr>
        <p:spPr>
          <a:xfrm>
            <a:off x="2208213" y="1773238"/>
            <a:ext cx="3455987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7" name="Ovál 6"/>
          <p:cNvSpPr/>
          <p:nvPr/>
        </p:nvSpPr>
        <p:spPr>
          <a:xfrm>
            <a:off x="4076700" y="1162050"/>
            <a:ext cx="603250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3216275" y="1125538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2343150" y="1143000"/>
            <a:ext cx="601663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ál 9"/>
          <p:cNvSpPr/>
          <p:nvPr/>
        </p:nvSpPr>
        <p:spPr>
          <a:xfrm>
            <a:off x="4932363" y="1169988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ový bublinový popisek 10"/>
          <p:cNvSpPr/>
          <p:nvPr/>
        </p:nvSpPr>
        <p:spPr>
          <a:xfrm>
            <a:off x="3071813" y="3933825"/>
            <a:ext cx="3455987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12" name="Ovál 11"/>
          <p:cNvSpPr/>
          <p:nvPr/>
        </p:nvSpPr>
        <p:spPr>
          <a:xfrm>
            <a:off x="4941888" y="3322638"/>
            <a:ext cx="601662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ál 12"/>
          <p:cNvSpPr/>
          <p:nvPr/>
        </p:nvSpPr>
        <p:spPr>
          <a:xfrm>
            <a:off x="4079875" y="3284538"/>
            <a:ext cx="6016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206750" y="3303588"/>
            <a:ext cx="601663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5795963" y="3328988"/>
            <a:ext cx="601662" cy="649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bdélníkový bublinový popisek 15"/>
          <p:cNvSpPr/>
          <p:nvPr/>
        </p:nvSpPr>
        <p:spPr>
          <a:xfrm>
            <a:off x="7512050" y="6069013"/>
            <a:ext cx="3455988" cy="2159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17" name="Ovál 16"/>
          <p:cNvSpPr/>
          <p:nvPr/>
        </p:nvSpPr>
        <p:spPr>
          <a:xfrm>
            <a:off x="9382125" y="5459413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ál 17"/>
          <p:cNvSpPr/>
          <p:nvPr/>
        </p:nvSpPr>
        <p:spPr>
          <a:xfrm>
            <a:off x="8520113" y="5421313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ál 18"/>
          <p:cNvSpPr/>
          <p:nvPr/>
        </p:nvSpPr>
        <p:spPr>
          <a:xfrm>
            <a:off x="7646988" y="5440363"/>
            <a:ext cx="601662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ál 19"/>
          <p:cNvSpPr/>
          <p:nvPr/>
        </p:nvSpPr>
        <p:spPr>
          <a:xfrm>
            <a:off x="10236200" y="5465763"/>
            <a:ext cx="601663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Convolution - 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Flip the impulse response</a:t>
            </a:r>
          </a:p>
          <a:p>
            <a:pPr>
              <a:defRPr/>
            </a:pPr>
            <a:r>
              <a:rPr lang="en-US" dirty="0" smtClean="0"/>
              <a:t>For all meaningful output samples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endParaRPr lang="cs-CZ" dirty="0" smtClean="0"/>
          </a:p>
          <a:p>
            <a:pPr lvl="1">
              <a:defRPr/>
            </a:pPr>
            <a:r>
              <a:rPr lang="en-US" dirty="0" smtClean="0"/>
              <a:t>Shift flipped impulse response to given </a:t>
            </a:r>
            <a:r>
              <a:rPr lang="cs-CZ" dirty="0" smtClean="0"/>
              <a:t>„</a:t>
            </a:r>
            <a:r>
              <a:rPr lang="cs-CZ" i="1" dirty="0" smtClean="0"/>
              <a:t>n</a:t>
            </a:r>
            <a:r>
              <a:rPr lang="cs-CZ" dirty="0" smtClean="0"/>
              <a:t>“</a:t>
            </a:r>
          </a:p>
          <a:p>
            <a:pPr lvl="1">
              <a:defRPr/>
            </a:pPr>
            <a:r>
              <a:rPr lang="en-US" dirty="0" smtClean="0"/>
              <a:t>Multiply</a:t>
            </a:r>
            <a:endParaRPr lang="cs-CZ" dirty="0" smtClean="0"/>
          </a:p>
          <a:p>
            <a:pPr lvl="1">
              <a:defRPr/>
            </a:pPr>
            <a:r>
              <a:rPr lang="en-US" dirty="0" smtClean="0"/>
              <a:t>Add</a:t>
            </a:r>
            <a:endParaRPr lang="cs-CZ" dirty="0" smtClean="0"/>
          </a:p>
          <a:p>
            <a:pPr lvl="1">
              <a:defRPr/>
            </a:pPr>
            <a:r>
              <a:rPr lang="en-US" dirty="0" smtClean="0"/>
              <a:t>Write the result to </a:t>
            </a:r>
            <a:r>
              <a:rPr lang="en-US" i="1" dirty="0" smtClean="0"/>
              <a:t>y[n]</a:t>
            </a:r>
          </a:p>
          <a:p>
            <a:pPr>
              <a:defRPr/>
            </a:pPr>
            <a:r>
              <a:rPr lang="en-US" dirty="0" smtClean="0"/>
              <a:t>Convolution is commutative: </a:t>
            </a:r>
          </a:p>
          <a:p>
            <a:pPr>
              <a:defRPr/>
            </a:pPr>
            <a:endParaRPr lang="cs-CZ" i="1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dirty="0" smtClean="0"/>
              <a:t>… „</a:t>
            </a:r>
            <a:r>
              <a:rPr lang="en-US" dirty="0" smtClean="0"/>
              <a:t>paper strip</a:t>
            </a:r>
            <a:r>
              <a:rPr lang="cs-CZ" dirty="0" smtClean="0"/>
              <a:t>“</a:t>
            </a:r>
            <a:r>
              <a:rPr lang="en-US" dirty="0" smtClean="0"/>
              <a:t> + Python </a:t>
            </a:r>
            <a:r>
              <a:rPr lang="en-US" dirty="0" smtClean="0">
                <a:solidFill>
                  <a:srgbClr val="FF0000"/>
                </a:solidFill>
              </a:rPr>
              <a:t>#convolution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x = [4  4  4  4  0  0  0  0]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000" dirty="0" smtClean="0"/>
              <a:t>h </a:t>
            </a:r>
            <a:r>
              <a:rPr lang="en-US" sz="2000" dirty="0"/>
              <a:t>= </a:t>
            </a:r>
            <a:r>
              <a:rPr lang="en-US" sz="2000" dirty="0" smtClean="0"/>
              <a:t>[0.25  -0.25  0.25  </a:t>
            </a:r>
            <a:r>
              <a:rPr lang="en-US" sz="2000" dirty="0"/>
              <a:t>-0.25</a:t>
            </a:r>
            <a:r>
              <a:rPr lang="en-US" sz="2000" dirty="0" smtClean="0"/>
              <a:t>]</a:t>
            </a:r>
            <a:endParaRPr lang="en-US" sz="2000" dirty="0">
              <a:solidFill>
                <a:srgbClr val="1436CA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solidFill>
                <a:srgbClr val="1436CA"/>
              </a:solidFill>
            </a:endParaRPr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54B6AD-BB0E-4BE3-AD71-0C52EE4C527A}" type="slidenum">
              <a:rPr lang="cs-CZ" altLang="en-US" sz="1400" smtClean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cs-CZ" altLang="en-US" sz="1400" smtClean="0">
              <a:latin typeface="Arial" panose="020B0604020202020204" pitchFamily="34" charset="0"/>
            </a:endParaRPr>
          </a:p>
        </p:txBody>
      </p:sp>
      <p:sp>
        <p:nvSpPr>
          <p:cNvPr id="5" name="Zahnutá šipka doprava 4"/>
          <p:cNvSpPr/>
          <p:nvPr/>
        </p:nvSpPr>
        <p:spPr>
          <a:xfrm rot="10800000" flipH="1">
            <a:off x="838200" y="2781300"/>
            <a:ext cx="433388" cy="14398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60" y="4895205"/>
            <a:ext cx="2845078" cy="64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38" y="4813258"/>
            <a:ext cx="2049943" cy="72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92" y="4293096"/>
            <a:ext cx="318694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5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Output of a </a:t>
            </a:r>
            <a:r>
              <a:rPr lang="en-US" altLang="en-US" dirty="0" smtClean="0"/>
              <a:t>continuous system </a:t>
            </a:r>
            <a:r>
              <a:rPr lang="en-US" altLang="en-US" dirty="0"/>
              <a:t>by convolution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Very similar to discrete convolution</a:t>
            </a:r>
          </a:p>
          <a:p>
            <a:r>
              <a:rPr lang="en-US" dirty="0" smtClean="0"/>
              <a:t>But we need to modify it to continuous signals: </a:t>
            </a:r>
          </a:p>
          <a:p>
            <a:pPr lvl="1"/>
            <a:r>
              <a:rPr lang="en-US" dirty="0" smtClean="0"/>
              <a:t>Replacing auxiliary counter of samples </a:t>
            </a:r>
            <a:r>
              <a:rPr lang="en-US" i="1" dirty="0" smtClean="0"/>
              <a:t>k</a:t>
            </a:r>
            <a:r>
              <a:rPr lang="en-US" dirty="0" smtClean="0"/>
              <a:t> by auxiliary time variable (</a:t>
            </a:r>
            <a:r>
              <a:rPr lang="cs-CZ" dirty="0" smtClean="0">
                <a:solidFill>
                  <a:srgbClr val="1436CA"/>
                </a:solidFill>
              </a:rPr>
              <a:t>pomocná časová proměnná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l-GR" i="1" dirty="0" smtClean="0"/>
              <a:t>τ</a:t>
            </a:r>
            <a:r>
              <a:rPr lang="en-US" i="1" dirty="0" smtClean="0"/>
              <a:t>, </a:t>
            </a:r>
            <a:r>
              <a:rPr lang="en-US" altLang="en-US" dirty="0" smtClean="0"/>
              <a:t>theoretically </a:t>
            </a:r>
            <a:r>
              <a:rPr lang="en-US" altLang="en-US" dirty="0"/>
              <a:t>running from </a:t>
            </a:r>
            <a:r>
              <a:rPr lang="en-US" altLang="en-US" i="1" dirty="0"/>
              <a:t>-ꝏ</a:t>
            </a:r>
            <a:r>
              <a:rPr lang="en-US" altLang="en-US" dirty="0"/>
              <a:t> to </a:t>
            </a:r>
            <a:r>
              <a:rPr lang="en-US" altLang="en-US" i="1" dirty="0"/>
              <a:t>+ꝏ, </a:t>
            </a:r>
            <a:r>
              <a:rPr lang="en-US" altLang="en-US" dirty="0"/>
              <a:t>practically in a reasonable range “where </a:t>
            </a:r>
            <a:r>
              <a:rPr lang="cs-CZ" altLang="en-US" dirty="0" err="1" smtClean="0"/>
              <a:t>the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signal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is</a:t>
            </a:r>
            <a:r>
              <a:rPr lang="cs-CZ" altLang="en-US" dirty="0" smtClean="0"/>
              <a:t> no</a:t>
            </a:r>
            <a:r>
              <a:rPr lang="en-US" altLang="en-US" dirty="0" smtClean="0"/>
              <a:t>n-zero”. </a:t>
            </a:r>
          </a:p>
          <a:p>
            <a:pPr lvl="1"/>
            <a:r>
              <a:rPr lang="en-US" dirty="0" smtClean="0"/>
              <a:t>Replacing the sum  by integration over </a:t>
            </a:r>
            <a:r>
              <a:rPr lang="el-GR" i="1" dirty="0" smtClean="0"/>
              <a:t>τ</a:t>
            </a:r>
            <a:r>
              <a:rPr lang="en-US" i="1" dirty="0" smtClean="0"/>
              <a:t>. </a:t>
            </a:r>
          </a:p>
          <a:p>
            <a:r>
              <a:rPr lang="en-US" dirty="0" smtClean="0"/>
              <a:t>“Implementing it” – for all </a:t>
            </a:r>
            <a:r>
              <a:rPr lang="en-US" dirty="0"/>
              <a:t>meaningful </a:t>
            </a:r>
            <a:r>
              <a:rPr lang="en-US" dirty="0" smtClean="0"/>
              <a:t>times </a:t>
            </a:r>
            <a:r>
              <a:rPr lang="en-US" i="1" dirty="0" smtClean="0"/>
              <a:t>t</a:t>
            </a:r>
            <a:r>
              <a:rPr lang="en-US" dirty="0" smtClean="0"/>
              <a:t>:</a:t>
            </a:r>
            <a:endParaRPr lang="cs-CZ" dirty="0"/>
          </a:p>
          <a:p>
            <a:pPr lvl="1">
              <a:defRPr/>
            </a:pPr>
            <a:r>
              <a:rPr lang="en-US" dirty="0"/>
              <a:t>Shift flipped impulse response to given </a:t>
            </a:r>
            <a:r>
              <a:rPr lang="cs-CZ" dirty="0" smtClean="0"/>
              <a:t>„</a:t>
            </a:r>
            <a:r>
              <a:rPr lang="en-US" i="1" dirty="0" smtClean="0"/>
              <a:t>t</a:t>
            </a:r>
            <a:r>
              <a:rPr lang="cs-CZ" dirty="0" smtClean="0"/>
              <a:t>“</a:t>
            </a:r>
            <a:endParaRPr lang="cs-CZ" dirty="0"/>
          </a:p>
          <a:p>
            <a:pPr lvl="1">
              <a:defRPr/>
            </a:pPr>
            <a:r>
              <a:rPr lang="en-US" dirty="0" smtClean="0"/>
              <a:t>Multiply</a:t>
            </a:r>
            <a:endParaRPr lang="cs-CZ" dirty="0"/>
          </a:p>
          <a:p>
            <a:pPr lvl="1">
              <a:defRPr/>
            </a:pPr>
            <a:r>
              <a:rPr lang="en-US" dirty="0"/>
              <a:t>Add</a:t>
            </a:r>
            <a:endParaRPr lang="cs-CZ" dirty="0"/>
          </a:p>
          <a:p>
            <a:pPr lvl="1">
              <a:defRPr/>
            </a:pPr>
            <a:r>
              <a:rPr lang="en-US" dirty="0"/>
              <a:t>Write the result to </a:t>
            </a:r>
            <a:r>
              <a:rPr lang="en-US" i="1" dirty="0" smtClean="0"/>
              <a:t>y(t)</a:t>
            </a:r>
          </a:p>
          <a:p>
            <a:pPr>
              <a:defRPr/>
            </a:pPr>
            <a:r>
              <a:rPr lang="en-US" dirty="0" smtClean="0"/>
              <a:t>Theoretically, we need to do this for </a:t>
            </a:r>
            <a:r>
              <a:rPr lang="en-US" altLang="en-US" i="1" dirty="0" smtClean="0"/>
              <a:t>ꝏ</a:t>
            </a:r>
            <a:r>
              <a:rPr lang="en-US" altLang="en-US" dirty="0" smtClean="0"/>
              <a:t> times, but this does not happen </a:t>
            </a:r>
            <a:br>
              <a:rPr lang="en-US" altLang="en-US" dirty="0" smtClean="0"/>
            </a:br>
            <a:r>
              <a:rPr lang="en-US" altLang="en-US" dirty="0" smtClean="0"/>
              <a:t>in “pedagogical solutions”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continuous_convolution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65" y="1576649"/>
            <a:ext cx="2384123" cy="54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688" y="1394568"/>
            <a:ext cx="2487127" cy="87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025" y="3352639"/>
            <a:ext cx="1995565" cy="31273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524" y="3166486"/>
            <a:ext cx="2911439" cy="68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4000" dirty="0" smtClean="0"/>
              <a:t>Selected properties of continuous-time convolution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altLang="cs-CZ" dirty="0" smtClean="0"/>
              <a:t>It is commutative:</a:t>
            </a:r>
          </a:p>
          <a:p>
            <a:endParaRPr lang="en-US" altLang="cs-CZ" dirty="0"/>
          </a:p>
          <a:p>
            <a:endParaRPr lang="en-US" altLang="cs-CZ" sz="800" dirty="0" smtClean="0"/>
          </a:p>
          <a:p>
            <a:r>
              <a:rPr lang="en-US" altLang="cs-CZ" dirty="0" smtClean="0"/>
              <a:t>Convolution with a Dirac pulse is the original signal: </a:t>
            </a:r>
          </a:p>
          <a:p>
            <a:pPr marL="0" indent="0">
              <a:buNone/>
            </a:pPr>
            <a:endParaRPr lang="en-US" altLang="cs-CZ" dirty="0" smtClean="0"/>
          </a:p>
          <a:p>
            <a:r>
              <a:rPr lang="en-US" altLang="cs-CZ" dirty="0" smtClean="0"/>
              <a:t>Convolution with a delayed Dirac pulse is the original signal delayed </a:t>
            </a:r>
            <a:br>
              <a:rPr lang="en-US" altLang="cs-CZ" dirty="0" smtClean="0"/>
            </a:br>
            <a:r>
              <a:rPr lang="en-US" altLang="cs-CZ" dirty="0" smtClean="0"/>
              <a:t>to the time where the Dirac is placed. </a:t>
            </a:r>
          </a:p>
          <a:p>
            <a:pPr marL="0" indent="0">
              <a:buNone/>
            </a:pPr>
            <a:endParaRPr lang="en-US" altLang="cs-CZ" dirty="0" smtClean="0"/>
          </a:p>
          <a:p>
            <a:r>
              <a:rPr lang="en-US" altLang="cs-CZ" dirty="0" smtClean="0"/>
              <a:t>Convolution with series of Dirac pulses produces the sum of original signals </a:t>
            </a:r>
          </a:p>
          <a:p>
            <a:pPr lvl="1"/>
            <a:r>
              <a:rPr lang="en-US" altLang="cs-CZ" dirty="0" smtClean="0"/>
              <a:t>in case they are short enough, they can be recognized, </a:t>
            </a:r>
          </a:p>
          <a:p>
            <a:pPr lvl="1"/>
            <a:r>
              <a:rPr lang="en-US" altLang="cs-CZ" dirty="0" smtClean="0"/>
              <a:t>if not, they will produce</a:t>
            </a:r>
            <a:br>
              <a:rPr lang="en-US" altLang="cs-CZ" dirty="0" smtClean="0"/>
            </a:br>
            <a:r>
              <a:rPr lang="en-US" altLang="cs-CZ" dirty="0" smtClean="0"/>
              <a:t>something different</a:t>
            </a:r>
          </a:p>
          <a:p>
            <a:pPr marL="0" indent="0">
              <a:buNone/>
            </a:pPr>
            <a:r>
              <a:rPr lang="en-US" altLang="cs-CZ" dirty="0" smtClean="0">
                <a:solidFill>
                  <a:srgbClr val="FF0000"/>
                </a:solidFill>
              </a:rPr>
              <a:t>#</a:t>
            </a:r>
            <a:r>
              <a:rPr lang="en-US" altLang="cs-CZ" dirty="0" err="1" smtClean="0">
                <a:solidFill>
                  <a:srgbClr val="FF0000"/>
                </a:solidFill>
              </a:rPr>
              <a:t>convolution_diracs</a:t>
            </a:r>
            <a:endParaRPr lang="en-US" altLang="cs-CZ" dirty="0" smtClean="0">
              <a:solidFill>
                <a:srgbClr val="FF0000"/>
              </a:solidFill>
            </a:endParaRPr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7EE9088-2E12-4FF1-BDE7-1AF22A4E4433}" type="slidenum">
              <a:rPr lang="cs-CZ" altLang="en-US" sz="1400" smtClean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cs-CZ" altLang="en-US" sz="1400" smtClean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1" y="2204864"/>
            <a:ext cx="10256311" cy="7920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3429000"/>
            <a:ext cx="1942899" cy="29031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880" y="4581128"/>
            <a:ext cx="3095128" cy="3741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912" y="5817075"/>
            <a:ext cx="6432259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17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1092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 of systems’ properties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serious examples </a:t>
            </a:r>
          </a:p>
          <a:p>
            <a:r>
              <a:rPr lang="en-US" dirty="0" smtClean="0"/>
              <a:t>… and on a typical Czech person loving beer: </a:t>
            </a:r>
          </a:p>
          <a:p>
            <a:pPr lvl="1"/>
            <a:r>
              <a:rPr lang="en-US" dirty="0" smtClean="0"/>
              <a:t>The input is number of beers. </a:t>
            </a:r>
          </a:p>
          <a:p>
            <a:pPr lvl="1"/>
            <a:r>
              <a:rPr lang="en-US" dirty="0" smtClean="0"/>
              <a:t>The output is his smile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648" y="3573016"/>
            <a:ext cx="6336704" cy="30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with and without memory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Discrete: the system work</a:t>
            </a:r>
            <a:r>
              <a:rPr lang="cs-CZ" dirty="0" smtClean="0"/>
              <a:t>s</a:t>
            </a:r>
            <a:r>
              <a:rPr lang="en-US" dirty="0" smtClean="0"/>
              <a:t> just with a single input sample: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y[n] = K x[n]</a:t>
            </a:r>
          </a:p>
          <a:p>
            <a:pPr lvl="1"/>
            <a:r>
              <a:rPr lang="en-US" dirty="0" smtClean="0"/>
              <a:t>No shifts, no memory. </a:t>
            </a:r>
          </a:p>
          <a:p>
            <a:pPr lvl="1"/>
            <a:r>
              <a:rPr lang="en-US" dirty="0" smtClean="0"/>
              <a:t>Either an amplifier (</a:t>
            </a:r>
            <a:r>
              <a:rPr lang="en-US" dirty="0" smtClean="0">
                <a:solidFill>
                  <a:srgbClr val="1436CA"/>
                </a:solidFill>
              </a:rPr>
              <a:t>z</a:t>
            </a:r>
            <a:r>
              <a:rPr lang="cs-CZ" dirty="0" smtClean="0">
                <a:solidFill>
                  <a:srgbClr val="1436CA"/>
                </a:solidFill>
              </a:rPr>
              <a:t>e</a:t>
            </a:r>
            <a:r>
              <a:rPr lang="en-US" dirty="0" err="1" smtClean="0">
                <a:solidFill>
                  <a:srgbClr val="1436CA"/>
                </a:solidFill>
              </a:rPr>
              <a:t>silova</a:t>
            </a:r>
            <a:r>
              <a:rPr lang="cs-CZ" dirty="0" smtClean="0">
                <a:solidFill>
                  <a:srgbClr val="1436CA"/>
                </a:solidFill>
              </a:rPr>
              <a:t>č</a:t>
            </a:r>
            <a:r>
              <a:rPr lang="en-US" dirty="0" smtClean="0"/>
              <a:t>) or an </a:t>
            </a:r>
            <a:r>
              <a:rPr lang="en-US" dirty="0" err="1" smtClean="0"/>
              <a:t>atenu</a:t>
            </a:r>
            <a:r>
              <a:rPr lang="cs-CZ" dirty="0" smtClean="0"/>
              <a:t>a</a:t>
            </a:r>
            <a:r>
              <a:rPr lang="en-US" dirty="0" smtClean="0"/>
              <a:t>tor</a:t>
            </a:r>
            <a:r>
              <a:rPr lang="cs-CZ" dirty="0" smtClean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1436CA"/>
                </a:solidFill>
              </a:rPr>
              <a:t>z</a:t>
            </a:r>
            <a:r>
              <a:rPr lang="cs-CZ" dirty="0">
                <a:solidFill>
                  <a:srgbClr val="1436CA"/>
                </a:solidFill>
              </a:rPr>
              <a:t>e</a:t>
            </a:r>
            <a:r>
              <a:rPr lang="en-US" dirty="0" err="1" smtClean="0">
                <a:solidFill>
                  <a:srgbClr val="1436CA"/>
                </a:solidFill>
              </a:rPr>
              <a:t>sl</a:t>
            </a:r>
            <a:r>
              <a:rPr lang="cs-CZ" dirty="0" err="1" smtClean="0">
                <a:solidFill>
                  <a:srgbClr val="1436CA"/>
                </a:solidFill>
              </a:rPr>
              <a:t>abo</a:t>
            </a:r>
            <a:r>
              <a:rPr lang="en-US" dirty="0" err="1" smtClean="0">
                <a:solidFill>
                  <a:srgbClr val="1436CA"/>
                </a:solidFill>
              </a:rPr>
              <a:t>va</a:t>
            </a:r>
            <a:r>
              <a:rPr lang="cs-CZ" dirty="0" smtClean="0">
                <a:solidFill>
                  <a:srgbClr val="1436CA"/>
                </a:solidFill>
              </a:rPr>
              <a:t>č, atenuátor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Impulse response of a memory-less system is a unit pulse: </a:t>
            </a:r>
            <a:r>
              <a:rPr lang="en-US" i="1" dirty="0" smtClean="0"/>
              <a:t>h[n] = [K]</a:t>
            </a:r>
          </a:p>
          <a:p>
            <a:r>
              <a:rPr lang="en-US" dirty="0" smtClean="0"/>
              <a:t>Continuous: </a:t>
            </a:r>
            <a:r>
              <a:rPr lang="en-US" dirty="0"/>
              <a:t>the system </a:t>
            </a:r>
            <a:r>
              <a:rPr lang="en-US" dirty="0" smtClean="0"/>
              <a:t>work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just with </a:t>
            </a:r>
            <a:r>
              <a:rPr lang="en-US" dirty="0" smtClean="0"/>
              <a:t>the current value of input signal:</a:t>
            </a:r>
          </a:p>
          <a:p>
            <a:pPr marL="0" indent="0">
              <a:buNone/>
            </a:pPr>
            <a:r>
              <a:rPr lang="en-US" i="1" dirty="0" smtClean="0"/>
              <a:t>	y(t) </a:t>
            </a:r>
            <a:r>
              <a:rPr lang="en-US" i="1" dirty="0"/>
              <a:t>= K </a:t>
            </a:r>
            <a:r>
              <a:rPr lang="en-US" i="1" dirty="0" smtClean="0"/>
              <a:t>x(t)</a:t>
            </a:r>
            <a:endParaRPr lang="en-US" i="1" dirty="0"/>
          </a:p>
          <a:p>
            <a:pPr lvl="1"/>
            <a:r>
              <a:rPr lang="en-US" dirty="0" smtClean="0"/>
              <a:t>No element to keep any previous information </a:t>
            </a:r>
            <a:br>
              <a:rPr lang="en-US" dirty="0" smtClean="0"/>
            </a:br>
            <a:r>
              <a:rPr lang="en-US" dirty="0" smtClean="0"/>
              <a:t>(no capacitor, no coil). </a:t>
            </a:r>
          </a:p>
          <a:p>
            <a:pPr lvl="1"/>
            <a:r>
              <a:rPr lang="en-US" dirty="0" err="1" smtClean="0"/>
              <a:t>Dtto</a:t>
            </a:r>
            <a:r>
              <a:rPr lang="en-US" dirty="0" smtClean="0"/>
              <a:t>: Either </a:t>
            </a:r>
            <a:r>
              <a:rPr lang="en-US" dirty="0"/>
              <a:t>an amplifier or an attenuator. </a:t>
            </a:r>
            <a:endParaRPr lang="en-US" dirty="0" smtClean="0"/>
          </a:p>
          <a:p>
            <a:pPr lvl="1"/>
            <a:r>
              <a:rPr lang="en-US" dirty="0"/>
              <a:t>Impulse response of a memory-less system is </a:t>
            </a:r>
            <a:r>
              <a:rPr lang="en-US" dirty="0" smtClean="0"/>
              <a:t>a Dirac pulse</a:t>
            </a:r>
            <a:r>
              <a:rPr lang="en-US" dirty="0"/>
              <a:t>: </a:t>
            </a:r>
            <a:r>
              <a:rPr lang="en-US" i="1" dirty="0" smtClean="0"/>
              <a:t>h(t) </a:t>
            </a:r>
            <a:r>
              <a:rPr lang="en-US" i="1" dirty="0"/>
              <a:t>= </a:t>
            </a:r>
            <a:r>
              <a:rPr lang="en-US" i="1" dirty="0" smtClean="0"/>
              <a:t>K</a:t>
            </a:r>
            <a:r>
              <a:rPr lang="el-GR" i="1" dirty="0" smtClean="0"/>
              <a:t>δ</a:t>
            </a:r>
            <a:r>
              <a:rPr lang="en-US" i="1" dirty="0" smtClean="0"/>
              <a:t>(t)</a:t>
            </a:r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19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405" y="2420888"/>
            <a:ext cx="1998371" cy="3112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2276872"/>
            <a:ext cx="2642154" cy="6233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2707" y="5392790"/>
            <a:ext cx="4022634" cy="6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803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017" y="4509120"/>
            <a:ext cx="6327469" cy="21647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396270"/>
            <a:ext cx="5581180" cy="26570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 (</a:t>
            </a:r>
            <a:r>
              <a:rPr lang="en-US" dirty="0" err="1" smtClean="0"/>
              <a:t>kauzalita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905872" cy="4895850"/>
          </a:xfrm>
        </p:spPr>
        <p:txBody>
          <a:bodyPr>
            <a:normAutofit/>
          </a:bodyPr>
          <a:lstStyle/>
          <a:p>
            <a:r>
              <a:rPr lang="en-US" dirty="0" smtClean="0"/>
              <a:t>The system must react only on its current and past input, can not see the future.</a:t>
            </a:r>
          </a:p>
          <a:p>
            <a:r>
              <a:rPr lang="en-US" dirty="0" smtClean="0"/>
              <a:t>Causality represented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by the impulse response: </a:t>
            </a:r>
          </a:p>
          <a:p>
            <a:endParaRPr lang="en-US" dirty="0"/>
          </a:p>
          <a:p>
            <a:pPr lvl="1"/>
            <a:r>
              <a:rPr lang="en-US" dirty="0" smtClean="0"/>
              <a:t>Obvious, as the impulse </a:t>
            </a:r>
            <a:br>
              <a:rPr lang="en-US" dirty="0" smtClean="0"/>
            </a:br>
            <a:r>
              <a:rPr lang="en-US" dirty="0" smtClean="0"/>
              <a:t>response can not</a:t>
            </a:r>
            <a:br>
              <a:rPr lang="en-US" dirty="0" smtClean="0"/>
            </a:br>
            <a:r>
              <a:rPr lang="en-US" dirty="0" smtClean="0"/>
              <a:t>have non-zero values in the future. </a:t>
            </a:r>
          </a:p>
          <a:p>
            <a:r>
              <a:rPr lang="en-US" dirty="0" smtClean="0"/>
              <a:t>Convolution sums/integrals then more reasonable limits 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20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441" y="3192967"/>
            <a:ext cx="2877449" cy="9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 - examples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y[n] = x[n] – x[n-1]     </a:t>
            </a:r>
            <a:r>
              <a:rPr lang="cs-CZ" i="1" dirty="0" smtClean="0"/>
              <a:t>	</a:t>
            </a:r>
            <a:r>
              <a:rPr lang="en-US" dirty="0" smtClean="0"/>
              <a:t>this systems looks just to the past. </a:t>
            </a:r>
            <a:r>
              <a:rPr lang="en-US" b="1" dirty="0" smtClean="0">
                <a:solidFill>
                  <a:srgbClr val="1D9B3E"/>
                </a:solidFill>
              </a:rPr>
              <a:t>=&gt; CAUSAL</a:t>
            </a:r>
          </a:p>
          <a:p>
            <a:endParaRPr lang="cs-CZ" i="1" dirty="0" smtClean="0"/>
          </a:p>
          <a:p>
            <a:r>
              <a:rPr lang="en-US" i="1" dirty="0" smtClean="0"/>
              <a:t>y(t) </a:t>
            </a:r>
            <a:r>
              <a:rPr lang="en-US" i="1" dirty="0"/>
              <a:t>= </a:t>
            </a:r>
            <a:r>
              <a:rPr lang="en-US" i="1" dirty="0" smtClean="0"/>
              <a:t>x(-t)		</a:t>
            </a:r>
            <a:r>
              <a:rPr lang="cs-CZ" i="1" dirty="0" smtClean="0"/>
              <a:t>	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i="1" dirty="0" smtClean="0"/>
              <a:t>t</a:t>
            </a:r>
            <a:r>
              <a:rPr lang="en-US" i="1" dirty="0" smtClean="0"/>
              <a:t>=0.4, </a:t>
            </a:r>
            <a:r>
              <a:rPr lang="en-US" dirty="0" smtClean="0"/>
              <a:t>still OK, we are looking to the past.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cs-CZ" dirty="0" smtClean="0"/>
              <a:t>	</a:t>
            </a:r>
            <a:r>
              <a:rPr lang="en-US" dirty="0" smtClean="0"/>
              <a:t>for t = -1, bad, we are looking to the future !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cs-CZ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=&gt; NON-CAUSAL</a:t>
            </a:r>
          </a:p>
          <a:p>
            <a:pPr marL="0" indent="0">
              <a:buNone/>
            </a:pP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#causality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21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5967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bounded input, the system should react by a bounded output. </a:t>
            </a:r>
          </a:p>
          <a:p>
            <a:pPr marL="0" indent="0">
              <a:buNone/>
            </a:pPr>
            <a:r>
              <a:rPr lang="en-US" dirty="0" smtClean="0"/>
              <a:t>	discrete time: 	if |</a:t>
            </a:r>
            <a:r>
              <a:rPr lang="en-US" i="1" dirty="0" smtClean="0"/>
              <a:t>x(t)</a:t>
            </a:r>
            <a:r>
              <a:rPr lang="en-US" dirty="0" smtClean="0"/>
              <a:t>|</a:t>
            </a:r>
            <a:r>
              <a:rPr lang="en-US" i="1" dirty="0" smtClean="0"/>
              <a:t> &lt; B</a:t>
            </a:r>
            <a:r>
              <a:rPr lang="en-US" dirty="0" smtClean="0"/>
              <a:t>, then |</a:t>
            </a:r>
            <a:r>
              <a:rPr lang="en-US" i="1" dirty="0" smtClean="0"/>
              <a:t>y(t</a:t>
            </a:r>
            <a:r>
              <a:rPr lang="en-US" i="1" dirty="0"/>
              <a:t>)</a:t>
            </a:r>
            <a:r>
              <a:rPr lang="en-US" dirty="0"/>
              <a:t>|</a:t>
            </a:r>
            <a:r>
              <a:rPr lang="en-US" i="1" dirty="0"/>
              <a:t> &lt; </a:t>
            </a:r>
            <a:r>
              <a:rPr lang="en-US" i="1" dirty="0" smtClean="0"/>
              <a:t>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continuous </a:t>
            </a:r>
            <a:r>
              <a:rPr lang="en-US" dirty="0"/>
              <a:t>time: </a:t>
            </a:r>
            <a:r>
              <a:rPr lang="en-US" dirty="0" smtClean="0"/>
              <a:t>	if </a:t>
            </a:r>
            <a:r>
              <a:rPr lang="en-US" dirty="0"/>
              <a:t>|</a:t>
            </a:r>
            <a:r>
              <a:rPr lang="en-US" i="1" dirty="0" smtClean="0"/>
              <a:t>x[n]</a:t>
            </a:r>
            <a:r>
              <a:rPr lang="en-US" dirty="0" smtClean="0"/>
              <a:t>|</a:t>
            </a:r>
            <a:r>
              <a:rPr lang="en-US" i="1" dirty="0" smtClean="0"/>
              <a:t> </a:t>
            </a:r>
            <a:r>
              <a:rPr lang="en-US" i="1" dirty="0"/>
              <a:t>&lt; B</a:t>
            </a:r>
            <a:r>
              <a:rPr lang="en-US" dirty="0"/>
              <a:t>, then |</a:t>
            </a:r>
            <a:r>
              <a:rPr lang="en-US" i="1" dirty="0" smtClean="0"/>
              <a:t>y[n]</a:t>
            </a:r>
            <a:r>
              <a:rPr lang="en-US" dirty="0" smtClean="0"/>
              <a:t>|</a:t>
            </a:r>
            <a:r>
              <a:rPr lang="en-US" i="1" dirty="0" smtClean="0"/>
              <a:t> </a:t>
            </a:r>
            <a:r>
              <a:rPr lang="en-US" i="1" dirty="0"/>
              <a:t>&lt; </a:t>
            </a:r>
            <a:r>
              <a:rPr lang="en-US" i="1" dirty="0" smtClean="0"/>
              <a:t>C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i="1" dirty="0" smtClean="0"/>
              <a:t>y(t)  = t x(t)    	</a:t>
            </a:r>
            <a:r>
              <a:rPr lang="en-US" dirty="0" smtClean="0"/>
              <a:t>even for bounded input, this signal will be ꝏ as time </a:t>
            </a:r>
            <a:br>
              <a:rPr lang="en-US" dirty="0" smtClean="0"/>
            </a:br>
            <a:r>
              <a:rPr lang="en-US" dirty="0" smtClean="0"/>
              <a:t>			approaches ꝏ </a:t>
            </a:r>
            <a:r>
              <a:rPr lang="en-US" b="1" dirty="0" smtClean="0">
                <a:solidFill>
                  <a:srgbClr val="FF0000"/>
                </a:solidFill>
              </a:rPr>
              <a:t>=&gt; NOT STABLE</a:t>
            </a:r>
          </a:p>
          <a:p>
            <a:pPr lvl="1"/>
            <a:endParaRPr lang="en-US" i="1" dirty="0" smtClean="0"/>
          </a:p>
          <a:p>
            <a:pPr lvl="1"/>
            <a:r>
              <a:rPr lang="en-US" i="1" dirty="0" smtClean="0"/>
              <a:t>y(t</a:t>
            </a:r>
            <a:r>
              <a:rPr lang="en-US" i="1" dirty="0"/>
              <a:t>)  </a:t>
            </a:r>
            <a:r>
              <a:rPr lang="en-US" i="1" dirty="0" smtClean="0"/>
              <a:t>= 2</a:t>
            </a:r>
            <a:r>
              <a:rPr lang="en-US" i="1" baseline="30000" dirty="0" smtClean="0"/>
              <a:t>x(t)</a:t>
            </a:r>
            <a:r>
              <a:rPr lang="en-US" i="1" dirty="0" smtClean="0"/>
              <a:t> 	</a:t>
            </a:r>
            <a:r>
              <a:rPr lang="en-US" dirty="0" smtClean="0"/>
              <a:t>in case the input signal is limited to interval </a:t>
            </a:r>
            <a:r>
              <a:rPr lang="en-US" i="1" dirty="0" smtClean="0"/>
              <a:t>[-B, B]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the output will be limited to </a:t>
            </a:r>
            <a:r>
              <a:rPr lang="en-US" i="1" dirty="0" smtClean="0"/>
              <a:t>[2</a:t>
            </a:r>
            <a:r>
              <a:rPr lang="en-US" i="1" baseline="30000" dirty="0" smtClean="0"/>
              <a:t>-B</a:t>
            </a:r>
            <a:r>
              <a:rPr lang="en-US" i="1" dirty="0"/>
              <a:t> </a:t>
            </a:r>
            <a:r>
              <a:rPr lang="en-US" i="1" dirty="0" smtClean="0"/>
              <a:t>,2</a:t>
            </a:r>
            <a:r>
              <a:rPr lang="en-US" i="1" baseline="30000" dirty="0" smtClean="0"/>
              <a:t>+B</a:t>
            </a:r>
            <a:r>
              <a:rPr lang="en-US" i="1" dirty="0" smtClean="0"/>
              <a:t>]. </a:t>
            </a:r>
            <a:r>
              <a:rPr lang="en-US" dirty="0" smtClean="0"/>
              <a:t>If we pick </a:t>
            </a:r>
            <a:br>
              <a:rPr lang="en-US" dirty="0" smtClean="0"/>
            </a:br>
            <a:r>
              <a:rPr lang="en-US" dirty="0" smtClean="0"/>
              <a:t>			the greater value out of </a:t>
            </a:r>
            <a:r>
              <a:rPr lang="en-US" i="1" dirty="0"/>
              <a:t>2</a:t>
            </a:r>
            <a:r>
              <a:rPr lang="en-US" i="1" baseline="30000" dirty="0"/>
              <a:t>-B</a:t>
            </a:r>
            <a:r>
              <a:rPr lang="en-US" i="1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2</a:t>
            </a:r>
            <a:r>
              <a:rPr lang="en-US" i="1" baseline="30000" dirty="0" smtClean="0"/>
              <a:t>+B</a:t>
            </a:r>
            <a:r>
              <a:rPr lang="cs-CZ" dirty="0" smtClean="0"/>
              <a:t>, w</a:t>
            </a:r>
            <a:r>
              <a:rPr lang="en-US" dirty="0" smtClean="0"/>
              <a:t>e have </a:t>
            </a:r>
            <a:r>
              <a:rPr lang="en-US" i="1" dirty="0" smtClean="0"/>
              <a:t>C. </a:t>
            </a:r>
            <a:r>
              <a:rPr lang="en-US" b="1" dirty="0">
                <a:solidFill>
                  <a:srgbClr val="1D9B3E"/>
                </a:solidFill>
              </a:rPr>
              <a:t>=&gt; </a:t>
            </a:r>
            <a:r>
              <a:rPr lang="en-US" b="1" dirty="0" smtClean="0">
                <a:solidFill>
                  <a:srgbClr val="1D9B3E"/>
                </a:solidFill>
              </a:rPr>
              <a:t>STABLE</a:t>
            </a:r>
            <a:endParaRPr lang="en-US" i="1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#stability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6940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invariance (</a:t>
            </a:r>
            <a:r>
              <a:rPr lang="cs-CZ" dirty="0" smtClean="0">
                <a:solidFill>
                  <a:srgbClr val="1436CA"/>
                </a:solidFill>
              </a:rPr>
              <a:t>časová invariantnost, neměnnost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 smtClean="0"/>
              <a:t>If the </a:t>
            </a:r>
            <a:r>
              <a:rPr lang="cs-CZ" dirty="0" err="1" smtClean="0"/>
              <a:t>syst</a:t>
            </a:r>
            <a:r>
              <a:rPr lang="en-US" dirty="0" smtClean="0"/>
              <a:t>e</a:t>
            </a:r>
            <a:r>
              <a:rPr lang="cs-CZ" dirty="0" smtClean="0"/>
              <a:t>m </a:t>
            </a:r>
            <a:r>
              <a:rPr lang="en-US" dirty="0" smtClean="0"/>
              <a:t>does not change its behavior over the time, we call it </a:t>
            </a:r>
            <a:r>
              <a:rPr lang="en-US" b="1" dirty="0" smtClean="0"/>
              <a:t>time-invariant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If it produces an output now, it should produce the same </a:t>
            </a:r>
            <a:r>
              <a:rPr lang="en-US" dirty="0" err="1" smtClean="0"/>
              <a:t>outpu</a:t>
            </a:r>
            <a:r>
              <a:rPr lang="cs-CZ" dirty="0" smtClean="0"/>
              <a:t>t</a:t>
            </a:r>
            <a:r>
              <a:rPr lang="en-US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in case the input is delayed (or advanced) by any time. </a:t>
            </a:r>
          </a:p>
          <a:p>
            <a:pPr lvl="1"/>
            <a:r>
              <a:rPr lang="en-US" dirty="0" smtClean="0"/>
              <a:t>Discrete: if </a:t>
            </a:r>
            <a:r>
              <a:rPr lang="en-US" i="1" dirty="0" smtClean="0"/>
              <a:t>x[n] -&gt; y[n]</a:t>
            </a:r>
            <a:r>
              <a:rPr lang="en-US" dirty="0" smtClean="0"/>
              <a:t>, then </a:t>
            </a:r>
            <a:r>
              <a:rPr lang="en-US" i="1" dirty="0" smtClean="0"/>
              <a:t>x[n-m] </a:t>
            </a:r>
            <a:r>
              <a:rPr lang="en-US" i="1" dirty="0"/>
              <a:t>-&gt; </a:t>
            </a:r>
            <a:r>
              <a:rPr lang="en-US" i="1" dirty="0" smtClean="0"/>
              <a:t>y[n-m]</a:t>
            </a:r>
          </a:p>
          <a:p>
            <a:pPr lvl="1"/>
            <a:r>
              <a:rPr lang="en-US" dirty="0" smtClean="0"/>
              <a:t>Continuous:</a:t>
            </a:r>
            <a:r>
              <a:rPr lang="en-US" i="1" dirty="0" smtClean="0"/>
              <a:t> </a:t>
            </a:r>
            <a:r>
              <a:rPr lang="en-US" dirty="0"/>
              <a:t>if </a:t>
            </a:r>
            <a:r>
              <a:rPr lang="en-US" i="1" dirty="0" smtClean="0"/>
              <a:t>x(t) </a:t>
            </a:r>
            <a:r>
              <a:rPr lang="en-US" i="1" dirty="0"/>
              <a:t>-&gt; </a:t>
            </a:r>
            <a:r>
              <a:rPr lang="en-US" i="1" dirty="0" smtClean="0"/>
              <a:t>y(t)</a:t>
            </a:r>
            <a:r>
              <a:rPr lang="en-US" dirty="0" smtClean="0"/>
              <a:t>, </a:t>
            </a:r>
            <a:r>
              <a:rPr lang="en-US" dirty="0"/>
              <a:t>then </a:t>
            </a:r>
            <a:r>
              <a:rPr lang="en-US" i="1" dirty="0" smtClean="0"/>
              <a:t>x(t – </a:t>
            </a:r>
            <a:r>
              <a:rPr lang="el-GR" i="1" dirty="0" smtClean="0"/>
              <a:t>τ</a:t>
            </a:r>
            <a:r>
              <a:rPr lang="en-US" i="1" dirty="0" smtClean="0"/>
              <a:t>) </a:t>
            </a:r>
            <a:r>
              <a:rPr lang="en-US" i="1" dirty="0"/>
              <a:t>-&gt; </a:t>
            </a:r>
            <a:r>
              <a:rPr lang="en-US" i="1" dirty="0" smtClean="0"/>
              <a:t>y(t </a:t>
            </a:r>
            <a:r>
              <a:rPr lang="en-US" i="1" dirty="0"/>
              <a:t>– </a:t>
            </a:r>
            <a:r>
              <a:rPr lang="el-GR" i="1" dirty="0"/>
              <a:t>τ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Systems that we see in ISS are time-invariant. </a:t>
            </a:r>
          </a:p>
          <a:p>
            <a:r>
              <a:rPr lang="en-US" dirty="0" smtClean="0"/>
              <a:t>However, we often </a:t>
            </a:r>
            <a:br>
              <a:rPr lang="en-US" dirty="0" smtClean="0"/>
            </a:br>
            <a:r>
              <a:rPr lang="en-US" dirty="0" smtClean="0"/>
              <a:t>meet systems that </a:t>
            </a:r>
            <a:br>
              <a:rPr lang="en-US" dirty="0" smtClean="0"/>
            </a:br>
            <a:r>
              <a:rPr lang="en-US" dirty="0" smtClean="0"/>
              <a:t>are not – think about </a:t>
            </a:r>
            <a:br>
              <a:rPr lang="en-US" dirty="0" smtClean="0"/>
            </a:br>
            <a:r>
              <a:rPr lang="en-US" dirty="0" smtClean="0"/>
              <a:t>speech coding!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4853875"/>
            <a:ext cx="7488832" cy="200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invariance – examples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y(t) = </a:t>
            </a:r>
            <a:r>
              <a:rPr lang="en-US" dirty="0" smtClean="0"/>
              <a:t>sin </a:t>
            </a:r>
            <a:r>
              <a:rPr lang="en-US" i="1" dirty="0" smtClean="0"/>
              <a:t>[x(t)].     </a:t>
            </a:r>
            <a:r>
              <a:rPr lang="en-US" dirty="0" smtClean="0"/>
              <a:t>In case we compute it for </a:t>
            </a:r>
            <a:r>
              <a:rPr lang="en-US" i="1" dirty="0"/>
              <a:t>t – </a:t>
            </a:r>
            <a:r>
              <a:rPr lang="el-GR" i="1" dirty="0" smtClean="0"/>
              <a:t>τ</a:t>
            </a:r>
            <a:r>
              <a:rPr lang="en-US" dirty="0" smtClean="0"/>
              <a:t>, we use the modified </a:t>
            </a:r>
            <a:br>
              <a:rPr lang="en-US" dirty="0" smtClean="0"/>
            </a:br>
            <a:r>
              <a:rPr lang="en-US" dirty="0" smtClean="0"/>
              <a:t>			time as argument, and we obtain </a:t>
            </a:r>
            <a:br>
              <a:rPr lang="en-US" dirty="0" smtClean="0"/>
            </a:br>
            <a:r>
              <a:rPr lang="en-US" i="1" dirty="0" smtClean="0"/>
              <a:t>			y(t</a:t>
            </a:r>
            <a:r>
              <a:rPr lang="en-US" i="1" dirty="0"/>
              <a:t> – </a:t>
            </a:r>
            <a:r>
              <a:rPr lang="el-GR" i="1" dirty="0" smtClean="0"/>
              <a:t>τ</a:t>
            </a:r>
            <a:r>
              <a:rPr lang="en-US" i="1" dirty="0" smtClean="0"/>
              <a:t>) = </a:t>
            </a:r>
            <a:r>
              <a:rPr lang="en-US" i="1" dirty="0"/>
              <a:t>sin [</a:t>
            </a:r>
            <a:r>
              <a:rPr lang="en-US" i="1" dirty="0" smtClean="0"/>
              <a:t>x(</a:t>
            </a:r>
            <a:r>
              <a:rPr lang="en-US" i="1" dirty="0"/>
              <a:t>t – </a:t>
            </a:r>
            <a:r>
              <a:rPr lang="el-GR" i="1" dirty="0"/>
              <a:t>τ</a:t>
            </a:r>
            <a:r>
              <a:rPr lang="en-US" i="1" dirty="0" smtClean="0"/>
              <a:t>)]      </a:t>
            </a:r>
            <a:r>
              <a:rPr lang="en-US" b="1" dirty="0" smtClean="0">
                <a:solidFill>
                  <a:srgbClr val="1D9B3E"/>
                </a:solidFill>
              </a:rPr>
              <a:t>=&gt; TIME-INVARIANT</a:t>
            </a:r>
          </a:p>
          <a:p>
            <a:endParaRPr lang="en-US" i="1" dirty="0" smtClean="0"/>
          </a:p>
          <a:p>
            <a:r>
              <a:rPr lang="en-US" i="1" dirty="0" smtClean="0"/>
              <a:t>y[n] </a:t>
            </a:r>
            <a:r>
              <a:rPr lang="en-US" i="1" dirty="0"/>
              <a:t>= </a:t>
            </a:r>
            <a:r>
              <a:rPr lang="en-US" i="1" dirty="0" smtClean="0"/>
              <a:t>n x[n]	</a:t>
            </a:r>
            <a:r>
              <a:rPr lang="en-US" dirty="0" smtClean="0"/>
              <a:t>the output will depend on where the signal is </a:t>
            </a:r>
            <a:br>
              <a:rPr lang="en-US" dirty="0" smtClean="0"/>
            </a:br>
            <a:r>
              <a:rPr lang="en-US" dirty="0" smtClean="0"/>
              <a:t>			located in time </a:t>
            </a:r>
            <a:r>
              <a:rPr lang="en-US" b="1" dirty="0">
                <a:solidFill>
                  <a:srgbClr val="FF0000"/>
                </a:solidFill>
              </a:rPr>
              <a:t>=&gt; </a:t>
            </a:r>
            <a:r>
              <a:rPr lang="en-US" b="1" dirty="0" smtClean="0">
                <a:solidFill>
                  <a:srgbClr val="FF0000"/>
                </a:solidFill>
              </a:rPr>
              <a:t>NOT TIME-INVARIANT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time_invariance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24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3519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162456" cy="4351338"/>
          </a:xfrm>
        </p:spPr>
        <p:txBody>
          <a:bodyPr/>
          <a:lstStyle/>
          <a:p>
            <a:r>
              <a:rPr lang="en-US" dirty="0" smtClean="0"/>
              <a:t>If the signal reacts to input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by output 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dirty="0" smtClean="0"/>
              <a:t> and to input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by output </a:t>
            </a:r>
            <a:r>
              <a:rPr lang="en-US" i="1" dirty="0" smtClean="0"/>
              <a:t>y</a:t>
            </a:r>
            <a:r>
              <a:rPr lang="en-US" i="1" baseline="-25000" dirty="0" smtClean="0"/>
              <a:t>2</a:t>
            </a:r>
            <a:r>
              <a:rPr lang="en-US" dirty="0" smtClean="0"/>
              <a:t> , then, if it reacts to the linear combination of these inputs by the same linear combination of outputs, we call it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Linear combination is just multiplication by 2 different constants and sum (think about a filter or computing a weighted average!). </a:t>
            </a:r>
          </a:p>
          <a:p>
            <a:pPr lvl="1"/>
            <a:r>
              <a:rPr lang="en-US" dirty="0" smtClean="0"/>
              <a:t>Discrete: if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[n] -&gt; y</a:t>
            </a:r>
            <a:r>
              <a:rPr lang="en-US" i="1" baseline="-25000" dirty="0" smtClean="0"/>
              <a:t>1</a:t>
            </a:r>
            <a:r>
              <a:rPr lang="en-US" i="1" dirty="0"/>
              <a:t>[n</a:t>
            </a:r>
            <a:r>
              <a:rPr lang="en-US" i="1" dirty="0" smtClean="0"/>
              <a:t>]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i="1" dirty="0" smtClean="0"/>
              <a:t>[n</a:t>
            </a:r>
            <a:r>
              <a:rPr lang="en-US" i="1" dirty="0"/>
              <a:t>] -&gt; </a:t>
            </a:r>
            <a:r>
              <a:rPr lang="en-US" i="1" dirty="0" smtClean="0"/>
              <a:t>y</a:t>
            </a:r>
            <a:r>
              <a:rPr lang="en-US" i="1" baseline="-25000" dirty="0" smtClean="0"/>
              <a:t>2</a:t>
            </a:r>
            <a:r>
              <a:rPr lang="en-US" i="1" dirty="0" smtClean="0"/>
              <a:t>[n]</a:t>
            </a:r>
            <a:r>
              <a:rPr lang="en-US" dirty="0" smtClean="0"/>
              <a:t>, then  </a:t>
            </a:r>
            <a:r>
              <a:rPr lang="en-US" i="1" dirty="0" smtClean="0"/>
              <a:t>ax</a:t>
            </a:r>
            <a:r>
              <a:rPr lang="en-US" i="1" baseline="-25000" dirty="0" smtClean="0"/>
              <a:t>1</a:t>
            </a:r>
            <a:r>
              <a:rPr lang="en-US" i="1" dirty="0" smtClean="0"/>
              <a:t>[n] + bx</a:t>
            </a:r>
            <a:r>
              <a:rPr lang="en-US" i="1" baseline="-25000" dirty="0" smtClean="0"/>
              <a:t>2</a:t>
            </a:r>
            <a:r>
              <a:rPr lang="en-US" i="1" dirty="0" smtClean="0"/>
              <a:t>[n</a:t>
            </a:r>
            <a:r>
              <a:rPr lang="en-US" i="1" dirty="0"/>
              <a:t>]</a:t>
            </a:r>
            <a:r>
              <a:rPr lang="en-US" i="1" dirty="0" smtClean="0"/>
              <a:t> </a:t>
            </a:r>
            <a:r>
              <a:rPr lang="en-US" i="1" dirty="0"/>
              <a:t>-&gt; </a:t>
            </a:r>
            <a:r>
              <a:rPr lang="en-US" i="1" dirty="0" smtClean="0"/>
              <a:t>ay</a:t>
            </a:r>
            <a:r>
              <a:rPr lang="en-US" i="1" baseline="-25000" dirty="0" smtClean="0"/>
              <a:t>1</a:t>
            </a:r>
            <a:r>
              <a:rPr lang="en-US" i="1" dirty="0" smtClean="0"/>
              <a:t>[n] + by</a:t>
            </a:r>
            <a:r>
              <a:rPr lang="en-US" i="1" baseline="-25000" dirty="0" smtClean="0"/>
              <a:t>2</a:t>
            </a:r>
            <a:r>
              <a:rPr lang="en-US" i="1" dirty="0" smtClean="0"/>
              <a:t>[n]</a:t>
            </a:r>
          </a:p>
          <a:p>
            <a:pPr lvl="1"/>
            <a:r>
              <a:rPr lang="en-US" dirty="0" smtClean="0"/>
              <a:t>Continuous: </a:t>
            </a:r>
            <a:r>
              <a:rPr lang="en-US" dirty="0"/>
              <a:t>if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(t) </a:t>
            </a:r>
            <a:r>
              <a:rPr lang="en-US" i="1" dirty="0"/>
              <a:t>-&gt; 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i="1" dirty="0" smtClean="0"/>
              <a:t>(t)</a:t>
            </a:r>
            <a:r>
              <a:rPr lang="en-US" dirty="0" smtClean="0"/>
              <a:t>  </a:t>
            </a:r>
            <a:r>
              <a:rPr lang="en-US" dirty="0"/>
              <a:t>and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i="1" dirty="0" smtClean="0"/>
              <a:t>(t) </a:t>
            </a:r>
            <a:r>
              <a:rPr lang="en-US" i="1" dirty="0"/>
              <a:t>-&gt; </a:t>
            </a:r>
            <a:r>
              <a:rPr lang="en-US" i="1" dirty="0" smtClean="0"/>
              <a:t>y</a:t>
            </a:r>
            <a:r>
              <a:rPr lang="en-US" i="1" baseline="-25000" dirty="0" smtClean="0"/>
              <a:t>2</a:t>
            </a:r>
            <a:r>
              <a:rPr lang="en-US" i="1" dirty="0" smtClean="0"/>
              <a:t>(t)</a:t>
            </a:r>
            <a:r>
              <a:rPr lang="en-US" dirty="0" smtClean="0"/>
              <a:t>, </a:t>
            </a:r>
            <a:r>
              <a:rPr lang="en-US" dirty="0"/>
              <a:t>then  </a:t>
            </a:r>
            <a:r>
              <a:rPr lang="en-US" i="1" dirty="0" smtClean="0"/>
              <a:t>ax</a:t>
            </a:r>
            <a:r>
              <a:rPr lang="en-US" i="1" baseline="-25000" dirty="0" smtClean="0"/>
              <a:t>1</a:t>
            </a:r>
            <a:r>
              <a:rPr lang="en-US" i="1" dirty="0" smtClean="0"/>
              <a:t>(t) </a:t>
            </a:r>
            <a:r>
              <a:rPr lang="en-US" i="1" dirty="0"/>
              <a:t>+ </a:t>
            </a:r>
            <a:r>
              <a:rPr lang="en-US" i="1" dirty="0" smtClean="0"/>
              <a:t>bx</a:t>
            </a:r>
            <a:r>
              <a:rPr lang="en-US" i="1" baseline="-25000" dirty="0" smtClean="0"/>
              <a:t>2</a:t>
            </a:r>
            <a:r>
              <a:rPr lang="en-US" i="1" dirty="0" smtClean="0"/>
              <a:t>(t) </a:t>
            </a:r>
            <a:r>
              <a:rPr lang="en-US" i="1" dirty="0"/>
              <a:t>-&gt; </a:t>
            </a:r>
            <a:r>
              <a:rPr lang="en-US" i="1" dirty="0" smtClean="0"/>
              <a:t>ay</a:t>
            </a:r>
            <a:r>
              <a:rPr lang="en-US" i="1" baseline="-25000" dirty="0" smtClean="0"/>
              <a:t>1</a:t>
            </a:r>
            <a:r>
              <a:rPr lang="en-US" i="1" dirty="0" smtClean="0"/>
              <a:t>(t) </a:t>
            </a:r>
            <a:r>
              <a:rPr lang="en-US" i="1" dirty="0"/>
              <a:t>+ </a:t>
            </a:r>
            <a:r>
              <a:rPr lang="en-US" i="1" dirty="0" smtClean="0"/>
              <a:t>by</a:t>
            </a:r>
            <a:r>
              <a:rPr lang="en-US" i="1" baseline="-25000" dirty="0" smtClean="0"/>
              <a:t>2</a:t>
            </a:r>
            <a:r>
              <a:rPr lang="en-US" i="1" dirty="0" smtClean="0"/>
              <a:t>(t)</a:t>
            </a:r>
          </a:p>
          <a:p>
            <a:r>
              <a:rPr lang="en-US" dirty="0"/>
              <a:t>Systems that we see in ISS are </a:t>
            </a:r>
            <a:r>
              <a:rPr lang="en-US" dirty="0" smtClean="0"/>
              <a:t>linear</a:t>
            </a:r>
          </a:p>
          <a:p>
            <a:r>
              <a:rPr lang="en-US" dirty="0" smtClean="0"/>
              <a:t>However, many applications use non-</a:t>
            </a:r>
            <a:r>
              <a:rPr lang="en-US" dirty="0" err="1" smtClean="0"/>
              <a:t>linearities</a:t>
            </a:r>
            <a:r>
              <a:rPr lang="en-US" dirty="0" smtClean="0"/>
              <a:t> (distortion </a:t>
            </a:r>
            <a:r>
              <a:rPr lang="cs-CZ" dirty="0" err="1" smtClean="0"/>
              <a:t>effects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en-US" dirty="0" smtClean="0"/>
              <a:t>for guitars, artificial neural networks in machine learning</a:t>
            </a:r>
            <a:r>
              <a:rPr lang="cs-CZ" dirty="0" smtClean="0"/>
              <a:t>, …</a:t>
            </a:r>
            <a:r>
              <a:rPr lang="en-US" dirty="0" smtClean="0"/>
              <a:t>).  </a:t>
            </a:r>
            <a:endParaRPr lang="en-US" dirty="0"/>
          </a:p>
          <a:p>
            <a:endParaRPr lang="en-US" i="1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7324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Linearity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26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49677"/>
            <a:ext cx="10513168" cy="48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Non-linearity + examples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216749"/>
            <a:ext cx="10946432" cy="2960213"/>
          </a:xfrm>
        </p:spPr>
        <p:txBody>
          <a:bodyPr/>
          <a:lstStyle/>
          <a:p>
            <a:r>
              <a:rPr lang="en-US" dirty="0" smtClean="0"/>
              <a:t>Serious examples: </a:t>
            </a:r>
          </a:p>
          <a:p>
            <a:pPr lvl="1"/>
            <a:r>
              <a:rPr lang="en-US" i="1" dirty="0" smtClean="0"/>
              <a:t>y(t) = t x(t)</a:t>
            </a:r>
            <a:r>
              <a:rPr lang="en-US" dirty="0" smtClean="0"/>
              <a:t>    	for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(t</a:t>
            </a:r>
            <a:r>
              <a:rPr lang="en-US" i="1" dirty="0" smtClean="0"/>
              <a:t>), </a:t>
            </a:r>
            <a:r>
              <a:rPr lang="en-US" dirty="0" smtClean="0"/>
              <a:t>the output will be 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i="1" dirty="0" smtClean="0"/>
              <a:t>(t</a:t>
            </a:r>
            <a:r>
              <a:rPr lang="en-US" i="1" dirty="0"/>
              <a:t>)</a:t>
            </a:r>
            <a:r>
              <a:rPr lang="en-US" dirty="0" smtClean="0"/>
              <a:t> = </a:t>
            </a:r>
            <a:r>
              <a:rPr lang="en-US" i="1" dirty="0" smtClean="0"/>
              <a:t>tx</a:t>
            </a:r>
            <a:r>
              <a:rPr lang="en-US" i="1" baseline="-25000" dirty="0" smtClean="0"/>
              <a:t>1</a:t>
            </a:r>
            <a:r>
              <a:rPr lang="en-US" i="1" dirty="0" smtClean="0"/>
              <a:t>(t), </a:t>
            </a:r>
            <a:r>
              <a:rPr lang="en-US" dirty="0"/>
              <a:t>for 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(t), </a:t>
            </a:r>
            <a:r>
              <a:rPr lang="en-US" dirty="0"/>
              <a:t>the output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        	will </a:t>
            </a:r>
            <a:r>
              <a:rPr lang="en-US" dirty="0"/>
              <a:t>be </a:t>
            </a:r>
            <a:r>
              <a:rPr lang="en-US" i="1" dirty="0" smtClean="0"/>
              <a:t>y</a:t>
            </a:r>
            <a:r>
              <a:rPr lang="en-US" i="1" baseline="-25000" dirty="0" smtClean="0"/>
              <a:t>2</a:t>
            </a:r>
            <a:r>
              <a:rPr lang="en-US" i="1" dirty="0" smtClean="0"/>
              <a:t>(t</a:t>
            </a:r>
            <a:r>
              <a:rPr lang="en-US" i="1" dirty="0"/>
              <a:t>)</a:t>
            </a:r>
            <a:r>
              <a:rPr lang="en-US" dirty="0"/>
              <a:t> = </a:t>
            </a:r>
            <a:r>
              <a:rPr lang="en-US" i="1" dirty="0" smtClean="0"/>
              <a:t>tx</a:t>
            </a:r>
            <a:r>
              <a:rPr lang="en-US" i="1" baseline="-25000" dirty="0" smtClean="0"/>
              <a:t>2</a:t>
            </a:r>
            <a:r>
              <a:rPr lang="en-US" i="1" dirty="0" smtClean="0"/>
              <a:t>(t). </a:t>
            </a:r>
            <a:r>
              <a:rPr lang="en-US" dirty="0" smtClean="0"/>
              <a:t>For a mix: </a:t>
            </a:r>
            <a:r>
              <a:rPr lang="en-US" i="1" dirty="0" smtClean="0"/>
              <a:t>x(t) = a</a:t>
            </a:r>
            <a:r>
              <a:rPr lang="en-US" i="1" dirty="0"/>
              <a:t>x</a:t>
            </a:r>
            <a:r>
              <a:rPr lang="en-US" i="1" baseline="-25000" dirty="0"/>
              <a:t>1</a:t>
            </a:r>
            <a:r>
              <a:rPr lang="en-US" i="1" dirty="0"/>
              <a:t>(t</a:t>
            </a:r>
            <a:r>
              <a:rPr lang="en-US" i="1" dirty="0" smtClean="0"/>
              <a:t>)+bx</a:t>
            </a:r>
            <a:r>
              <a:rPr lang="en-US" i="1" baseline="-25000" dirty="0" smtClean="0"/>
              <a:t>2</a:t>
            </a:r>
            <a:r>
              <a:rPr lang="en-US" i="1" dirty="0" smtClean="0"/>
              <a:t>(t), </a:t>
            </a:r>
            <a:r>
              <a:rPr lang="en-US" dirty="0" smtClean="0"/>
              <a:t>the output </a:t>
            </a:r>
            <a:br>
              <a:rPr lang="en-US" dirty="0" smtClean="0"/>
            </a:br>
            <a:r>
              <a:rPr lang="en-US" dirty="0" smtClean="0"/>
              <a:t>			will be </a:t>
            </a:r>
            <a:r>
              <a:rPr lang="en-US" i="1" dirty="0" smtClean="0"/>
              <a:t>y(t) = </a:t>
            </a:r>
            <a:r>
              <a:rPr lang="en-US" i="1" dirty="0" err="1" smtClean="0"/>
              <a:t>tx</a:t>
            </a:r>
            <a:r>
              <a:rPr lang="en-US" i="1" dirty="0" smtClean="0"/>
              <a:t>(t) = t[</a:t>
            </a:r>
            <a:r>
              <a:rPr lang="en-US" i="1" dirty="0"/>
              <a:t>ax</a:t>
            </a:r>
            <a:r>
              <a:rPr lang="en-US" i="1" baseline="-25000" dirty="0"/>
              <a:t>1</a:t>
            </a:r>
            <a:r>
              <a:rPr lang="en-US" i="1" dirty="0"/>
              <a:t>(t)+bx</a:t>
            </a:r>
            <a:r>
              <a:rPr lang="en-US" i="1" baseline="-25000" dirty="0"/>
              <a:t>2</a:t>
            </a:r>
            <a:r>
              <a:rPr lang="en-US" i="1" dirty="0"/>
              <a:t>(t</a:t>
            </a:r>
            <a:r>
              <a:rPr lang="en-US" i="1" dirty="0" smtClean="0"/>
              <a:t>)] = t</a:t>
            </a:r>
            <a:r>
              <a:rPr lang="en-US" i="1" dirty="0"/>
              <a:t>ax</a:t>
            </a:r>
            <a:r>
              <a:rPr lang="en-US" i="1" baseline="-25000" dirty="0"/>
              <a:t>1</a:t>
            </a:r>
            <a:r>
              <a:rPr lang="en-US" i="1" dirty="0"/>
              <a:t>(t</a:t>
            </a:r>
            <a:r>
              <a:rPr lang="en-US" i="1" dirty="0" smtClean="0"/>
              <a:t>)+tbx</a:t>
            </a:r>
            <a:r>
              <a:rPr lang="en-US" i="1" baseline="-25000" dirty="0" smtClean="0"/>
              <a:t>2</a:t>
            </a:r>
            <a:r>
              <a:rPr lang="en-US" i="1" dirty="0" smtClean="0"/>
              <a:t>(t) = </a:t>
            </a:r>
            <a:br>
              <a:rPr lang="en-US" i="1" dirty="0" smtClean="0"/>
            </a:br>
            <a:r>
              <a:rPr lang="en-US" i="1" dirty="0" smtClean="0"/>
              <a:t>			ay</a:t>
            </a:r>
            <a:r>
              <a:rPr lang="en-US" i="1" baseline="-25000" dirty="0" smtClean="0"/>
              <a:t>1</a:t>
            </a:r>
            <a:r>
              <a:rPr lang="en-US" i="1" dirty="0" smtClean="0"/>
              <a:t>(t</a:t>
            </a:r>
            <a:r>
              <a:rPr lang="en-US" i="1" dirty="0"/>
              <a:t>)+</a:t>
            </a:r>
            <a:r>
              <a:rPr lang="en-US" i="1" dirty="0" smtClean="0"/>
              <a:t>by</a:t>
            </a:r>
            <a:r>
              <a:rPr lang="en-US" i="1" baseline="-25000" dirty="0" smtClean="0"/>
              <a:t>2</a:t>
            </a:r>
            <a:r>
              <a:rPr lang="en-US" i="1" dirty="0" smtClean="0"/>
              <a:t>(t): </a:t>
            </a:r>
            <a:r>
              <a:rPr lang="en-US" dirty="0" smtClean="0"/>
              <a:t>condition fulfilled </a:t>
            </a:r>
            <a:r>
              <a:rPr lang="en-US" b="1" dirty="0" smtClean="0">
                <a:solidFill>
                  <a:srgbClr val="1D9B3E"/>
                </a:solidFill>
              </a:rPr>
              <a:t>=&gt; LINEAR</a:t>
            </a:r>
          </a:p>
          <a:p>
            <a:pPr lvl="1"/>
            <a:r>
              <a:rPr lang="en-US" i="1" dirty="0"/>
              <a:t>y(t) =</a:t>
            </a:r>
            <a:r>
              <a:rPr lang="en-US" dirty="0"/>
              <a:t> </a:t>
            </a:r>
            <a:r>
              <a:rPr lang="en-US" dirty="0" smtClean="0"/>
              <a:t>|</a:t>
            </a:r>
            <a:r>
              <a:rPr lang="en-US" i="1" dirty="0" smtClean="0"/>
              <a:t>x(t)</a:t>
            </a:r>
            <a:r>
              <a:rPr lang="en-US" dirty="0" smtClean="0"/>
              <a:t>|   	rectifier (</a:t>
            </a:r>
            <a:r>
              <a:rPr lang="cs-CZ" dirty="0" smtClean="0">
                <a:solidFill>
                  <a:srgbClr val="1436CA"/>
                </a:solidFill>
              </a:rPr>
              <a:t>usměrňovač</a:t>
            </a:r>
            <a:r>
              <a:rPr lang="en-US" dirty="0" smtClean="0"/>
              <a:t>)</a:t>
            </a:r>
            <a:r>
              <a:rPr lang="cs-CZ" dirty="0" smtClean="0"/>
              <a:t> –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easily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a pair </a:t>
            </a:r>
            <a:r>
              <a:rPr lang="cs-CZ" dirty="0" err="1" smtClean="0"/>
              <a:t>of</a:t>
            </a:r>
            <a:r>
              <a:rPr lang="en-US" dirty="0"/>
              <a:t> </a:t>
            </a:r>
            <a:r>
              <a:rPr lang="cs-CZ" dirty="0" err="1" smtClean="0"/>
              <a:t>signals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</a:t>
            </a:r>
            <a:r>
              <a:rPr lang="cs-CZ" dirty="0" smtClean="0"/>
              <a:t>and </a:t>
            </a:r>
            <a:r>
              <a:rPr lang="en-US" dirty="0" smtClean="0"/>
              <a:t>constants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, for which the linearity condition does 			not hold </a:t>
            </a:r>
            <a:r>
              <a:rPr lang="en-US" b="1" dirty="0">
                <a:solidFill>
                  <a:srgbClr val="FF0000"/>
                </a:solidFill>
              </a:rPr>
              <a:t>=&gt; </a:t>
            </a:r>
            <a:r>
              <a:rPr lang="en-US" b="1" dirty="0" smtClean="0">
                <a:solidFill>
                  <a:srgbClr val="FF0000"/>
                </a:solidFill>
              </a:rPr>
              <a:t>NON-LINEAR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#linearity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27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381287"/>
            <a:ext cx="2756262" cy="183546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840" y="1391822"/>
            <a:ext cx="5760640" cy="18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LTI systems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</a:t>
            </a:r>
            <a:r>
              <a:rPr lang="en-US" dirty="0" smtClean="0"/>
              <a:t>inear and </a:t>
            </a:r>
            <a:r>
              <a:rPr lang="en-US" b="1" dirty="0" smtClean="0"/>
              <a:t>T</a:t>
            </a:r>
            <a:r>
              <a:rPr lang="en-US" dirty="0" smtClean="0"/>
              <a:t>ime-</a:t>
            </a:r>
            <a:r>
              <a:rPr lang="en-US" b="1" dirty="0" smtClean="0"/>
              <a:t>I</a:t>
            </a:r>
            <a:r>
              <a:rPr lang="en-US" dirty="0" smtClean="0"/>
              <a:t>nvariant. </a:t>
            </a:r>
          </a:p>
          <a:p>
            <a:r>
              <a:rPr lang="en-US" dirty="0" smtClean="0"/>
              <a:t>All filters we deal with in ISS (both digital and analog) are LTI.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28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0933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29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2103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systems</a:t>
            </a:r>
            <a:r>
              <a:rPr lang="cs-CZ" dirty="0" smtClean="0"/>
              <a:t> </a:t>
            </a:r>
            <a:r>
              <a:rPr lang="cs-CZ" dirty="0" err="1" smtClean="0"/>
              <a:t>good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9719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syst</a:t>
            </a:r>
            <a:r>
              <a:rPr lang="en-US" dirty="0" err="1" smtClean="0"/>
              <a:t>em</a:t>
            </a:r>
            <a:r>
              <a:rPr lang="en-US" dirty="0" smtClean="0"/>
              <a:t>, we want to process the input signal and produce an output signal with desired properties. </a:t>
            </a:r>
          </a:p>
          <a:p>
            <a:r>
              <a:rPr lang="en-US" dirty="0" smtClean="0"/>
              <a:t>We have seen </a:t>
            </a:r>
            <a:r>
              <a:rPr lang="en-US" b="1" dirty="0" smtClean="0"/>
              <a:t>discrete-time systems </a:t>
            </a:r>
            <a:r>
              <a:rPr lang="cs-CZ" altLang="en-US" dirty="0"/>
              <a:t>(</a:t>
            </a:r>
            <a:r>
              <a:rPr lang="cs-CZ" altLang="en-US" dirty="0">
                <a:solidFill>
                  <a:srgbClr val="1436CA"/>
                </a:solidFill>
              </a:rPr>
              <a:t>diskrétní systémy</a:t>
            </a:r>
            <a:r>
              <a:rPr lang="cs-CZ" altLang="en-US" dirty="0" smtClean="0"/>
              <a:t>) – made </a:t>
            </a:r>
            <a:r>
              <a:rPr lang="cs-CZ" altLang="en-US" dirty="0" err="1" smtClean="0"/>
              <a:t>of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multiplications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additions</a:t>
            </a:r>
            <a:r>
              <a:rPr lang="cs-CZ" altLang="en-US" dirty="0" smtClean="0"/>
              <a:t> and </a:t>
            </a:r>
            <a:r>
              <a:rPr lang="cs-CZ" altLang="en-US" dirty="0" err="1" smtClean="0"/>
              <a:t>delays</a:t>
            </a:r>
            <a:r>
              <a:rPr lang="cs-CZ" altLang="en-US" dirty="0" smtClean="0"/>
              <a:t> - </a:t>
            </a:r>
            <a:r>
              <a:rPr lang="cs-CZ" altLang="en-US" dirty="0" err="1" smtClean="0"/>
              <a:t>algorithms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code</a:t>
            </a:r>
            <a:r>
              <a:rPr lang="cs-CZ" altLang="en-US" dirty="0" smtClean="0"/>
              <a:t>. </a:t>
            </a:r>
            <a:endParaRPr lang="en-US" dirty="0" smtClean="0"/>
          </a:p>
          <a:p>
            <a:pPr lvl="1" eaLnBrk="1" hangingPunct="1"/>
            <a:r>
              <a:rPr lang="en-US" altLang="en-US" dirty="0"/>
              <a:t>Numerical</a:t>
            </a:r>
            <a:r>
              <a:rPr lang="cs-CZ" altLang="en-US" dirty="0"/>
              <a:t> </a:t>
            </a:r>
            <a:r>
              <a:rPr lang="cs-CZ" altLang="en-US" dirty="0" err="1"/>
              <a:t>filt</a:t>
            </a:r>
            <a:r>
              <a:rPr lang="en-US" altLang="en-US" dirty="0" err="1"/>
              <a:t>ers</a:t>
            </a:r>
            <a:r>
              <a:rPr lang="cs-CZ" altLang="en-US" dirty="0"/>
              <a:t> (</a:t>
            </a:r>
            <a:r>
              <a:rPr lang="cs-CZ" altLang="en-US" dirty="0">
                <a:solidFill>
                  <a:srgbClr val="1436CA"/>
                </a:solidFill>
              </a:rPr>
              <a:t>číslicové filtry</a:t>
            </a:r>
            <a:r>
              <a:rPr lang="cs-CZ" altLang="en-US" dirty="0"/>
              <a:t>)</a:t>
            </a:r>
          </a:p>
          <a:p>
            <a:pPr lvl="1" eaLnBrk="1" hangingPunct="1"/>
            <a:r>
              <a:rPr lang="en-US" altLang="en-US" dirty="0" smtClean="0"/>
              <a:t>Digital filters </a:t>
            </a:r>
            <a:r>
              <a:rPr lang="cs-CZ" altLang="en-US" dirty="0" smtClean="0"/>
              <a:t>(</a:t>
            </a:r>
            <a:r>
              <a:rPr lang="cs-CZ" altLang="en-US" dirty="0">
                <a:solidFill>
                  <a:srgbClr val="1436CA"/>
                </a:solidFill>
              </a:rPr>
              <a:t>číslicové filtry</a:t>
            </a:r>
            <a:r>
              <a:rPr lang="cs-CZ" altLang="en-US" dirty="0" smtClean="0"/>
              <a:t>)</a:t>
            </a:r>
            <a:endParaRPr lang="cs-CZ" altLang="en-US" dirty="0"/>
          </a:p>
          <a:p>
            <a:pPr lvl="1" eaLnBrk="1" hangingPunct="1"/>
            <a:r>
              <a:rPr lang="en-US" altLang="en-US" dirty="0"/>
              <a:t>Discrete-time systems</a:t>
            </a:r>
            <a:r>
              <a:rPr lang="cs-CZ" altLang="en-US" dirty="0"/>
              <a:t> (</a:t>
            </a:r>
            <a:r>
              <a:rPr lang="cs-CZ" altLang="en-US" dirty="0">
                <a:solidFill>
                  <a:srgbClr val="1436CA"/>
                </a:solidFill>
              </a:rPr>
              <a:t>systémy s diskrétním časem</a:t>
            </a:r>
            <a:r>
              <a:rPr lang="cs-CZ" altLang="en-US" dirty="0" smtClean="0"/>
              <a:t>)</a:t>
            </a:r>
          </a:p>
          <a:p>
            <a:pPr eaLnBrk="1" hangingPunct="1"/>
            <a:r>
              <a:rPr lang="cs-CZ" altLang="en-US" dirty="0" err="1" smtClean="0"/>
              <a:t>Now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we</a:t>
            </a:r>
            <a:r>
              <a:rPr lang="cs-CZ" altLang="en-US" dirty="0"/>
              <a:t> </a:t>
            </a:r>
            <a:r>
              <a:rPr lang="cs-CZ" altLang="en-US" dirty="0" err="1" smtClean="0"/>
              <a:t>will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see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also</a:t>
            </a:r>
            <a:r>
              <a:rPr lang="cs-CZ" altLang="en-US" dirty="0" smtClean="0"/>
              <a:t> </a:t>
            </a:r>
            <a:r>
              <a:rPr lang="en-US" b="1" dirty="0" smtClean="0"/>
              <a:t>continuous-time </a:t>
            </a:r>
            <a:r>
              <a:rPr lang="en-US" b="1" dirty="0"/>
              <a:t>systems </a:t>
            </a:r>
            <a:r>
              <a:rPr lang="cs-CZ" altLang="en-US" dirty="0" smtClean="0"/>
              <a:t>(</a:t>
            </a:r>
            <a:r>
              <a:rPr lang="cs-CZ" altLang="en-US" dirty="0" smtClean="0">
                <a:solidFill>
                  <a:srgbClr val="1436CA"/>
                </a:solidFill>
              </a:rPr>
              <a:t>systémy se </a:t>
            </a:r>
            <a:r>
              <a:rPr lang="en-US" altLang="en-US" dirty="0" err="1" smtClean="0">
                <a:solidFill>
                  <a:srgbClr val="1436CA"/>
                </a:solidFill>
              </a:rPr>
              <a:t>spojit</a:t>
            </a:r>
            <a:r>
              <a:rPr lang="cs-CZ" altLang="en-US" dirty="0" err="1" smtClean="0">
                <a:solidFill>
                  <a:srgbClr val="1436CA"/>
                </a:solidFill>
              </a:rPr>
              <a:t>ým</a:t>
            </a:r>
            <a:r>
              <a:rPr lang="cs-CZ" altLang="en-US" dirty="0" smtClean="0">
                <a:solidFill>
                  <a:srgbClr val="1436CA"/>
                </a:solidFill>
              </a:rPr>
              <a:t> časem</a:t>
            </a:r>
            <a:r>
              <a:rPr lang="cs-CZ" altLang="en-US" dirty="0" smtClean="0"/>
              <a:t>) made </a:t>
            </a:r>
            <a:r>
              <a:rPr lang="cs-CZ" altLang="en-US" dirty="0" err="1" smtClean="0"/>
              <a:t>of</a:t>
            </a:r>
            <a:r>
              <a:rPr lang="cs-CZ" altLang="en-US" dirty="0" smtClean="0"/>
              <a:t> </a:t>
            </a:r>
            <a:r>
              <a:rPr lang="en-US" altLang="en-US" dirty="0" smtClean="0"/>
              <a:t>electronic </a:t>
            </a:r>
            <a:r>
              <a:rPr lang="cs-CZ" altLang="en-US" dirty="0" err="1" smtClean="0"/>
              <a:t>components</a:t>
            </a:r>
            <a:r>
              <a:rPr lang="cs-CZ" altLang="en-US" dirty="0" smtClean="0"/>
              <a:t> (</a:t>
            </a:r>
            <a:r>
              <a:rPr lang="en-US" altLang="en-US" dirty="0" smtClean="0"/>
              <a:t>resistors, capacitors, coils, operational amplifiers …</a:t>
            </a:r>
            <a:r>
              <a:rPr lang="cs-CZ" altLang="en-US" dirty="0" smtClean="0"/>
              <a:t>)</a:t>
            </a:r>
          </a:p>
          <a:p>
            <a:pPr lvl="1" eaLnBrk="1" hangingPunct="1"/>
            <a:r>
              <a:rPr lang="cs-CZ" altLang="en-US" dirty="0" smtClean="0"/>
              <a:t>Analog </a:t>
            </a:r>
            <a:r>
              <a:rPr lang="cs-CZ" altLang="en-US" dirty="0" err="1"/>
              <a:t>filt</a:t>
            </a:r>
            <a:r>
              <a:rPr lang="en-US" altLang="en-US" dirty="0" err="1"/>
              <a:t>ers</a:t>
            </a:r>
            <a:r>
              <a:rPr lang="cs-CZ" altLang="en-US" dirty="0"/>
              <a:t> </a:t>
            </a:r>
            <a:r>
              <a:rPr lang="cs-CZ" altLang="en-US" dirty="0" smtClean="0"/>
              <a:t>(</a:t>
            </a:r>
            <a:r>
              <a:rPr lang="cs-CZ" altLang="en-US" dirty="0" smtClean="0">
                <a:solidFill>
                  <a:srgbClr val="1436CA"/>
                </a:solidFill>
              </a:rPr>
              <a:t>analogové </a:t>
            </a:r>
            <a:r>
              <a:rPr lang="cs-CZ" altLang="en-US" dirty="0">
                <a:solidFill>
                  <a:srgbClr val="1436CA"/>
                </a:solidFill>
              </a:rPr>
              <a:t>filtry</a:t>
            </a:r>
            <a:r>
              <a:rPr lang="cs-CZ" altLang="en-US" dirty="0"/>
              <a:t>)</a:t>
            </a:r>
          </a:p>
          <a:p>
            <a:pPr lvl="1" eaLnBrk="1" hangingPunct="1"/>
            <a:r>
              <a:rPr lang="cs-CZ" altLang="en-US" dirty="0" err="1" smtClean="0"/>
              <a:t>Continuous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systems</a:t>
            </a:r>
            <a:r>
              <a:rPr lang="cs-CZ" altLang="en-US" dirty="0" smtClean="0"/>
              <a:t> (</a:t>
            </a:r>
            <a:r>
              <a:rPr lang="cs-CZ" altLang="en-US" dirty="0" smtClean="0">
                <a:solidFill>
                  <a:srgbClr val="1436CA"/>
                </a:solidFill>
              </a:rPr>
              <a:t>spojité systémy</a:t>
            </a:r>
            <a:r>
              <a:rPr lang="cs-CZ" altLang="en-US" dirty="0" smtClean="0"/>
              <a:t>)</a:t>
            </a:r>
            <a:endParaRPr lang="en-US" dirty="0"/>
          </a:p>
          <a:p>
            <a:pPr eaLnBrk="1" hangingPunct="1"/>
            <a:endParaRPr lang="cs-CZ" altLang="en-US" dirty="0"/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sp>
        <p:nvSpPr>
          <p:cNvPr id="5" name="Obdélník 4"/>
          <p:cNvSpPr/>
          <p:nvPr/>
        </p:nvSpPr>
        <p:spPr>
          <a:xfrm>
            <a:off x="9227592" y="3501008"/>
            <a:ext cx="125703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Discrete system</a:t>
            </a:r>
            <a:endParaRPr lang="en-US" baseline="30000" dirty="0">
              <a:solidFill>
                <a:schemeClr val="tx1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8251280" y="3752627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8358417" y="3416902"/>
            <a:ext cx="6743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0497490" y="3752482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0604627" y="3416757"/>
            <a:ext cx="6743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y[n</a:t>
            </a:r>
            <a:r>
              <a:rPr lang="en-US" dirty="0">
                <a:latin typeface="+mj-lt"/>
              </a:rPr>
              <a:t>]</a:t>
            </a:r>
            <a:endParaRPr lang="en-US" baseline="-25000" dirty="0">
              <a:latin typeface="+mj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9174023" y="5617442"/>
            <a:ext cx="125703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Continuous system</a:t>
            </a:r>
            <a:endParaRPr lang="en-US" baseline="30000" dirty="0">
              <a:solidFill>
                <a:schemeClr val="tx1"/>
              </a:solidFill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8197711" y="5869061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8304848" y="5533336"/>
            <a:ext cx="6743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x(t)</a:t>
            </a:r>
            <a:endParaRPr lang="en-US" baseline="-25000" dirty="0">
              <a:latin typeface="+mj-lt"/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10443921" y="5868916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10551058" y="5533191"/>
            <a:ext cx="674394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j-lt"/>
              </a:rPr>
              <a:t>y(t)</a:t>
            </a:r>
            <a:endParaRPr lang="en-US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78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connection of two systems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865577"/>
            <a:ext cx="10515600" cy="2311386"/>
          </a:xfrm>
        </p:spPr>
        <p:txBody>
          <a:bodyPr/>
          <a:lstStyle/>
          <a:p>
            <a:r>
              <a:rPr lang="en-US" dirty="0" smtClean="0"/>
              <a:t>The resulting impulse response is the sum of component ones:</a:t>
            </a:r>
          </a:p>
          <a:p>
            <a:endParaRPr lang="en-US" dirty="0"/>
          </a:p>
          <a:p>
            <a:pPr lvl="1"/>
            <a:r>
              <a:rPr lang="en-US" dirty="0" smtClean="0"/>
              <a:t>Continuous: 					Discrete:</a:t>
            </a:r>
          </a:p>
          <a:p>
            <a:r>
              <a:rPr lang="en-US" dirty="0" smtClean="0"/>
              <a:t>Proof: 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30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1285112"/>
            <a:ext cx="9357737" cy="24907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52" y="4364821"/>
            <a:ext cx="8214549" cy="3486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706" y="4888548"/>
            <a:ext cx="2537560" cy="3429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39" y="5774254"/>
            <a:ext cx="11016773" cy="7067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4879226"/>
            <a:ext cx="2165920" cy="3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of two systems in series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97095"/>
            <a:ext cx="10515600" cy="41243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resulting impulse response is a convolution of the two component ones: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Continuous				discrete: </a:t>
            </a:r>
          </a:p>
          <a:p>
            <a:r>
              <a:rPr lang="en-US" dirty="0" smtClean="0"/>
              <a:t>Proof: series of two convolutions:</a:t>
            </a:r>
            <a:br>
              <a:rPr lang="en-US" dirty="0" smtClean="0"/>
            </a:br>
            <a:r>
              <a:rPr lang="en-US" dirty="0" smtClean="0"/>
              <a:t>… see continuation in “</a:t>
            </a:r>
            <a:r>
              <a:rPr lang="en-US" dirty="0" err="1" smtClean="0"/>
              <a:t>Studij</a:t>
            </a:r>
            <a:r>
              <a:rPr lang="cs-CZ" dirty="0" smtClean="0"/>
              <a:t>ní opora</a:t>
            </a:r>
            <a:r>
              <a:rPr lang="en-US" dirty="0" smtClean="0"/>
              <a:t>”</a:t>
            </a:r>
            <a:endParaRPr lang="cs-CZ" dirty="0" smtClean="0"/>
          </a:p>
          <a:p>
            <a:r>
              <a:rPr lang="cs-CZ" dirty="0" smtClean="0"/>
              <a:t>Much </a:t>
            </a:r>
            <a:r>
              <a:rPr lang="cs-CZ" dirty="0" err="1" smtClean="0"/>
              <a:t>simpler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consider the input as </a:t>
            </a:r>
            <a:r>
              <a:rPr lang="en-US" i="1" dirty="0" smtClean="0"/>
              <a:t>x(t) = </a:t>
            </a:r>
            <a:r>
              <a:rPr lang="el-GR" i="1" dirty="0"/>
              <a:t>δ</a:t>
            </a:r>
            <a:r>
              <a:rPr lang="en-US" i="1" dirty="0"/>
              <a:t>(t</a:t>
            </a:r>
            <a:r>
              <a:rPr lang="en-US" i="1" dirty="0" smtClean="0"/>
              <a:t>),</a:t>
            </a:r>
            <a:endParaRPr lang="en-US" dirty="0"/>
          </a:p>
          <a:p>
            <a:pPr lvl="1"/>
            <a:r>
              <a:rPr lang="en-US" dirty="0" smtClean="0"/>
              <a:t>then the output of the first filter </a:t>
            </a:r>
            <a:r>
              <a:rPr lang="en-US" i="1" dirty="0" smtClean="0"/>
              <a:t>w(t) </a:t>
            </a:r>
            <a:r>
              <a:rPr lang="en-US" dirty="0" smtClean="0"/>
              <a:t>will be </a:t>
            </a:r>
            <a:r>
              <a:rPr lang="en-US" i="1" dirty="0" smtClean="0"/>
              <a:t>h</a:t>
            </a:r>
            <a:r>
              <a:rPr lang="en-US" i="1" baseline="-25000" dirty="0" smtClean="0"/>
              <a:t>1</a:t>
            </a:r>
            <a:r>
              <a:rPr lang="en-US" i="1" dirty="0" smtClean="0"/>
              <a:t>(t)</a:t>
            </a:r>
            <a:r>
              <a:rPr lang="en-US" dirty="0" smtClean="0"/>
              <a:t> (remember that convolution with the Dirac pulse works as a copy machine).  </a:t>
            </a:r>
          </a:p>
          <a:p>
            <a:pPr lvl="1"/>
            <a:r>
              <a:rPr lang="en-US" dirty="0" smtClean="0"/>
              <a:t>And the output of the second one will be </a:t>
            </a:r>
            <a:r>
              <a:rPr lang="en-US" i="1" dirty="0" smtClean="0"/>
              <a:t>y(t) = h</a:t>
            </a:r>
            <a:r>
              <a:rPr lang="en-US" i="1" baseline="-25000" dirty="0" smtClean="0"/>
              <a:t>1</a:t>
            </a:r>
            <a:r>
              <a:rPr lang="en-US" i="1" dirty="0" smtClean="0"/>
              <a:t>(t) * h</a:t>
            </a:r>
            <a:r>
              <a:rPr lang="en-US" i="1" baseline="-25000" dirty="0" smtClean="0"/>
              <a:t>2</a:t>
            </a:r>
            <a:r>
              <a:rPr lang="en-US" i="1" dirty="0" smtClean="0"/>
              <a:t>(t).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31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412776"/>
            <a:ext cx="9254071" cy="11843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3110599"/>
            <a:ext cx="6014636" cy="43232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3718410"/>
            <a:ext cx="2626426" cy="34151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76" y="3693718"/>
            <a:ext cx="3192351" cy="3909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072" y="4328836"/>
            <a:ext cx="3999393" cy="5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32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683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Filter in the time domain - discrete 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Difference</a:t>
            </a:r>
            <a:r>
              <a:rPr lang="en-US" altLang="en-US" dirty="0" smtClean="0"/>
              <a:t> equation or convolution with impulse response </a:t>
            </a:r>
          </a:p>
          <a:p>
            <a:pPr lvl="1"/>
            <a:r>
              <a:rPr lang="en-US" altLang="en-US" dirty="0" smtClean="0"/>
              <a:t>for FIR filters (working just with the input signal) – the same. </a:t>
            </a:r>
          </a:p>
          <a:p>
            <a:pPr lvl="1"/>
            <a:r>
              <a:rPr lang="en-US" altLang="en-US" dirty="0" smtClean="0"/>
              <a:t>For IIR filters – convolution not doable (impulse response is infinite)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5D1AB-74FC-41A3-91F4-4B382AB93C23}" type="slidenum">
              <a:rPr lang="cs-CZ" altLang="en-US" smtClean="0"/>
              <a:pPr>
                <a:defRPr/>
              </a:pPr>
              <a:t>33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23557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213100"/>
            <a:ext cx="9650412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4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Filter in the time domain - </a:t>
            </a:r>
            <a:r>
              <a:rPr lang="en-US" altLang="en-US" dirty="0" smtClean="0"/>
              <a:t>continuous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Differential</a:t>
            </a:r>
            <a:r>
              <a:rPr lang="en-US" altLang="en-US" dirty="0" smtClean="0"/>
              <a:t> </a:t>
            </a:r>
            <a:r>
              <a:rPr lang="en-US" altLang="en-US" dirty="0"/>
              <a:t>equation or convolution with impulse response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34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89" y="4844651"/>
            <a:ext cx="10256311" cy="7920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95" y="2504228"/>
            <a:ext cx="10399505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Filter in the frequency domain – discrete  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Let’s make sure we know which frequencies we’ll be working with – </a:t>
            </a:r>
            <a:r>
              <a:rPr lang="en-US" altLang="en-US" b="1" dirty="0" smtClean="0"/>
              <a:t>normalized angular frequency</a:t>
            </a:r>
            <a:r>
              <a:rPr lang="en-US" altLang="en-US" dirty="0" smtClean="0"/>
              <a:t> (</a:t>
            </a:r>
            <a:r>
              <a:rPr lang="en-US" altLang="en-US" dirty="0" err="1" smtClean="0">
                <a:solidFill>
                  <a:srgbClr val="1436CA"/>
                </a:solidFill>
              </a:rPr>
              <a:t>normovan</a:t>
            </a:r>
            <a:r>
              <a:rPr lang="cs-CZ" altLang="en-US" dirty="0" smtClean="0">
                <a:solidFill>
                  <a:srgbClr val="1436CA"/>
                </a:solidFill>
              </a:rPr>
              <a:t>á kruhová / úhlová frekvence</a:t>
            </a:r>
            <a:r>
              <a:rPr lang="en-US" altLang="en-US" dirty="0" smtClean="0"/>
              <a:t>)</a:t>
            </a:r>
            <a:r>
              <a:rPr lang="cs-CZ" altLang="en-US" dirty="0" smtClean="0"/>
              <a:t> in </a:t>
            </a:r>
            <a:r>
              <a:rPr lang="cs-CZ" altLang="en-US" b="1" dirty="0" err="1" smtClean="0"/>
              <a:t>radians</a:t>
            </a:r>
            <a:endParaRPr lang="cs-CZ" altLang="en-US" b="1" dirty="0" smtClean="0"/>
          </a:p>
          <a:p>
            <a:pPr lvl="1"/>
            <a:r>
              <a:rPr lang="cs-CZ" altLang="en-US" dirty="0" smtClean="0"/>
              <a:t>0 Hz </a:t>
            </a:r>
            <a:r>
              <a:rPr lang="cs-CZ" altLang="en-US" dirty="0" err="1" smtClean="0"/>
              <a:t>corresponds</a:t>
            </a:r>
            <a:r>
              <a:rPr lang="cs-CZ" altLang="en-US" dirty="0" smtClean="0"/>
              <a:t> to 0 rad</a:t>
            </a:r>
          </a:p>
          <a:p>
            <a:pPr lvl="1"/>
            <a:r>
              <a:rPr lang="cs-CZ" altLang="en-US" i="1" dirty="0" err="1" smtClean="0"/>
              <a:t>F</a:t>
            </a:r>
            <a:r>
              <a:rPr lang="cs-CZ" altLang="en-US" i="1" baseline="-25000" dirty="0" err="1" smtClean="0"/>
              <a:t>s</a:t>
            </a:r>
            <a:r>
              <a:rPr lang="cs-CZ" altLang="en-US" i="1" dirty="0" smtClean="0"/>
              <a:t> </a:t>
            </a:r>
            <a:r>
              <a:rPr lang="en-US" altLang="en-US" i="1" dirty="0" smtClean="0"/>
              <a:t>/ 2</a:t>
            </a:r>
            <a:r>
              <a:rPr lang="en-US" altLang="en-US" dirty="0" smtClean="0"/>
              <a:t> corresponds to </a:t>
            </a:r>
            <a:r>
              <a:rPr lang="el-GR" altLang="en-US" i="1" dirty="0" smtClean="0"/>
              <a:t>π</a:t>
            </a:r>
            <a:r>
              <a:rPr lang="en-US" altLang="en-US" dirty="0" smtClean="0"/>
              <a:t> rad</a:t>
            </a:r>
          </a:p>
          <a:p>
            <a:pPr lvl="1"/>
            <a:r>
              <a:rPr lang="cs-CZ" altLang="en-US" i="1" dirty="0" err="1" smtClean="0"/>
              <a:t>F</a:t>
            </a:r>
            <a:r>
              <a:rPr lang="cs-CZ" altLang="en-US" i="1" baseline="-25000" dirty="0" err="1" smtClean="0"/>
              <a:t>s</a:t>
            </a:r>
            <a:r>
              <a:rPr lang="cs-CZ" altLang="en-US" i="1" dirty="0" smtClean="0"/>
              <a:t> </a:t>
            </a:r>
            <a:r>
              <a:rPr lang="en-US" altLang="en-US" dirty="0" smtClean="0"/>
              <a:t>corresponds to 2</a:t>
            </a:r>
            <a:r>
              <a:rPr lang="el-GR" altLang="en-US" i="1" dirty="0" smtClean="0"/>
              <a:t>π</a:t>
            </a:r>
            <a:r>
              <a:rPr lang="en-US" altLang="en-US" dirty="0" smtClean="0"/>
              <a:t> rad. </a:t>
            </a:r>
          </a:p>
          <a:p>
            <a:r>
              <a:rPr lang="en-US" altLang="en-US" dirty="0" smtClean="0"/>
              <a:t>Obtaining spectra of input and output signals by Discrete time Fourier transform – DTFT (</a:t>
            </a:r>
            <a:r>
              <a:rPr lang="en-US" altLang="en-US" dirty="0" err="1" smtClean="0">
                <a:solidFill>
                  <a:srgbClr val="1436CA"/>
                </a:solidFill>
              </a:rPr>
              <a:t>Fourierova</a:t>
            </a:r>
            <a:r>
              <a:rPr lang="en-US" altLang="en-US" dirty="0" smtClean="0">
                <a:solidFill>
                  <a:srgbClr val="1436CA"/>
                </a:solidFill>
              </a:rPr>
              <a:t> </a:t>
            </a:r>
            <a:r>
              <a:rPr lang="en-US" altLang="en-US" dirty="0" err="1" smtClean="0">
                <a:solidFill>
                  <a:srgbClr val="1436CA"/>
                </a:solidFill>
              </a:rPr>
              <a:t>transformace</a:t>
            </a:r>
            <a:r>
              <a:rPr lang="en-US" altLang="en-US" dirty="0" smtClean="0">
                <a:solidFill>
                  <a:srgbClr val="1436CA"/>
                </a:solidFill>
              </a:rPr>
              <a:t> s disk</a:t>
            </a:r>
            <a:r>
              <a:rPr lang="cs-CZ" altLang="en-US" dirty="0" err="1" smtClean="0">
                <a:solidFill>
                  <a:srgbClr val="1436CA"/>
                </a:solidFill>
              </a:rPr>
              <a:t>rétním</a:t>
            </a:r>
            <a:r>
              <a:rPr lang="cs-CZ" altLang="en-US" dirty="0" smtClean="0">
                <a:solidFill>
                  <a:srgbClr val="1436CA"/>
                </a:solidFill>
              </a:rPr>
              <a:t> časem</a:t>
            </a:r>
            <a:r>
              <a:rPr lang="cs-CZ" altLang="en-US" dirty="0" smtClean="0"/>
              <a:t>) </a:t>
            </a:r>
          </a:p>
          <a:p>
            <a:endParaRPr lang="cs-CZ" altLang="en-US" dirty="0" smtClean="0"/>
          </a:p>
          <a:p>
            <a:endParaRPr lang="cs-CZ" altLang="en-US" dirty="0" smtClean="0"/>
          </a:p>
          <a:p>
            <a:r>
              <a:rPr lang="cs-CZ" altLang="en-US" dirty="0" err="1" smtClean="0"/>
              <a:t>Practically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always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computed</a:t>
            </a:r>
            <a:r>
              <a:rPr lang="cs-CZ" altLang="en-US" dirty="0" smtClean="0"/>
              <a:t> by </a:t>
            </a:r>
            <a:r>
              <a:rPr lang="cs-CZ" altLang="en-US" b="1" dirty="0" smtClean="0"/>
              <a:t>DFT </a:t>
            </a:r>
            <a:r>
              <a:rPr lang="en-US" altLang="en-US" b="1" dirty="0" smtClean="0"/>
              <a:t>/ FFT </a:t>
            </a:r>
            <a:r>
              <a:rPr lang="en-US" altLang="en-US" dirty="0" smtClean="0"/>
              <a:t>!</a:t>
            </a:r>
            <a:endParaRPr lang="cs-CZ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B741B-F001-496D-9B79-9C37AC92923B}" type="slidenum">
              <a:rPr lang="cs-CZ" altLang="en-US" smtClean="0"/>
              <a:pPr>
                <a:defRPr/>
              </a:pPr>
              <a:t>35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24581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2636838"/>
            <a:ext cx="15843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5157788"/>
            <a:ext cx="48545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157788"/>
            <a:ext cx="4714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2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Filter in the frequency domain – </a:t>
            </a:r>
            <a:r>
              <a:rPr lang="en-US" altLang="en-US" dirty="0" smtClean="0"/>
              <a:t>continuous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Let’s make sure we know which frequencies we’ll be working with – </a:t>
            </a:r>
            <a:r>
              <a:rPr lang="en-US" altLang="en-US" dirty="0" smtClean="0"/>
              <a:t>regular </a:t>
            </a:r>
            <a:r>
              <a:rPr lang="en-US" altLang="en-US" b="1" dirty="0" smtClean="0"/>
              <a:t>angular </a:t>
            </a:r>
            <a:r>
              <a:rPr lang="en-US" altLang="en-US" b="1" dirty="0"/>
              <a:t>frequency</a:t>
            </a:r>
            <a:r>
              <a:rPr lang="en-US" altLang="en-US" dirty="0"/>
              <a:t> </a:t>
            </a:r>
            <a:r>
              <a:rPr lang="en-US" altLang="en-US" dirty="0" smtClean="0"/>
              <a:t>(</a:t>
            </a:r>
            <a:r>
              <a:rPr lang="cs-CZ" altLang="en-US" dirty="0" smtClean="0">
                <a:solidFill>
                  <a:srgbClr val="1436CA"/>
                </a:solidFill>
              </a:rPr>
              <a:t>kruhová </a:t>
            </a:r>
            <a:r>
              <a:rPr lang="cs-CZ" altLang="en-US" dirty="0">
                <a:solidFill>
                  <a:srgbClr val="1436CA"/>
                </a:solidFill>
              </a:rPr>
              <a:t>/ úhlová frekvence</a:t>
            </a:r>
            <a:r>
              <a:rPr lang="en-US" altLang="en-US" dirty="0"/>
              <a:t>)</a:t>
            </a:r>
            <a:r>
              <a:rPr lang="cs-CZ" altLang="en-US" dirty="0"/>
              <a:t> in </a:t>
            </a:r>
            <a:r>
              <a:rPr lang="cs-CZ" altLang="en-US" b="1" dirty="0" err="1" smtClean="0"/>
              <a:t>radians</a:t>
            </a:r>
            <a:r>
              <a:rPr lang="en-US" altLang="en-US" b="1" dirty="0" smtClean="0"/>
              <a:t>/s</a:t>
            </a:r>
            <a:endParaRPr lang="cs-CZ" altLang="en-US" b="1" dirty="0"/>
          </a:p>
          <a:p>
            <a:endParaRPr lang="en-US" altLang="en-US" dirty="0" smtClean="0"/>
          </a:p>
          <a:p>
            <a:r>
              <a:rPr lang="en-US" altLang="en-US" dirty="0" smtClean="0"/>
              <a:t>Obtaining </a:t>
            </a:r>
            <a:r>
              <a:rPr lang="en-US" altLang="en-US" dirty="0"/>
              <a:t>spectra of input and output signals by </a:t>
            </a:r>
            <a:r>
              <a:rPr lang="en-US" altLang="en-US" dirty="0" smtClean="0"/>
              <a:t>Fourier </a:t>
            </a:r>
            <a:r>
              <a:rPr lang="en-US" altLang="en-US" dirty="0"/>
              <a:t>transform </a:t>
            </a:r>
            <a:r>
              <a:rPr lang="en-US" altLang="en-US" dirty="0" smtClean="0"/>
              <a:t>–FT </a:t>
            </a:r>
            <a:r>
              <a:rPr lang="en-US" altLang="en-US" dirty="0"/>
              <a:t>(</a:t>
            </a:r>
            <a:r>
              <a:rPr lang="en-US" altLang="en-US" dirty="0" err="1">
                <a:solidFill>
                  <a:srgbClr val="1436CA"/>
                </a:solidFill>
              </a:rPr>
              <a:t>Fourierova</a:t>
            </a:r>
            <a:r>
              <a:rPr lang="en-US" altLang="en-US" dirty="0">
                <a:solidFill>
                  <a:srgbClr val="1436CA"/>
                </a:solidFill>
              </a:rPr>
              <a:t> </a:t>
            </a:r>
            <a:r>
              <a:rPr lang="en-US" altLang="en-US" dirty="0" err="1" smtClean="0">
                <a:solidFill>
                  <a:srgbClr val="1436CA"/>
                </a:solidFill>
              </a:rPr>
              <a:t>transformace</a:t>
            </a:r>
            <a:r>
              <a:rPr lang="cs-CZ" altLang="en-US" dirty="0" smtClean="0"/>
              <a:t>) </a:t>
            </a:r>
            <a:endParaRPr lang="cs-CZ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cs-CZ" altLang="en-US" dirty="0"/>
          </a:p>
          <a:p>
            <a:r>
              <a:rPr lang="cs-CZ" altLang="en-US" dirty="0" err="1"/>
              <a:t>Practically</a:t>
            </a:r>
            <a:r>
              <a:rPr lang="cs-CZ" altLang="en-US" dirty="0"/>
              <a:t>, </a:t>
            </a:r>
            <a:r>
              <a:rPr lang="cs-CZ" altLang="en-US" dirty="0" err="1"/>
              <a:t>always</a:t>
            </a:r>
            <a:r>
              <a:rPr lang="cs-CZ" altLang="en-US" dirty="0"/>
              <a:t> </a:t>
            </a:r>
            <a:r>
              <a:rPr lang="en-US" altLang="en-US" dirty="0" smtClean="0"/>
              <a:t>approximated</a:t>
            </a:r>
            <a:r>
              <a:rPr lang="cs-CZ" altLang="en-US" dirty="0" smtClean="0"/>
              <a:t> </a:t>
            </a:r>
            <a:r>
              <a:rPr lang="cs-CZ" altLang="en-US" dirty="0"/>
              <a:t>by </a:t>
            </a:r>
            <a:r>
              <a:rPr lang="cs-CZ" altLang="en-US" b="1" dirty="0"/>
              <a:t>DFT </a:t>
            </a:r>
            <a:r>
              <a:rPr lang="en-US" altLang="en-US" b="1" dirty="0"/>
              <a:t>/ FFT </a:t>
            </a:r>
            <a:r>
              <a:rPr lang="en-US" altLang="en-US" dirty="0" smtClean="0"/>
              <a:t>(see next lecture). </a:t>
            </a:r>
            <a:endParaRPr lang="cs-CZ" altLang="en-US" dirty="0"/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36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2708920"/>
            <a:ext cx="1305743" cy="43204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4221088"/>
            <a:ext cx="4282870" cy="6464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4207369"/>
            <a:ext cx="4209409" cy="6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 one single frequency </a:t>
            </a:r>
            <a:r>
              <a:rPr lang="el-GR" altLang="en-US" i="1" dirty="0" smtClean="0"/>
              <a:t>ω</a:t>
            </a:r>
            <a:r>
              <a:rPr lang="en-US" altLang="en-US" i="1" baseline="-25000" dirty="0" smtClean="0"/>
              <a:t>1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… discrete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A complex exponential or cosine have only one frequency:</a:t>
            </a:r>
          </a:p>
          <a:p>
            <a:pPr>
              <a:defRPr/>
            </a:pPr>
            <a:r>
              <a:rPr lang="en-US" dirty="0" smtClean="0"/>
              <a:t>Transfer or transfer coefficient (</a:t>
            </a:r>
            <a:r>
              <a:rPr lang="cs-CZ" dirty="0" smtClean="0">
                <a:solidFill>
                  <a:srgbClr val="1436CA"/>
                </a:solidFill>
              </a:rPr>
              <a:t>přenos nebo činitel přenosu</a:t>
            </a:r>
            <a:r>
              <a:rPr lang="en-US" dirty="0" smtClean="0"/>
              <a:t>)</a:t>
            </a:r>
            <a:r>
              <a:rPr lang="cs-CZ" dirty="0" smtClean="0"/>
              <a:t> – </a:t>
            </a:r>
            <a:r>
              <a:rPr lang="cs-CZ" dirty="0" err="1" smtClean="0"/>
              <a:t>complex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</a:p>
          <a:p>
            <a:pPr>
              <a:defRPr/>
            </a:pPr>
            <a:r>
              <a:rPr lang="cs-CZ" dirty="0" err="1" smtClean="0"/>
              <a:t>Its</a:t>
            </a:r>
            <a:r>
              <a:rPr lang="en-US" dirty="0" smtClean="0"/>
              <a:t> magnitude determines </a:t>
            </a:r>
            <a:r>
              <a:rPr lang="en-US" b="1" dirty="0" smtClean="0"/>
              <a:t>how much </a:t>
            </a:r>
            <a:r>
              <a:rPr lang="en-US" dirty="0" smtClean="0"/>
              <a:t>the signal will change</a:t>
            </a:r>
          </a:p>
          <a:p>
            <a:pPr>
              <a:defRPr/>
            </a:pPr>
            <a:r>
              <a:rPr lang="en-US" dirty="0" smtClean="0"/>
              <a:t>Its phase determines how much the signal gets </a:t>
            </a:r>
            <a:r>
              <a:rPr lang="en-US" b="1" dirty="0" smtClean="0"/>
              <a:t>shifted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However, we don’t want just a single frequency, </a:t>
            </a:r>
            <a:r>
              <a:rPr lang="en-US" b="1" dirty="0" smtClean="0"/>
              <a:t>we want them all </a:t>
            </a:r>
            <a:r>
              <a:rPr lang="en-US" dirty="0" smtClean="0"/>
              <a:t>!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8D1D9-3A46-4DA2-8079-B4177F80FC8C}" type="slidenum">
              <a:rPr lang="cs-CZ" altLang="en-US" smtClean="0"/>
              <a:pPr>
                <a:defRPr/>
              </a:pPr>
              <a:t>37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2560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708275"/>
            <a:ext cx="12128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3249613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3783013"/>
            <a:ext cx="16589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3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Frequency response (</a:t>
            </a:r>
            <a:r>
              <a:rPr lang="en-US" altLang="en-US" dirty="0" err="1" smtClean="0">
                <a:solidFill>
                  <a:srgbClr val="1436CA"/>
                </a:solidFill>
              </a:rPr>
              <a:t>kmito</a:t>
            </a:r>
            <a:r>
              <a:rPr lang="cs-CZ" altLang="en-US" dirty="0" err="1" smtClean="0">
                <a:solidFill>
                  <a:srgbClr val="1436CA"/>
                </a:solidFill>
              </a:rPr>
              <a:t>čtová</a:t>
            </a:r>
            <a:r>
              <a:rPr lang="cs-CZ" altLang="en-US" dirty="0" smtClean="0">
                <a:solidFill>
                  <a:srgbClr val="1436CA"/>
                </a:solidFill>
              </a:rPr>
              <a:t> / frekvenční </a:t>
            </a:r>
            <a:r>
              <a:rPr lang="en-US" altLang="en-US" dirty="0" err="1" smtClean="0">
                <a:solidFill>
                  <a:srgbClr val="1436CA"/>
                </a:solidFill>
              </a:rPr>
              <a:t>charakteristika</a:t>
            </a:r>
            <a:r>
              <a:rPr lang="en-US" altLang="en-US" dirty="0" smtClean="0"/>
              <a:t>) - </a:t>
            </a:r>
            <a:r>
              <a:rPr lang="en-US" altLang="en-US" dirty="0"/>
              <a:t>discrete</a:t>
            </a:r>
            <a:endParaRPr lang="en-US" altLang="en-US" dirty="0" smtClean="0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cs-CZ" altLang="en-US" dirty="0" err="1" smtClean="0"/>
              <a:t>Determines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the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behavior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of</a:t>
            </a:r>
            <a:r>
              <a:rPr lang="cs-CZ" altLang="en-US" dirty="0" smtClean="0"/>
              <a:t> </a:t>
            </a:r>
            <a:r>
              <a:rPr lang="en-US" altLang="en-US" dirty="0" smtClean="0"/>
              <a:t>a </a:t>
            </a:r>
            <a:r>
              <a:rPr lang="cs-CZ" altLang="en-US" dirty="0" err="1" smtClean="0"/>
              <a:t>syst</a:t>
            </a:r>
            <a:r>
              <a:rPr lang="en-US" altLang="en-US" dirty="0" smtClean="0"/>
              <a:t>e</a:t>
            </a:r>
            <a:r>
              <a:rPr lang="cs-CZ" altLang="en-US" dirty="0" smtClean="0"/>
              <a:t>m </a:t>
            </a:r>
            <a:r>
              <a:rPr lang="en-US" altLang="en-US" dirty="0" smtClean="0"/>
              <a:t>on all frequencies </a:t>
            </a:r>
          </a:p>
          <a:p>
            <a:r>
              <a:rPr lang="en-US" altLang="en-US" b="1" dirty="0" smtClean="0"/>
              <a:t>Complex </a:t>
            </a:r>
            <a:r>
              <a:rPr lang="en-US" altLang="en-US" dirty="0" smtClean="0"/>
              <a:t>function of frequency </a:t>
            </a:r>
            <a:r>
              <a:rPr lang="en-US" i="1" dirty="0"/>
              <a:t>H(</a:t>
            </a: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r>
              <a:rPr lang="en-US" i="1" dirty="0"/>
              <a:t>)</a:t>
            </a:r>
            <a:endParaRPr lang="en-US" altLang="en-US" dirty="0" smtClean="0"/>
          </a:p>
          <a:p>
            <a:r>
              <a:rPr lang="en-US" altLang="en-US" b="1" dirty="0" smtClean="0"/>
              <a:t>Magnitude frequency response </a:t>
            </a:r>
            <a:r>
              <a:rPr lang="en-US" altLang="en-US" dirty="0" smtClean="0"/>
              <a:t>(</a:t>
            </a:r>
            <a:r>
              <a:rPr lang="en-US" altLang="en-US" dirty="0" err="1" smtClean="0">
                <a:solidFill>
                  <a:srgbClr val="1436CA"/>
                </a:solidFill>
              </a:rPr>
              <a:t>amplitudo</a:t>
            </a:r>
            <a:r>
              <a:rPr lang="cs-CZ" altLang="en-US" dirty="0" err="1" smtClean="0">
                <a:solidFill>
                  <a:srgbClr val="1436CA"/>
                </a:solidFill>
              </a:rPr>
              <a:t>vá</a:t>
            </a:r>
            <a:r>
              <a:rPr lang="cs-CZ" altLang="en-US" dirty="0" smtClean="0">
                <a:solidFill>
                  <a:srgbClr val="1436CA"/>
                </a:solidFill>
              </a:rPr>
              <a:t> / modulová</a:t>
            </a:r>
            <a:r>
              <a:rPr lang="cs-CZ" altLang="en-US" dirty="0" smtClean="0"/>
              <a:t> </a:t>
            </a:r>
            <a:r>
              <a:rPr lang="en-US" altLang="en-US" dirty="0" err="1" smtClean="0">
                <a:solidFill>
                  <a:srgbClr val="1436CA"/>
                </a:solidFill>
              </a:rPr>
              <a:t>kmito</a:t>
            </a:r>
            <a:r>
              <a:rPr lang="cs-CZ" altLang="en-US" dirty="0" err="1" smtClean="0">
                <a:solidFill>
                  <a:srgbClr val="1436CA"/>
                </a:solidFill>
              </a:rPr>
              <a:t>čtová</a:t>
            </a:r>
            <a:r>
              <a:rPr lang="cs-CZ" altLang="en-US" dirty="0" smtClean="0">
                <a:solidFill>
                  <a:srgbClr val="1436CA"/>
                </a:solidFill>
              </a:rPr>
              <a:t> / frekvenční </a:t>
            </a:r>
            <a:r>
              <a:rPr lang="en-US" altLang="en-US" dirty="0" err="1" smtClean="0">
                <a:solidFill>
                  <a:srgbClr val="1436CA"/>
                </a:solidFill>
              </a:rPr>
              <a:t>charakteristika</a:t>
            </a:r>
            <a:r>
              <a:rPr lang="en-US" altLang="en-US" dirty="0" smtClean="0"/>
              <a:t>)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is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the</a:t>
            </a:r>
            <a:r>
              <a:rPr lang="cs-CZ" altLang="en-US" dirty="0" smtClean="0"/>
              <a:t> most </a:t>
            </a:r>
            <a:r>
              <a:rPr lang="cs-CZ" altLang="en-US" dirty="0" err="1" smtClean="0"/>
              <a:t>crucial</a:t>
            </a:r>
            <a:r>
              <a:rPr lang="cs-CZ" altLang="en-US" dirty="0" smtClean="0"/>
              <a:t> – </a:t>
            </a:r>
            <a:r>
              <a:rPr lang="cs-CZ" altLang="en-US" dirty="0" err="1" smtClean="0"/>
              <a:t>which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frequencies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will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be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attenuated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or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am</a:t>
            </a:r>
            <a:r>
              <a:rPr lang="en-US" altLang="en-US" dirty="0" smtClean="0"/>
              <a:t>p</a:t>
            </a:r>
            <a:r>
              <a:rPr lang="cs-CZ" altLang="en-US" dirty="0" err="1" smtClean="0"/>
              <a:t>lified</a:t>
            </a:r>
            <a:r>
              <a:rPr lang="cs-CZ" altLang="en-US" dirty="0" smtClean="0"/>
              <a:t> ? </a:t>
            </a:r>
            <a:r>
              <a:rPr lang="en-US" altLang="en-US" dirty="0" smtClean="0"/>
              <a:t>|</a:t>
            </a:r>
            <a:r>
              <a:rPr lang="en-US" i="1" dirty="0" smtClean="0"/>
              <a:t>H(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</a:t>
            </a:r>
            <a:r>
              <a:rPr lang="el-GR" i="1" baseline="30000" dirty="0"/>
              <a:t>ω</a:t>
            </a:r>
            <a:r>
              <a:rPr lang="en-US" i="1" dirty="0" smtClean="0"/>
              <a:t>)</a:t>
            </a:r>
            <a:r>
              <a:rPr lang="en-US" altLang="en-US" dirty="0" smtClean="0"/>
              <a:t>|</a:t>
            </a:r>
            <a:endParaRPr lang="cs-CZ" altLang="en-US" dirty="0" smtClean="0"/>
          </a:p>
          <a:p>
            <a:r>
              <a:rPr lang="cs-CZ" altLang="en-US" b="1" dirty="0" err="1" smtClean="0"/>
              <a:t>Phase</a:t>
            </a:r>
            <a:r>
              <a:rPr lang="cs-CZ" altLang="en-US" b="1" dirty="0" smtClean="0"/>
              <a:t> </a:t>
            </a:r>
            <a:r>
              <a:rPr lang="en-US" altLang="en-US" b="1" dirty="0" smtClean="0"/>
              <a:t>frequency response </a:t>
            </a:r>
            <a:r>
              <a:rPr lang="en-US" altLang="en-US" dirty="0" smtClean="0"/>
              <a:t>(</a:t>
            </a:r>
            <a:r>
              <a:rPr lang="cs-CZ" altLang="en-US" dirty="0" smtClean="0">
                <a:solidFill>
                  <a:srgbClr val="1436CA"/>
                </a:solidFill>
              </a:rPr>
              <a:t>fázová / argumentová </a:t>
            </a:r>
            <a:r>
              <a:rPr lang="en-US" altLang="en-US" dirty="0" err="1" smtClean="0">
                <a:solidFill>
                  <a:srgbClr val="1436CA"/>
                </a:solidFill>
              </a:rPr>
              <a:t>kmito</a:t>
            </a:r>
            <a:r>
              <a:rPr lang="cs-CZ" altLang="en-US" dirty="0" err="1" smtClean="0">
                <a:solidFill>
                  <a:srgbClr val="1436CA"/>
                </a:solidFill>
              </a:rPr>
              <a:t>čtová</a:t>
            </a:r>
            <a:r>
              <a:rPr lang="cs-CZ" altLang="en-US" dirty="0" smtClean="0">
                <a:solidFill>
                  <a:srgbClr val="1436CA"/>
                </a:solidFill>
              </a:rPr>
              <a:t> / frekvenční charakteristika</a:t>
            </a:r>
            <a:r>
              <a:rPr lang="en-US" altLang="en-US" dirty="0" smtClean="0"/>
              <a:t>)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is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sometimes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important</a:t>
            </a:r>
            <a:r>
              <a:rPr lang="cs-CZ" altLang="en-US" dirty="0" smtClean="0"/>
              <a:t> as </a:t>
            </a:r>
            <a:r>
              <a:rPr lang="cs-CZ" altLang="en-US" dirty="0" err="1" smtClean="0"/>
              <a:t>well</a:t>
            </a:r>
            <a:r>
              <a:rPr lang="cs-CZ" altLang="en-US" dirty="0" smtClean="0"/>
              <a:t> (</a:t>
            </a:r>
            <a:r>
              <a:rPr lang="cs-CZ" altLang="en-US" dirty="0" err="1" smtClean="0"/>
              <a:t>think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of</a:t>
            </a:r>
            <a:r>
              <a:rPr lang="cs-CZ" altLang="en-US" dirty="0" smtClean="0"/>
              <a:t> Hi-Fi </a:t>
            </a:r>
            <a:r>
              <a:rPr lang="cs-CZ" altLang="en-US" dirty="0" err="1" smtClean="0"/>
              <a:t>applications</a:t>
            </a:r>
            <a:r>
              <a:rPr lang="cs-CZ" altLang="en-US" dirty="0" smtClean="0"/>
              <a:t>)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arg</a:t>
            </a:r>
            <a:r>
              <a:rPr lang="en-US" altLang="en-US" dirty="0" smtClean="0"/>
              <a:t> </a:t>
            </a:r>
            <a:r>
              <a:rPr lang="en-US" i="1" dirty="0" smtClean="0"/>
              <a:t>H(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</a:t>
            </a:r>
            <a:r>
              <a:rPr lang="el-GR" i="1" baseline="30000" dirty="0"/>
              <a:t>ω</a:t>
            </a:r>
            <a:r>
              <a:rPr lang="en-US" i="1" dirty="0" smtClean="0"/>
              <a:t>)</a:t>
            </a:r>
          </a:p>
          <a:p>
            <a:r>
              <a:rPr lang="en-US" altLang="en-US" dirty="0" smtClean="0"/>
              <a:t>Frequency response must be symmetrical: </a:t>
            </a:r>
            <a:r>
              <a:rPr lang="en-US" i="1" dirty="0"/>
              <a:t>H(</a:t>
            </a:r>
            <a:r>
              <a:rPr lang="en-US" i="1" dirty="0" err="1"/>
              <a:t>e</a:t>
            </a:r>
            <a:r>
              <a:rPr lang="en-US" i="1" baseline="30000" dirty="0" err="1"/>
              <a:t>j</a:t>
            </a:r>
            <a:r>
              <a:rPr lang="el-GR" i="1" baseline="30000" dirty="0"/>
              <a:t>ω</a:t>
            </a:r>
            <a:r>
              <a:rPr lang="en-US" i="1" dirty="0" smtClean="0"/>
              <a:t>) = H</a:t>
            </a:r>
            <a:r>
              <a:rPr lang="en-US" i="1" baseline="30000" dirty="0" smtClean="0"/>
              <a:t>*</a:t>
            </a:r>
            <a:r>
              <a:rPr lang="en-US" i="1" dirty="0" smtClean="0"/>
              <a:t>(e</a:t>
            </a:r>
            <a:r>
              <a:rPr lang="en-US" i="1" baseline="30000" dirty="0" smtClean="0"/>
              <a:t>-j</a:t>
            </a:r>
            <a:r>
              <a:rPr lang="el-GR" i="1" baseline="30000" dirty="0" smtClean="0"/>
              <a:t>ω</a:t>
            </a:r>
            <a:r>
              <a:rPr lang="en-US" i="1" dirty="0" smtClean="0"/>
              <a:t>), which </a:t>
            </a:r>
            <a:r>
              <a:rPr lang="en-US" dirty="0" smtClean="0"/>
              <a:t>means that |</a:t>
            </a:r>
            <a:r>
              <a:rPr lang="en-US" i="1" dirty="0" smtClean="0"/>
              <a:t>H(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</a:t>
            </a:r>
            <a:r>
              <a:rPr lang="el-GR" i="1" baseline="30000" dirty="0"/>
              <a:t>ω</a:t>
            </a:r>
            <a:r>
              <a:rPr lang="en-US" i="1" dirty="0" smtClean="0"/>
              <a:t>)</a:t>
            </a:r>
            <a:r>
              <a:rPr lang="en-US" dirty="0" smtClean="0"/>
              <a:t>|</a:t>
            </a:r>
            <a:r>
              <a:rPr lang="en-US" i="1" dirty="0" smtClean="0"/>
              <a:t> </a:t>
            </a:r>
            <a:r>
              <a:rPr lang="en-US" i="1" dirty="0"/>
              <a:t>= </a:t>
            </a:r>
            <a:r>
              <a:rPr lang="en-US" dirty="0" smtClean="0"/>
              <a:t>|</a:t>
            </a:r>
            <a:r>
              <a:rPr lang="en-US" i="1" dirty="0" smtClean="0"/>
              <a:t>H(e</a:t>
            </a:r>
            <a:r>
              <a:rPr lang="en-US" i="1" baseline="30000" dirty="0" smtClean="0"/>
              <a:t>-j</a:t>
            </a:r>
            <a:r>
              <a:rPr lang="el-GR" i="1" baseline="30000" dirty="0"/>
              <a:t>ω</a:t>
            </a:r>
            <a:r>
              <a:rPr lang="en-US" i="1" dirty="0" smtClean="0"/>
              <a:t>)</a:t>
            </a:r>
            <a:r>
              <a:rPr lang="en-US" dirty="0" smtClean="0"/>
              <a:t>|   and      </a:t>
            </a:r>
            <a:r>
              <a:rPr lang="en-US" dirty="0" err="1" smtClean="0"/>
              <a:t>arg</a:t>
            </a:r>
            <a:r>
              <a:rPr lang="en-US" dirty="0" smtClean="0"/>
              <a:t> </a:t>
            </a:r>
            <a:r>
              <a:rPr lang="en-US" i="1" dirty="0" smtClean="0"/>
              <a:t>H(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</a:t>
            </a:r>
            <a:r>
              <a:rPr lang="el-GR" i="1" baseline="30000" dirty="0"/>
              <a:t>ω</a:t>
            </a:r>
            <a:r>
              <a:rPr lang="en-US" i="1" dirty="0" smtClean="0"/>
              <a:t>) </a:t>
            </a:r>
            <a:r>
              <a:rPr lang="en-US" i="1" dirty="0"/>
              <a:t>= </a:t>
            </a:r>
            <a:r>
              <a:rPr lang="en-US" i="1" dirty="0" smtClean="0"/>
              <a:t>-</a:t>
            </a:r>
            <a:r>
              <a:rPr lang="en-US" dirty="0" err="1" smtClean="0"/>
              <a:t>arg</a:t>
            </a:r>
            <a:r>
              <a:rPr lang="en-US" i="1" dirty="0" smtClean="0"/>
              <a:t> H(e</a:t>
            </a:r>
            <a:r>
              <a:rPr lang="en-US" i="1" baseline="30000" dirty="0" smtClean="0"/>
              <a:t>-j</a:t>
            </a:r>
            <a:r>
              <a:rPr lang="el-GR" i="1" baseline="30000" dirty="0"/>
              <a:t>ω</a:t>
            </a:r>
            <a:r>
              <a:rPr lang="en-US" i="1" dirty="0" smtClean="0"/>
              <a:t>)</a:t>
            </a:r>
          </a:p>
          <a:p>
            <a:pPr lvl="1"/>
            <a:r>
              <a:rPr lang="en-US" altLang="en-US" dirty="0" smtClean="0"/>
              <a:t>… for discrete systems, it is also periodic.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D054F-A093-4E67-AD23-BC5016DDC635}" type="slidenum">
              <a:rPr lang="cs-CZ" altLang="en-US" smtClean="0"/>
              <a:pPr>
                <a:defRPr/>
              </a:pPr>
              <a:t>38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0873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 one single frequency </a:t>
            </a:r>
            <a:r>
              <a:rPr lang="el-GR" altLang="en-US" i="1" dirty="0"/>
              <a:t>ω</a:t>
            </a:r>
            <a:r>
              <a:rPr lang="en-US" altLang="en-US" i="1" baseline="-25000" dirty="0"/>
              <a:t>1</a:t>
            </a:r>
            <a:r>
              <a:rPr lang="en-US" altLang="en-US" baseline="-25000" dirty="0"/>
              <a:t> </a:t>
            </a:r>
            <a:r>
              <a:rPr lang="en-US" altLang="en-US" dirty="0" smtClean="0"/>
              <a:t>… </a:t>
            </a:r>
            <a:r>
              <a:rPr lang="en-US" altLang="en-US" dirty="0"/>
              <a:t>continuous</a:t>
            </a:r>
            <a:r>
              <a:rPr lang="en-US" altLang="en-US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 complex exponential or cosine have only one frequency:</a:t>
            </a:r>
          </a:p>
          <a:p>
            <a:pPr>
              <a:defRPr/>
            </a:pPr>
            <a:r>
              <a:rPr lang="en-US" dirty="0"/>
              <a:t>Transfer or transfer coefficient (</a:t>
            </a:r>
            <a:r>
              <a:rPr lang="cs-CZ" dirty="0">
                <a:solidFill>
                  <a:srgbClr val="1436CA"/>
                </a:solidFill>
              </a:rPr>
              <a:t>přenos nebo činitel přenosu</a:t>
            </a:r>
            <a:r>
              <a:rPr lang="en-US" dirty="0"/>
              <a:t>)</a:t>
            </a:r>
            <a:r>
              <a:rPr lang="cs-CZ" dirty="0"/>
              <a:t> – </a:t>
            </a:r>
            <a:r>
              <a:rPr lang="cs-CZ" dirty="0" err="1"/>
              <a:t>complex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en-US" i="1" dirty="0" smtClean="0"/>
              <a:t>H(j</a:t>
            </a:r>
            <a:r>
              <a:rPr lang="el-GR" i="1" dirty="0" smtClean="0"/>
              <a:t>ω</a:t>
            </a:r>
            <a:r>
              <a:rPr lang="en-US" i="1" baseline="-25000" dirty="0" smtClean="0"/>
              <a:t>1</a:t>
            </a:r>
            <a:r>
              <a:rPr lang="en-US" i="1" dirty="0" smtClean="0"/>
              <a:t>)</a:t>
            </a:r>
            <a:endParaRPr lang="cs-CZ" i="1" dirty="0"/>
          </a:p>
          <a:p>
            <a:pPr>
              <a:defRPr/>
            </a:pPr>
            <a:r>
              <a:rPr lang="cs-CZ" dirty="0" err="1" smtClean="0"/>
              <a:t>Its</a:t>
            </a:r>
            <a:r>
              <a:rPr lang="en-US" dirty="0" smtClean="0"/>
              <a:t> magnitude determines </a:t>
            </a:r>
            <a:r>
              <a:rPr lang="en-US" b="1" dirty="0" smtClean="0"/>
              <a:t>how much </a:t>
            </a:r>
            <a:r>
              <a:rPr lang="en-US" dirty="0" smtClean="0"/>
              <a:t>the signal will change: |</a:t>
            </a:r>
            <a:r>
              <a:rPr lang="en-US" i="1" dirty="0" smtClean="0"/>
              <a:t>H(j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dirty="0" smtClean="0"/>
              <a:t>)</a:t>
            </a:r>
            <a:r>
              <a:rPr lang="en-US" dirty="0" smtClean="0"/>
              <a:t>|</a:t>
            </a:r>
          </a:p>
          <a:p>
            <a:pPr>
              <a:defRPr/>
            </a:pPr>
            <a:r>
              <a:rPr lang="en-US" dirty="0" smtClean="0"/>
              <a:t>Its </a:t>
            </a:r>
            <a:r>
              <a:rPr lang="en-US" dirty="0"/>
              <a:t>phase determines how much the signal gets </a:t>
            </a:r>
            <a:r>
              <a:rPr lang="en-US" b="1" dirty="0" smtClean="0"/>
              <a:t>shifted: </a:t>
            </a:r>
            <a:r>
              <a:rPr lang="en-US" dirty="0" err="1" smtClean="0"/>
              <a:t>arg</a:t>
            </a:r>
            <a:r>
              <a:rPr lang="en-US" dirty="0" smtClean="0"/>
              <a:t> 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dirty="0"/>
              <a:t>)</a:t>
            </a:r>
            <a:endParaRPr lang="en-US" b="1" dirty="0"/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However, we don’t want just a single frequency, </a:t>
            </a:r>
            <a:r>
              <a:rPr lang="en-US" b="1" dirty="0"/>
              <a:t>we want them all </a:t>
            </a:r>
            <a:r>
              <a:rPr lang="en-US" dirty="0"/>
              <a:t>! 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39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18042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basic mathematical description of a system – discrete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discrete time, we departed from a </a:t>
            </a:r>
            <a:r>
              <a:rPr lang="en-US" b="1" dirty="0" smtClean="0"/>
              <a:t>scheme </a:t>
            </a:r>
            <a:r>
              <a:rPr lang="en-US" dirty="0" smtClean="0"/>
              <a:t>of a filter or from </a:t>
            </a:r>
            <a:r>
              <a:rPr lang="en-US" b="1" dirty="0" smtClean="0"/>
              <a:t>code</a:t>
            </a:r>
            <a:r>
              <a:rPr lang="en-US" dirty="0" smtClean="0"/>
              <a:t>, and we wrote down a difference equation (</a:t>
            </a:r>
            <a:r>
              <a:rPr lang="en-US" dirty="0" err="1" smtClean="0">
                <a:solidFill>
                  <a:srgbClr val="1436CA"/>
                </a:solidFill>
              </a:rPr>
              <a:t>diferen</a:t>
            </a:r>
            <a:r>
              <a:rPr lang="cs-CZ" dirty="0" smtClean="0">
                <a:solidFill>
                  <a:srgbClr val="1436CA"/>
                </a:solidFill>
              </a:rPr>
              <a:t>ční rovnice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en-US" altLang="en-US" i="1" dirty="0"/>
              <a:t>y[n] = </a:t>
            </a:r>
            <a:r>
              <a:rPr lang="en-US" altLang="en-US" i="1" dirty="0">
                <a:solidFill>
                  <a:srgbClr val="1436CA"/>
                </a:solidFill>
              </a:rPr>
              <a:t>b</a:t>
            </a:r>
            <a:r>
              <a:rPr lang="en-US" altLang="en-US" i="1" baseline="-25000" dirty="0">
                <a:solidFill>
                  <a:srgbClr val="1436CA"/>
                </a:solidFill>
              </a:rPr>
              <a:t>0</a:t>
            </a:r>
            <a:r>
              <a:rPr lang="en-US" altLang="en-US" i="1" dirty="0">
                <a:solidFill>
                  <a:srgbClr val="1436CA"/>
                </a:solidFill>
              </a:rPr>
              <a:t>x[n] + b</a:t>
            </a:r>
            <a:r>
              <a:rPr lang="en-US" altLang="en-US" i="1" baseline="-25000" dirty="0">
                <a:solidFill>
                  <a:srgbClr val="1436CA"/>
                </a:solidFill>
              </a:rPr>
              <a:t>1</a:t>
            </a:r>
            <a:r>
              <a:rPr lang="en-US" altLang="en-US" i="1" dirty="0">
                <a:solidFill>
                  <a:srgbClr val="1436CA"/>
                </a:solidFill>
              </a:rPr>
              <a:t>x[n-1] + b</a:t>
            </a:r>
            <a:r>
              <a:rPr lang="en-US" altLang="en-US" i="1" baseline="-25000" dirty="0">
                <a:solidFill>
                  <a:srgbClr val="1436CA"/>
                </a:solidFill>
              </a:rPr>
              <a:t>2</a:t>
            </a:r>
            <a:r>
              <a:rPr lang="en-US" altLang="en-US" i="1" dirty="0">
                <a:solidFill>
                  <a:srgbClr val="1436CA"/>
                </a:solidFill>
              </a:rPr>
              <a:t>x[n-2] + b</a:t>
            </a:r>
            <a:r>
              <a:rPr lang="en-US" altLang="en-US" i="1" baseline="-25000" dirty="0">
                <a:solidFill>
                  <a:srgbClr val="1436CA"/>
                </a:solidFill>
              </a:rPr>
              <a:t>3</a:t>
            </a:r>
            <a:r>
              <a:rPr lang="en-US" altLang="en-US" i="1" dirty="0">
                <a:solidFill>
                  <a:srgbClr val="1436CA"/>
                </a:solidFill>
              </a:rPr>
              <a:t>x[n-3]</a:t>
            </a:r>
            <a:endParaRPr lang="cs-CZ" altLang="en-US" i="1" dirty="0">
              <a:solidFill>
                <a:srgbClr val="1436CA"/>
              </a:solidFill>
            </a:endParaRPr>
          </a:p>
          <a:p>
            <a:pPr marL="0" indent="0">
              <a:buNone/>
            </a:pPr>
            <a:r>
              <a:rPr lang="cs-CZ" altLang="en-US" i="1" dirty="0"/>
              <a:t>	             </a:t>
            </a:r>
            <a:r>
              <a:rPr lang="cs-CZ" altLang="en-US" i="1" dirty="0">
                <a:solidFill>
                  <a:srgbClr val="FF0000"/>
                </a:solidFill>
              </a:rPr>
              <a:t>- a</a:t>
            </a:r>
            <a:r>
              <a:rPr lang="en-US" altLang="en-US" i="1" baseline="-25000" dirty="0">
                <a:solidFill>
                  <a:srgbClr val="FF0000"/>
                </a:solidFill>
              </a:rPr>
              <a:t>1</a:t>
            </a:r>
            <a:r>
              <a:rPr lang="cs-CZ" altLang="en-US" i="1" dirty="0">
                <a:solidFill>
                  <a:srgbClr val="FF0000"/>
                </a:solidFill>
              </a:rPr>
              <a:t>y</a:t>
            </a:r>
            <a:r>
              <a:rPr lang="en-US" altLang="en-US" i="1" dirty="0">
                <a:solidFill>
                  <a:srgbClr val="FF0000"/>
                </a:solidFill>
              </a:rPr>
              <a:t>[n-1] </a:t>
            </a:r>
            <a:r>
              <a:rPr lang="cs-CZ" altLang="en-US" i="1" dirty="0">
                <a:solidFill>
                  <a:srgbClr val="FF0000"/>
                </a:solidFill>
              </a:rPr>
              <a:t>-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>
                <a:solidFill>
                  <a:srgbClr val="FF0000"/>
                </a:solidFill>
              </a:rPr>
              <a:t>2</a:t>
            </a:r>
            <a:r>
              <a:rPr lang="cs-CZ" altLang="en-US" i="1" dirty="0">
                <a:solidFill>
                  <a:srgbClr val="FF0000"/>
                </a:solidFill>
              </a:rPr>
              <a:t>y</a:t>
            </a:r>
            <a:r>
              <a:rPr lang="en-US" altLang="en-US" i="1" dirty="0">
                <a:solidFill>
                  <a:srgbClr val="FF0000"/>
                </a:solidFill>
              </a:rPr>
              <a:t>[n-2] </a:t>
            </a:r>
            <a:r>
              <a:rPr lang="cs-CZ" altLang="en-US" i="1" dirty="0">
                <a:solidFill>
                  <a:srgbClr val="FF0000"/>
                </a:solidFill>
              </a:rPr>
              <a:t>-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>
                <a:solidFill>
                  <a:srgbClr val="FF0000"/>
                </a:solidFill>
              </a:rPr>
              <a:t>3</a:t>
            </a:r>
            <a:r>
              <a:rPr lang="cs-CZ" altLang="en-US" i="1" dirty="0">
                <a:solidFill>
                  <a:srgbClr val="FF0000"/>
                </a:solidFill>
              </a:rPr>
              <a:t>y</a:t>
            </a:r>
            <a:r>
              <a:rPr lang="en-US" altLang="en-US" i="1" dirty="0">
                <a:solidFill>
                  <a:srgbClr val="FF0000"/>
                </a:solidFill>
              </a:rPr>
              <a:t>[n-3]</a:t>
            </a:r>
          </a:p>
          <a:p>
            <a:pPr lvl="1"/>
            <a:r>
              <a:rPr lang="en-US" dirty="0" smtClean="0"/>
              <a:t>straightforward </a:t>
            </a:r>
            <a:r>
              <a:rPr lang="cs-CZ" dirty="0" err="1" smtClean="0"/>
              <a:t>correspondence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scheme</a:t>
            </a:r>
            <a:r>
              <a:rPr lang="en-US" dirty="0" smtClean="0"/>
              <a:t>, </a:t>
            </a:r>
            <a:r>
              <a:rPr lang="cs-CZ" dirty="0" err="1" smtClean="0"/>
              <a:t>code</a:t>
            </a:r>
            <a:r>
              <a:rPr lang="cs-CZ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and </a:t>
            </a:r>
            <a:r>
              <a:rPr lang="cs-CZ" dirty="0" err="1" smtClean="0"/>
              <a:t>difference</a:t>
            </a:r>
            <a:r>
              <a:rPr lang="cs-CZ" dirty="0" smtClean="0"/>
              <a:t> </a:t>
            </a:r>
            <a:r>
              <a:rPr lang="cs-CZ" dirty="0" err="1" smtClean="0"/>
              <a:t>equation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758291" y="6417313"/>
            <a:ext cx="2743200" cy="365125"/>
          </a:xfrm>
        </p:spPr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180165" y="3547269"/>
            <a:ext cx="18716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ývojový diagram: vyjmutí 5"/>
          <p:cNvSpPr/>
          <p:nvPr/>
        </p:nvSpPr>
        <p:spPr>
          <a:xfrm rot="5400000">
            <a:off x="7999440" y="3386931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8416952" y="3569494"/>
            <a:ext cx="8429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7064402" y="3550444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667527" y="4001294"/>
            <a:ext cx="79216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667527" y="4937919"/>
            <a:ext cx="792163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6667527" y="5872957"/>
            <a:ext cx="7921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7062815" y="4504532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7050115" y="5441157"/>
            <a:ext cx="0" cy="449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7031065" y="6561932"/>
            <a:ext cx="965200" cy="33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8004202" y="2993232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0</a:t>
            </a:r>
            <a:endParaRPr lang="en-US" baseline="-25000" dirty="0">
              <a:latin typeface="+mj-lt"/>
            </a:endParaRPr>
          </a:p>
        </p:txBody>
      </p:sp>
      <p:sp>
        <p:nvSpPr>
          <p:cNvPr id="16" name="Vývojový diagram: vyjmutí 15"/>
          <p:cNvSpPr/>
          <p:nvPr/>
        </p:nvSpPr>
        <p:spPr>
          <a:xfrm rot="5400000">
            <a:off x="7991503" y="4496594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935940" y="3994944"/>
            <a:ext cx="4127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1</a:t>
            </a:r>
            <a:endParaRPr lang="en-US" baseline="-25000" dirty="0">
              <a:latin typeface="+mj-lt"/>
            </a:endParaRPr>
          </a:p>
        </p:txBody>
      </p:sp>
      <p:sp>
        <p:nvSpPr>
          <p:cNvPr id="18" name="Vývojový diagram: vyjmutí 17"/>
          <p:cNvSpPr/>
          <p:nvPr/>
        </p:nvSpPr>
        <p:spPr>
          <a:xfrm rot="5400000">
            <a:off x="7991503" y="5441156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996265" y="5047457"/>
            <a:ext cx="4127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2</a:t>
            </a:r>
            <a:endParaRPr lang="en-US" baseline="-25000" dirty="0">
              <a:latin typeface="+mj-lt"/>
            </a:endParaRPr>
          </a:p>
        </p:txBody>
      </p:sp>
      <p:sp>
        <p:nvSpPr>
          <p:cNvPr id="20" name="Vývojový diagram: vyjmutí 19"/>
          <p:cNvSpPr/>
          <p:nvPr/>
        </p:nvSpPr>
        <p:spPr>
          <a:xfrm rot="5400000">
            <a:off x="7943878" y="6387306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948640" y="5995194"/>
            <a:ext cx="4127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</a:rPr>
              <a:t>b</a:t>
            </a:r>
            <a:r>
              <a:rPr lang="cs-CZ" baseline="-25000" dirty="0">
                <a:latin typeface="+mj-lt"/>
              </a:rPr>
              <a:t>3</a:t>
            </a:r>
            <a:endParaRPr lang="en-US" baseline="-25000" dirty="0">
              <a:latin typeface="+mj-lt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9259915" y="3131344"/>
            <a:ext cx="1012825" cy="919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chemeClr val="tx1"/>
                </a:solidFill>
                <a:latin typeface="Symbol" panose="05050102010706020507" pitchFamily="18" charset="2"/>
              </a:rPr>
              <a:t>S</a:t>
            </a:r>
            <a:endParaRPr lang="en-US" sz="4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7062815" y="4682332"/>
            <a:ext cx="976312" cy="9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7048527" y="5615782"/>
            <a:ext cx="985838" cy="22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16" idx="0"/>
            <a:endCxn id="22" idx="3"/>
          </p:cNvCxnSpPr>
          <p:nvPr/>
        </p:nvCxnSpPr>
        <p:spPr>
          <a:xfrm flipV="1">
            <a:off x="8409015" y="3917157"/>
            <a:ext cx="998537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8" idx="0"/>
          </p:cNvCxnSpPr>
          <p:nvPr/>
        </p:nvCxnSpPr>
        <p:spPr>
          <a:xfrm flipV="1">
            <a:off x="8409015" y="4039394"/>
            <a:ext cx="1139825" cy="1584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0" idx="0"/>
            <a:endCxn id="22" idx="4"/>
          </p:cNvCxnSpPr>
          <p:nvPr/>
        </p:nvCxnSpPr>
        <p:spPr>
          <a:xfrm flipV="1">
            <a:off x="8361390" y="4050507"/>
            <a:ext cx="1404937" cy="25193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>
            <a:off x="10272740" y="3590132"/>
            <a:ext cx="18732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6573734" y="3629284"/>
            <a:ext cx="8397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x[n]</a:t>
            </a:r>
            <a:endParaRPr lang="en-US" baseline="-250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1304615" y="3177382"/>
            <a:ext cx="841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y[n]</a:t>
            </a:r>
            <a:endParaRPr lang="en-US" baseline="-25000" dirty="0">
              <a:latin typeface="+mj-lt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11091890" y="3994944"/>
            <a:ext cx="79216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11091890" y="4931569"/>
            <a:ext cx="792162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sp>
        <p:nvSpPr>
          <p:cNvPr id="33" name="Obdélník 32"/>
          <p:cNvSpPr/>
          <p:nvPr/>
        </p:nvSpPr>
        <p:spPr>
          <a:xfrm>
            <a:off x="11091890" y="5866607"/>
            <a:ext cx="79216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11487177" y="4498182"/>
            <a:ext cx="0" cy="450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>
            <a:off x="11474477" y="5434807"/>
            <a:ext cx="0" cy="4492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Vývojový diagram: vyjmutí 35"/>
          <p:cNvSpPr/>
          <p:nvPr/>
        </p:nvSpPr>
        <p:spPr>
          <a:xfrm rot="16200000">
            <a:off x="10247340" y="4491831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Přímá spojnice se šipkou 36"/>
          <p:cNvCxnSpPr/>
          <p:nvPr/>
        </p:nvCxnSpPr>
        <p:spPr>
          <a:xfrm flipH="1" flipV="1">
            <a:off x="10645802" y="4672807"/>
            <a:ext cx="841375" cy="19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Vývojový diagram: vyjmutí 37"/>
          <p:cNvSpPr/>
          <p:nvPr/>
        </p:nvSpPr>
        <p:spPr>
          <a:xfrm rot="16200000">
            <a:off x="10256865" y="5437981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9" name="Přímá spojnice se šipkou 38"/>
          <p:cNvCxnSpPr/>
          <p:nvPr/>
        </p:nvCxnSpPr>
        <p:spPr>
          <a:xfrm flipH="1" flipV="1">
            <a:off x="10653740" y="5618957"/>
            <a:ext cx="828675" cy="14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Vývojový diagram: vyjmutí 39"/>
          <p:cNvSpPr/>
          <p:nvPr/>
        </p:nvSpPr>
        <p:spPr>
          <a:xfrm rot="16200000">
            <a:off x="10247340" y="6387306"/>
            <a:ext cx="469900" cy="365125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1" name="Přímá spojnice se šipkou 40"/>
          <p:cNvCxnSpPr/>
          <p:nvPr/>
        </p:nvCxnSpPr>
        <p:spPr>
          <a:xfrm flipH="1" flipV="1">
            <a:off x="10645802" y="6568282"/>
            <a:ext cx="828675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/>
          <p:cNvSpPr txBox="1"/>
          <p:nvPr/>
        </p:nvSpPr>
        <p:spPr>
          <a:xfrm>
            <a:off x="10318777" y="4039394"/>
            <a:ext cx="504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1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0350527" y="4996657"/>
            <a:ext cx="5064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10333065" y="5963444"/>
            <a:ext cx="5048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rgbClr val="FF0000"/>
                </a:solidFill>
                <a:latin typeface="+mj-lt"/>
              </a:rPr>
              <a:t>-a</a:t>
            </a:r>
            <a:r>
              <a:rPr lang="cs-CZ" baseline="-25000" dirty="0">
                <a:solidFill>
                  <a:srgbClr val="FF0000"/>
                </a:solidFill>
                <a:latin typeface="+mj-lt"/>
              </a:rPr>
              <a:t>3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5" name="Přímá spojnice se šipkou 44"/>
          <p:cNvCxnSpPr>
            <a:endCxn id="22" idx="5"/>
          </p:cNvCxnSpPr>
          <p:nvPr/>
        </p:nvCxnSpPr>
        <p:spPr>
          <a:xfrm flipH="1" flipV="1">
            <a:off x="10125102" y="3917157"/>
            <a:ext cx="174625" cy="7508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>
            <a:stCxn id="38" idx="0"/>
          </p:cNvCxnSpPr>
          <p:nvPr/>
        </p:nvCxnSpPr>
        <p:spPr>
          <a:xfrm flipH="1" flipV="1">
            <a:off x="9975877" y="3994944"/>
            <a:ext cx="333375" cy="1625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40" idx="0"/>
          </p:cNvCxnSpPr>
          <p:nvPr/>
        </p:nvCxnSpPr>
        <p:spPr>
          <a:xfrm flipH="1" flipV="1">
            <a:off x="9879040" y="4015582"/>
            <a:ext cx="420687" cy="2554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>
            <a:off x="11487177" y="3569494"/>
            <a:ext cx="11113" cy="428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stCxn id="33" idx="2"/>
          </p:cNvCxnSpPr>
          <p:nvPr/>
        </p:nvCxnSpPr>
        <p:spPr>
          <a:xfrm>
            <a:off x="11488765" y="6371432"/>
            <a:ext cx="4762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49"/>
          <p:cNvCxnSpPr/>
          <p:nvPr/>
        </p:nvCxnSpPr>
        <p:spPr>
          <a:xfrm>
            <a:off x="7045352" y="6382544"/>
            <a:ext cx="4763" cy="198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ástupný symbol pro obsah 2"/>
          <p:cNvSpPr txBox="1">
            <a:spLocks/>
          </p:cNvSpPr>
          <p:nvPr/>
        </p:nvSpPr>
        <p:spPr bwMode="auto">
          <a:xfrm>
            <a:off x="0" y="5222449"/>
            <a:ext cx="6891338" cy="234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 (n=3; n&lt;N; n++) { 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y[n] = </a:t>
            </a:r>
            <a:r>
              <a:rPr lang="pt-BR" sz="1800" dirty="0">
                <a:solidFill>
                  <a:srgbClr val="1436C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b0 * x[n] + b1 * x[n-1] + b2 * x[n-2] 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dirty="0">
                <a:solidFill>
                  <a:srgbClr val="1436C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+ b3 * x[n-3]</a:t>
            </a: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a1 * y[n-1]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- a2 * y[n-2] - a3 * y[n-3]; 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pt-B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cs-CZ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320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Frequency response (</a:t>
            </a:r>
            <a:r>
              <a:rPr lang="en-US" altLang="en-US" dirty="0" err="1">
                <a:solidFill>
                  <a:srgbClr val="1436CA"/>
                </a:solidFill>
              </a:rPr>
              <a:t>kmito</a:t>
            </a:r>
            <a:r>
              <a:rPr lang="cs-CZ" altLang="en-US" dirty="0" err="1">
                <a:solidFill>
                  <a:srgbClr val="1436CA"/>
                </a:solidFill>
              </a:rPr>
              <a:t>čtová</a:t>
            </a:r>
            <a:r>
              <a:rPr lang="cs-CZ" altLang="en-US" dirty="0">
                <a:solidFill>
                  <a:srgbClr val="1436CA"/>
                </a:solidFill>
              </a:rPr>
              <a:t> / frekvenční </a:t>
            </a:r>
            <a:r>
              <a:rPr lang="en-US" altLang="en-US" dirty="0" err="1">
                <a:solidFill>
                  <a:srgbClr val="1436CA"/>
                </a:solidFill>
              </a:rPr>
              <a:t>charakteristika</a:t>
            </a:r>
            <a:r>
              <a:rPr lang="en-US" altLang="en-US" dirty="0" smtClean="0"/>
              <a:t>) - </a:t>
            </a:r>
            <a:r>
              <a:rPr lang="en-US" altLang="en-US" dirty="0"/>
              <a:t>continuous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err="1"/>
              <a:t>Determines</a:t>
            </a:r>
            <a:r>
              <a:rPr lang="cs-CZ" altLang="en-US" dirty="0"/>
              <a:t> </a:t>
            </a:r>
            <a:r>
              <a:rPr lang="cs-CZ" altLang="en-US" dirty="0" err="1"/>
              <a:t>the</a:t>
            </a:r>
            <a:r>
              <a:rPr lang="cs-CZ" altLang="en-US" dirty="0"/>
              <a:t> </a:t>
            </a:r>
            <a:r>
              <a:rPr lang="cs-CZ" altLang="en-US" dirty="0" err="1"/>
              <a:t>behavior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en-US" altLang="en-US" dirty="0"/>
              <a:t>a </a:t>
            </a:r>
            <a:r>
              <a:rPr lang="cs-CZ" altLang="en-US" dirty="0" err="1"/>
              <a:t>syst</a:t>
            </a:r>
            <a:r>
              <a:rPr lang="en-US" altLang="en-US" dirty="0"/>
              <a:t>e</a:t>
            </a:r>
            <a:r>
              <a:rPr lang="cs-CZ" altLang="en-US" dirty="0"/>
              <a:t>m </a:t>
            </a:r>
            <a:r>
              <a:rPr lang="en-US" altLang="en-US" dirty="0"/>
              <a:t>on all frequencies </a:t>
            </a:r>
          </a:p>
          <a:p>
            <a:r>
              <a:rPr lang="en-US" altLang="en-US" b="1" dirty="0"/>
              <a:t>Complex </a:t>
            </a:r>
            <a:r>
              <a:rPr lang="en-US" altLang="en-US" dirty="0"/>
              <a:t>function of frequency </a:t>
            </a:r>
            <a:r>
              <a:rPr lang="en-US" i="1" dirty="0"/>
              <a:t>H(j</a:t>
            </a:r>
            <a:r>
              <a:rPr lang="el-GR" i="1" dirty="0" smtClean="0"/>
              <a:t>ω</a:t>
            </a:r>
            <a:r>
              <a:rPr lang="en-US" i="1" dirty="0" smtClean="0"/>
              <a:t>)</a:t>
            </a:r>
            <a:endParaRPr lang="en-US" altLang="en-US" dirty="0"/>
          </a:p>
          <a:p>
            <a:r>
              <a:rPr lang="en-US" altLang="en-US" b="1" dirty="0"/>
              <a:t>Magnitude frequency response </a:t>
            </a:r>
            <a:r>
              <a:rPr lang="en-US" altLang="en-US" dirty="0"/>
              <a:t>(</a:t>
            </a:r>
            <a:r>
              <a:rPr lang="en-US" altLang="en-US" dirty="0" err="1">
                <a:solidFill>
                  <a:srgbClr val="1436CA"/>
                </a:solidFill>
              </a:rPr>
              <a:t>amplitudo</a:t>
            </a:r>
            <a:r>
              <a:rPr lang="cs-CZ" altLang="en-US" dirty="0" err="1">
                <a:solidFill>
                  <a:srgbClr val="1436CA"/>
                </a:solidFill>
              </a:rPr>
              <a:t>vá</a:t>
            </a:r>
            <a:r>
              <a:rPr lang="cs-CZ" altLang="en-US" dirty="0">
                <a:solidFill>
                  <a:srgbClr val="1436CA"/>
                </a:solidFill>
              </a:rPr>
              <a:t> / modulová</a:t>
            </a:r>
            <a:r>
              <a:rPr lang="cs-CZ" altLang="en-US" dirty="0"/>
              <a:t> </a:t>
            </a:r>
            <a:r>
              <a:rPr lang="en-US" altLang="en-US" dirty="0" err="1">
                <a:solidFill>
                  <a:srgbClr val="1436CA"/>
                </a:solidFill>
              </a:rPr>
              <a:t>kmito</a:t>
            </a:r>
            <a:r>
              <a:rPr lang="cs-CZ" altLang="en-US" dirty="0" err="1">
                <a:solidFill>
                  <a:srgbClr val="1436CA"/>
                </a:solidFill>
              </a:rPr>
              <a:t>čtová</a:t>
            </a:r>
            <a:r>
              <a:rPr lang="cs-CZ" altLang="en-US" dirty="0">
                <a:solidFill>
                  <a:srgbClr val="1436CA"/>
                </a:solidFill>
              </a:rPr>
              <a:t> / frekvenční </a:t>
            </a:r>
            <a:r>
              <a:rPr lang="en-US" altLang="en-US" dirty="0" err="1">
                <a:solidFill>
                  <a:srgbClr val="1436CA"/>
                </a:solidFill>
              </a:rPr>
              <a:t>charakteristika</a:t>
            </a:r>
            <a:r>
              <a:rPr lang="en-US" altLang="en-US" dirty="0"/>
              <a:t>)</a:t>
            </a:r>
            <a:r>
              <a:rPr lang="cs-CZ" altLang="en-US" dirty="0"/>
              <a:t> </a:t>
            </a:r>
            <a:r>
              <a:rPr lang="cs-CZ" altLang="en-US" dirty="0" err="1"/>
              <a:t>is</a:t>
            </a:r>
            <a:r>
              <a:rPr lang="cs-CZ" altLang="en-US" dirty="0"/>
              <a:t> </a:t>
            </a:r>
            <a:r>
              <a:rPr lang="cs-CZ" altLang="en-US" dirty="0" err="1"/>
              <a:t>the</a:t>
            </a:r>
            <a:r>
              <a:rPr lang="cs-CZ" altLang="en-US" dirty="0"/>
              <a:t> most </a:t>
            </a:r>
            <a:r>
              <a:rPr lang="cs-CZ" altLang="en-US" dirty="0" err="1"/>
              <a:t>crucial</a:t>
            </a:r>
            <a:r>
              <a:rPr lang="cs-CZ" altLang="en-US" dirty="0"/>
              <a:t> – </a:t>
            </a:r>
            <a:r>
              <a:rPr lang="cs-CZ" altLang="en-US" dirty="0" err="1"/>
              <a:t>which</a:t>
            </a:r>
            <a:r>
              <a:rPr lang="cs-CZ" altLang="en-US" dirty="0"/>
              <a:t> </a:t>
            </a:r>
            <a:r>
              <a:rPr lang="cs-CZ" altLang="en-US" dirty="0" err="1"/>
              <a:t>frequencies</a:t>
            </a:r>
            <a:r>
              <a:rPr lang="cs-CZ" altLang="en-US" dirty="0"/>
              <a:t> </a:t>
            </a:r>
            <a:r>
              <a:rPr lang="cs-CZ" altLang="en-US" dirty="0" err="1"/>
              <a:t>will</a:t>
            </a:r>
            <a:r>
              <a:rPr lang="cs-CZ" altLang="en-US" dirty="0"/>
              <a:t> </a:t>
            </a:r>
            <a:r>
              <a:rPr lang="cs-CZ" altLang="en-US" dirty="0" err="1"/>
              <a:t>be</a:t>
            </a:r>
            <a:r>
              <a:rPr lang="cs-CZ" altLang="en-US" dirty="0"/>
              <a:t> </a:t>
            </a:r>
            <a:r>
              <a:rPr lang="cs-CZ" altLang="en-US" dirty="0" err="1"/>
              <a:t>attenuated</a:t>
            </a:r>
            <a:r>
              <a:rPr lang="cs-CZ" altLang="en-US" dirty="0"/>
              <a:t> </a:t>
            </a:r>
            <a:r>
              <a:rPr lang="cs-CZ" altLang="en-US" dirty="0" err="1"/>
              <a:t>or</a:t>
            </a:r>
            <a:r>
              <a:rPr lang="cs-CZ" altLang="en-US" dirty="0"/>
              <a:t> </a:t>
            </a:r>
            <a:r>
              <a:rPr lang="cs-CZ" altLang="en-US" dirty="0" err="1"/>
              <a:t>am</a:t>
            </a:r>
            <a:r>
              <a:rPr lang="en-US" altLang="en-US" dirty="0"/>
              <a:t>p</a:t>
            </a:r>
            <a:r>
              <a:rPr lang="cs-CZ" altLang="en-US" dirty="0" err="1"/>
              <a:t>lified</a:t>
            </a:r>
            <a:r>
              <a:rPr lang="cs-CZ" altLang="en-US" dirty="0"/>
              <a:t> ? </a:t>
            </a:r>
            <a:r>
              <a:rPr lang="en-US" altLang="en-US" dirty="0" smtClean="0"/>
              <a:t> |</a:t>
            </a:r>
            <a:r>
              <a:rPr lang="en-US" i="1" dirty="0" smtClean="0"/>
              <a:t>H(j</a:t>
            </a:r>
            <a:r>
              <a:rPr lang="el-GR" i="1" dirty="0"/>
              <a:t>ω</a:t>
            </a:r>
            <a:r>
              <a:rPr lang="en-US" i="1" dirty="0" smtClean="0"/>
              <a:t>)</a:t>
            </a:r>
            <a:r>
              <a:rPr lang="en-US" altLang="en-US" dirty="0" smtClean="0"/>
              <a:t>|</a:t>
            </a:r>
            <a:endParaRPr lang="cs-CZ" altLang="en-US" dirty="0"/>
          </a:p>
          <a:p>
            <a:r>
              <a:rPr lang="cs-CZ" altLang="en-US" b="1" dirty="0" err="1"/>
              <a:t>Phase</a:t>
            </a:r>
            <a:r>
              <a:rPr lang="cs-CZ" altLang="en-US" b="1" dirty="0"/>
              <a:t> </a:t>
            </a:r>
            <a:r>
              <a:rPr lang="en-US" altLang="en-US" b="1" dirty="0"/>
              <a:t>frequency response </a:t>
            </a:r>
            <a:r>
              <a:rPr lang="en-US" altLang="en-US" dirty="0"/>
              <a:t>(</a:t>
            </a:r>
            <a:r>
              <a:rPr lang="cs-CZ" altLang="en-US" dirty="0">
                <a:solidFill>
                  <a:srgbClr val="1436CA"/>
                </a:solidFill>
              </a:rPr>
              <a:t>fázová / argumentová </a:t>
            </a:r>
            <a:r>
              <a:rPr lang="en-US" altLang="en-US" dirty="0" err="1">
                <a:solidFill>
                  <a:srgbClr val="1436CA"/>
                </a:solidFill>
              </a:rPr>
              <a:t>kmito</a:t>
            </a:r>
            <a:r>
              <a:rPr lang="cs-CZ" altLang="en-US" dirty="0" err="1">
                <a:solidFill>
                  <a:srgbClr val="1436CA"/>
                </a:solidFill>
              </a:rPr>
              <a:t>čtová</a:t>
            </a:r>
            <a:r>
              <a:rPr lang="cs-CZ" altLang="en-US" dirty="0">
                <a:solidFill>
                  <a:srgbClr val="1436CA"/>
                </a:solidFill>
              </a:rPr>
              <a:t> / frekvenční charakteristika</a:t>
            </a:r>
            <a:r>
              <a:rPr lang="en-US" altLang="en-US" dirty="0"/>
              <a:t>)</a:t>
            </a:r>
            <a:r>
              <a:rPr lang="cs-CZ" altLang="en-US" dirty="0"/>
              <a:t> </a:t>
            </a:r>
            <a:r>
              <a:rPr lang="cs-CZ" altLang="en-US" dirty="0" err="1"/>
              <a:t>is</a:t>
            </a:r>
            <a:r>
              <a:rPr lang="cs-CZ" altLang="en-US" dirty="0"/>
              <a:t> </a:t>
            </a:r>
            <a:r>
              <a:rPr lang="cs-CZ" altLang="en-US" dirty="0" err="1"/>
              <a:t>sometimes</a:t>
            </a:r>
            <a:r>
              <a:rPr lang="cs-CZ" altLang="en-US" dirty="0"/>
              <a:t> </a:t>
            </a:r>
            <a:r>
              <a:rPr lang="cs-CZ" altLang="en-US" dirty="0" err="1"/>
              <a:t>important</a:t>
            </a:r>
            <a:r>
              <a:rPr lang="cs-CZ" altLang="en-US" dirty="0"/>
              <a:t> as </a:t>
            </a:r>
            <a:r>
              <a:rPr lang="cs-CZ" altLang="en-US" dirty="0" err="1"/>
              <a:t>well</a:t>
            </a:r>
            <a:r>
              <a:rPr lang="cs-CZ" altLang="en-US" dirty="0"/>
              <a:t> (</a:t>
            </a:r>
            <a:r>
              <a:rPr lang="cs-CZ" altLang="en-US" dirty="0" err="1"/>
              <a:t>think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Hi-Fi </a:t>
            </a:r>
            <a:r>
              <a:rPr lang="cs-CZ" altLang="en-US" dirty="0" err="1"/>
              <a:t>applications</a:t>
            </a:r>
            <a:r>
              <a:rPr lang="cs-CZ" altLang="en-US" dirty="0" smtClean="0"/>
              <a:t>)</a:t>
            </a:r>
            <a:r>
              <a:rPr lang="en-US" altLang="en-US" dirty="0" smtClean="0"/>
              <a:t>  </a:t>
            </a:r>
            <a:r>
              <a:rPr lang="en-US" altLang="en-US" dirty="0" err="1" smtClean="0"/>
              <a:t>arg</a:t>
            </a:r>
            <a:r>
              <a:rPr lang="en-US" altLang="en-US" dirty="0" smtClean="0"/>
              <a:t> 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dirty="0" smtClean="0"/>
              <a:t>)</a:t>
            </a:r>
          </a:p>
          <a:p>
            <a:r>
              <a:rPr lang="en-US" altLang="en-US" dirty="0"/>
              <a:t>Frequency response must be </a:t>
            </a:r>
            <a:r>
              <a:rPr lang="en-US" altLang="en-US" b="1" dirty="0"/>
              <a:t>symmetrical</a:t>
            </a:r>
            <a:r>
              <a:rPr lang="en-US" altLang="en-US" dirty="0"/>
              <a:t>: </a:t>
            </a:r>
            <a:r>
              <a:rPr lang="en-US" i="1" dirty="0" smtClean="0"/>
              <a:t>H(j</a:t>
            </a:r>
            <a:r>
              <a:rPr lang="el-GR" i="1" dirty="0"/>
              <a:t>ω</a:t>
            </a:r>
            <a:r>
              <a:rPr lang="en-US" i="1" dirty="0"/>
              <a:t>) = H</a:t>
            </a:r>
            <a:r>
              <a:rPr lang="en-US" i="1" baseline="30000" dirty="0" smtClean="0"/>
              <a:t>*</a:t>
            </a:r>
            <a:r>
              <a:rPr lang="en-US" i="1" dirty="0" smtClean="0"/>
              <a:t>(-j</a:t>
            </a:r>
            <a:r>
              <a:rPr lang="el-GR" i="1" dirty="0"/>
              <a:t>ω</a:t>
            </a:r>
            <a:r>
              <a:rPr lang="en-US" i="1" dirty="0"/>
              <a:t>), </a:t>
            </a:r>
            <a:r>
              <a:rPr lang="en-US" dirty="0"/>
              <a:t>which</a:t>
            </a:r>
            <a:r>
              <a:rPr lang="en-US" i="1" dirty="0"/>
              <a:t> </a:t>
            </a:r>
            <a:r>
              <a:rPr lang="en-US" dirty="0"/>
              <a:t>means that |</a:t>
            </a:r>
            <a:r>
              <a:rPr lang="en-US" i="1" dirty="0" smtClean="0"/>
              <a:t>H(j</a:t>
            </a:r>
            <a:r>
              <a:rPr lang="el-GR" i="1" dirty="0"/>
              <a:t>ω</a:t>
            </a:r>
            <a:r>
              <a:rPr lang="en-US" i="1" dirty="0"/>
              <a:t>)</a:t>
            </a:r>
            <a:r>
              <a:rPr lang="en-US" dirty="0"/>
              <a:t>|</a:t>
            </a:r>
            <a:r>
              <a:rPr lang="en-US" i="1" dirty="0"/>
              <a:t> = </a:t>
            </a:r>
            <a:r>
              <a:rPr lang="en-US" dirty="0"/>
              <a:t>|</a:t>
            </a:r>
            <a:r>
              <a:rPr lang="en-US" i="1" dirty="0"/>
              <a:t>H</a:t>
            </a:r>
            <a:r>
              <a:rPr lang="en-US" i="1" dirty="0" smtClean="0"/>
              <a:t>(-</a:t>
            </a:r>
            <a:r>
              <a:rPr lang="en-US" i="1" dirty="0"/>
              <a:t>j</a:t>
            </a:r>
            <a:r>
              <a:rPr lang="el-GR" i="1" dirty="0"/>
              <a:t>ω</a:t>
            </a:r>
            <a:r>
              <a:rPr lang="en-US" i="1" dirty="0"/>
              <a:t>)</a:t>
            </a:r>
            <a:r>
              <a:rPr lang="en-US" dirty="0"/>
              <a:t>|   and      </a:t>
            </a:r>
            <a:r>
              <a:rPr lang="en-US" dirty="0" err="1"/>
              <a:t>arg</a:t>
            </a:r>
            <a:r>
              <a:rPr lang="en-US" dirty="0"/>
              <a:t> </a:t>
            </a:r>
            <a:r>
              <a:rPr lang="en-US" i="1" dirty="0" smtClean="0"/>
              <a:t>H(j</a:t>
            </a:r>
            <a:r>
              <a:rPr lang="el-GR" i="1" dirty="0"/>
              <a:t>ω</a:t>
            </a:r>
            <a:r>
              <a:rPr lang="en-US" i="1" dirty="0"/>
              <a:t>) = -</a:t>
            </a:r>
            <a:r>
              <a:rPr lang="en-US" dirty="0" err="1"/>
              <a:t>arg</a:t>
            </a:r>
            <a:r>
              <a:rPr lang="en-US" i="1" dirty="0"/>
              <a:t> H</a:t>
            </a:r>
            <a:r>
              <a:rPr lang="en-US" i="1" dirty="0" smtClean="0"/>
              <a:t>(-</a:t>
            </a:r>
            <a:r>
              <a:rPr lang="en-US" i="1" dirty="0"/>
              <a:t>j</a:t>
            </a:r>
            <a:r>
              <a:rPr lang="el-GR" i="1" dirty="0"/>
              <a:t>ω</a:t>
            </a:r>
            <a:r>
              <a:rPr lang="en-US" i="1" dirty="0" smtClean="0"/>
              <a:t>). </a:t>
            </a:r>
            <a:endParaRPr lang="en-US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40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5069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 smtClean="0"/>
              <a:t>Relation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of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time</a:t>
            </a:r>
            <a:r>
              <a:rPr lang="cs-CZ" altLang="en-US" dirty="0" smtClean="0"/>
              <a:t> and </a:t>
            </a:r>
            <a:r>
              <a:rPr lang="cs-CZ" altLang="en-US" dirty="0" err="1" smtClean="0"/>
              <a:t>frequency</a:t>
            </a:r>
            <a:r>
              <a:rPr lang="en-US" altLang="en-US" dirty="0" smtClean="0"/>
              <a:t> - </a:t>
            </a:r>
            <a:r>
              <a:rPr lang="en-US" altLang="en-US" dirty="0"/>
              <a:t>discrete</a:t>
            </a:r>
            <a:r>
              <a:rPr lang="cs-CZ" altLang="en-US" dirty="0" smtClean="0"/>
              <a:t> </a:t>
            </a:r>
            <a:endParaRPr lang="en-US" altLang="en-US" dirty="0" smtClean="0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err="1" smtClean="0"/>
              <a:t>Time</a:t>
            </a:r>
            <a:r>
              <a:rPr lang="cs-CZ" altLang="en-US" dirty="0" smtClean="0"/>
              <a:t>: </a:t>
            </a:r>
            <a:r>
              <a:rPr lang="cs-CZ" altLang="en-US" b="1" dirty="0" err="1" smtClean="0"/>
              <a:t>convolution</a:t>
            </a:r>
            <a:endParaRPr lang="cs-CZ" altLang="en-US" b="1" dirty="0" smtClean="0"/>
          </a:p>
          <a:p>
            <a:endParaRPr lang="cs-CZ" altLang="en-US" dirty="0" smtClean="0"/>
          </a:p>
          <a:p>
            <a:r>
              <a:rPr lang="cs-CZ" altLang="en-US" dirty="0" err="1" smtClean="0"/>
              <a:t>Frequency</a:t>
            </a:r>
            <a:r>
              <a:rPr lang="cs-CZ" altLang="en-US" dirty="0" smtClean="0"/>
              <a:t>: </a:t>
            </a:r>
            <a:r>
              <a:rPr lang="cs-CZ" altLang="en-US" b="1" dirty="0" err="1" smtClean="0"/>
              <a:t>mutliplication</a:t>
            </a:r>
            <a:r>
              <a:rPr lang="cs-CZ" altLang="en-US" b="1" dirty="0" smtClean="0"/>
              <a:t> </a:t>
            </a:r>
            <a:endParaRPr lang="en-US" altLang="en-US" b="1" dirty="0" smtClean="0"/>
          </a:p>
          <a:p>
            <a:endParaRPr lang="en-US" altLang="en-US" b="1" dirty="0" smtClean="0"/>
          </a:p>
          <a:p>
            <a:r>
              <a:rPr lang="en-US" altLang="en-US" dirty="0" smtClean="0"/>
              <a:t>Remember we can obtain the spectra of input and output by DTFT:</a:t>
            </a:r>
          </a:p>
          <a:p>
            <a:endParaRPr lang="en-US" altLang="en-US" dirty="0" smtClean="0"/>
          </a:p>
          <a:p>
            <a:endParaRPr lang="en-US" altLang="en-US" sz="1400" dirty="0" smtClean="0"/>
          </a:p>
          <a:p>
            <a:r>
              <a:rPr lang="en-US" altLang="en-US" dirty="0" smtClean="0"/>
              <a:t>So that it seems that we can obtain the frequency response by DTFT of the impulse response and we’re done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1D124-7909-4D23-96D8-407C65E9EAB3}" type="slidenum">
              <a:rPr lang="cs-CZ" altLang="en-US" smtClean="0"/>
              <a:pPr>
                <a:defRPr/>
              </a:pPr>
              <a:t>41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27653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1646238"/>
            <a:ext cx="42576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2852738"/>
            <a:ext cx="3103562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397375"/>
            <a:ext cx="4854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4397375"/>
            <a:ext cx="4714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6011863"/>
            <a:ext cx="487362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6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Frequency response by DTFT of impulse response - </a:t>
            </a:r>
            <a:r>
              <a:rPr lang="en-US" altLang="en-US" dirty="0"/>
              <a:t>discrete</a:t>
            </a:r>
            <a:endParaRPr lang="en-US" altLang="en-US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FIR filters (</a:t>
            </a:r>
            <a:r>
              <a:rPr lang="en-US" b="1" dirty="0" smtClean="0"/>
              <a:t>finite </a:t>
            </a:r>
            <a:r>
              <a:rPr lang="en-US" dirty="0" smtClean="0"/>
              <a:t>impulse response) – perfectly </a:t>
            </a:r>
            <a:r>
              <a:rPr lang="en-US" b="1" dirty="0" smtClean="0">
                <a:solidFill>
                  <a:srgbClr val="1D9B3E"/>
                </a:solidFill>
              </a:rPr>
              <a:t>DOABLE </a:t>
            </a:r>
            <a:r>
              <a:rPr lang="en-US" dirty="0" smtClean="0"/>
              <a:t>– DTFT (computed by DFT) of </a:t>
            </a:r>
            <a:r>
              <a:rPr lang="en-US" i="1" dirty="0" smtClean="0"/>
              <a:t>h[n]. </a:t>
            </a:r>
          </a:p>
          <a:p>
            <a:pPr>
              <a:defRPr/>
            </a:pPr>
            <a:r>
              <a:rPr lang="en-US" dirty="0" smtClean="0"/>
              <a:t>Remember: </a:t>
            </a:r>
          </a:p>
          <a:p>
            <a:pPr lvl="1">
              <a:defRPr/>
            </a:pPr>
            <a:r>
              <a:rPr lang="en-US" altLang="cs-CZ" i="1" dirty="0" smtClean="0"/>
              <a:t>h[n] </a:t>
            </a:r>
            <a:r>
              <a:rPr lang="en-US" altLang="cs-CZ" i="1" dirty="0"/>
              <a:t>= </a:t>
            </a:r>
            <a:r>
              <a:rPr lang="en-US" altLang="cs-CZ" i="1" dirty="0" err="1" smtClean="0"/>
              <a:t>b</a:t>
            </a:r>
            <a:r>
              <a:rPr lang="en-US" altLang="cs-CZ" i="1" baseline="-25000" dirty="0" err="1" smtClean="0"/>
              <a:t>n</a:t>
            </a:r>
            <a:r>
              <a:rPr lang="en-US" altLang="cs-CZ" i="1" dirty="0" smtClean="0"/>
              <a:t> </a:t>
            </a:r>
            <a:r>
              <a:rPr lang="en-US" altLang="cs-CZ" dirty="0"/>
              <a:t>for </a:t>
            </a:r>
            <a:r>
              <a:rPr lang="en-US" altLang="cs-CZ" i="1" dirty="0" smtClean="0"/>
              <a:t>n </a:t>
            </a:r>
            <a:r>
              <a:rPr lang="en-US" altLang="cs-CZ" i="1" dirty="0"/>
              <a:t>= </a:t>
            </a:r>
            <a:r>
              <a:rPr lang="en-US" altLang="cs-CZ" i="1" dirty="0" smtClean="0"/>
              <a:t>0 … Q</a:t>
            </a:r>
            <a:endParaRPr lang="en-US" altLang="cs-CZ" i="1" dirty="0"/>
          </a:p>
          <a:p>
            <a:pPr lvl="1">
              <a:defRPr/>
            </a:pPr>
            <a:r>
              <a:rPr lang="en-US" altLang="cs-CZ" i="1" dirty="0" smtClean="0"/>
              <a:t>h[n] </a:t>
            </a:r>
            <a:r>
              <a:rPr lang="en-US" altLang="cs-CZ" i="1" dirty="0"/>
              <a:t>= 0</a:t>
            </a:r>
            <a:r>
              <a:rPr lang="en-US" altLang="cs-CZ" dirty="0"/>
              <a:t>   otherwise</a:t>
            </a:r>
          </a:p>
          <a:p>
            <a:pPr>
              <a:defRPr/>
            </a:pPr>
            <a:r>
              <a:rPr lang="en-US" dirty="0" smtClean="0"/>
              <a:t>For IIR (infinite impulse response) – </a:t>
            </a:r>
            <a:r>
              <a:rPr lang="en-US" b="1" dirty="0" smtClean="0">
                <a:solidFill>
                  <a:srgbClr val="FF0000"/>
                </a:solidFill>
              </a:rPr>
              <a:t>NOT DOABLE</a:t>
            </a:r>
            <a:r>
              <a:rPr lang="en-US" dirty="0" smtClean="0"/>
              <a:t> – we can’t DFT infinite sequence of numbers !</a:t>
            </a:r>
          </a:p>
          <a:p>
            <a:pPr marL="0" indent="0">
              <a:buNone/>
              <a:defRPr/>
            </a:pPr>
            <a:r>
              <a:rPr lang="en-US" dirty="0"/>
              <a:t>=&gt; we need a mechanism to determine </a:t>
            </a:r>
            <a:r>
              <a:rPr lang="en-US" i="1" dirty="0" smtClean="0"/>
              <a:t>H(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</a:t>
            </a:r>
            <a:r>
              <a:rPr lang="el-GR" i="1" baseline="30000" dirty="0"/>
              <a:t>ω</a:t>
            </a:r>
            <a:r>
              <a:rPr lang="en-US" i="1" dirty="0"/>
              <a:t>)</a:t>
            </a:r>
            <a:r>
              <a:rPr lang="en-US" dirty="0"/>
              <a:t> directly from the </a:t>
            </a:r>
            <a:r>
              <a:rPr lang="en-US" dirty="0" smtClean="0"/>
              <a:t>parameters </a:t>
            </a:r>
            <a:r>
              <a:rPr lang="en-US" altLang="cs-CZ" i="1" dirty="0" err="1">
                <a:solidFill>
                  <a:srgbClr val="1436CA"/>
                </a:solidFill>
              </a:rPr>
              <a:t>b</a:t>
            </a:r>
            <a:r>
              <a:rPr lang="en-US" altLang="cs-CZ" i="1" baseline="-25000" dirty="0" err="1">
                <a:solidFill>
                  <a:srgbClr val="1436CA"/>
                </a:solidFill>
              </a:rPr>
              <a:t>k</a:t>
            </a:r>
            <a:r>
              <a:rPr lang="en-US" altLang="cs-CZ" i="1" baseline="-25000" dirty="0"/>
              <a:t> </a:t>
            </a:r>
            <a:r>
              <a:rPr lang="en-US" altLang="cs-CZ" dirty="0"/>
              <a:t>and</a:t>
            </a:r>
            <a:r>
              <a:rPr lang="en-US" altLang="cs-CZ" i="1" dirty="0"/>
              <a:t> </a:t>
            </a:r>
            <a:r>
              <a:rPr lang="en-US" altLang="cs-CZ" i="1" dirty="0" err="1">
                <a:solidFill>
                  <a:srgbClr val="FF0000"/>
                </a:solidFill>
              </a:rPr>
              <a:t>a</a:t>
            </a:r>
            <a:r>
              <a:rPr lang="en-US" altLang="cs-CZ" i="1" baseline="-25000" dirty="0" err="1">
                <a:solidFill>
                  <a:srgbClr val="FF0000"/>
                </a:solidFill>
              </a:rPr>
              <a:t>k</a:t>
            </a:r>
            <a:r>
              <a:rPr lang="en-US" altLang="cs-CZ" i="1" baseline="-25000" dirty="0"/>
              <a:t> </a:t>
            </a:r>
            <a:r>
              <a:rPr lang="en-US" dirty="0" smtClean="0"/>
              <a:t>of filter’s difference equation</a:t>
            </a:r>
            <a:r>
              <a:rPr lang="en-US" dirty="0"/>
              <a:t>.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A8CD1-8DFD-4126-8497-2E0D27C2AE57}" type="slidenum">
              <a:rPr lang="cs-CZ" altLang="en-US" smtClean="0"/>
              <a:pPr>
                <a:defRPr/>
              </a:pPr>
              <a:t>42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4758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Relation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time</a:t>
            </a:r>
            <a:r>
              <a:rPr lang="cs-CZ" altLang="en-US" dirty="0"/>
              <a:t> and </a:t>
            </a:r>
            <a:r>
              <a:rPr lang="cs-CZ" altLang="en-US" dirty="0" err="1" smtClean="0"/>
              <a:t>frequency</a:t>
            </a:r>
            <a:r>
              <a:rPr lang="en-US" altLang="en-US" dirty="0" smtClean="0"/>
              <a:t> - </a:t>
            </a:r>
            <a:r>
              <a:rPr lang="en-US" altLang="en-US" dirty="0"/>
              <a:t>continuous</a:t>
            </a:r>
            <a:r>
              <a:rPr lang="cs-CZ" altLang="en-US" dirty="0" smtClean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err="1"/>
              <a:t>Time</a:t>
            </a:r>
            <a:r>
              <a:rPr lang="cs-CZ" altLang="en-US" dirty="0"/>
              <a:t>: </a:t>
            </a:r>
            <a:r>
              <a:rPr lang="cs-CZ" altLang="en-US" b="1" smtClean="0"/>
              <a:t>convolution</a:t>
            </a:r>
            <a:r>
              <a:rPr lang="en-US" altLang="en-US" b="1" smtClean="0"/>
              <a:t> </a:t>
            </a:r>
            <a:endParaRPr lang="cs-CZ" altLang="en-US" b="1" dirty="0"/>
          </a:p>
          <a:p>
            <a:endParaRPr lang="cs-CZ" altLang="en-US" dirty="0"/>
          </a:p>
          <a:p>
            <a:r>
              <a:rPr lang="cs-CZ" altLang="en-US" dirty="0" err="1"/>
              <a:t>Frequency</a:t>
            </a:r>
            <a:r>
              <a:rPr lang="cs-CZ" altLang="en-US" dirty="0"/>
              <a:t>: </a:t>
            </a:r>
            <a:r>
              <a:rPr lang="cs-CZ" altLang="en-US" b="1" dirty="0" err="1"/>
              <a:t>mutliplication</a:t>
            </a:r>
            <a:r>
              <a:rPr lang="cs-CZ" altLang="en-US" b="1" dirty="0"/>
              <a:t> </a:t>
            </a:r>
            <a:endParaRPr lang="en-US" altLang="en-US" b="1" dirty="0"/>
          </a:p>
          <a:p>
            <a:endParaRPr lang="en-US" altLang="en-US" b="1" dirty="0"/>
          </a:p>
          <a:p>
            <a:r>
              <a:rPr lang="en-US" altLang="en-US" dirty="0"/>
              <a:t>Remember we can obtain the spectra of input and output by </a:t>
            </a:r>
            <a:r>
              <a:rPr lang="en-US" altLang="en-US" dirty="0" smtClean="0"/>
              <a:t>FT</a:t>
            </a:r>
            <a:r>
              <a:rPr lang="en-US" altLang="en-US" dirty="0"/>
              <a:t>: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sz="1400" dirty="0"/>
          </a:p>
          <a:p>
            <a:r>
              <a:rPr lang="en-US" altLang="en-US" dirty="0"/>
              <a:t>So that it seems that we can obtain the frequency response by </a:t>
            </a:r>
            <a:r>
              <a:rPr lang="en-US" altLang="en-US" dirty="0" smtClean="0"/>
              <a:t>FT </a:t>
            </a:r>
            <a:br>
              <a:rPr lang="en-US" altLang="en-US" dirty="0" smtClean="0"/>
            </a:br>
            <a:r>
              <a:rPr lang="en-US" altLang="en-US" dirty="0" smtClean="0"/>
              <a:t>of </a:t>
            </a:r>
            <a:r>
              <a:rPr lang="en-US" altLang="en-US" dirty="0"/>
              <a:t>the impulse response and we’re </a:t>
            </a:r>
            <a:r>
              <a:rPr lang="en-US" altLang="en-US" dirty="0" smtClean="0"/>
              <a:t>done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1916832"/>
            <a:ext cx="4297004" cy="6480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3284984"/>
            <a:ext cx="2486312" cy="3870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528" y="4392154"/>
            <a:ext cx="4282870" cy="6464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48" y="4378435"/>
            <a:ext cx="4209409" cy="6611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784" y="5982835"/>
            <a:ext cx="4120463" cy="6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Frequency response by </a:t>
            </a:r>
            <a:r>
              <a:rPr lang="en-US" altLang="en-US" dirty="0" smtClean="0"/>
              <a:t>FT </a:t>
            </a:r>
            <a:r>
              <a:rPr lang="en-US" altLang="en-US" dirty="0"/>
              <a:t>of impulse response </a:t>
            </a:r>
            <a:r>
              <a:rPr lang="en-US" altLang="en-US" dirty="0" smtClean="0"/>
              <a:t>- continuous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done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r>
              <a:rPr lang="en-US" dirty="0" smtClean="0"/>
              <a:t>- determining impulse response </a:t>
            </a:r>
            <a:r>
              <a:rPr lang="cs-CZ" i="1" dirty="0"/>
              <a:t>h</a:t>
            </a:r>
            <a:r>
              <a:rPr lang="en-US" i="1" dirty="0"/>
              <a:t>(t) </a:t>
            </a:r>
            <a:r>
              <a:rPr lang="en-US" dirty="0" smtClean="0"/>
              <a:t>of a continuous-time system is difficult </a:t>
            </a:r>
          </a:p>
          <a:p>
            <a:pPr lvl="1"/>
            <a:r>
              <a:rPr lang="en-US" dirty="0" smtClean="0"/>
              <a:t>In real world – not doable – we can not generate a Dirac, we would need to approximate by something narrow and big. </a:t>
            </a:r>
          </a:p>
          <a:p>
            <a:pPr lvl="1"/>
            <a:r>
              <a:rPr lang="en-US" dirty="0" smtClean="0"/>
              <a:t>In simulation: who likes solving differential equations for </a:t>
            </a:r>
            <a:r>
              <a:rPr lang="en-US" i="1" dirty="0"/>
              <a:t>x(t) = </a:t>
            </a:r>
            <a:r>
              <a:rPr lang="el-GR" i="1" dirty="0"/>
              <a:t>δ</a:t>
            </a:r>
            <a:r>
              <a:rPr lang="en-US" i="1" dirty="0"/>
              <a:t>(t</a:t>
            </a:r>
            <a:r>
              <a:rPr lang="en-US" i="1" dirty="0" smtClean="0"/>
              <a:t>) 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Therefore, 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dirty="0" smtClean="0"/>
              <a:t>) = </a:t>
            </a:r>
            <a:r>
              <a:rPr lang="en-US" dirty="0" smtClean="0"/>
              <a:t>FT </a:t>
            </a:r>
            <a:r>
              <a:rPr lang="en-US" i="1" dirty="0" smtClean="0"/>
              <a:t>{h(t)}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HARDLY DOABLE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=&gt; we need a mechanism to determine 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dirty="0" smtClean="0"/>
              <a:t>)</a:t>
            </a:r>
            <a:r>
              <a:rPr lang="en-US" dirty="0" smtClean="0"/>
              <a:t> directly from the </a:t>
            </a:r>
            <a:r>
              <a:rPr lang="en-US" dirty="0"/>
              <a:t>parameters </a:t>
            </a:r>
            <a:r>
              <a:rPr lang="en-US" altLang="cs-CZ" i="1" dirty="0" err="1">
                <a:solidFill>
                  <a:srgbClr val="1436CA"/>
                </a:solidFill>
              </a:rPr>
              <a:t>b</a:t>
            </a:r>
            <a:r>
              <a:rPr lang="en-US" altLang="cs-CZ" i="1" baseline="-25000" dirty="0" err="1">
                <a:solidFill>
                  <a:srgbClr val="1436CA"/>
                </a:solidFill>
              </a:rPr>
              <a:t>k</a:t>
            </a:r>
            <a:r>
              <a:rPr lang="en-US" altLang="cs-CZ" i="1" baseline="-25000" dirty="0"/>
              <a:t> </a:t>
            </a:r>
            <a:r>
              <a:rPr lang="en-US" altLang="cs-CZ" dirty="0"/>
              <a:t>and</a:t>
            </a:r>
            <a:r>
              <a:rPr lang="en-US" altLang="cs-CZ" i="1" dirty="0"/>
              <a:t> </a:t>
            </a:r>
            <a:r>
              <a:rPr lang="en-US" altLang="cs-CZ" i="1" dirty="0" err="1">
                <a:solidFill>
                  <a:srgbClr val="FF0000"/>
                </a:solidFill>
              </a:rPr>
              <a:t>a</a:t>
            </a:r>
            <a:r>
              <a:rPr lang="en-US" altLang="cs-CZ" i="1" baseline="-25000" dirty="0" err="1">
                <a:solidFill>
                  <a:srgbClr val="FF0000"/>
                </a:solidFill>
              </a:rPr>
              <a:t>k</a:t>
            </a:r>
            <a:r>
              <a:rPr lang="en-US" altLang="cs-CZ" i="1" baseline="-25000" dirty="0"/>
              <a:t> </a:t>
            </a:r>
            <a:r>
              <a:rPr lang="en-US" dirty="0"/>
              <a:t>of filter’s</a:t>
            </a:r>
            <a:r>
              <a:rPr lang="en-US" dirty="0" smtClean="0"/>
              <a:t> differential equation. 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44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107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45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239433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ideal Hi-Fi amplifier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will amplify 100x from 0 to 20 kHz: |</a:t>
            </a:r>
            <a:r>
              <a:rPr lang="en-US" i="1" dirty="0" smtClean="0"/>
              <a:t>H(j</a:t>
            </a:r>
            <a:r>
              <a:rPr lang="el-GR" i="1" dirty="0"/>
              <a:t>ω</a:t>
            </a:r>
            <a:r>
              <a:rPr lang="en-US" i="1" dirty="0" smtClean="0"/>
              <a:t>)</a:t>
            </a:r>
            <a:r>
              <a:rPr lang="en-US" dirty="0" smtClean="0"/>
              <a:t>|</a:t>
            </a:r>
            <a:r>
              <a:rPr lang="en-US" i="1" dirty="0" smtClean="0"/>
              <a:t> = 100 </a:t>
            </a:r>
            <a:br>
              <a:rPr lang="en-US" i="1" dirty="0" smtClean="0"/>
            </a:br>
            <a:r>
              <a:rPr lang="en-US" dirty="0" smtClean="0"/>
              <a:t>for</a:t>
            </a:r>
            <a:r>
              <a:rPr lang="en-US" i="1" dirty="0" smtClean="0"/>
              <a:t> </a:t>
            </a:r>
            <a:r>
              <a:rPr lang="el-GR" i="1" dirty="0" smtClean="0"/>
              <a:t>ω</a:t>
            </a:r>
            <a:r>
              <a:rPr lang="en-US" i="1" dirty="0" smtClean="0"/>
              <a:t> = 0 … 40000</a:t>
            </a:r>
            <a:r>
              <a:rPr lang="el-GR" i="1" dirty="0" smtClean="0"/>
              <a:t>π</a:t>
            </a:r>
            <a:r>
              <a:rPr lang="en-US" i="1" dirty="0" smtClean="0"/>
              <a:t> </a:t>
            </a:r>
            <a:r>
              <a:rPr lang="en-US" dirty="0" smtClean="0"/>
              <a:t>rad/s, 0 elsewhere</a:t>
            </a:r>
          </a:p>
          <a:p>
            <a:r>
              <a:rPr lang="en-US" dirty="0" smtClean="0"/>
              <a:t>It will linearly shift the phase:  </a:t>
            </a:r>
          </a:p>
          <a:p>
            <a:endParaRPr lang="en-US" dirty="0"/>
          </a:p>
          <a:p>
            <a:r>
              <a:rPr lang="en-US" dirty="0" smtClean="0"/>
              <a:t>|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dirty="0" smtClean="0"/>
              <a:t>)</a:t>
            </a:r>
            <a:r>
              <a:rPr lang="en-US" dirty="0" smtClean="0"/>
              <a:t>| needs to be symmetrical, so we make it 100 for angular frequencies -</a:t>
            </a:r>
            <a:r>
              <a:rPr lang="en-US" i="1" dirty="0" smtClean="0"/>
              <a:t>40000</a:t>
            </a:r>
            <a:r>
              <a:rPr lang="el-GR" i="1" dirty="0" smtClean="0"/>
              <a:t>π</a:t>
            </a:r>
            <a:r>
              <a:rPr lang="en-US" i="1" dirty="0" smtClean="0"/>
              <a:t> </a:t>
            </a:r>
            <a:r>
              <a:rPr lang="en-US" dirty="0" smtClean="0"/>
              <a:t>to</a:t>
            </a:r>
            <a:r>
              <a:rPr lang="en-US" i="1" dirty="0" smtClean="0"/>
              <a:t> </a:t>
            </a:r>
            <a:r>
              <a:rPr lang="en-US" i="1" dirty="0"/>
              <a:t>40000</a:t>
            </a:r>
            <a:r>
              <a:rPr lang="el-GR" i="1" dirty="0" smtClean="0"/>
              <a:t>π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amplifier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46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2780928"/>
            <a:ext cx="344791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5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= complex exponential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 complex exponential, we just retrieve the one value </a:t>
            </a:r>
            <a:br>
              <a:rPr lang="en-US" dirty="0" smtClean="0"/>
            </a:br>
            <a:r>
              <a:rPr lang="en-US" dirty="0" smtClean="0"/>
              <a:t>of frequency response 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its magnitude will modify the magnitude of the complex exponential</a:t>
            </a:r>
          </a:p>
          <a:p>
            <a:pPr lvl="1"/>
            <a:r>
              <a:rPr lang="en-US" dirty="0" smtClean="0"/>
              <a:t>its argument the argument of the </a:t>
            </a:r>
            <a:r>
              <a:rPr lang="en-US" dirty="0"/>
              <a:t>complex </a:t>
            </a:r>
            <a:r>
              <a:rPr lang="en-US" dirty="0" smtClean="0"/>
              <a:t>exponential</a:t>
            </a:r>
          </a:p>
          <a:p>
            <a:pPr lvl="1"/>
            <a:r>
              <a:rPr lang="en-US" dirty="0" smtClean="0"/>
              <a:t>The frequency will stay the same.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amplifier_complex_exp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47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933056"/>
            <a:ext cx="10225405" cy="6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= cosine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17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can split a cosine</a:t>
            </a:r>
          </a:p>
          <a:p>
            <a:r>
              <a:rPr lang="en-US" dirty="0" smtClean="0"/>
              <a:t>into 2 complex exponentials: </a:t>
            </a:r>
          </a:p>
          <a:p>
            <a:r>
              <a:rPr lang="en-US" dirty="0" smtClean="0"/>
              <a:t>and again, we find  the values of frequency response for the two frequencies: 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dirty="0" smtClean="0"/>
              <a:t>)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/>
              <a:t>H</a:t>
            </a:r>
            <a:r>
              <a:rPr lang="en-US" i="1" dirty="0" smtClean="0"/>
              <a:t>(-j</a:t>
            </a:r>
            <a:r>
              <a:rPr lang="el-GR" i="1" dirty="0"/>
              <a:t>ω</a:t>
            </a:r>
            <a:r>
              <a:rPr lang="en-US" i="1" baseline="-25000" dirty="0"/>
              <a:t>1</a:t>
            </a:r>
            <a:r>
              <a:rPr lang="en-US" i="1" dirty="0" smtClean="0"/>
              <a:t>) </a:t>
            </a:r>
            <a:r>
              <a:rPr lang="en-US" dirty="0" smtClean="0"/>
              <a:t>(they will be complex conjugate)</a:t>
            </a:r>
          </a:p>
          <a:p>
            <a:r>
              <a:rPr lang="en-US" dirty="0" smtClean="0"/>
              <a:t>After a bit of math</a:t>
            </a:r>
            <a:endParaRPr lang="en-US" dirty="0"/>
          </a:p>
          <a:p>
            <a:endParaRPr lang="en-US" i="1" dirty="0"/>
          </a:p>
          <a:p>
            <a:endParaRPr lang="en-US" sz="800" dirty="0" smtClean="0"/>
          </a:p>
          <a:p>
            <a:r>
              <a:rPr lang="en-US" dirty="0" smtClean="0"/>
              <a:t>we find the same result - cosine </a:t>
            </a:r>
          </a:p>
          <a:p>
            <a:pPr lvl="1"/>
            <a:r>
              <a:rPr lang="en-US" dirty="0" smtClean="0"/>
              <a:t>its magnitude multiplied by the magnitude of the frequency response. </a:t>
            </a:r>
          </a:p>
          <a:p>
            <a:pPr lvl="1"/>
            <a:r>
              <a:rPr lang="en-US" dirty="0" smtClean="0"/>
              <a:t>its argument shifted the argument </a:t>
            </a:r>
            <a:r>
              <a:rPr lang="en-US" dirty="0"/>
              <a:t>of the frequency response</a:t>
            </a:r>
            <a:endParaRPr lang="en-US" dirty="0" smtClean="0"/>
          </a:p>
          <a:p>
            <a:pPr lvl="1"/>
            <a:r>
              <a:rPr lang="en-US" dirty="0" smtClean="0"/>
              <a:t>the frequency will stay the same.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amplifier_cosine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1740174"/>
            <a:ext cx="3625573" cy="4770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312" y="2223637"/>
            <a:ext cx="5679896" cy="4962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48" y="3839776"/>
            <a:ext cx="9046053" cy="7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4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– periodic signal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decompose a periodic signal by Fourier series:</a:t>
            </a:r>
          </a:p>
          <a:p>
            <a:r>
              <a:rPr lang="en-US" dirty="0" smtClean="0"/>
              <a:t>Each component can be multiplied by respective </a:t>
            </a:r>
            <a:br>
              <a:rPr lang="en-US" dirty="0" smtClean="0"/>
            </a:br>
            <a:r>
              <a:rPr lang="en-US" dirty="0" smtClean="0"/>
              <a:t>value of the frequency response </a:t>
            </a:r>
            <a:r>
              <a:rPr lang="en-US" i="1" dirty="0" smtClean="0"/>
              <a:t>H(</a:t>
            </a:r>
            <a:r>
              <a:rPr lang="en-US" i="1" dirty="0" err="1" smtClean="0"/>
              <a:t>jk</a:t>
            </a:r>
            <a:r>
              <a:rPr lang="el-GR" i="1" dirty="0" smtClean="0"/>
              <a:t>ω</a:t>
            </a:r>
            <a:r>
              <a:rPr lang="en-US" i="1" baseline="-25000" dirty="0"/>
              <a:t>1</a:t>
            </a:r>
            <a:r>
              <a:rPr lang="en-US" i="1" dirty="0" smtClean="0"/>
              <a:t>) </a:t>
            </a:r>
            <a:endParaRPr lang="en-US" dirty="0" smtClean="0"/>
          </a:p>
          <a:p>
            <a:r>
              <a:rPr lang="en-US" dirty="0" smtClean="0"/>
              <a:t>we can sum all components back: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#amplifier_2cosines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49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1646238"/>
            <a:ext cx="2500000" cy="8223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3210218"/>
            <a:ext cx="3513158" cy="84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8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72" y="5805265"/>
            <a:ext cx="2868303" cy="5510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 basic mathematical description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a system – </a:t>
            </a:r>
            <a:r>
              <a:rPr lang="en-US" dirty="0" smtClean="0"/>
              <a:t>continuous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r>
              <a:rPr lang="en-US" dirty="0" smtClean="0"/>
              <a:t>We usually get a scheme of a circuit, with input </a:t>
            </a:r>
            <a:r>
              <a:rPr lang="en-US" i="1" dirty="0" smtClean="0"/>
              <a:t>x(t)</a:t>
            </a:r>
            <a:r>
              <a:rPr lang="en-US" dirty="0" smtClean="0"/>
              <a:t> and output </a:t>
            </a:r>
            <a:r>
              <a:rPr lang="en-US" i="1" dirty="0" smtClean="0"/>
              <a:t>y(t)</a:t>
            </a:r>
          </a:p>
          <a:p>
            <a:pPr lvl="1"/>
            <a:r>
              <a:rPr lang="en-US" dirty="0" smtClean="0"/>
              <a:t>We will demonstrate on voltages (</a:t>
            </a:r>
            <a:r>
              <a:rPr lang="en-US" dirty="0" smtClean="0">
                <a:solidFill>
                  <a:srgbClr val="1436CA"/>
                </a:solidFill>
              </a:rPr>
              <a:t>nap</a:t>
            </a:r>
            <a:r>
              <a:rPr lang="cs-CZ" dirty="0" err="1" smtClean="0">
                <a:solidFill>
                  <a:srgbClr val="1436CA"/>
                </a:solidFill>
              </a:rPr>
              <a:t>ětí</a:t>
            </a:r>
            <a:r>
              <a:rPr lang="en-US" dirty="0" smtClean="0"/>
              <a:t>) but also many other including mechanical systems – think about ailerons (</a:t>
            </a:r>
            <a:r>
              <a:rPr lang="en-US" dirty="0" smtClean="0">
                <a:solidFill>
                  <a:srgbClr val="1436CA"/>
                </a:solidFill>
              </a:rPr>
              <a:t>k</a:t>
            </a:r>
            <a:r>
              <a:rPr lang="cs-CZ" dirty="0" err="1" smtClean="0">
                <a:solidFill>
                  <a:srgbClr val="1436CA"/>
                </a:solidFill>
              </a:rPr>
              <a:t>řidélka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n-US" dirty="0" smtClean="0"/>
              <a:t>of an airplane</a:t>
            </a:r>
            <a:endParaRPr lang="cs-CZ" dirty="0" smtClean="0"/>
          </a:p>
          <a:p>
            <a:pPr lvl="1"/>
            <a:r>
              <a:rPr lang="cs-CZ" dirty="0" err="1" smtClean="0"/>
              <a:t>Remember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en-US" dirty="0" smtClean="0"/>
              <a:t>signals depend on (continuous) time: </a:t>
            </a:r>
            <a:r>
              <a:rPr lang="en-US" i="1" dirty="0" smtClean="0"/>
              <a:t>x(t), y(t)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cs-CZ" dirty="0" err="1" smtClean="0"/>
              <a:t>Example</a:t>
            </a:r>
            <a:r>
              <a:rPr lang="cs-CZ" dirty="0" smtClean="0"/>
              <a:t> on </a:t>
            </a:r>
            <a:r>
              <a:rPr lang="cs-CZ" dirty="0" err="1" smtClean="0"/>
              <a:t>an</a:t>
            </a:r>
            <a:r>
              <a:rPr lang="cs-CZ" dirty="0" smtClean="0"/>
              <a:t> RC </a:t>
            </a:r>
            <a:r>
              <a:rPr lang="cs-CZ" dirty="0" err="1" smtClean="0"/>
              <a:t>circuit</a:t>
            </a:r>
            <a:r>
              <a:rPr lang="en-US" dirty="0" smtClean="0"/>
              <a:t> – no straightforward way </a:t>
            </a:r>
            <a:br>
              <a:rPr lang="en-US" dirty="0" smtClean="0"/>
            </a:br>
            <a:r>
              <a:rPr lang="en-US" dirty="0" smtClean="0"/>
              <a:t>to derive mathematical description but we can use basic</a:t>
            </a:r>
            <a:br>
              <a:rPr lang="en-US" dirty="0" smtClean="0"/>
            </a:br>
            <a:r>
              <a:rPr lang="en-US" dirty="0" smtClean="0"/>
              <a:t>know-how from electrical engineering course: </a:t>
            </a:r>
          </a:p>
          <a:p>
            <a:pPr lvl="1"/>
            <a:r>
              <a:rPr lang="en-US" dirty="0" smtClean="0"/>
              <a:t>Loop current  </a:t>
            </a:r>
            <a:r>
              <a:rPr lang="en-US" i="1" dirty="0" err="1" smtClean="0"/>
              <a:t>i</a:t>
            </a:r>
            <a:r>
              <a:rPr lang="en-US" i="1" dirty="0" smtClean="0"/>
              <a:t>(t)</a:t>
            </a:r>
            <a:r>
              <a:rPr lang="en-US" dirty="0" smtClean="0"/>
              <a:t> is defined as </a:t>
            </a:r>
          </a:p>
          <a:p>
            <a:pPr lvl="1"/>
            <a:r>
              <a:rPr lang="en-US" dirty="0" smtClean="0"/>
              <a:t>And also as  </a:t>
            </a:r>
          </a:p>
          <a:p>
            <a:pPr lvl="1"/>
            <a:r>
              <a:rPr lang="en-US" dirty="0" smtClean="0"/>
              <a:t>Putting it together and grouping terms with </a:t>
            </a:r>
            <a:r>
              <a:rPr lang="en-US" i="1" dirty="0" smtClean="0"/>
              <a:t>x(t)</a:t>
            </a:r>
            <a:r>
              <a:rPr lang="en-US" dirty="0" smtClean="0"/>
              <a:t> on the left and </a:t>
            </a:r>
            <a:r>
              <a:rPr lang="en-US" i="1" dirty="0" smtClean="0"/>
              <a:t>y(t)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on the right </a:t>
            </a:r>
          </a:p>
          <a:p>
            <a:r>
              <a:rPr lang="en-US" dirty="0" smtClean="0"/>
              <a:t>The result is a </a:t>
            </a:r>
            <a:r>
              <a:rPr lang="en-US" b="1" dirty="0" smtClean="0"/>
              <a:t>differential equation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1436CA"/>
                </a:solidFill>
              </a:rPr>
              <a:t>diferenci</a:t>
            </a:r>
            <a:r>
              <a:rPr lang="cs-CZ" dirty="0" err="1" smtClean="0">
                <a:solidFill>
                  <a:srgbClr val="1436CA"/>
                </a:solidFill>
              </a:rPr>
              <a:t>ální</a:t>
            </a:r>
            <a:r>
              <a:rPr lang="cs-CZ" dirty="0" smtClean="0">
                <a:solidFill>
                  <a:srgbClr val="1436CA"/>
                </a:solidFill>
              </a:rPr>
              <a:t> rovnice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162" y="2924944"/>
            <a:ext cx="2837838" cy="11666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952" y="4653136"/>
            <a:ext cx="1602613" cy="40233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680" y="5055466"/>
            <a:ext cx="1135401" cy="46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4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– a short rectangular pulse 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 us take a short rectangular pulse as the input: </a:t>
            </a:r>
            <a:r>
              <a:rPr lang="el-GR" dirty="0" smtClean="0"/>
              <a:t>ϑ</a:t>
            </a:r>
            <a:r>
              <a:rPr lang="en-US" dirty="0" smtClean="0"/>
              <a:t> </a:t>
            </a:r>
            <a:r>
              <a:rPr lang="en-US" i="1" dirty="0" smtClean="0"/>
              <a:t>= 1</a:t>
            </a:r>
            <a:r>
              <a:rPr lang="en-US" dirty="0" smtClean="0"/>
              <a:t> </a:t>
            </a:r>
            <a:r>
              <a:rPr lang="el-GR" dirty="0" smtClean="0"/>
              <a:t>μ</a:t>
            </a:r>
            <a:r>
              <a:rPr lang="en-US" dirty="0" smtClean="0"/>
              <a:t>s, </a:t>
            </a:r>
            <a:r>
              <a:rPr lang="en-US" i="1" dirty="0" smtClean="0"/>
              <a:t>D = 1.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amplifier_pulse_1</a:t>
            </a:r>
            <a:endParaRPr lang="en-US" dirty="0" smtClean="0"/>
          </a:p>
          <a:p>
            <a:r>
              <a:rPr lang="en-US" dirty="0" smtClean="0"/>
              <a:t>We have the signal in time and frequency response in frequency, how to make them compatible ? </a:t>
            </a:r>
          </a:p>
          <a:p>
            <a:pPr lvl="1"/>
            <a:r>
              <a:rPr lang="en-US" dirty="0" smtClean="0"/>
              <a:t>Compute impulse response by inverse Fourier transform of </a:t>
            </a:r>
            <a:r>
              <a:rPr lang="en-US" i="1" dirty="0" smtClean="0"/>
              <a:t>H(j</a:t>
            </a:r>
            <a:r>
              <a:rPr lang="el-GR" i="1" dirty="0" smtClean="0"/>
              <a:t>ω</a:t>
            </a:r>
            <a:r>
              <a:rPr lang="en-US" i="1" dirty="0" smtClean="0"/>
              <a:t>) </a:t>
            </a:r>
            <a:r>
              <a:rPr lang="en-US" dirty="0" smtClean="0"/>
              <a:t>and run convolution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Convert the pulse to frequency by </a:t>
            </a:r>
            <a:r>
              <a:rPr lang="en-US" dirty="0"/>
              <a:t>Fourier </a:t>
            </a:r>
            <a:r>
              <a:rPr lang="en-US" dirty="0" smtClean="0"/>
              <a:t>transform, multiply and convert back by </a:t>
            </a:r>
            <a:r>
              <a:rPr lang="en-US" dirty="0"/>
              <a:t>inverse Fourier </a:t>
            </a:r>
            <a:r>
              <a:rPr lang="en-US" dirty="0" smtClean="0"/>
              <a:t>transform. Seems complicated, but will be doable.</a:t>
            </a:r>
          </a:p>
          <a:p>
            <a:pPr lvl="1"/>
            <a:endParaRPr lang="en-US" dirty="0"/>
          </a:p>
          <a:p>
            <a:r>
              <a:rPr lang="en-US" dirty="0" smtClean="0"/>
              <a:t>Intuition: what will be the result ? </a:t>
            </a:r>
          </a:p>
          <a:p>
            <a:pPr lvl="1"/>
            <a:r>
              <a:rPr lang="en-US" dirty="0" smtClean="0"/>
              <a:t>The edges will generate lots of high frequencies, spectrum of rectangle is </a:t>
            </a:r>
            <a:r>
              <a:rPr lang="en-US" dirty="0" err="1" smtClean="0"/>
              <a:t>sinc</a:t>
            </a:r>
            <a:r>
              <a:rPr lang="en-US" dirty="0" smtClean="0"/>
              <a:t>, therefore infinite ! </a:t>
            </a:r>
          </a:p>
          <a:p>
            <a:pPr lvl="1"/>
            <a:r>
              <a:rPr lang="en-US" dirty="0" smtClean="0"/>
              <a:t>The amplifier will cut these frequencies to +/- 20 kHz (+/-40k</a:t>
            </a:r>
            <a:r>
              <a:rPr lang="el-GR" dirty="0" smtClean="0"/>
              <a:t>π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Therefore, the result will not be a rectangular pulse !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50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4581128"/>
            <a:ext cx="6638158" cy="4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9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– a short rectangular </a:t>
            </a:r>
            <a:r>
              <a:rPr lang="en-US" dirty="0" smtClean="0"/>
              <a:t>pulse II</a:t>
            </a:r>
            <a:r>
              <a:rPr lang="en-US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1"/>
          </a:xfrm>
        </p:spPr>
        <p:txBody>
          <a:bodyPr>
            <a:normAutofit/>
          </a:bodyPr>
          <a:lstStyle/>
          <a:p>
            <a:r>
              <a:rPr lang="en-US" dirty="0" smtClean="0"/>
              <a:t>Step 1 – determining the spectrum: the signal is a rectangle and we saw the derivation … </a:t>
            </a:r>
          </a:p>
          <a:p>
            <a:endParaRPr lang="en-US" dirty="0"/>
          </a:p>
          <a:p>
            <a:pPr lvl="1"/>
            <a:r>
              <a:rPr lang="en-US" dirty="0" smtClean="0"/>
              <a:t>The cardinal sine will be touching the frequency axis at: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amplifier_pulse_input_spectrum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Step 2 </a:t>
            </a:r>
            <a:r>
              <a:rPr lang="en-US" dirty="0"/>
              <a:t>– </a:t>
            </a:r>
            <a:r>
              <a:rPr lang="en-US" dirty="0" smtClean="0"/>
              <a:t>multiply it with the frequency response of our amplifier.</a:t>
            </a:r>
          </a:p>
          <a:p>
            <a:endParaRPr lang="en-US" dirty="0"/>
          </a:p>
          <a:p>
            <a:pPr lvl="1"/>
            <a:r>
              <a:rPr lang="en-US" dirty="0" smtClean="0"/>
              <a:t>The width of amplifier’s </a:t>
            </a:r>
            <a:r>
              <a:rPr lang="en-US" dirty="0"/>
              <a:t>frequency </a:t>
            </a:r>
            <a:r>
              <a:rPr lang="en-US" dirty="0" smtClean="0"/>
              <a:t>response is only </a:t>
            </a:r>
            <a:r>
              <a:rPr lang="en-US" dirty="0"/>
              <a:t>-</a:t>
            </a:r>
            <a:r>
              <a:rPr lang="en-US" i="1" dirty="0" smtClean="0"/>
              <a:t>40 k</a:t>
            </a:r>
            <a:r>
              <a:rPr lang="el-GR" i="1" dirty="0" smtClean="0"/>
              <a:t>π</a:t>
            </a:r>
            <a:r>
              <a:rPr lang="en-US" i="1" dirty="0" smtClean="0"/>
              <a:t> </a:t>
            </a:r>
            <a:r>
              <a:rPr lang="en-US" dirty="0"/>
              <a:t>to</a:t>
            </a:r>
            <a:r>
              <a:rPr lang="en-US" i="1" dirty="0"/>
              <a:t> </a:t>
            </a:r>
            <a:r>
              <a:rPr lang="en-US" i="1" dirty="0" smtClean="0"/>
              <a:t>40 k</a:t>
            </a:r>
            <a:r>
              <a:rPr lang="el-GR" i="1" dirty="0" smtClean="0"/>
              <a:t>π</a:t>
            </a:r>
            <a:endParaRPr lang="en-US" i="1" dirty="0"/>
          </a:p>
          <a:p>
            <a:pPr lvl="1"/>
            <a:r>
              <a:rPr lang="en-US" dirty="0" smtClean="0"/>
              <a:t>The main lobe of cardinal sine goes from </a:t>
            </a:r>
            <a:r>
              <a:rPr lang="en-US" i="1" dirty="0" smtClean="0"/>
              <a:t>-2M</a:t>
            </a:r>
            <a:r>
              <a:rPr lang="el-GR" i="1" dirty="0" smtClean="0"/>
              <a:t>π</a:t>
            </a:r>
            <a:r>
              <a:rPr lang="en-US" i="1" dirty="0" smtClean="0"/>
              <a:t> </a:t>
            </a:r>
            <a:r>
              <a:rPr lang="en-US" dirty="0" smtClean="0"/>
              <a:t>to</a:t>
            </a:r>
            <a:r>
              <a:rPr lang="en-US" i="1" dirty="0" smtClean="0"/>
              <a:t> </a:t>
            </a:r>
            <a:r>
              <a:rPr lang="en-US" i="1" dirty="0"/>
              <a:t>2M</a:t>
            </a:r>
            <a:r>
              <a:rPr lang="el-GR" i="1" dirty="0" smtClean="0"/>
              <a:t>π</a:t>
            </a:r>
            <a:r>
              <a:rPr lang="en-US" i="1" dirty="0"/>
              <a:t> </a:t>
            </a:r>
            <a:r>
              <a:rPr lang="en-US" i="1" dirty="0" smtClean="0"/>
              <a:t>!</a:t>
            </a:r>
          </a:p>
          <a:p>
            <a:pPr lvl="1"/>
            <a:r>
              <a:rPr lang="en-US" dirty="0" smtClean="0"/>
              <a:t>When multiplied, we can consider this short section of cardinal pulse as flat.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amplifier_pulse_multiplication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51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2546612"/>
            <a:ext cx="6991043" cy="3936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619" y="3406064"/>
            <a:ext cx="3850054" cy="4270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768" y="4782192"/>
            <a:ext cx="2847724" cy="3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22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– a short rectangular pulse </a:t>
            </a:r>
            <a:r>
              <a:rPr lang="en-US" dirty="0" smtClean="0"/>
              <a:t>III.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inverse Fourier transform of the resulting spectral function.</a:t>
            </a:r>
          </a:p>
          <a:p>
            <a:pPr lvl="1"/>
            <a:r>
              <a:rPr lang="en-US" dirty="0" smtClean="0"/>
              <a:t>Let us first consider a simple case: signal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simple</a:t>
            </a:r>
            <a:r>
              <a:rPr lang="en-US" i="1" dirty="0" smtClean="0"/>
              <a:t>(t)</a:t>
            </a:r>
            <a:r>
              <a:rPr lang="en-US" dirty="0" smtClean="0"/>
              <a:t> corresponding </a:t>
            </a:r>
            <a:br>
              <a:rPr lang="en-US" dirty="0" smtClean="0"/>
            </a:br>
            <a:r>
              <a:rPr lang="en-US" dirty="0" smtClean="0"/>
              <a:t>to a square spectral function with zero phase. Done it in the lecture on FT: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Here, we have </a:t>
            </a:r>
            <a:r>
              <a:rPr lang="en-US" i="1" dirty="0" smtClean="0"/>
              <a:t>H = 0.0001</a:t>
            </a:r>
            <a:r>
              <a:rPr lang="en-US" dirty="0" smtClean="0"/>
              <a:t> and </a:t>
            </a:r>
            <a:r>
              <a:rPr lang="el-GR" i="1" dirty="0" smtClean="0"/>
              <a:t>ω</a:t>
            </a:r>
            <a:r>
              <a:rPr lang="en-US" i="1" baseline="-25000" dirty="0" smtClean="0"/>
              <a:t>c</a:t>
            </a:r>
            <a:r>
              <a:rPr lang="en-US" i="1" dirty="0" smtClean="0"/>
              <a:t> = </a:t>
            </a:r>
            <a:r>
              <a:rPr lang="en-US" i="1" dirty="0"/>
              <a:t>2M</a:t>
            </a:r>
            <a:r>
              <a:rPr lang="el-GR" i="1" dirty="0" smtClean="0"/>
              <a:t>π</a:t>
            </a:r>
            <a:r>
              <a:rPr lang="en-US" i="1" dirty="0" smtClean="0"/>
              <a:t>, </a:t>
            </a:r>
            <a:r>
              <a:rPr lang="en-US" dirty="0" smtClean="0"/>
              <a:t>therefore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This cardinal sine intersects the time axis for: 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amplifier_pulse_output_simple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7491" y="1395292"/>
            <a:ext cx="1782895" cy="4407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769" y="3011601"/>
            <a:ext cx="3684204" cy="17047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6" y="3012226"/>
            <a:ext cx="4643892" cy="6510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900" y="4231682"/>
            <a:ext cx="3723684" cy="61184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9617" y="4382997"/>
            <a:ext cx="1769737" cy="30921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2069" y="5405076"/>
            <a:ext cx="3750000" cy="4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0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– a short rectangular pulse </a:t>
            </a:r>
            <a:r>
              <a:rPr lang="en-US" dirty="0" smtClean="0"/>
              <a:t>IV.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53012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However, the phase is not </a:t>
            </a:r>
            <a:r>
              <a:rPr lang="en-US" dirty="0" smtClean="0"/>
              <a:t>zero, it is linear</a:t>
            </a:r>
          </a:p>
          <a:p>
            <a:pPr lvl="1"/>
            <a:r>
              <a:rPr lang="en-US" dirty="0"/>
              <a:t>remember, that our amplifier has </a:t>
            </a:r>
            <a:r>
              <a:rPr lang="en-US" dirty="0" err="1"/>
              <a:t>arg</a:t>
            </a:r>
            <a:r>
              <a:rPr lang="en-US" dirty="0"/>
              <a:t> </a:t>
            </a:r>
            <a:r>
              <a:rPr lang="en-US" i="1" dirty="0"/>
              <a:t>H(j</a:t>
            </a:r>
            <a:r>
              <a:rPr lang="el-GR" i="1" dirty="0"/>
              <a:t>ω</a:t>
            </a:r>
            <a:r>
              <a:rPr lang="en-US" i="1" dirty="0"/>
              <a:t>) = -1 / 100000 </a:t>
            </a:r>
            <a:r>
              <a:rPr lang="el-GR" i="1" dirty="0"/>
              <a:t>ω </a:t>
            </a:r>
            <a:r>
              <a:rPr lang="en-US" dirty="0"/>
              <a:t>(which got added to the zero phase of a small section of the central </a:t>
            </a:r>
            <a:r>
              <a:rPr lang="en-US" dirty="0" err="1"/>
              <a:t>sinc</a:t>
            </a:r>
            <a:r>
              <a:rPr lang="en-US" dirty="0"/>
              <a:t> lobe </a:t>
            </a:r>
            <a:r>
              <a:rPr lang="en-US" dirty="0" smtClean="0"/>
              <a:t>…)</a:t>
            </a:r>
          </a:p>
          <a:p>
            <a:pPr lvl="1"/>
            <a:r>
              <a:rPr lang="en-US" dirty="0" smtClean="0"/>
              <a:t>We can remember, that FT for shifted signals has linear phase change </a:t>
            </a:r>
            <a:r>
              <a:rPr lang="en-US" i="1" dirty="0" smtClean="0"/>
              <a:t>Y(j</a:t>
            </a:r>
            <a:r>
              <a:rPr lang="el-GR" i="1" dirty="0" smtClean="0"/>
              <a:t>ω</a:t>
            </a:r>
            <a:r>
              <a:rPr lang="en-US" i="1" dirty="0" smtClean="0"/>
              <a:t>) =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simple</a:t>
            </a:r>
            <a:r>
              <a:rPr lang="en-US" i="1" dirty="0" smtClean="0"/>
              <a:t>(j</a:t>
            </a:r>
            <a:r>
              <a:rPr lang="el-GR" i="1" dirty="0" smtClean="0"/>
              <a:t>ω</a:t>
            </a:r>
            <a:r>
              <a:rPr lang="en-US" i="1" dirty="0" smtClean="0"/>
              <a:t>)e</a:t>
            </a:r>
            <a:r>
              <a:rPr lang="en-US" i="1" baseline="30000" dirty="0" smtClean="0"/>
              <a:t>-</a:t>
            </a:r>
            <a:r>
              <a:rPr lang="en-US" i="1" baseline="30000" dirty="0"/>
              <a:t>j</a:t>
            </a:r>
            <a:r>
              <a:rPr lang="el-GR" i="1" baseline="30000" dirty="0" smtClean="0"/>
              <a:t>ωτ</a:t>
            </a:r>
            <a:r>
              <a:rPr lang="en-US" i="1" dirty="0" smtClean="0"/>
              <a:t>. </a:t>
            </a:r>
          </a:p>
          <a:p>
            <a:pPr lvl="1"/>
            <a:r>
              <a:rPr lang="en-US" dirty="0" smtClean="0"/>
              <a:t>Therefore: </a:t>
            </a:r>
            <a:r>
              <a:rPr lang="en-US" i="1" dirty="0" smtClean="0"/>
              <a:t>y(t) =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simple</a:t>
            </a:r>
            <a:r>
              <a:rPr lang="en-US" i="1" dirty="0" smtClean="0"/>
              <a:t>(t – </a:t>
            </a:r>
            <a:r>
              <a:rPr lang="el-GR" i="1" dirty="0" smtClean="0"/>
              <a:t>τ</a:t>
            </a:r>
            <a:r>
              <a:rPr lang="en-US" i="1" dirty="0" smtClean="0"/>
              <a:t>).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amplifier_pulse_output_full</a:t>
            </a:r>
            <a:endParaRPr lang="en-US" dirty="0"/>
          </a:p>
          <a:p>
            <a:r>
              <a:rPr lang="en-US" dirty="0" smtClean="0"/>
              <a:t>Comments on the output signal:</a:t>
            </a:r>
          </a:p>
          <a:p>
            <a:pPr lvl="1"/>
            <a:r>
              <a:rPr lang="en-US" dirty="0" smtClean="0"/>
              <a:t>Much longer than 1 </a:t>
            </a:r>
            <a:r>
              <a:rPr lang="el-GR" dirty="0" smtClean="0"/>
              <a:t>μ</a:t>
            </a:r>
            <a:r>
              <a:rPr lang="en-US" dirty="0" smtClean="0"/>
              <a:t>s (main lobe 50</a:t>
            </a:r>
            <a:r>
              <a:rPr lang="el-GR" dirty="0"/>
              <a:t> μ</a:t>
            </a:r>
            <a:r>
              <a:rPr lang="en-US" dirty="0" smtClean="0"/>
              <a:t>s!) – expected as the edges could not be preserved due to loss of high frequencies. </a:t>
            </a:r>
          </a:p>
          <a:p>
            <a:pPr lvl="1"/>
            <a:r>
              <a:rPr lang="en-US" dirty="0" smtClean="0"/>
              <a:t>Much smaller than expected (4 instead of 100) – the amplifier filtered out significant part of spectrum … </a:t>
            </a:r>
          </a:p>
          <a:p>
            <a:r>
              <a:rPr lang="en-US" dirty="0" smtClean="0"/>
              <a:t>But the amplifier is not causal ! The output signal starts well </a:t>
            </a:r>
            <a:br>
              <a:rPr lang="en-US" dirty="0" smtClean="0"/>
            </a:br>
            <a:r>
              <a:rPr lang="en-US" dirty="0" smtClean="0"/>
              <a:t>before -0.5 </a:t>
            </a:r>
            <a:r>
              <a:rPr lang="el-GR" dirty="0" smtClean="0"/>
              <a:t>μ</a:t>
            </a:r>
            <a:r>
              <a:rPr lang="en-US" dirty="0" smtClean="0"/>
              <a:t>s …</a:t>
            </a:r>
          </a:p>
          <a:p>
            <a:pPr lvl="1"/>
            <a:r>
              <a:rPr lang="en-US" dirty="0" smtClean="0"/>
              <a:t>The amplifier was defined with sharp </a:t>
            </a:r>
            <a:br>
              <a:rPr lang="en-US" dirty="0" smtClean="0"/>
            </a:br>
            <a:r>
              <a:rPr lang="en-US" dirty="0" smtClean="0"/>
              <a:t>edges of its spectrum, this is not possible </a:t>
            </a:r>
            <a:br>
              <a:rPr lang="en-US" dirty="0" smtClean="0"/>
            </a:br>
            <a:r>
              <a:rPr lang="en-US" dirty="0" smtClean="0"/>
              <a:t>in practice (always a transition band </a:t>
            </a:r>
            <a:br>
              <a:rPr lang="en-US" dirty="0" smtClean="0"/>
            </a:br>
            <a:r>
              <a:rPr lang="en-US" dirty="0" smtClean="0"/>
              <a:t>with non-zero width). 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5555963"/>
            <a:ext cx="5879976" cy="11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43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54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2481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213100"/>
            <a:ext cx="6959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Discrete: z-transform  (</a:t>
            </a:r>
            <a:r>
              <a:rPr lang="en-US" altLang="en-US" dirty="0" smtClean="0">
                <a:solidFill>
                  <a:srgbClr val="1436CA"/>
                </a:solidFill>
              </a:rPr>
              <a:t>z-</a:t>
            </a:r>
            <a:r>
              <a:rPr lang="en-US" altLang="en-US" dirty="0" err="1" smtClean="0">
                <a:solidFill>
                  <a:srgbClr val="1436CA"/>
                </a:solidFill>
              </a:rPr>
              <a:t>transformace</a:t>
            </a:r>
            <a:r>
              <a:rPr lang="en-US" altLang="en-US" dirty="0" smtClean="0"/>
              <a:t>)</a:t>
            </a:r>
          </a:p>
        </p:txBody>
      </p:sp>
      <p:sp>
        <p:nvSpPr>
          <p:cNvPr id="3072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z is a complex variable defined over the whole complex plane</a:t>
            </a:r>
          </a:p>
          <a:p>
            <a:r>
              <a:rPr lang="en-US" altLang="en-US" smtClean="0"/>
              <a:t>z-transform maps  discrete real signal to complex function over complex plane. </a:t>
            </a:r>
          </a:p>
          <a:p>
            <a:endParaRPr lang="en-US" altLang="en-US" smtClean="0"/>
          </a:p>
          <a:p>
            <a:r>
              <a:rPr lang="en-US" altLang="en-US" smtClean="0"/>
              <a:t>How to write it ? </a:t>
            </a:r>
          </a:p>
          <a:p>
            <a:endParaRPr lang="en-US" altLang="en-US" smtClean="0"/>
          </a:p>
          <a:p>
            <a:r>
              <a:rPr lang="en-US" altLang="en-US" smtClean="0"/>
              <a:t>How to imagine it ?</a:t>
            </a:r>
          </a:p>
          <a:p>
            <a:pPr lvl="1"/>
            <a:r>
              <a:rPr lang="en-US" altLang="en-US" smtClean="0"/>
              <a:t>As “mountains” over a surface </a:t>
            </a:r>
          </a:p>
          <a:p>
            <a:pPr lvl="1"/>
            <a:r>
              <a:rPr lang="en-US" altLang="en-US" smtClean="0"/>
              <a:t>Attention, these mountains are </a:t>
            </a:r>
            <a:br>
              <a:rPr lang="en-US" altLang="en-US" smtClean="0"/>
            </a:br>
            <a:r>
              <a:rPr lang="en-US" altLang="en-US" smtClean="0"/>
              <a:t>complex, so we need to </a:t>
            </a:r>
            <a:br>
              <a:rPr lang="en-US" altLang="en-US" smtClean="0"/>
            </a:br>
            <a:r>
              <a:rPr lang="en-US" altLang="en-US" smtClean="0"/>
              <a:t>visualize magnitude and phase …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38EED-B016-4186-A6C7-93518BEF61BE}" type="slidenum">
              <a:rPr lang="cs-CZ" altLang="en-US" smtClean="0"/>
              <a:pPr>
                <a:defRPr/>
              </a:pPr>
              <a:t>55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30726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2886075"/>
            <a:ext cx="26638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221163"/>
            <a:ext cx="19097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8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Continuous: Laplace transform  (</a:t>
            </a:r>
            <a:r>
              <a:rPr lang="en-US" altLang="en-US" dirty="0" err="1" smtClean="0">
                <a:solidFill>
                  <a:srgbClr val="1436CA"/>
                </a:solidFill>
              </a:rPr>
              <a:t>Laplaceova</a:t>
            </a:r>
            <a:r>
              <a:rPr lang="en-US" altLang="en-US" dirty="0" smtClean="0">
                <a:solidFill>
                  <a:srgbClr val="1436CA"/>
                </a:solidFill>
              </a:rPr>
              <a:t> </a:t>
            </a:r>
            <a:r>
              <a:rPr lang="en-US" altLang="en-US" dirty="0" err="1" smtClean="0">
                <a:solidFill>
                  <a:srgbClr val="1436CA"/>
                </a:solidFill>
              </a:rPr>
              <a:t>transformace</a:t>
            </a:r>
            <a:r>
              <a:rPr lang="en-US" altLang="en-US" dirty="0" smtClean="0"/>
              <a:t>)</a:t>
            </a:r>
          </a:p>
        </p:txBody>
      </p:sp>
      <p:sp>
        <p:nvSpPr>
          <p:cNvPr id="3072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 smtClean="0"/>
              <a:t>s</a:t>
            </a:r>
            <a:r>
              <a:rPr lang="en-US" altLang="en-US" dirty="0" smtClean="0"/>
              <a:t> is a complex variable defined over the whole complex plane</a:t>
            </a:r>
          </a:p>
          <a:p>
            <a:r>
              <a:rPr lang="en-US" altLang="en-US" dirty="0" smtClean="0"/>
              <a:t>Laplace transform maps  discrete real signal to complex function over complex plane.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 to write it ?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How to imagine it ?</a:t>
            </a:r>
          </a:p>
          <a:p>
            <a:pPr lvl="1"/>
            <a:r>
              <a:rPr lang="en-US" altLang="en-US" dirty="0" smtClean="0"/>
              <a:t>As “mountains” over a surface </a:t>
            </a:r>
          </a:p>
          <a:p>
            <a:pPr lvl="1"/>
            <a:r>
              <a:rPr lang="en-US" altLang="en-US" dirty="0" smtClean="0"/>
              <a:t>Attention, these mountains are </a:t>
            </a:r>
            <a:br>
              <a:rPr lang="en-US" altLang="en-US" dirty="0" smtClean="0"/>
            </a:br>
            <a:r>
              <a:rPr lang="en-US" altLang="en-US" dirty="0" smtClean="0"/>
              <a:t>complex, so we need to </a:t>
            </a:r>
            <a:br>
              <a:rPr lang="en-US" altLang="en-US" dirty="0" smtClean="0"/>
            </a:br>
            <a:r>
              <a:rPr lang="en-US" altLang="en-US" dirty="0" smtClean="0"/>
              <a:t>visualize magnitude and phase …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38EED-B016-4186-A6C7-93518BEF61BE}" type="slidenum">
              <a:rPr lang="cs-CZ" altLang="en-US" smtClean="0"/>
              <a:pPr>
                <a:defRPr/>
              </a:pPr>
              <a:t>56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4237742"/>
            <a:ext cx="1892651" cy="5068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3549690"/>
            <a:ext cx="6672064" cy="33083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914" y="2924944"/>
            <a:ext cx="2793785" cy="71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Discrete: </a:t>
            </a:r>
            <a:r>
              <a:rPr lang="en-US" altLang="en-US" dirty="0" smtClean="0"/>
              <a:t>Properties of z-transform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signal </a:t>
            </a:r>
            <a:r>
              <a:rPr lang="en-US" i="1" dirty="0" smtClean="0"/>
              <a:t>x[n]</a:t>
            </a:r>
            <a:r>
              <a:rPr lang="en-US" dirty="0" smtClean="0"/>
              <a:t>: </a:t>
            </a:r>
          </a:p>
          <a:p>
            <a:pPr>
              <a:defRPr/>
            </a:pPr>
            <a:r>
              <a:rPr lang="en-US" dirty="0" smtClean="0"/>
              <a:t>When we multiply with a constant:</a:t>
            </a:r>
          </a:p>
          <a:p>
            <a:pPr>
              <a:defRPr/>
            </a:pPr>
            <a:r>
              <a:rPr lang="en-US" dirty="0" smtClean="0"/>
              <a:t>Linear combination of 2 (or more) signals:</a:t>
            </a:r>
          </a:p>
          <a:p>
            <a:pPr>
              <a:defRPr/>
            </a:pPr>
            <a:r>
              <a:rPr lang="en-US" dirty="0" smtClean="0"/>
              <a:t>Delay of the signal: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most important will be delay of 1 sample:  </a:t>
            </a:r>
          </a:p>
          <a:p>
            <a:pPr>
              <a:defRPr/>
            </a:pPr>
            <a:r>
              <a:rPr lang="en-US" dirty="0" smtClean="0"/>
              <a:t>That’s why we mark the delay  boxes in the scheme </a:t>
            </a:r>
            <a:r>
              <a:rPr lang="en-US" i="1" dirty="0" smtClean="0"/>
              <a:t>z </a:t>
            </a:r>
            <a:r>
              <a:rPr lang="en-US" i="1" baseline="30000" dirty="0" smtClean="0"/>
              <a:t>-1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This box has </a:t>
            </a:r>
            <a:r>
              <a:rPr lang="en-US" b="1" dirty="0" smtClean="0"/>
              <a:t>one</a:t>
            </a:r>
            <a:r>
              <a:rPr lang="en-US" dirty="0" smtClean="0"/>
              <a:t> input and </a:t>
            </a:r>
            <a:r>
              <a:rPr lang="en-US" b="1" dirty="0" smtClean="0"/>
              <a:t>one </a:t>
            </a:r>
            <a:r>
              <a:rPr lang="en-US" dirty="0" smtClean="0"/>
              <a:t>output, not more !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891FC-64A7-4DE5-BD9B-2F37F2DB6824}" type="slidenum">
              <a:rPr lang="cs-CZ" altLang="en-US" smtClean="0"/>
              <a:pPr>
                <a:defRPr/>
              </a:pPr>
              <a:t>57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31749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835150"/>
            <a:ext cx="16922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2309813"/>
            <a:ext cx="18748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822575"/>
            <a:ext cx="47117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324225"/>
            <a:ext cx="280511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993775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4838700"/>
            <a:ext cx="25019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0594975" y="5611813"/>
            <a:ext cx="792163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z</a:t>
            </a:r>
            <a:r>
              <a:rPr lang="en-US" baseline="30000" dirty="0">
                <a:solidFill>
                  <a:schemeClr val="tx1"/>
                </a:solidFill>
              </a:rPr>
              <a:t>-1</a:t>
            </a:r>
            <a:endParaRPr lang="en-US" dirty="0"/>
          </a:p>
        </p:txBody>
      </p:sp>
      <p:cxnSp>
        <p:nvCxnSpPr>
          <p:cNvPr id="12" name="Přímá spojnice 11"/>
          <p:cNvCxnSpPr/>
          <p:nvPr/>
        </p:nvCxnSpPr>
        <p:spPr>
          <a:xfrm>
            <a:off x="10972800" y="6121400"/>
            <a:ext cx="4763" cy="198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0968038" y="5411788"/>
            <a:ext cx="4762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5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Continuous: </a:t>
            </a:r>
            <a:r>
              <a:rPr lang="en-US" dirty="0" smtClean="0"/>
              <a:t>Properties of Laplace transform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For signal </a:t>
            </a:r>
            <a:r>
              <a:rPr lang="en-US" i="1" dirty="0" smtClean="0"/>
              <a:t>x(t)</a:t>
            </a:r>
            <a:r>
              <a:rPr lang="en-US" dirty="0" smtClean="0"/>
              <a:t>: </a:t>
            </a:r>
          </a:p>
          <a:p>
            <a:pPr>
              <a:defRPr/>
            </a:pPr>
            <a:r>
              <a:rPr lang="en-US" dirty="0" smtClean="0"/>
              <a:t>When </a:t>
            </a:r>
            <a:r>
              <a:rPr lang="en-US" dirty="0"/>
              <a:t>we multiply with a constant:</a:t>
            </a:r>
          </a:p>
          <a:p>
            <a:pPr>
              <a:defRPr/>
            </a:pPr>
            <a:r>
              <a:rPr lang="en-US" dirty="0"/>
              <a:t>Linear combination of 2 (or more) signals:</a:t>
            </a:r>
          </a:p>
          <a:p>
            <a:pPr>
              <a:defRPr/>
            </a:pPr>
            <a:r>
              <a:rPr lang="en-US" dirty="0" smtClean="0"/>
              <a:t>Derivation of </a:t>
            </a:r>
            <a:r>
              <a:rPr lang="en-US" dirty="0"/>
              <a:t>the signal: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The most important </a:t>
            </a:r>
            <a:r>
              <a:rPr lang="en-US" dirty="0" smtClean="0"/>
              <a:t>is the first derivation:  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58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839649"/>
            <a:ext cx="1550266" cy="3931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2382473"/>
            <a:ext cx="1695129" cy="3432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596" y="2860638"/>
            <a:ext cx="4230823" cy="42028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719" y="4001294"/>
            <a:ext cx="2024348" cy="56737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848" y="5428978"/>
            <a:ext cx="1800200" cy="5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8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3408363"/>
            <a:ext cx="30543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 descr="Wood Cutting S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775200"/>
            <a:ext cx="200183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Discrete: </a:t>
            </a:r>
            <a:r>
              <a:rPr lang="en-US" altLang="en-US" dirty="0" smtClean="0"/>
              <a:t>Relation of z-transform and DTFT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Just write them next to each other … they look very similar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1000" dirty="0" smtClean="0"/>
          </a:p>
          <a:p>
            <a:pPr>
              <a:defRPr/>
            </a:pPr>
            <a:r>
              <a:rPr lang="en-US" dirty="0" smtClean="0"/>
              <a:t>z-transform works over the whole complex plane, while DTFT works only for values </a:t>
            </a:r>
            <a:r>
              <a:rPr lang="en-US" i="1" dirty="0" err="1" smtClean="0"/>
              <a:t>e</a:t>
            </a:r>
            <a:r>
              <a:rPr lang="en-US" i="1" baseline="30000" dirty="0" err="1" smtClean="0"/>
              <a:t>j</a:t>
            </a:r>
            <a:r>
              <a:rPr lang="el-GR" i="1" baseline="30000" dirty="0" smtClean="0"/>
              <a:t>ω</a:t>
            </a:r>
            <a:r>
              <a:rPr lang="en-US" dirty="0" smtClean="0"/>
              <a:t>.</a:t>
            </a:r>
            <a:r>
              <a:rPr lang="en-US" baseline="30000" dirty="0" smtClean="0"/>
              <a:t> </a:t>
            </a:r>
          </a:p>
          <a:p>
            <a:pPr>
              <a:defRPr/>
            </a:pPr>
            <a:r>
              <a:rPr lang="en-US" dirty="0" smtClean="0"/>
              <a:t>Converting z-transform into DTFT is simple:</a:t>
            </a:r>
          </a:p>
          <a:p>
            <a:pPr>
              <a:defRPr/>
            </a:pPr>
            <a:r>
              <a:rPr lang="en-US" dirty="0" smtClean="0"/>
              <a:t>Or (in fancy mathematical writing)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Imagine this by taking a machine </a:t>
            </a:r>
            <a:br>
              <a:rPr lang="en-US" dirty="0" smtClean="0"/>
            </a:br>
            <a:r>
              <a:rPr lang="en-US" dirty="0" smtClean="0"/>
              <a:t>saw and cutting around the unit circle !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8BD70-62A5-4F47-AF9B-4ACC5DD5DACA}" type="slidenum">
              <a:rPr lang="cs-CZ" altLang="en-US" smtClean="0"/>
              <a:pPr>
                <a:defRPr/>
              </a:pPr>
              <a:t>59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3277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276475"/>
            <a:ext cx="2584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2276475"/>
            <a:ext cx="2112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767138"/>
            <a:ext cx="1498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4713288"/>
            <a:ext cx="2439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33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Difference</a:t>
            </a:r>
            <a:r>
              <a:rPr lang="cs-CZ" dirty="0" smtClean="0"/>
              <a:t> </a:t>
            </a:r>
            <a:r>
              <a:rPr lang="cs-CZ" dirty="0" err="1" smtClean="0"/>
              <a:t>equation</a:t>
            </a:r>
            <a:r>
              <a:rPr lang="cs-CZ" dirty="0" smtClean="0"/>
              <a:t> and </a:t>
            </a:r>
            <a:r>
              <a:rPr lang="cs-CZ" dirty="0" err="1" smtClean="0"/>
              <a:t>differential</a:t>
            </a:r>
            <a:r>
              <a:rPr lang="cs-CZ" dirty="0" smtClean="0"/>
              <a:t> </a:t>
            </a:r>
            <a:r>
              <a:rPr lang="en-US" dirty="0" smtClean="0"/>
              <a:t>equation generally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87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Let’s get used to marking input parts by </a:t>
            </a:r>
            <a:r>
              <a:rPr lang="en-US" dirty="0" smtClean="0">
                <a:solidFill>
                  <a:srgbClr val="1436CA"/>
                </a:solidFill>
              </a:rPr>
              <a:t>blue</a:t>
            </a:r>
            <a:r>
              <a:rPr lang="en-US" dirty="0" smtClean="0"/>
              <a:t> and output ones by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Discrete systems: we have the order of input </a:t>
            </a:r>
            <a:r>
              <a:rPr lang="en-US" i="1" dirty="0" smtClean="0"/>
              <a:t>Q</a:t>
            </a:r>
            <a:r>
              <a:rPr lang="en-US" dirty="0" smtClean="0"/>
              <a:t> and order of output </a:t>
            </a:r>
            <a:r>
              <a:rPr lang="en-US" i="1" dirty="0" smtClean="0"/>
              <a:t>P</a:t>
            </a:r>
            <a:r>
              <a:rPr lang="en-US" dirty="0" smtClean="0"/>
              <a:t> (order is the number of delays):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Coefficients </a:t>
            </a:r>
            <a:r>
              <a:rPr lang="en-US" altLang="en-US" i="1" dirty="0" err="1" smtClean="0">
                <a:solidFill>
                  <a:srgbClr val="1436CA"/>
                </a:solidFill>
              </a:rPr>
              <a:t>b</a:t>
            </a:r>
            <a:r>
              <a:rPr lang="en-US" altLang="en-US" i="1" baseline="-25000" dirty="0" err="1" smtClean="0">
                <a:solidFill>
                  <a:srgbClr val="1436CA"/>
                </a:solidFill>
              </a:rPr>
              <a:t>k</a:t>
            </a:r>
            <a:r>
              <a:rPr lang="en-US" altLang="en-US" i="1" baseline="-25000" dirty="0" smtClean="0">
                <a:solidFill>
                  <a:srgbClr val="1436CA"/>
                </a:solidFill>
              </a:rPr>
              <a:t> </a:t>
            </a:r>
            <a:r>
              <a:rPr lang="en-US" dirty="0" smtClean="0"/>
              <a:t>and </a:t>
            </a:r>
            <a:r>
              <a:rPr lang="cs-CZ" altLang="en-US" i="1" dirty="0" smtClean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 smtClean="0">
                <a:solidFill>
                  <a:srgbClr val="FF0000"/>
                </a:solidFill>
              </a:rPr>
              <a:t>k</a:t>
            </a:r>
            <a:r>
              <a:rPr lang="en-US" dirty="0"/>
              <a:t> </a:t>
            </a:r>
            <a:r>
              <a:rPr lang="en-US" dirty="0" smtClean="0"/>
              <a:t>are simply given by looking at the code or at the scheme of filter</a:t>
            </a:r>
          </a:p>
          <a:p>
            <a:r>
              <a:rPr lang="en-US" dirty="0" smtClean="0"/>
              <a:t>Continuous systems: </a:t>
            </a:r>
            <a:r>
              <a:rPr lang="en-US" dirty="0"/>
              <a:t>we </a:t>
            </a:r>
            <a:r>
              <a:rPr lang="en-US" dirty="0" smtClean="0"/>
              <a:t>have </a:t>
            </a:r>
            <a:r>
              <a:rPr lang="en-US" dirty="0"/>
              <a:t>the order of input </a:t>
            </a:r>
            <a:r>
              <a:rPr lang="en-US" i="1" dirty="0"/>
              <a:t>Q</a:t>
            </a:r>
            <a:r>
              <a:rPr lang="en-US" dirty="0"/>
              <a:t> and order of output </a:t>
            </a:r>
            <a:r>
              <a:rPr lang="en-US" i="1" dirty="0"/>
              <a:t>P</a:t>
            </a:r>
            <a:r>
              <a:rPr lang="en-US" dirty="0"/>
              <a:t> (order is the </a:t>
            </a:r>
            <a:r>
              <a:rPr lang="en-US" dirty="0" smtClean="0"/>
              <a:t>order of derivation):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Coefficients </a:t>
            </a:r>
            <a:r>
              <a:rPr lang="en-US" altLang="en-US" i="1" dirty="0" err="1">
                <a:solidFill>
                  <a:srgbClr val="1436CA"/>
                </a:solidFill>
              </a:rPr>
              <a:t>b</a:t>
            </a:r>
            <a:r>
              <a:rPr lang="en-US" altLang="en-US" i="1" baseline="-25000" dirty="0" err="1">
                <a:solidFill>
                  <a:srgbClr val="1436CA"/>
                </a:solidFill>
              </a:rPr>
              <a:t>k</a:t>
            </a:r>
            <a:r>
              <a:rPr lang="en-US" altLang="en-US" i="1" baseline="-25000" dirty="0">
                <a:solidFill>
                  <a:srgbClr val="1436CA"/>
                </a:solidFill>
              </a:rPr>
              <a:t> </a:t>
            </a:r>
            <a:r>
              <a:rPr lang="en-US" dirty="0"/>
              <a:t>and </a:t>
            </a:r>
            <a:r>
              <a:rPr lang="cs-CZ" altLang="en-US" i="1" dirty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>
                <a:solidFill>
                  <a:srgbClr val="FF0000"/>
                </a:solidFill>
              </a:rPr>
              <a:t>k</a:t>
            </a:r>
            <a:r>
              <a:rPr lang="en-US" dirty="0"/>
              <a:t> are </a:t>
            </a:r>
            <a:r>
              <a:rPr lang="en-US" dirty="0" smtClean="0"/>
              <a:t>derived from the physical </a:t>
            </a:r>
            <a:br>
              <a:rPr lang="en-US" dirty="0" smtClean="0"/>
            </a:br>
            <a:r>
              <a:rPr lang="en-US" dirty="0" smtClean="0"/>
              <a:t>scheme, by hand, or by Micro-Cap, SPICE, PSPICE, SNAP …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2936823"/>
            <a:ext cx="7488832" cy="3481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3256781"/>
            <a:ext cx="3030112" cy="6082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64" y="5157192"/>
            <a:ext cx="8001879" cy="50405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264" y="5764228"/>
            <a:ext cx="2232248" cy="5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Continuous: </a:t>
            </a:r>
            <a:r>
              <a:rPr lang="en-US" altLang="en-US" dirty="0" smtClean="0"/>
              <a:t>Relation </a:t>
            </a:r>
            <a:r>
              <a:rPr lang="en-US" altLang="en-US" dirty="0"/>
              <a:t>of </a:t>
            </a:r>
            <a:r>
              <a:rPr lang="en-US" altLang="en-US" dirty="0" smtClean="0"/>
              <a:t>Laplace transform </a:t>
            </a:r>
            <a:r>
              <a:rPr lang="en-US" altLang="en-US" dirty="0"/>
              <a:t>and </a:t>
            </a:r>
            <a:r>
              <a:rPr lang="en-US" altLang="en-US" dirty="0" smtClean="0"/>
              <a:t>FT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Just write them next to each other … they look very </a:t>
            </a:r>
            <a:r>
              <a:rPr lang="en-US" dirty="0" smtClean="0"/>
              <a:t>similar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dirty="0" smtClean="0"/>
              <a:t>Laplace transform </a:t>
            </a:r>
            <a:r>
              <a:rPr lang="en-US" dirty="0"/>
              <a:t>works over the whole complex plane, while </a:t>
            </a:r>
            <a:r>
              <a:rPr lang="en-US" dirty="0" smtClean="0"/>
              <a:t>FT </a:t>
            </a:r>
            <a:r>
              <a:rPr lang="en-US" dirty="0"/>
              <a:t>works only for values </a:t>
            </a:r>
            <a:r>
              <a:rPr lang="en-US" i="1" dirty="0" smtClean="0"/>
              <a:t>j</a:t>
            </a:r>
            <a:r>
              <a:rPr lang="el-GR" i="1" dirty="0"/>
              <a:t>ω</a:t>
            </a:r>
            <a:r>
              <a:rPr lang="en-US" dirty="0"/>
              <a:t>.</a:t>
            </a:r>
            <a:r>
              <a:rPr lang="en-US" baseline="30000" dirty="0"/>
              <a:t> </a:t>
            </a:r>
          </a:p>
          <a:p>
            <a:pPr>
              <a:defRPr/>
            </a:pPr>
            <a:r>
              <a:rPr lang="en-US" dirty="0"/>
              <a:t>Converting </a:t>
            </a:r>
            <a:r>
              <a:rPr lang="en-US" dirty="0" smtClean="0"/>
              <a:t>Laplace </a:t>
            </a:r>
            <a:r>
              <a:rPr lang="en-US" dirty="0"/>
              <a:t>into </a:t>
            </a:r>
            <a:r>
              <a:rPr lang="en-US" dirty="0" smtClean="0"/>
              <a:t>FT </a:t>
            </a:r>
            <a:r>
              <a:rPr lang="en-US" dirty="0"/>
              <a:t>is simple:</a:t>
            </a:r>
          </a:p>
          <a:p>
            <a:pPr>
              <a:defRPr/>
            </a:pPr>
            <a:r>
              <a:rPr lang="en-US" dirty="0"/>
              <a:t>Or (in fancy mathematical writing)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Imagine this by taking a machine </a:t>
            </a:r>
            <a:br>
              <a:rPr lang="en-US" dirty="0"/>
            </a:br>
            <a:r>
              <a:rPr lang="en-US" dirty="0"/>
              <a:t>saw and cutting </a:t>
            </a:r>
            <a:r>
              <a:rPr lang="en-US" dirty="0" smtClean="0"/>
              <a:t>along </a:t>
            </a:r>
            <a:br>
              <a:rPr lang="en-US" dirty="0" smtClean="0"/>
            </a:br>
            <a:r>
              <a:rPr lang="en-US" dirty="0" smtClean="0"/>
              <a:t>the imaginary axis ! 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60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04" y="3481048"/>
            <a:ext cx="3283496" cy="3246850"/>
          </a:xfrm>
          <a:prstGeom prst="rect">
            <a:avLst/>
          </a:prstGeom>
        </p:spPr>
      </p:pic>
      <p:pic>
        <p:nvPicPr>
          <p:cNvPr id="6" name="Picture 4" descr="Wood Cutting S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381" y="4849473"/>
            <a:ext cx="200183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648" y="2322752"/>
            <a:ext cx="6645971" cy="7570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048" y="4070141"/>
            <a:ext cx="1213078" cy="36994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9696" y="5013176"/>
            <a:ext cx="2596839" cy="3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Discrete: </a:t>
            </a:r>
            <a:r>
              <a:rPr lang="en-US" altLang="en-US" dirty="0" smtClean="0"/>
              <a:t>Letting z-transform process the difference equation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Remember the z-rules:</a:t>
            </a:r>
          </a:p>
          <a:p>
            <a:pPr lvl="1">
              <a:defRPr/>
            </a:pPr>
            <a:r>
              <a:rPr lang="en-US" dirty="0" smtClean="0"/>
              <a:t>See a signal ? Rewrite it as its z-transform. </a:t>
            </a:r>
          </a:p>
          <a:p>
            <a:pPr lvl="1">
              <a:defRPr/>
            </a:pPr>
            <a:r>
              <a:rPr lang="en-US" dirty="0" smtClean="0"/>
              <a:t>See a constant ? Copy-paste </a:t>
            </a:r>
          </a:p>
          <a:p>
            <a:pPr lvl="1">
              <a:defRPr/>
            </a:pPr>
            <a:r>
              <a:rPr lang="en-US" dirty="0" smtClean="0"/>
              <a:t>Is the signal delayed by </a:t>
            </a:r>
            <a:r>
              <a:rPr lang="en-US" i="1" dirty="0" smtClean="0"/>
              <a:t>k</a:t>
            </a:r>
            <a:r>
              <a:rPr lang="en-US" dirty="0" smtClean="0"/>
              <a:t> samples ? Multiply its z-transform by </a:t>
            </a:r>
            <a:r>
              <a:rPr lang="en-US" i="1" dirty="0" smtClean="0"/>
              <a:t>z </a:t>
            </a:r>
            <a:r>
              <a:rPr lang="en-US" i="1" baseline="30000" dirty="0" smtClean="0"/>
              <a:t>-k</a:t>
            </a:r>
          </a:p>
          <a:p>
            <a:pPr lvl="1">
              <a:defRPr/>
            </a:pPr>
            <a:endParaRPr lang="en-US" i="1" baseline="30000" dirty="0"/>
          </a:p>
          <a:p>
            <a:pPr lvl="1">
              <a:defRPr/>
            </a:pPr>
            <a:endParaRPr lang="en-US" i="1" baseline="30000" dirty="0" smtClean="0"/>
          </a:p>
          <a:p>
            <a:pPr lvl="1">
              <a:defRPr/>
            </a:pPr>
            <a:endParaRPr lang="en-US" i="1" baseline="30000" dirty="0"/>
          </a:p>
          <a:p>
            <a:pPr>
              <a:defRPr/>
            </a:pPr>
            <a:r>
              <a:rPr lang="en-US" dirty="0" smtClean="0"/>
              <a:t>Our goal is to re-arrange it to obtain fraction</a:t>
            </a:r>
          </a:p>
          <a:p>
            <a:pPr>
              <a:defRPr/>
            </a:pPr>
            <a:r>
              <a:rPr lang="en-US" dirty="0" smtClean="0"/>
              <a:t>Why ? To obtain the ratio of output vs. input. </a:t>
            </a:r>
          </a:p>
          <a:p>
            <a:pPr lvl="1">
              <a:defRPr/>
            </a:pPr>
            <a:endParaRPr lang="en-US" i="1" baseline="30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5E5BA-1624-465F-9DAF-4CBE4B961336}" type="slidenum">
              <a:rPr lang="cs-CZ" altLang="en-US" smtClean="0"/>
              <a:pPr>
                <a:defRPr/>
              </a:pPr>
              <a:t>61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33797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690688"/>
            <a:ext cx="105537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4149725"/>
            <a:ext cx="1122838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883150"/>
            <a:ext cx="5048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9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Discrete: </a:t>
            </a:r>
            <a:r>
              <a:rPr lang="en-US" altLang="en-US" dirty="0" smtClean="0"/>
              <a:t>Transfer function (</a:t>
            </a:r>
            <a:r>
              <a:rPr lang="en-US" altLang="en-US" dirty="0" smtClean="0">
                <a:solidFill>
                  <a:srgbClr val="1436CA"/>
                </a:solidFill>
              </a:rPr>
              <a:t>p</a:t>
            </a:r>
            <a:r>
              <a:rPr lang="cs-CZ" altLang="en-US" dirty="0" err="1" smtClean="0">
                <a:solidFill>
                  <a:srgbClr val="1436CA"/>
                </a:solidFill>
              </a:rPr>
              <a:t>řenosová</a:t>
            </a:r>
            <a:r>
              <a:rPr lang="cs-CZ" altLang="en-US" dirty="0" smtClean="0">
                <a:solidFill>
                  <a:srgbClr val="1436CA"/>
                </a:solidFill>
              </a:rPr>
              <a:t> / systémová funkce</a:t>
            </a:r>
            <a:r>
              <a:rPr lang="en-US" altLang="en-US" dirty="0" smtClean="0"/>
              <a:t>)</a:t>
            </a:r>
            <a:r>
              <a:rPr lang="cs-CZ" altLang="en-US" dirty="0" smtClean="0"/>
              <a:t> </a:t>
            </a:r>
            <a:r>
              <a:rPr lang="cs-CZ" altLang="en-US" i="1" dirty="0" smtClean="0"/>
              <a:t>H</a:t>
            </a:r>
            <a:r>
              <a:rPr lang="en-US" altLang="en-US" i="1" dirty="0" smtClean="0"/>
              <a:t>(z)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z-representation of the output over z-representation </a:t>
            </a:r>
            <a:br>
              <a:rPr lang="en-US" altLang="en-US" dirty="0" smtClean="0"/>
            </a:br>
            <a:r>
              <a:rPr lang="en-US" altLang="en-US" dirty="0" smtClean="0"/>
              <a:t>of the input</a:t>
            </a:r>
          </a:p>
          <a:p>
            <a:r>
              <a:rPr lang="en-US" altLang="en-US" dirty="0" smtClean="0"/>
              <a:t>Output / input is a very common way to express system’s behavior</a:t>
            </a:r>
          </a:p>
          <a:p>
            <a:pPr lvl="1"/>
            <a:r>
              <a:rPr lang="en-US" altLang="en-US" dirty="0" smtClean="0"/>
              <a:t>Amplification / attenuation = output voltage / input voltage </a:t>
            </a:r>
          </a:p>
          <a:p>
            <a:pPr lvl="1"/>
            <a:r>
              <a:rPr lang="en-US" altLang="en-US" dirty="0" smtClean="0"/>
              <a:t>Currency exchange rate = target currency amount / source currency amount</a:t>
            </a:r>
          </a:p>
          <a:p>
            <a:pPr lvl="1"/>
            <a:r>
              <a:rPr lang="en-US" altLang="en-US" dirty="0" smtClean="0"/>
              <a:t>Return of investment = how much I gained / how much I invested, etc.</a:t>
            </a:r>
          </a:p>
          <a:p>
            <a:r>
              <a:rPr lang="en-US" altLang="en-US" dirty="0" smtClean="0"/>
              <a:t>For our</a:t>
            </a:r>
            <a:br>
              <a:rPr lang="en-US" altLang="en-US" dirty="0" smtClean="0"/>
            </a:br>
            <a:r>
              <a:rPr lang="en-US" altLang="en-US" dirty="0" smtClean="0"/>
              <a:t>filter: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C81BA-5784-4F47-BB23-8A810C1A66D1}" type="slidenum">
              <a:rPr lang="cs-CZ" altLang="en-US" smtClean="0"/>
              <a:pPr>
                <a:defRPr/>
              </a:pPr>
              <a:t>62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34821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0" y="1768475"/>
            <a:ext cx="1447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4554538"/>
            <a:ext cx="9128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4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Transfer function II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Useful way to represent the filter: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Two </a:t>
            </a:r>
            <a:r>
              <a:rPr lang="en-US" altLang="en-US" b="1" dirty="0" smtClean="0"/>
              <a:t>polynomials</a:t>
            </a:r>
            <a:r>
              <a:rPr lang="en-US" altLang="en-US" dirty="0" smtClean="0"/>
              <a:t> (</a:t>
            </a:r>
            <a:r>
              <a:rPr lang="en-US" altLang="en-US" dirty="0" err="1" smtClean="0">
                <a:solidFill>
                  <a:srgbClr val="1436CA"/>
                </a:solidFill>
              </a:rPr>
              <a:t>polynomy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smtClean="0"/>
              <a:t>Numerator, fully determined by coefficients</a:t>
            </a:r>
            <a:br>
              <a:rPr lang="en-US" altLang="en-US" dirty="0" smtClean="0"/>
            </a:br>
            <a:r>
              <a:rPr lang="en-US" altLang="en-US" dirty="0" smtClean="0"/>
              <a:t>multiplying the inputs of filter 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Denominator, fully determined by coefficients</a:t>
            </a:r>
            <a:br>
              <a:rPr lang="en-US" altLang="en-US" dirty="0" smtClean="0"/>
            </a:br>
            <a:r>
              <a:rPr lang="en-US" altLang="en-US" dirty="0" smtClean="0"/>
              <a:t>multiplying the outputs of filter</a:t>
            </a:r>
          </a:p>
          <a:p>
            <a:pPr lvl="1"/>
            <a:r>
              <a:rPr lang="en-US" altLang="en-US" dirty="0" smtClean="0"/>
              <a:t>We define </a:t>
            </a:r>
            <a:r>
              <a:rPr lang="en-US" altLang="en-US" i="1" dirty="0" smtClean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en-US" i="1" dirty="0" smtClean="0">
                <a:solidFill>
                  <a:srgbClr val="FF0000"/>
                </a:solidFill>
              </a:rPr>
              <a:t> = 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5AED9-D40A-448C-BBCD-1608919F8898}" type="slidenum">
              <a:rPr lang="cs-CZ" altLang="en-US" smtClean="0"/>
              <a:pPr>
                <a:defRPr/>
              </a:pPr>
              <a:t>63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3584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63" y="4321175"/>
            <a:ext cx="1603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5494338"/>
            <a:ext cx="223837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Obrázek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65100"/>
            <a:ext cx="5408613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2276872"/>
            <a:ext cx="529495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7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Continuous: </a:t>
            </a:r>
            <a:r>
              <a:rPr lang="en-US" altLang="en-US" dirty="0" smtClean="0"/>
              <a:t>Letting Laplace transform </a:t>
            </a:r>
            <a:r>
              <a:rPr lang="en-US" altLang="en-US" dirty="0"/>
              <a:t>process the </a:t>
            </a:r>
            <a:r>
              <a:rPr lang="en-US" altLang="en-US" dirty="0" smtClean="0"/>
              <a:t>differential </a:t>
            </a:r>
            <a:r>
              <a:rPr lang="en-US" altLang="en-US" dirty="0"/>
              <a:t>equation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Remember </a:t>
            </a:r>
            <a:r>
              <a:rPr lang="en-US" dirty="0"/>
              <a:t>the </a:t>
            </a:r>
            <a:r>
              <a:rPr lang="en-US" dirty="0" smtClean="0"/>
              <a:t>Laplace rules</a:t>
            </a:r>
            <a:r>
              <a:rPr lang="en-US" dirty="0"/>
              <a:t>:</a:t>
            </a:r>
          </a:p>
          <a:p>
            <a:pPr lvl="1">
              <a:defRPr/>
            </a:pPr>
            <a:r>
              <a:rPr lang="en-US" dirty="0"/>
              <a:t>See a signal ? Rewrite it as its Laplace </a:t>
            </a:r>
            <a:r>
              <a:rPr lang="en-US" dirty="0" smtClean="0"/>
              <a:t>transform</a:t>
            </a:r>
            <a:r>
              <a:rPr lang="en-US" dirty="0"/>
              <a:t>. </a:t>
            </a:r>
          </a:p>
          <a:p>
            <a:pPr lvl="1">
              <a:defRPr/>
            </a:pPr>
            <a:r>
              <a:rPr lang="en-US" dirty="0"/>
              <a:t>See a constant ? Copy-paste </a:t>
            </a:r>
          </a:p>
          <a:p>
            <a:pPr lvl="1">
              <a:defRPr/>
            </a:pP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i="1" dirty="0" smtClean="0"/>
              <a:t>k</a:t>
            </a:r>
            <a:r>
              <a:rPr lang="en-US" dirty="0" smtClean="0"/>
              <a:t>th derivation of the signal? </a:t>
            </a:r>
            <a:r>
              <a:rPr lang="en-US" dirty="0" err="1"/>
              <a:t>Mutliply</a:t>
            </a:r>
            <a:r>
              <a:rPr lang="en-US" dirty="0"/>
              <a:t> its Laplace transform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i="1" dirty="0" smtClean="0"/>
              <a:t>s</a:t>
            </a:r>
            <a:r>
              <a:rPr lang="en-US" i="1" baseline="30000" dirty="0" smtClean="0"/>
              <a:t>k</a:t>
            </a:r>
            <a:r>
              <a:rPr lang="en-US" dirty="0" smtClean="0"/>
              <a:t>.</a:t>
            </a:r>
            <a:endParaRPr lang="en-US" i="1" baseline="30000" dirty="0"/>
          </a:p>
          <a:p>
            <a:pPr marL="457200" lvl="1" indent="0">
              <a:buNone/>
              <a:defRPr/>
            </a:pPr>
            <a:endParaRPr lang="en-US" i="1" baseline="30000" dirty="0"/>
          </a:p>
          <a:p>
            <a:pPr marL="457200" lvl="1" indent="0">
              <a:buNone/>
              <a:defRPr/>
            </a:pPr>
            <a:endParaRPr lang="en-US" i="1" baseline="30000" dirty="0"/>
          </a:p>
          <a:p>
            <a:pPr>
              <a:defRPr/>
            </a:pPr>
            <a:r>
              <a:rPr lang="en-US" dirty="0"/>
              <a:t>Our goal is to re-arrange it to obtain </a:t>
            </a:r>
            <a:r>
              <a:rPr lang="en-US" dirty="0" smtClean="0"/>
              <a:t>fraction </a:t>
            </a:r>
            <a:endParaRPr lang="en-US" dirty="0"/>
          </a:p>
          <a:p>
            <a:pPr>
              <a:defRPr/>
            </a:pPr>
            <a:r>
              <a:rPr lang="en-US" dirty="0"/>
              <a:t>Why ? To obtain the ratio of output vs. input. </a:t>
            </a:r>
          </a:p>
          <a:p>
            <a:pPr marL="457200" lvl="1" indent="0">
              <a:buNone/>
              <a:defRPr/>
            </a:pPr>
            <a:endParaRPr lang="en-US" i="1" baseline="30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64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837" y="1646238"/>
            <a:ext cx="9854963" cy="58259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4005064"/>
            <a:ext cx="11186364" cy="3648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176" y="4568838"/>
            <a:ext cx="507202" cy="58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Continuous: </a:t>
            </a:r>
            <a:r>
              <a:rPr lang="en-US" altLang="en-US" dirty="0" smtClean="0"/>
              <a:t>Transfer </a:t>
            </a:r>
            <a:r>
              <a:rPr lang="en-US" altLang="en-US" dirty="0"/>
              <a:t>function (</a:t>
            </a:r>
            <a:r>
              <a:rPr lang="en-US" altLang="en-US" dirty="0">
                <a:solidFill>
                  <a:srgbClr val="1436CA"/>
                </a:solidFill>
              </a:rPr>
              <a:t>p</a:t>
            </a:r>
            <a:r>
              <a:rPr lang="cs-CZ" altLang="en-US" dirty="0" err="1">
                <a:solidFill>
                  <a:srgbClr val="1436CA"/>
                </a:solidFill>
              </a:rPr>
              <a:t>řenosová</a:t>
            </a:r>
            <a:r>
              <a:rPr lang="cs-CZ" altLang="en-US" dirty="0">
                <a:solidFill>
                  <a:srgbClr val="1436CA"/>
                </a:solidFill>
              </a:rPr>
              <a:t> / systémová funkce</a:t>
            </a:r>
            <a:r>
              <a:rPr lang="en-US" altLang="en-US" dirty="0"/>
              <a:t>)</a:t>
            </a:r>
            <a:r>
              <a:rPr lang="cs-CZ" altLang="en-US" dirty="0"/>
              <a:t> </a:t>
            </a:r>
            <a:r>
              <a:rPr lang="cs-CZ" altLang="en-US" i="1" dirty="0"/>
              <a:t>H</a:t>
            </a:r>
            <a:r>
              <a:rPr lang="en-US" altLang="en-US" i="1" dirty="0" smtClean="0"/>
              <a:t>(s)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Laplace representation </a:t>
            </a:r>
            <a:r>
              <a:rPr lang="en-US" altLang="en-US" dirty="0"/>
              <a:t>of the output over </a:t>
            </a:r>
            <a:r>
              <a:rPr lang="en-US" altLang="en-US" dirty="0" smtClean="0"/>
              <a:t>Laplace</a:t>
            </a:r>
            <a:br>
              <a:rPr lang="en-US" altLang="en-US" dirty="0" smtClean="0"/>
            </a:br>
            <a:r>
              <a:rPr lang="en-US" altLang="en-US" dirty="0" smtClean="0"/>
              <a:t>representation of </a:t>
            </a:r>
            <a:r>
              <a:rPr lang="en-US" altLang="en-US" dirty="0"/>
              <a:t>the input</a:t>
            </a:r>
          </a:p>
          <a:p>
            <a:r>
              <a:rPr lang="en-US" altLang="en-US" dirty="0"/>
              <a:t>Output / input is a very common way to express system’s </a:t>
            </a:r>
            <a:r>
              <a:rPr lang="en-US" altLang="en-US" dirty="0" smtClean="0"/>
              <a:t>behavior … </a:t>
            </a:r>
            <a:endParaRPr lang="en-US" altLang="en-US" dirty="0"/>
          </a:p>
          <a:p>
            <a:r>
              <a:rPr lang="en-US" altLang="en-US" dirty="0" smtClean="0"/>
              <a:t>For our system: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458" y="1856132"/>
            <a:ext cx="1400742" cy="5901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96" y="3990757"/>
            <a:ext cx="1062434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Transfer function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Useful </a:t>
            </a:r>
            <a:r>
              <a:rPr lang="en-US" altLang="en-US" dirty="0" smtClean="0"/>
              <a:t>way </a:t>
            </a:r>
            <a:r>
              <a:rPr lang="en-US" altLang="en-US" dirty="0"/>
              <a:t>to represent the filter</a:t>
            </a:r>
            <a:r>
              <a:rPr lang="en-US" altLang="en-US" dirty="0" smtClean="0"/>
              <a:t>:</a:t>
            </a: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Two </a:t>
            </a:r>
            <a:r>
              <a:rPr lang="en-US" altLang="en-US" b="1" dirty="0"/>
              <a:t>polynomials</a:t>
            </a:r>
            <a:r>
              <a:rPr lang="en-US" altLang="en-US" dirty="0"/>
              <a:t> (</a:t>
            </a:r>
            <a:r>
              <a:rPr lang="en-US" altLang="en-US" dirty="0" err="1">
                <a:solidFill>
                  <a:srgbClr val="1436CA"/>
                </a:solidFill>
              </a:rPr>
              <a:t>polynomy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Numerator, fully determined by coefficients</a:t>
            </a:r>
            <a:br>
              <a:rPr lang="en-US" altLang="en-US" dirty="0"/>
            </a:br>
            <a:r>
              <a:rPr lang="en-US" altLang="en-US" dirty="0"/>
              <a:t>multiplying the inputs of filter 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Denominator, fully determined by coefficients</a:t>
            </a:r>
            <a:br>
              <a:rPr lang="en-US" altLang="en-US" dirty="0"/>
            </a:br>
            <a:r>
              <a:rPr lang="en-US" altLang="en-US" dirty="0"/>
              <a:t>multiplying the outputs of </a:t>
            </a:r>
            <a:r>
              <a:rPr lang="en-US" altLang="en-US" dirty="0" smtClean="0"/>
              <a:t>filter</a:t>
            </a:r>
            <a:endParaRPr lang="en-US" alt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66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64679"/>
            <a:ext cx="2837838" cy="11666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42" y="1289197"/>
            <a:ext cx="3024422" cy="581081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8077427" y="1991134"/>
            <a:ext cx="44916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i="1" dirty="0" smtClean="0">
                <a:solidFill>
                  <a:srgbClr val="FF0000"/>
                </a:solidFill>
              </a:rPr>
              <a:t>a</a:t>
            </a:r>
            <a:r>
              <a:rPr lang="en-US" altLang="en-US" i="1" baseline="-25000" dirty="0" smtClean="0">
                <a:solidFill>
                  <a:srgbClr val="FF0000"/>
                </a:solidFill>
              </a:rPr>
              <a:t>1</a:t>
            </a:r>
            <a:r>
              <a:rPr lang="en-US" altLang="en-US" i="1" dirty="0" smtClean="0">
                <a:solidFill>
                  <a:srgbClr val="FF0000"/>
                </a:solidFill>
              </a:rPr>
              <a:t> = 1, a</a:t>
            </a:r>
            <a:r>
              <a:rPr lang="en-US" altLang="en-US" i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en-US" i="1" dirty="0" smtClean="0">
                <a:solidFill>
                  <a:srgbClr val="FF0000"/>
                </a:solidFill>
              </a:rPr>
              <a:t> = 1/RC,</a:t>
            </a:r>
            <a:r>
              <a:rPr lang="en-US" altLang="en-US" i="1" dirty="0" smtClean="0"/>
              <a:t> </a:t>
            </a:r>
            <a:r>
              <a:rPr lang="en-US" altLang="en-US" i="1" dirty="0" smtClean="0">
                <a:solidFill>
                  <a:srgbClr val="1436CA"/>
                </a:solidFill>
              </a:rPr>
              <a:t>b</a:t>
            </a:r>
            <a:r>
              <a:rPr lang="en-US" altLang="en-US" i="1" baseline="-25000" dirty="0" smtClean="0">
                <a:solidFill>
                  <a:srgbClr val="1436CA"/>
                </a:solidFill>
              </a:rPr>
              <a:t>0</a:t>
            </a:r>
            <a:r>
              <a:rPr lang="en-US" altLang="en-US" i="1" dirty="0" smtClean="0">
                <a:solidFill>
                  <a:srgbClr val="1436CA"/>
                </a:solidFill>
              </a:rPr>
              <a:t> = 1/RC</a:t>
            </a:r>
            <a:endParaRPr lang="en-US" altLang="en-US" i="1" dirty="0">
              <a:solidFill>
                <a:srgbClr val="1436CA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5560" y="2276872"/>
            <a:ext cx="5099064" cy="15841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76" y="4149080"/>
            <a:ext cx="1700317" cy="79164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8299" y="5377374"/>
            <a:ext cx="1686548" cy="71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Finally the frequency response </a:t>
            </a:r>
            <a:r>
              <a:rPr lang="en-US" altLang="en-US" b="1" dirty="0">
                <a:solidFill>
                  <a:srgbClr val="FF0000"/>
                </a:solidFill>
              </a:rPr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67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9175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 descr="Wood Cutting Sa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400" y="1870075"/>
            <a:ext cx="20002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From transfer function to frequency response</a:t>
            </a:r>
          </a:p>
        </p:txBody>
      </p:sp>
      <p:sp>
        <p:nvSpPr>
          <p:cNvPr id="37894" name="Zástupný symbol pro obsah 2"/>
          <p:cNvSpPr>
            <a:spLocks noGrp="1"/>
          </p:cNvSpPr>
          <p:nvPr>
            <p:ph idx="1"/>
          </p:nvPr>
        </p:nvSpPr>
        <p:spPr>
          <a:xfrm>
            <a:off x="838200" y="1664724"/>
            <a:ext cx="10515600" cy="4351338"/>
          </a:xfrm>
        </p:spPr>
        <p:txBody>
          <a:bodyPr/>
          <a:lstStyle/>
          <a:p>
            <a:r>
              <a:rPr lang="en-US" altLang="en-US" dirty="0" smtClean="0"/>
              <a:t>We have </a:t>
            </a:r>
            <a:r>
              <a:rPr lang="en-US" altLang="en-US" i="1" dirty="0" smtClean="0"/>
              <a:t>H(s)</a:t>
            </a:r>
            <a:r>
              <a:rPr lang="en-US" altLang="en-US" dirty="0" smtClean="0"/>
              <a:t> but we want </a:t>
            </a:r>
            <a:r>
              <a:rPr lang="en-US" altLang="en-US" i="1" dirty="0" smtClean="0"/>
              <a:t>H(j</a:t>
            </a:r>
            <a:r>
              <a:rPr lang="el-GR" altLang="en-US" i="1" dirty="0" smtClean="0"/>
              <a:t>ω</a:t>
            </a:r>
            <a:r>
              <a:rPr lang="en-US" altLang="en-US" i="1" dirty="0" smtClean="0"/>
              <a:t>)</a:t>
            </a:r>
          </a:p>
          <a:p>
            <a:r>
              <a:rPr lang="en-US" altLang="en-US" dirty="0" smtClean="0"/>
              <a:t>Fortunately, there is this relation of Laplace transform and FT …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So  that we can replace </a:t>
            </a:r>
          </a:p>
          <a:p>
            <a:r>
              <a:rPr lang="en-US" altLang="en-US" dirty="0" smtClean="0"/>
              <a:t>this means taking the machine saw and cutting </a:t>
            </a:r>
            <a:br>
              <a:rPr lang="en-US" altLang="en-US" dirty="0" smtClean="0"/>
            </a:br>
            <a:r>
              <a:rPr lang="en-US" altLang="en-US" dirty="0" smtClean="0"/>
              <a:t>along the imaginary axis </a:t>
            </a:r>
          </a:p>
          <a:p>
            <a:r>
              <a:rPr lang="en-US" altLang="en-US" dirty="0" smtClean="0"/>
              <a:t>Mathematically:</a:t>
            </a:r>
          </a:p>
          <a:p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D8659-DE6F-4829-AD51-3F33C312A3BE}" type="slidenum">
              <a:rPr lang="cs-CZ" altLang="en-US" smtClean="0"/>
              <a:pPr>
                <a:defRPr/>
              </a:pPr>
              <a:t>68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2304" y="3481048"/>
            <a:ext cx="3283496" cy="324685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80" y="2602340"/>
            <a:ext cx="5777433" cy="68093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596" y="3283277"/>
            <a:ext cx="1182988" cy="3680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656" y="4969566"/>
            <a:ext cx="3275572" cy="13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How to visualize the frequency response 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3683" y="1852853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 can visualize it only for positive frequencies (from </a:t>
            </a:r>
            <a:r>
              <a:rPr lang="el-GR" i="1" dirty="0" smtClean="0"/>
              <a:t>ω</a:t>
            </a:r>
            <a:r>
              <a:rPr lang="en-US" i="1" dirty="0" smtClean="0"/>
              <a:t> = 0</a:t>
            </a:r>
            <a:r>
              <a:rPr lang="en-US" dirty="0" smtClean="0"/>
              <a:t> rad, corresponding to 0 Hz) up, or also for negative ones to emphasize symmetry.  </a:t>
            </a:r>
          </a:p>
          <a:p>
            <a:pPr>
              <a:defRPr/>
            </a:pPr>
            <a:r>
              <a:rPr lang="en-US" dirty="0" smtClean="0"/>
              <a:t>Select a reasonable number of points (256 is good)</a:t>
            </a:r>
          </a:p>
          <a:p>
            <a:pPr>
              <a:defRPr/>
            </a:pPr>
            <a:r>
              <a:rPr lang="en-US" dirty="0" smtClean="0"/>
              <a:t>It is a complex function of frequency, so visualize </a:t>
            </a:r>
          </a:p>
          <a:p>
            <a:pPr lvl="1">
              <a:defRPr/>
            </a:pPr>
            <a:r>
              <a:rPr lang="en-US" dirty="0" smtClean="0"/>
              <a:t>Magnitude: often in </a:t>
            </a:r>
            <a:r>
              <a:rPr lang="en-US" dirty="0" err="1" smtClean="0"/>
              <a:t>deciBells</a:t>
            </a:r>
            <a:r>
              <a:rPr lang="en-US" dirty="0" smtClean="0"/>
              <a:t> as</a:t>
            </a:r>
          </a:p>
          <a:p>
            <a:pPr lvl="1">
              <a:defRPr/>
            </a:pPr>
            <a:r>
              <a:rPr lang="en-US" dirty="0" smtClean="0"/>
              <a:t>Phase.  </a:t>
            </a:r>
          </a:p>
          <a:p>
            <a:pPr>
              <a:defRPr/>
            </a:pP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scipy.signal.freqs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(B,A)</a:t>
            </a:r>
            <a:r>
              <a:rPr lang="en-US" dirty="0" smtClean="0"/>
              <a:t>: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1436CA"/>
                </a:solidFill>
              </a:rPr>
              <a:t>B</a:t>
            </a:r>
            <a:r>
              <a:rPr lang="en-US" dirty="0" smtClean="0"/>
              <a:t> is vector of </a:t>
            </a:r>
            <a:r>
              <a:rPr lang="en-US" dirty="0" smtClean="0">
                <a:solidFill>
                  <a:srgbClr val="1436CA"/>
                </a:solidFill>
              </a:rPr>
              <a:t>numerator coefficients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vector of </a:t>
            </a:r>
            <a:r>
              <a:rPr lang="en-US" dirty="0" smtClean="0">
                <a:solidFill>
                  <a:srgbClr val="FF0000"/>
                </a:solidFill>
              </a:rPr>
              <a:t>denominator coefficients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In case we need frequencies in Hz, just divide </a:t>
            </a:r>
            <a:r>
              <a:rPr lang="el-GR" i="1" dirty="0" smtClean="0"/>
              <a:t>ω</a:t>
            </a:r>
            <a:r>
              <a:rPr lang="en-US" i="1" dirty="0" smtClean="0"/>
              <a:t> </a:t>
            </a:r>
            <a:r>
              <a:rPr lang="en-US" dirty="0" smtClean="0"/>
              <a:t>by </a:t>
            </a:r>
            <a:r>
              <a:rPr lang="en-US" i="1" dirty="0" smtClean="0"/>
              <a:t>2</a:t>
            </a:r>
            <a:r>
              <a:rPr lang="el-GR" i="1" dirty="0" smtClean="0"/>
              <a:t>π</a:t>
            </a:r>
            <a:r>
              <a:rPr lang="en-US" i="1" dirty="0" smtClean="0"/>
              <a:t>. 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#</a:t>
            </a:r>
            <a:r>
              <a:rPr lang="en-US" dirty="0" err="1" smtClean="0">
                <a:solidFill>
                  <a:srgbClr val="FF0000"/>
                </a:solidFill>
              </a:rPr>
              <a:t>freqs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889E8-8BAD-4DA9-B1FE-17B1763762A6}" type="slidenum">
              <a:rPr lang="cs-CZ" altLang="en-US" smtClean="0"/>
              <a:pPr>
                <a:defRPr/>
              </a:pPr>
              <a:t>69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4077072"/>
            <a:ext cx="5328592" cy="4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0"/>
            <a:ext cx="9168071" cy="687605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7</a:t>
            </a:fld>
            <a:r>
              <a:rPr lang="en-US" altLang="en-US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407389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70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10074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3573016"/>
            <a:ext cx="5440207" cy="1434354"/>
          </a:xfrm>
          <a:prstGeom prst="rect">
            <a:avLst/>
          </a:prstGeom>
        </p:spPr>
      </p:pic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Factorizing the transfer function</a:t>
            </a:r>
            <a:endParaRPr lang="en-US" altLang="en-US" i="1" dirty="0" smtClean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85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Similarly as for digital filters, we can </a:t>
            </a:r>
            <a:r>
              <a:rPr lang="en-US" b="1" dirty="0" smtClean="0"/>
              <a:t>factorize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rgbClr val="1436CA"/>
                </a:solidFill>
              </a:rPr>
              <a:t>rozl</a:t>
            </a:r>
            <a:r>
              <a:rPr lang="cs-CZ" dirty="0" smtClean="0">
                <a:solidFill>
                  <a:srgbClr val="1436CA"/>
                </a:solidFill>
              </a:rPr>
              <a:t>ožit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1436CA"/>
                </a:solidFill>
              </a:rPr>
              <a:t>blue</a:t>
            </a:r>
            <a:r>
              <a:rPr lang="cs-CZ" dirty="0" smtClean="0"/>
              <a:t> and </a:t>
            </a:r>
            <a:r>
              <a:rPr lang="cs-CZ" dirty="0" err="1" smtClean="0">
                <a:solidFill>
                  <a:srgbClr val="FF0000"/>
                </a:solidFill>
              </a:rPr>
              <a:t>red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polynomials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cs-CZ" dirty="0" smtClean="0"/>
              <a:t>In case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b="1" dirty="0" err="1" smtClean="0"/>
              <a:t>roots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polynomial</a:t>
            </a:r>
            <a:r>
              <a:rPr lang="en-US" dirty="0" smtClean="0"/>
              <a:t>s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cs-CZ" dirty="0" smtClean="0">
                <a:solidFill>
                  <a:srgbClr val="1436CA"/>
                </a:solidFill>
              </a:rPr>
              <a:t>kořeny polynomů</a:t>
            </a:r>
            <a:r>
              <a:rPr lang="en-US" dirty="0" smtClean="0"/>
              <a:t>):</a:t>
            </a:r>
            <a:r>
              <a:rPr lang="cs-CZ" dirty="0" smtClean="0"/>
              <a:t> </a:t>
            </a:r>
            <a:endParaRPr lang="en-US" dirty="0" smtClean="0"/>
          </a:p>
          <a:p>
            <a:pPr>
              <a:defRPr/>
            </a:pPr>
            <a:endParaRPr lang="en-US" sz="8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For low-order polynomials, we can do it by hand by setting </a:t>
            </a:r>
            <a:br>
              <a:rPr lang="en-US" dirty="0" smtClean="0"/>
            </a:br>
            <a:r>
              <a:rPr lang="en-US" dirty="0" smtClean="0"/>
              <a:t>the polynomial equal to 0 and solving. </a:t>
            </a:r>
          </a:p>
          <a:p>
            <a:pPr>
              <a:defRPr/>
            </a:pPr>
            <a:r>
              <a:rPr lang="en-US" dirty="0" smtClean="0"/>
              <a:t>For </a:t>
            </a:r>
            <a:r>
              <a:rPr lang="en-US" dirty="0"/>
              <a:t>higher order polynomials, we better use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np.roots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defRPr/>
            </a:pPr>
            <a:r>
              <a:rPr lang="en-US" dirty="0" smtClean="0"/>
              <a:t>For </a:t>
            </a:r>
            <a:r>
              <a:rPr lang="en-US" dirty="0"/>
              <a:t>any order, roots are </a:t>
            </a:r>
            <a:r>
              <a:rPr lang="en-US" b="1" dirty="0"/>
              <a:t>real </a:t>
            </a:r>
            <a:r>
              <a:rPr lang="en-US" dirty="0"/>
              <a:t>or </a:t>
            </a:r>
            <a:r>
              <a:rPr lang="en-US" b="1" dirty="0"/>
              <a:t>complex in complex-conjugate pairs</a:t>
            </a:r>
            <a:r>
              <a:rPr lang="en-US" dirty="0"/>
              <a:t>.   </a:t>
            </a:r>
          </a:p>
          <a:p>
            <a:pPr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D2FBB-3093-4F5D-845C-C11FB5A02252}" type="slidenum">
              <a:rPr lang="cs-CZ" altLang="en-US" smtClean="0"/>
              <a:pPr>
                <a:defRPr/>
              </a:pPr>
              <a:t>71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2492896"/>
            <a:ext cx="4749154" cy="73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028" y="2276872"/>
            <a:ext cx="4617110" cy="4444603"/>
          </a:xfrm>
          <a:prstGeom prst="rect">
            <a:avLst/>
          </a:prstGeom>
        </p:spPr>
      </p:pic>
      <p:sp>
        <p:nvSpPr>
          <p:cNvPr id="4403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Understanding numerator and denominator roots</a:t>
            </a:r>
          </a:p>
        </p:txBody>
      </p:sp>
      <p:sp>
        <p:nvSpPr>
          <p:cNvPr id="44036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986588" cy="4351338"/>
          </a:xfrm>
        </p:spPr>
        <p:txBody>
          <a:bodyPr/>
          <a:lstStyle/>
          <a:p>
            <a:r>
              <a:rPr lang="en-US" altLang="en-US" dirty="0" smtClean="0"/>
              <a:t>Let’s look at the behavior of complex function </a:t>
            </a:r>
            <a:r>
              <a:rPr lang="en-US" altLang="en-US" i="1" dirty="0" smtClean="0"/>
              <a:t>H(s)</a:t>
            </a:r>
            <a:r>
              <a:rPr lang="en-US" altLang="en-US" dirty="0" smtClean="0"/>
              <a:t> at the roots. </a:t>
            </a:r>
          </a:p>
          <a:p>
            <a:r>
              <a:rPr lang="en-US" altLang="en-US" dirty="0" smtClean="0"/>
              <a:t>In case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falls into a root of the numerator, </a:t>
            </a:r>
            <a:br>
              <a:rPr lang="en-US" altLang="en-US" dirty="0" smtClean="0"/>
            </a:br>
            <a:r>
              <a:rPr lang="en-US" altLang="en-US" i="1" dirty="0" smtClean="0"/>
              <a:t>s </a:t>
            </a:r>
            <a:r>
              <a:rPr lang="en-US" altLang="en-US" dirty="0" smtClean="0"/>
              <a:t>= </a:t>
            </a:r>
            <a:r>
              <a:rPr lang="en-US" altLang="en-US" i="1" dirty="0" smtClean="0">
                <a:solidFill>
                  <a:srgbClr val="1436CA"/>
                </a:solidFill>
              </a:rPr>
              <a:t>n</a:t>
            </a:r>
            <a:r>
              <a:rPr lang="en-US" altLang="en-US" i="1" baseline="-25000" dirty="0" smtClean="0">
                <a:solidFill>
                  <a:srgbClr val="1436CA"/>
                </a:solidFill>
              </a:rPr>
              <a:t>1</a:t>
            </a:r>
            <a:r>
              <a:rPr lang="en-US" altLang="en-US" baseline="-25000" dirty="0" smtClean="0">
                <a:solidFill>
                  <a:srgbClr val="1436CA"/>
                </a:solidFill>
              </a:rPr>
              <a:t>, </a:t>
            </a:r>
            <a:r>
              <a:rPr lang="en-US" altLang="en-US" i="1" dirty="0" smtClean="0"/>
              <a:t>s = </a:t>
            </a:r>
            <a:r>
              <a:rPr lang="en-US" altLang="en-US" i="1" dirty="0" smtClean="0">
                <a:solidFill>
                  <a:srgbClr val="1436CA"/>
                </a:solidFill>
              </a:rPr>
              <a:t>n</a:t>
            </a:r>
            <a:r>
              <a:rPr lang="en-US" altLang="en-US" i="1" baseline="-25000" dirty="0" smtClean="0">
                <a:solidFill>
                  <a:srgbClr val="1436CA"/>
                </a:solidFill>
              </a:rPr>
              <a:t>2</a:t>
            </a:r>
            <a:r>
              <a:rPr lang="en-US" altLang="en-US" baseline="-25000" dirty="0" smtClean="0">
                <a:solidFill>
                  <a:srgbClr val="1436CA"/>
                </a:solidFill>
              </a:rPr>
              <a:t>, </a:t>
            </a:r>
            <a:r>
              <a:rPr lang="en-US" altLang="en-US" dirty="0" smtClean="0"/>
              <a:t>etc., the whole function </a:t>
            </a:r>
            <a:r>
              <a:rPr lang="en-US" altLang="en-US" i="1" dirty="0" smtClean="0"/>
              <a:t>H(s) </a:t>
            </a:r>
            <a:r>
              <a:rPr lang="en-US" altLang="en-US" dirty="0" smtClean="0"/>
              <a:t>will be </a:t>
            </a:r>
            <a:r>
              <a:rPr lang="en-US" altLang="en-US" b="1" dirty="0" smtClean="0"/>
              <a:t>zero</a:t>
            </a:r>
            <a:r>
              <a:rPr lang="en-US" altLang="en-US" dirty="0" smtClean="0"/>
              <a:t>. The roots are therefore called </a:t>
            </a:r>
            <a:r>
              <a:rPr lang="en-US" altLang="en-US" b="1" dirty="0" smtClean="0"/>
              <a:t>zero points </a:t>
            </a:r>
            <a:r>
              <a:rPr lang="en-US" altLang="en-US" dirty="0" smtClean="0"/>
              <a:t>or </a:t>
            </a:r>
            <a:r>
              <a:rPr lang="cs-CZ" altLang="en-US" dirty="0" err="1" smtClean="0"/>
              <a:t>simply</a:t>
            </a:r>
            <a:r>
              <a:rPr lang="cs-CZ" altLang="en-US" dirty="0" smtClean="0"/>
              <a:t> </a:t>
            </a:r>
            <a:r>
              <a:rPr lang="en-US" altLang="en-US" b="1" dirty="0" smtClean="0"/>
              <a:t>zeros </a:t>
            </a:r>
            <a:r>
              <a:rPr lang="en-US" altLang="en-US" dirty="0" smtClean="0"/>
              <a:t>(</a:t>
            </a:r>
            <a:r>
              <a:rPr lang="en-US" altLang="en-US" dirty="0" err="1" smtClean="0">
                <a:solidFill>
                  <a:srgbClr val="1436CA"/>
                </a:solidFill>
              </a:rPr>
              <a:t>nulov</a:t>
            </a:r>
            <a:r>
              <a:rPr lang="cs-CZ" altLang="en-US" dirty="0" smtClean="0">
                <a:solidFill>
                  <a:srgbClr val="1436CA"/>
                </a:solidFill>
              </a:rPr>
              <a:t>é body /nuly</a:t>
            </a:r>
            <a:r>
              <a:rPr lang="cs-CZ" altLang="en-US" dirty="0" smtClean="0"/>
              <a:t>) and </a:t>
            </a:r>
            <a:r>
              <a:rPr lang="cs-CZ" altLang="en-US" dirty="0" err="1" smtClean="0"/>
              <a:t>marked</a:t>
            </a:r>
            <a:r>
              <a:rPr lang="cs-CZ" altLang="en-US" dirty="0" smtClean="0"/>
              <a:t> </a:t>
            </a:r>
            <a:r>
              <a:rPr lang="cs-CZ" altLang="en-US" b="1" dirty="0" smtClean="0">
                <a:solidFill>
                  <a:srgbClr val="1436CA"/>
                </a:solidFill>
              </a:rPr>
              <a:t>O</a:t>
            </a:r>
            <a:r>
              <a:rPr lang="cs-CZ" altLang="en-US" dirty="0" smtClean="0"/>
              <a:t>. </a:t>
            </a:r>
          </a:p>
          <a:p>
            <a:r>
              <a:rPr lang="en-US" altLang="en-US" dirty="0" smtClean="0"/>
              <a:t>In case </a:t>
            </a:r>
            <a:r>
              <a:rPr lang="en-US" altLang="en-US" i="1" dirty="0" smtClean="0"/>
              <a:t>s</a:t>
            </a:r>
            <a:r>
              <a:rPr lang="en-US" altLang="en-US" dirty="0" smtClean="0"/>
              <a:t> falls into a root of the </a:t>
            </a:r>
            <a:r>
              <a:rPr lang="cs-CZ" altLang="en-US" dirty="0" err="1" smtClean="0"/>
              <a:t>denominator</a:t>
            </a:r>
            <a:r>
              <a:rPr lang="cs-CZ" altLang="en-US" dirty="0" smtClean="0"/>
              <a:t/>
            </a:r>
            <a:br>
              <a:rPr lang="cs-CZ" altLang="en-US" dirty="0" smtClean="0"/>
            </a:br>
            <a:r>
              <a:rPr lang="en-US" altLang="en-US" i="1" dirty="0" smtClean="0"/>
              <a:t>s = </a:t>
            </a:r>
            <a:r>
              <a:rPr lang="cs-CZ" altLang="en-US" i="1" dirty="0" smtClean="0">
                <a:solidFill>
                  <a:srgbClr val="FF0000"/>
                </a:solidFill>
              </a:rPr>
              <a:t>p</a:t>
            </a:r>
            <a:r>
              <a:rPr lang="en-US" altLang="en-US" i="1" baseline="-25000" dirty="0" smtClean="0">
                <a:solidFill>
                  <a:srgbClr val="FF0000"/>
                </a:solidFill>
              </a:rPr>
              <a:t>1,</a:t>
            </a:r>
            <a:r>
              <a:rPr lang="en-US" altLang="en-US" i="1" baseline="-25000" dirty="0" smtClean="0">
                <a:solidFill>
                  <a:srgbClr val="1436CA"/>
                </a:solidFill>
              </a:rPr>
              <a:t> </a:t>
            </a:r>
            <a:r>
              <a:rPr lang="en-US" altLang="en-US" i="1" dirty="0" smtClean="0"/>
              <a:t>s = </a:t>
            </a:r>
            <a:r>
              <a:rPr lang="cs-CZ" altLang="en-US" i="1" dirty="0" smtClean="0">
                <a:solidFill>
                  <a:srgbClr val="FF0000"/>
                </a:solidFill>
              </a:rPr>
              <a:t>p</a:t>
            </a:r>
            <a:r>
              <a:rPr lang="en-US" altLang="en-US" i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baseline="-25000" dirty="0" smtClean="0">
                <a:solidFill>
                  <a:srgbClr val="FF0000"/>
                </a:solidFill>
              </a:rPr>
              <a:t>,</a:t>
            </a:r>
            <a:r>
              <a:rPr lang="en-US" altLang="en-US" baseline="-25000" dirty="0" smtClean="0">
                <a:solidFill>
                  <a:srgbClr val="1436CA"/>
                </a:solidFill>
              </a:rPr>
              <a:t> </a:t>
            </a:r>
            <a:r>
              <a:rPr lang="en-US" altLang="en-US" dirty="0" smtClean="0"/>
              <a:t>etc., the whole function </a:t>
            </a:r>
            <a:r>
              <a:rPr lang="en-US" altLang="en-US" i="1" dirty="0" smtClean="0"/>
              <a:t>H(s) </a:t>
            </a:r>
            <a:r>
              <a:rPr lang="cs-CZ" altLang="en-US" i="1" dirty="0" smtClean="0"/>
              <a:t/>
            </a:r>
            <a:br>
              <a:rPr lang="cs-CZ" altLang="en-US" i="1" dirty="0" smtClean="0"/>
            </a:br>
            <a:r>
              <a:rPr lang="en-US" altLang="en-US" dirty="0" smtClean="0"/>
              <a:t>will be </a:t>
            </a:r>
            <a:r>
              <a:rPr lang="cs-CZ" altLang="en-US" b="1" dirty="0" smtClean="0"/>
              <a:t>infinity</a:t>
            </a:r>
            <a:r>
              <a:rPr lang="en-US" altLang="en-US" dirty="0" smtClean="0"/>
              <a:t>. The roots are therefore called </a:t>
            </a:r>
            <a:r>
              <a:rPr lang="cs-CZ" altLang="en-US" b="1" dirty="0" err="1" smtClean="0"/>
              <a:t>poles</a:t>
            </a:r>
            <a:r>
              <a:rPr lang="en-US" altLang="en-US" dirty="0" smtClean="0"/>
              <a:t> (</a:t>
            </a:r>
            <a:r>
              <a:rPr lang="cs-CZ" altLang="en-US" dirty="0" smtClean="0">
                <a:solidFill>
                  <a:srgbClr val="1436CA"/>
                </a:solidFill>
              </a:rPr>
              <a:t>póly</a:t>
            </a:r>
            <a:r>
              <a:rPr lang="cs-CZ" altLang="en-US" dirty="0" smtClean="0"/>
              <a:t>) and </a:t>
            </a:r>
            <a:r>
              <a:rPr lang="cs-CZ" altLang="en-US" dirty="0" err="1" smtClean="0"/>
              <a:t>marked</a:t>
            </a:r>
            <a:r>
              <a:rPr lang="cs-CZ" altLang="en-US" dirty="0" smtClean="0"/>
              <a:t> </a:t>
            </a:r>
            <a:r>
              <a:rPr lang="cs-CZ" altLang="en-US" b="1" dirty="0" smtClean="0">
                <a:solidFill>
                  <a:srgbClr val="FF0000"/>
                </a:solidFill>
              </a:rPr>
              <a:t>X</a:t>
            </a:r>
            <a:r>
              <a:rPr lang="cs-CZ" altLang="en-US" dirty="0" smtClean="0"/>
              <a:t>. </a:t>
            </a:r>
          </a:p>
          <a:p>
            <a:endParaRPr lang="cs-CZ" altLang="en-US" dirty="0" smtClean="0"/>
          </a:p>
          <a:p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7DA3B-EB17-4F79-A64B-6D62E2D2357B}" type="slidenum">
              <a:rPr lang="cs-CZ" altLang="en-US" smtClean="0"/>
              <a:pPr>
                <a:defRPr/>
              </a:pPr>
              <a:t>72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0" y="1074615"/>
            <a:ext cx="4464496" cy="71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5" y="2301875"/>
            <a:ext cx="4810125" cy="4419600"/>
          </a:xfrm>
          <a:prstGeom prst="rect">
            <a:avLst/>
          </a:prstGeom>
        </p:spPr>
      </p:pic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From zeros and poles to frequency response </a:t>
            </a:r>
            <a:endParaRPr lang="en-US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With the factorization, frequency response </a:t>
            </a:r>
            <a:br>
              <a:rPr lang="en-US" dirty="0" smtClean="0"/>
            </a:br>
            <a:r>
              <a:rPr lang="en-US" dirty="0" smtClean="0"/>
              <a:t>can be written as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en-US" dirty="0" smtClean="0"/>
              <a:t>We can imagine </a:t>
            </a:r>
          </a:p>
          <a:p>
            <a:pPr lvl="1">
              <a:defRPr/>
            </a:pPr>
            <a:r>
              <a:rPr lang="en-US" i="1" dirty="0" err="1" smtClean="0"/>
              <a:t>jω</a:t>
            </a:r>
            <a:r>
              <a:rPr lang="en-US" dirty="0" smtClean="0"/>
              <a:t> as a point on the imaginary axis. Its position </a:t>
            </a:r>
            <a:br>
              <a:rPr lang="en-US" dirty="0" smtClean="0"/>
            </a:br>
            <a:r>
              <a:rPr lang="en-US" dirty="0" smtClean="0"/>
              <a:t>corresponds to the frequency.  </a:t>
            </a:r>
          </a:p>
          <a:p>
            <a:pPr lvl="1">
              <a:defRPr/>
            </a:pPr>
            <a:r>
              <a:rPr lang="en-US" dirty="0" smtClean="0"/>
              <a:t>Each </a:t>
            </a:r>
            <a:r>
              <a:rPr lang="en-US" dirty="0" smtClean="0">
                <a:solidFill>
                  <a:srgbClr val="1436CA"/>
                </a:solidFill>
              </a:rPr>
              <a:t>blue bracket </a:t>
            </a:r>
            <a:r>
              <a:rPr lang="en-US" dirty="0" smtClean="0"/>
              <a:t>as a vector starting in a zero </a:t>
            </a:r>
            <a:br>
              <a:rPr lang="en-US" dirty="0" smtClean="0"/>
            </a:br>
            <a:r>
              <a:rPr lang="en-US" dirty="0" smtClean="0"/>
              <a:t>point and going to </a:t>
            </a:r>
            <a:r>
              <a:rPr lang="en-US" i="1" dirty="0" err="1" smtClean="0"/>
              <a:t>jω</a:t>
            </a:r>
            <a:endParaRPr lang="en-US" i="1" baseline="30000" dirty="0" smtClean="0"/>
          </a:p>
          <a:p>
            <a:pPr lvl="1">
              <a:defRPr/>
            </a:pPr>
            <a:r>
              <a:rPr lang="en-US" dirty="0" smtClean="0"/>
              <a:t>Each </a:t>
            </a:r>
            <a:r>
              <a:rPr lang="en-US" dirty="0" smtClean="0">
                <a:solidFill>
                  <a:srgbClr val="FF0000"/>
                </a:solidFill>
              </a:rPr>
              <a:t>red bracket </a:t>
            </a:r>
            <a:r>
              <a:rPr lang="en-US" dirty="0" smtClean="0"/>
              <a:t>as a vector starting in a pole and </a:t>
            </a:r>
            <a:br>
              <a:rPr lang="en-US" dirty="0" smtClean="0"/>
            </a:br>
            <a:r>
              <a:rPr lang="en-US" dirty="0" smtClean="0"/>
              <a:t>going to </a:t>
            </a:r>
            <a:r>
              <a:rPr lang="en-US" i="1" dirty="0" err="1" smtClean="0"/>
              <a:t>jω</a:t>
            </a:r>
            <a:endParaRPr lang="en-US" i="1" baseline="30000" dirty="0" smtClean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FFE5B-2765-463D-84A3-4A7C336A328C}" type="slidenum">
              <a:rPr lang="cs-CZ" altLang="en-US" smtClean="0"/>
              <a:pPr>
                <a:defRPr/>
              </a:pPr>
              <a:t>73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2852936"/>
            <a:ext cx="4834446" cy="68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From zeros and poles to frequency response II</a:t>
            </a:r>
            <a:endParaRPr lang="en-US" altLang="en-US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Each bracket is just a complex number, so the whole things is a multiplication and division of complex numbers. Remember: </a:t>
            </a:r>
          </a:p>
          <a:p>
            <a:pPr>
              <a:defRPr/>
            </a:pPr>
            <a:r>
              <a:rPr lang="en-US" dirty="0" smtClean="0"/>
              <a:t>For multiplication, we multiply magnitudes and add phases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For division, we divide magnitudes and subtract phases</a:t>
            </a:r>
          </a:p>
          <a:p>
            <a:pPr>
              <a:defRPr/>
            </a:pPr>
            <a:r>
              <a:rPr lang="en-US" dirty="0" smtClean="0"/>
              <a:t>So</a:t>
            </a:r>
          </a:p>
          <a:p>
            <a:pPr lvl="1">
              <a:defRPr/>
            </a:pPr>
            <a:r>
              <a:rPr lang="en-US" dirty="0" smtClean="0"/>
              <a:t>When computing the magnitude of frequency response, take into account only the </a:t>
            </a:r>
            <a:r>
              <a:rPr lang="en-US" b="1" dirty="0" smtClean="0"/>
              <a:t>magnitudes</a:t>
            </a:r>
            <a:r>
              <a:rPr lang="en-US" dirty="0" smtClean="0"/>
              <a:t> (</a:t>
            </a:r>
            <a:r>
              <a:rPr lang="en-US" b="1" dirty="0" smtClean="0"/>
              <a:t>lengths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1436CA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vectors). </a:t>
            </a:r>
          </a:p>
          <a:p>
            <a:pPr lvl="1">
              <a:defRPr/>
            </a:pPr>
            <a:r>
              <a:rPr lang="en-US" dirty="0" smtClean="0"/>
              <a:t>When computing the phase of the  frequency response, take into account only the </a:t>
            </a:r>
            <a:r>
              <a:rPr lang="en-US" b="1" dirty="0" smtClean="0"/>
              <a:t>phases </a:t>
            </a:r>
            <a:r>
              <a:rPr lang="en-US" dirty="0" smtClean="0"/>
              <a:t>(</a:t>
            </a:r>
            <a:r>
              <a:rPr lang="en-US" b="1" dirty="0" smtClean="0"/>
              <a:t>angles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1436CA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vectors). </a:t>
            </a:r>
            <a:r>
              <a:rPr lang="cs-CZ" dirty="0" smtClean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103AF-B607-4166-B129-EEEB4A7D3CBA}" type="slidenum">
              <a:rPr lang="cs-CZ" altLang="en-US" smtClean="0"/>
              <a:pPr>
                <a:defRPr/>
              </a:pPr>
              <a:t>74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4608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662363"/>
            <a:ext cx="3146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4154488"/>
            <a:ext cx="21605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672" y="1448913"/>
            <a:ext cx="5346876" cy="75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4375" cy="1325563"/>
          </a:xfrm>
        </p:spPr>
        <p:txBody>
          <a:bodyPr/>
          <a:lstStyle/>
          <a:p>
            <a:r>
              <a:rPr lang="cs-CZ" altLang="en-US" smtClean="0"/>
              <a:t>From zeros and poles to frequency response II</a:t>
            </a:r>
            <a:r>
              <a:rPr lang="en-US" altLang="en-US" smtClean="0"/>
              <a:t>I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Magnitude: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Phase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86635-8AEF-497B-B436-6F146A8BF1D5}" type="slidenum">
              <a:rPr lang="cs-CZ" altLang="en-US" smtClean="0"/>
              <a:pPr>
                <a:defRPr/>
              </a:pPr>
              <a:t>75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470495"/>
            <a:ext cx="5040560" cy="71026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7" y="2823382"/>
            <a:ext cx="9577064" cy="7057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4437112"/>
            <a:ext cx="11748577" cy="108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2467228"/>
            <a:ext cx="4810125" cy="43719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continuous-time systems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poles must have negative real </a:t>
            </a:r>
            <a:br>
              <a:rPr lang="en-US" dirty="0" smtClean="0"/>
            </a:br>
            <a:r>
              <a:rPr lang="en-US" dirty="0" smtClean="0"/>
              <a:t>component:</a:t>
            </a:r>
          </a:p>
          <a:p>
            <a:endParaRPr lang="en-US" dirty="0"/>
          </a:p>
          <a:p>
            <a:r>
              <a:rPr lang="en-US" dirty="0" smtClean="0"/>
              <a:t>Therefore, they must be </a:t>
            </a:r>
            <a:br>
              <a:rPr lang="en-US" dirty="0" smtClean="0"/>
            </a:br>
            <a:r>
              <a:rPr lang="en-US" dirty="0" smtClean="0"/>
              <a:t>in the left half </a:t>
            </a:r>
            <a:br>
              <a:rPr lang="en-US" dirty="0" smtClean="0"/>
            </a:br>
            <a:r>
              <a:rPr lang="en-US" dirty="0" smtClean="0"/>
              <a:t>of the complex plane.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24EB7-A120-44A5-8B3F-A2579C0A8BCA}" type="slidenum">
              <a:rPr lang="cs-CZ" altLang="en-US" smtClean="0"/>
              <a:pPr>
                <a:defRPr/>
              </a:pPr>
              <a:t>76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014723" y="2708920"/>
            <a:ext cx="16557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BAD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856381" y="4070672"/>
            <a:ext cx="16557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BAD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274161" y="5021689"/>
            <a:ext cx="16557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BAD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307800" y="2699575"/>
            <a:ext cx="1403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9B3E"/>
                </a:solidFill>
                <a:latin typeface="+mn-lt"/>
              </a:rPr>
              <a:t>OK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578850" y="3935456"/>
            <a:ext cx="1403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9B3E"/>
                </a:solidFill>
                <a:latin typeface="+mn-lt"/>
              </a:rPr>
              <a:t>OK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307800" y="4880893"/>
            <a:ext cx="14033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1D9B3E"/>
                </a:solidFill>
                <a:latin typeface="+mn-lt"/>
              </a:rPr>
              <a:t>OK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2490419"/>
            <a:ext cx="2019468" cy="4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dirty="0"/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77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38819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Wood Cutting S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4749800"/>
            <a:ext cx="122078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/>
              <a:t>Summary</a:t>
            </a:r>
            <a:endParaRPr lang="en-US" alt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7F43A-782F-4CE6-A474-78E781B321DD}" type="slidenum">
              <a:rPr lang="cs-CZ" altLang="en-US" smtClean="0"/>
              <a:pPr>
                <a:defRPr/>
              </a:pPr>
              <a:t>78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39889" y="1279387"/>
            <a:ext cx="259444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+mn-lt"/>
              </a:rPr>
              <a:t>Circuit analysis</a:t>
            </a:r>
            <a:endParaRPr lang="en-US" sz="2800" dirty="0"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49663" y="2306638"/>
            <a:ext cx="2376487" cy="954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smtClean="0">
                <a:latin typeface="+mn-lt"/>
              </a:rPr>
              <a:t>Differential </a:t>
            </a:r>
            <a:r>
              <a:rPr lang="en-US" sz="2800" dirty="0">
                <a:latin typeface="+mn-lt"/>
              </a:rPr>
              <a:t>equation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652838" y="3952875"/>
            <a:ext cx="2376487" cy="954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Transfer function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81013" y="5422900"/>
            <a:ext cx="2376487" cy="954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Frequency response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326438" y="4652963"/>
            <a:ext cx="3311525" cy="954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Transfer function with zeros and poles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264650" y="6276975"/>
            <a:ext cx="1655763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stability</a:t>
            </a:r>
          </a:p>
        </p:txBody>
      </p:sp>
      <p:cxnSp>
        <p:nvCxnSpPr>
          <p:cNvPr id="12" name="Přímá spojnice se šipkou 11"/>
          <p:cNvCxnSpPr>
            <a:stCxn id="5" idx="2"/>
            <a:endCxn id="6" idx="0"/>
          </p:cNvCxnSpPr>
          <p:nvPr/>
        </p:nvCxnSpPr>
        <p:spPr>
          <a:xfrm>
            <a:off x="4837112" y="1802607"/>
            <a:ext cx="795" cy="5040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837113" y="3260725"/>
            <a:ext cx="0" cy="7000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endCxn id="8" idx="0"/>
          </p:cNvCxnSpPr>
          <p:nvPr/>
        </p:nvCxnSpPr>
        <p:spPr>
          <a:xfrm flipH="1">
            <a:off x="1670050" y="4927600"/>
            <a:ext cx="2987675" cy="4953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endCxn id="9" idx="1"/>
          </p:cNvCxnSpPr>
          <p:nvPr/>
        </p:nvCxnSpPr>
        <p:spPr>
          <a:xfrm>
            <a:off x="5087938" y="4906963"/>
            <a:ext cx="3238500" cy="22383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8" idx="3"/>
          </p:cNvCxnSpPr>
          <p:nvPr/>
        </p:nvCxnSpPr>
        <p:spPr>
          <a:xfrm flipH="1">
            <a:off x="2857500" y="5607050"/>
            <a:ext cx="6551613" cy="2921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10091738" y="5607050"/>
            <a:ext cx="0" cy="7000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4889500" y="3389313"/>
            <a:ext cx="197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Laplace </a:t>
            </a:r>
            <a:r>
              <a:rPr lang="en-US" dirty="0">
                <a:latin typeface="+mn-lt"/>
              </a:rPr>
              <a:t>transform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6397625" y="4330700"/>
            <a:ext cx="18716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Factorization of polynomials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495300" y="2306638"/>
            <a:ext cx="2376488" cy="9540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Impulse response</a:t>
            </a:r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1558925" y="3254375"/>
            <a:ext cx="0" cy="216852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946742" y="3756025"/>
            <a:ext cx="64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FT</a:t>
            </a:r>
            <a:endParaRPr lang="en-US" dirty="0">
              <a:latin typeface="+mn-lt"/>
            </a:endParaRPr>
          </a:p>
        </p:txBody>
      </p:sp>
      <p:cxnSp>
        <p:nvCxnSpPr>
          <p:cNvPr id="35" name="Přímá spojnice se šipkou 34"/>
          <p:cNvCxnSpPr>
            <a:endCxn id="31" idx="3"/>
          </p:cNvCxnSpPr>
          <p:nvPr/>
        </p:nvCxnSpPr>
        <p:spPr>
          <a:xfrm flipH="1">
            <a:off x="2871788" y="2778125"/>
            <a:ext cx="771525" cy="635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4009231" y="223838"/>
            <a:ext cx="1655763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scheme</a:t>
            </a:r>
          </a:p>
        </p:txBody>
      </p:sp>
      <p:cxnSp>
        <p:nvCxnSpPr>
          <p:cNvPr id="28" name="Přímá spojnice se šipkou 27"/>
          <p:cNvCxnSpPr>
            <a:stCxn id="27" idx="2"/>
            <a:endCxn id="5" idx="0"/>
          </p:cNvCxnSpPr>
          <p:nvPr/>
        </p:nvCxnSpPr>
        <p:spPr>
          <a:xfrm flipH="1">
            <a:off x="4837112" y="747713"/>
            <a:ext cx="1" cy="53167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532" y="5819466"/>
            <a:ext cx="1314619" cy="305417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391" y="4795608"/>
            <a:ext cx="1095042" cy="321621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342" y="5948105"/>
            <a:ext cx="2800982" cy="41782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736" y="6497067"/>
            <a:ext cx="5010536" cy="2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dirty="0"/>
              <a:t>Basic description of systems – difference and differential equations</a:t>
            </a:r>
          </a:p>
          <a:p>
            <a:pPr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Impulse response</a:t>
            </a:r>
          </a:p>
          <a:p>
            <a:pPr>
              <a:defRPr/>
            </a:pPr>
            <a:r>
              <a:rPr lang="en-US" altLang="en-US" dirty="0"/>
              <a:t>Properties of systems </a:t>
            </a:r>
          </a:p>
          <a:p>
            <a:pPr>
              <a:defRPr/>
            </a:pPr>
            <a:r>
              <a:rPr lang="en-US" altLang="en-US" dirty="0"/>
              <a:t>Connections of systems</a:t>
            </a:r>
          </a:p>
          <a:p>
            <a:pPr>
              <a:defRPr/>
            </a:pPr>
            <a:r>
              <a:rPr lang="en-US" altLang="en-US" dirty="0"/>
              <a:t>Systems in frequency </a:t>
            </a:r>
          </a:p>
          <a:p>
            <a:pPr>
              <a:defRPr/>
            </a:pPr>
            <a:r>
              <a:rPr lang="en-US" altLang="en-US" dirty="0"/>
              <a:t>Exercises when we are given the frequency response</a:t>
            </a:r>
          </a:p>
          <a:p>
            <a:pPr>
              <a:defRPr/>
            </a:pPr>
            <a:r>
              <a:rPr lang="en-US" altLang="en-US" dirty="0"/>
              <a:t>Laplace transform and transfer function</a:t>
            </a:r>
          </a:p>
          <a:p>
            <a:pPr>
              <a:defRPr/>
            </a:pPr>
            <a:r>
              <a:rPr lang="en-US" altLang="en-US" dirty="0" smtClean="0"/>
              <a:t>Finally the frequency response </a:t>
            </a:r>
            <a:r>
              <a:rPr lang="en-US" altLang="en-US" dirty="0"/>
              <a:t>!</a:t>
            </a:r>
          </a:p>
          <a:p>
            <a:pPr>
              <a:defRPr/>
            </a:pPr>
            <a:r>
              <a:rPr lang="en-US" altLang="en-US" dirty="0"/>
              <a:t>Factorizing the transfer function and stability</a:t>
            </a:r>
          </a:p>
          <a:p>
            <a:pPr>
              <a:defRPr/>
            </a:pPr>
            <a:r>
              <a:rPr lang="en-US" altLang="en-US" dirty="0"/>
              <a:t>Summary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34F89-982A-4198-A0CF-A96AF9D19548}" type="slidenum">
              <a:rPr lang="cs-CZ" altLang="en-US" smtClean="0"/>
              <a:pPr>
                <a:defRPr/>
              </a:pPr>
              <a:t>8</a:t>
            </a:fld>
            <a:r>
              <a:rPr lang="en-US" altLang="en-US" dirty="0" smtClean="0"/>
              <a:t> / 77</a:t>
            </a:r>
            <a:endParaRPr lang="cs-CZ" altLang="en-US" dirty="0"/>
          </a:p>
        </p:txBody>
      </p:sp>
    </p:spTree>
    <p:extLst>
      <p:ext uri="{BB962C8B-B14F-4D97-AF65-F5344CB8AC3E}">
        <p14:creationId xmlns:p14="http://schemas.microsoft.com/office/powerpoint/2010/main" val="8506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/>
              <a:t>I</a:t>
            </a:r>
            <a:r>
              <a:rPr lang="en-US" altLang="en-US" dirty="0" err="1" smtClean="0"/>
              <a:t>mpulse</a:t>
            </a:r>
            <a:r>
              <a:rPr lang="en-US" altLang="en-US" dirty="0" smtClean="0"/>
              <a:t> </a:t>
            </a:r>
            <a:r>
              <a:rPr lang="en-US" altLang="en-US" dirty="0"/>
              <a:t>response</a:t>
            </a:r>
            <a:r>
              <a:rPr lang="cs-CZ" altLang="en-US" dirty="0"/>
              <a:t> (</a:t>
            </a:r>
            <a:r>
              <a:rPr lang="cs-CZ" altLang="en-US" dirty="0">
                <a:solidFill>
                  <a:srgbClr val="1436CA"/>
                </a:solidFill>
              </a:rPr>
              <a:t>impulsní odezva</a:t>
            </a:r>
            <a:r>
              <a:rPr lang="cs-CZ" altLang="en-US" dirty="0"/>
              <a:t>)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cs-CZ" altLang="en-US" dirty="0" err="1" smtClean="0"/>
              <a:t>of</a:t>
            </a:r>
            <a:r>
              <a:rPr lang="cs-CZ" altLang="en-US" dirty="0" smtClean="0"/>
              <a:t> d</a:t>
            </a:r>
            <a:r>
              <a:rPr lang="en-US" altLang="en-US" dirty="0" err="1" smtClean="0"/>
              <a:t>iscrete</a:t>
            </a:r>
            <a:r>
              <a:rPr lang="en-US" altLang="en-US" dirty="0" smtClean="0"/>
              <a:t> systems – reaction to unit pulse</a:t>
            </a:r>
          </a:p>
        </p:txBody>
      </p:sp>
      <p:sp>
        <p:nvSpPr>
          <p:cNvPr id="41987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B686AF-8001-421C-B9C4-26BDC0F8FC62}" type="slidenum">
              <a:rPr lang="cs-CZ" altLang="en-US" sz="1400" smtClean="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cs-CZ" altLang="en-US" sz="1400" smtClean="0">
              <a:latin typeface="Arial" panose="020B0604020202020204" pitchFamily="34" charset="0"/>
            </a:endParaRPr>
          </a:p>
        </p:txBody>
      </p:sp>
      <p:sp>
        <p:nvSpPr>
          <p:cNvPr id="41988" name="Zástupný symbol pro obsah 1"/>
          <p:cNvSpPr>
            <a:spLocks noGrp="1"/>
          </p:cNvSpPr>
          <p:nvPr>
            <p:ph idx="1"/>
          </p:nvPr>
        </p:nvSpPr>
        <p:spPr>
          <a:xfrm>
            <a:off x="838200" y="2506663"/>
            <a:ext cx="10515600" cy="4351337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4198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713"/>
            <a:ext cx="1210627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ový bublinový popisek 18"/>
          <p:cNvSpPr/>
          <p:nvPr/>
        </p:nvSpPr>
        <p:spPr>
          <a:xfrm>
            <a:off x="1919288" y="3127375"/>
            <a:ext cx="4032250" cy="433388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  <p:sp>
        <p:nvSpPr>
          <p:cNvPr id="20" name="Obdélníkový bublinový popisek 19"/>
          <p:cNvSpPr/>
          <p:nvPr/>
        </p:nvSpPr>
        <p:spPr>
          <a:xfrm>
            <a:off x="4872038" y="5838825"/>
            <a:ext cx="4032250" cy="431800"/>
          </a:xfrm>
          <a:prstGeom prst="wedgeRectCallout">
            <a:avLst>
              <a:gd name="adj1" fmla="val 42436"/>
              <a:gd name="adj2" fmla="val 1154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800" dirty="0"/>
              <a:t>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24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ýchozí návrh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29394</TotalTime>
  <Words>4373</Words>
  <Application>Microsoft Office PowerPoint</Application>
  <PresentationFormat>Širokoúhlá obrazovka</PresentationFormat>
  <Paragraphs>739</Paragraphs>
  <Slides>78</Slides>
  <Notes>1</Notes>
  <HiddenSlides>12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78</vt:i4>
      </vt:variant>
    </vt:vector>
  </HeadingPairs>
  <TitlesOfParts>
    <vt:vector size="86" baseType="lpstr">
      <vt:lpstr>Arial</vt:lpstr>
      <vt:lpstr>Calibri</vt:lpstr>
      <vt:lpstr>Calibri Light</vt:lpstr>
      <vt:lpstr>Courier New</vt:lpstr>
      <vt:lpstr>Symbol</vt:lpstr>
      <vt:lpstr>Wingdings</vt:lpstr>
      <vt:lpstr>Výchozí návrh</vt:lpstr>
      <vt:lpstr>1_Výchozí návrh</vt:lpstr>
      <vt:lpstr>Systems (mostly continuous–time with links to discrete ones)</vt:lpstr>
      <vt:lpstr>Agenda</vt:lpstr>
      <vt:lpstr>What are systems good for </vt:lpstr>
      <vt:lpstr>Getting a basic mathematical description of a system – discrete </vt:lpstr>
      <vt:lpstr>Getting a basic mathematical description  of a system – continuous</vt:lpstr>
      <vt:lpstr>Difference equation and differential equation generally </vt:lpstr>
      <vt:lpstr>Prezentace aplikace PowerPoint</vt:lpstr>
      <vt:lpstr>Agenda</vt:lpstr>
      <vt:lpstr>Impulse response (impulsní odezva)  of discrete systems – reaction to unit pulse</vt:lpstr>
      <vt:lpstr>Impulse response of discrete systems</vt:lpstr>
      <vt:lpstr>Impulse response (impulsní odezva)  of continuous systems – reaction to Dirac pulse</vt:lpstr>
      <vt:lpstr>Output of a discrete system by convolution</vt:lpstr>
      <vt:lpstr>Prezentace aplikace PowerPoint</vt:lpstr>
      <vt:lpstr>Convolution - summary</vt:lpstr>
      <vt:lpstr>Output of a continuous system by convolution</vt:lpstr>
      <vt:lpstr>Selected properties of continuous-time convolution</vt:lpstr>
      <vt:lpstr>Agenda</vt:lpstr>
      <vt:lpstr>Demonstration of systems’ properties</vt:lpstr>
      <vt:lpstr>Systems with and without memory </vt:lpstr>
      <vt:lpstr>Causality (kauzalita) </vt:lpstr>
      <vt:lpstr>Causality - examples</vt:lpstr>
      <vt:lpstr>Stability</vt:lpstr>
      <vt:lpstr>Time invariance (časová invariantnost, neměnnost)</vt:lpstr>
      <vt:lpstr>Time invariance – examples</vt:lpstr>
      <vt:lpstr>Linearity </vt:lpstr>
      <vt:lpstr>Linearity </vt:lpstr>
      <vt:lpstr>Non-linearity + examples </vt:lpstr>
      <vt:lpstr>LTI systems </vt:lpstr>
      <vt:lpstr>Agenda</vt:lpstr>
      <vt:lpstr>Parallel connection of two systems </vt:lpstr>
      <vt:lpstr>Connection of two systems in series </vt:lpstr>
      <vt:lpstr>Agenda</vt:lpstr>
      <vt:lpstr>Filter in the time domain - discrete </vt:lpstr>
      <vt:lpstr>Filter in the time domain - continuous</vt:lpstr>
      <vt:lpstr>Filter in the frequency domain – discrete  </vt:lpstr>
      <vt:lpstr>Filter in the frequency domain – continuous</vt:lpstr>
      <vt:lpstr>For one single frequency ω1 … discrete </vt:lpstr>
      <vt:lpstr>Frequency response (kmitočtová / frekvenční charakteristika) - discrete</vt:lpstr>
      <vt:lpstr>For one single frequency ω1 … continuous </vt:lpstr>
      <vt:lpstr>Frequency response (kmitočtová / frekvenční charakteristika) - continuous</vt:lpstr>
      <vt:lpstr>Relation of time and frequency - discrete </vt:lpstr>
      <vt:lpstr>Frequency response by DTFT of impulse response - discrete</vt:lpstr>
      <vt:lpstr>Relation of time and frequency - continuous </vt:lpstr>
      <vt:lpstr>Frequency response by FT of impulse response - continuous</vt:lpstr>
      <vt:lpstr>Agenda</vt:lpstr>
      <vt:lpstr>Example – ideal Hi-Fi amplifier </vt:lpstr>
      <vt:lpstr>Input = complex exponential </vt:lpstr>
      <vt:lpstr>Input = cosine</vt:lpstr>
      <vt:lpstr>Input – periodic signal </vt:lpstr>
      <vt:lpstr>Input – a short rectangular pulse I.</vt:lpstr>
      <vt:lpstr>Input – a short rectangular pulse II.</vt:lpstr>
      <vt:lpstr>Input – a short rectangular pulse III.</vt:lpstr>
      <vt:lpstr>Input – a short rectangular pulse IV.</vt:lpstr>
      <vt:lpstr>Agenda</vt:lpstr>
      <vt:lpstr>Discrete: z-transform  (z-transformace)</vt:lpstr>
      <vt:lpstr>Continuous: Laplace transform  (Laplaceova transformace)</vt:lpstr>
      <vt:lpstr>Discrete: Properties of z-transform </vt:lpstr>
      <vt:lpstr>Continuous: Properties of Laplace transform </vt:lpstr>
      <vt:lpstr>Discrete: Relation of z-transform and DTFT </vt:lpstr>
      <vt:lpstr>Continuous: Relation of Laplace transform and FT </vt:lpstr>
      <vt:lpstr>Discrete: Letting z-transform process the difference equation</vt:lpstr>
      <vt:lpstr>Discrete: Transfer function (přenosová / systémová funkce) H(z)</vt:lpstr>
      <vt:lpstr>Transfer function II</vt:lpstr>
      <vt:lpstr>Continuous: Letting Laplace transform process the differential equation</vt:lpstr>
      <vt:lpstr>Continuous: Transfer function (přenosová / systémová funkce) H(s)</vt:lpstr>
      <vt:lpstr>Transfer function II</vt:lpstr>
      <vt:lpstr>Agenda</vt:lpstr>
      <vt:lpstr>From transfer function to frequency response</vt:lpstr>
      <vt:lpstr>How to visualize the frequency response ? </vt:lpstr>
      <vt:lpstr>Agenda</vt:lpstr>
      <vt:lpstr>Factorizing the transfer function</vt:lpstr>
      <vt:lpstr>Understanding numerator and denominator roots</vt:lpstr>
      <vt:lpstr>From zeros and poles to frequency response </vt:lpstr>
      <vt:lpstr>From zeros and poles to frequency response II</vt:lpstr>
      <vt:lpstr>From zeros and poles to frequency response III</vt:lpstr>
      <vt:lpstr>Stability of continuous-time systems </vt:lpstr>
      <vt:lpstr>Agenda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Brno University of Technology Faculty of Information Technology  Department of Computer Graphics and MultiMedia</dc:title>
  <dc:creator>cernocky</dc:creator>
  <cp:lastModifiedBy>Honza Cernocky</cp:lastModifiedBy>
  <cp:revision>867</cp:revision>
  <cp:lastPrinted>2022-11-22T22:19:22Z</cp:lastPrinted>
  <dcterms:created xsi:type="dcterms:W3CDTF">2004-03-09T20:37:41Z</dcterms:created>
  <dcterms:modified xsi:type="dcterms:W3CDTF">2024-12-04T06:55:05Z</dcterms:modified>
</cp:coreProperties>
</file>