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9" r:id="rId1"/>
    <p:sldMasterId id="2147483681" r:id="rId2"/>
  </p:sldMasterIdLst>
  <p:notesMasterIdLst>
    <p:notesMasterId r:id="rId45"/>
  </p:notesMasterIdLst>
  <p:handoutMasterIdLst>
    <p:handoutMasterId r:id="rId46"/>
  </p:handoutMasterIdLst>
  <p:sldIdLst>
    <p:sldId id="260" r:id="rId3"/>
    <p:sldId id="473" r:id="rId4"/>
    <p:sldId id="662" r:id="rId5"/>
    <p:sldId id="673" r:id="rId6"/>
    <p:sldId id="664" r:id="rId7"/>
    <p:sldId id="665" r:id="rId8"/>
    <p:sldId id="666" r:id="rId9"/>
    <p:sldId id="667" r:id="rId10"/>
    <p:sldId id="668" r:id="rId11"/>
    <p:sldId id="674" r:id="rId12"/>
    <p:sldId id="670" r:id="rId13"/>
    <p:sldId id="672" r:id="rId14"/>
    <p:sldId id="675" r:id="rId15"/>
    <p:sldId id="671" r:id="rId16"/>
    <p:sldId id="678" r:id="rId17"/>
    <p:sldId id="676" r:id="rId18"/>
    <p:sldId id="677" r:id="rId19"/>
    <p:sldId id="679" r:id="rId20"/>
    <p:sldId id="680" r:id="rId21"/>
    <p:sldId id="681" r:id="rId22"/>
    <p:sldId id="682" r:id="rId23"/>
    <p:sldId id="683" r:id="rId24"/>
    <p:sldId id="684" r:id="rId25"/>
    <p:sldId id="685" r:id="rId26"/>
    <p:sldId id="686" r:id="rId27"/>
    <p:sldId id="687" r:id="rId28"/>
    <p:sldId id="688" r:id="rId29"/>
    <p:sldId id="689" r:id="rId30"/>
    <p:sldId id="690" r:id="rId31"/>
    <p:sldId id="691" r:id="rId32"/>
    <p:sldId id="692" r:id="rId33"/>
    <p:sldId id="693" r:id="rId34"/>
    <p:sldId id="694" r:id="rId35"/>
    <p:sldId id="695" r:id="rId36"/>
    <p:sldId id="696" r:id="rId37"/>
    <p:sldId id="697" r:id="rId38"/>
    <p:sldId id="698" r:id="rId39"/>
    <p:sldId id="699" r:id="rId40"/>
    <p:sldId id="700" r:id="rId41"/>
    <p:sldId id="701" r:id="rId42"/>
    <p:sldId id="702" r:id="rId43"/>
    <p:sldId id="703" r:id="rId44"/>
  </p:sldIdLst>
  <p:sldSz cx="12192000" cy="6858000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Wingdings" panose="05000000000000000000" pitchFamily="2" charset="2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Wingdings" panose="05000000000000000000" pitchFamily="2" charset="2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Wingdings" panose="05000000000000000000" pitchFamily="2" charset="2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Wingdings" panose="05000000000000000000" pitchFamily="2" charset="2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Wingdings" panose="05000000000000000000" pitchFamily="2" charset="2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Wingdings" panose="05000000000000000000" pitchFamily="2" charset="2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Wingdings" panose="05000000000000000000" pitchFamily="2" charset="2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Wingdings" panose="05000000000000000000" pitchFamily="2" charset="2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Wingdings" panose="05000000000000000000" pitchFamily="2" charset="2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36CA"/>
    <a:srgbClr val="1D9B3E"/>
    <a:srgbClr val="FF9900"/>
    <a:srgbClr val="FFFF00"/>
    <a:srgbClr val="3366CC"/>
    <a:srgbClr val="2200EE"/>
    <a:srgbClr val="FF0000"/>
    <a:srgbClr val="D6E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29" autoAdjust="0"/>
  </p:normalViewPr>
  <p:slideViewPr>
    <p:cSldViewPr>
      <p:cViewPr varScale="1">
        <p:scale>
          <a:sx n="88" d="100"/>
          <a:sy n="88" d="100"/>
        </p:scale>
        <p:origin x="46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04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097" cy="497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86" tIns="46092" rIns="92186" bIns="4609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85" y="0"/>
            <a:ext cx="2946097" cy="497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86" tIns="46092" rIns="92186" bIns="4609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369"/>
            <a:ext cx="2946097" cy="494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86" tIns="46092" rIns="92186" bIns="4609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85" y="9429369"/>
            <a:ext cx="2946097" cy="494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86" tIns="46092" rIns="92186" bIns="4609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37BF57-A70B-4642-8A9F-6C1A755BDF9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942590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097" cy="497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86" tIns="46092" rIns="92186" bIns="4609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85" y="0"/>
            <a:ext cx="2946097" cy="497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86" tIns="46092" rIns="92186" bIns="4609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13" y="4714684"/>
            <a:ext cx="5439452" cy="4468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86" tIns="46092" rIns="92186" bIns="460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noProof="0" smtClean="0"/>
              <a:t>Klepnutím lze upravit styly předlohy textu.</a:t>
            </a:r>
          </a:p>
          <a:p>
            <a:pPr lvl="1"/>
            <a:r>
              <a:rPr lang="cs-CZ" altLang="en-US" noProof="0" smtClean="0"/>
              <a:t>Druhá úroveň</a:t>
            </a:r>
          </a:p>
          <a:p>
            <a:pPr lvl="2"/>
            <a:r>
              <a:rPr lang="cs-CZ" altLang="en-US" noProof="0" smtClean="0"/>
              <a:t>Třetí úroveň</a:t>
            </a:r>
          </a:p>
          <a:p>
            <a:pPr lvl="3"/>
            <a:r>
              <a:rPr lang="cs-CZ" altLang="en-US" noProof="0" smtClean="0"/>
              <a:t>Čtvrtá úroveň</a:t>
            </a:r>
          </a:p>
          <a:p>
            <a:pPr lvl="4"/>
            <a:r>
              <a:rPr lang="cs-CZ" altLang="en-US" noProof="0" smtClean="0"/>
              <a:t>Pátá úroveň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69"/>
            <a:ext cx="2946097" cy="494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86" tIns="46092" rIns="92186" bIns="4609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85" y="9429369"/>
            <a:ext cx="2946097" cy="494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86" tIns="46092" rIns="92186" bIns="4609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8159399-834C-4ED9-850B-BC33BBC97EA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9154381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98539F7E-8B6E-4CBF-9DAD-FACC114F229A}" type="slidenum">
              <a:rPr lang="cs-CZ" altLang="en-US" smtClean="0"/>
              <a:pPr>
                <a:defRPr/>
              </a:pPr>
              <a:t>‹#›</a:t>
            </a:fld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627971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998280-3966-4334-A05A-10CC6CF6A2DA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54294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0E6B60-25CF-4547-8801-462F46C77288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036344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A6A82-03CF-4ABA-846B-B2A6ACA40033}" type="slidenum">
              <a:rPr lang="cs-CZ" altLang="en-US"/>
              <a:pPr>
                <a:defRPr/>
              </a:pPr>
              <a:t>‹#›</a:t>
            </a:fld>
            <a:r>
              <a:rPr lang="en-US" altLang="en-US" dirty="0"/>
              <a:t> </a:t>
            </a:r>
            <a:r>
              <a:rPr lang="en-US" altLang="en-US" dirty="0" smtClean="0"/>
              <a:t>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109646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24EB7-A120-44A5-8B3F-A2579C0A8BCA}" type="slidenum">
              <a:rPr lang="cs-CZ" altLang="en-US"/>
              <a:pPr>
                <a:defRPr/>
              </a:pPr>
              <a:t>‹#›</a:t>
            </a:fld>
            <a:r>
              <a:rPr lang="en-US" altLang="en-US" dirty="0"/>
              <a:t> </a:t>
            </a:r>
            <a:r>
              <a:rPr lang="en-US" altLang="en-US" dirty="0" smtClean="0"/>
              <a:t>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478754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E5559-D1CE-4AA8-867B-E33CEA45FEC3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209798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C64C4-68E5-4789-A4BE-54387F0B11A3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411076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DAF18-52F4-4078-A8DA-FADB4863CC0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7184562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1FB00-9245-429F-BC01-F4A6781FC599}" type="slidenum">
              <a:rPr lang="cs-CZ" altLang="en-US"/>
              <a:pPr>
                <a:defRPr/>
              </a:pPr>
              <a:t>‹#›</a:t>
            </a:fld>
            <a:r>
              <a:rPr lang="cs-CZ" altLang="en-US" dirty="0"/>
              <a:t> </a:t>
            </a:r>
            <a:r>
              <a:rPr lang="cs-CZ" altLang="en-US" dirty="0" smtClean="0"/>
              <a:t>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4983705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81E87-B660-4284-BE25-B513F6F1B72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5677374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D469C-1D58-4BE0-B14C-3A82E1BF796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42785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E4DC1B11-667A-4E4F-A67C-86A234C1F991}" type="slidenum">
              <a:rPr lang="cs-CZ" altLang="en-US" smtClean="0"/>
              <a:pPr>
                <a:defRPr/>
              </a:pPr>
              <a:t>‹#›</a:t>
            </a:fld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3698164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57B67-C064-457C-859E-FBD4805B6D8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69651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F9528-2508-4361-93E0-8800F060E053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0058061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50DC2-7BC8-4124-95AA-17A2E038CC7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892430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B15D22-747C-4A2E-B7CB-C972A7F45FAF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612491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EE11A-AD9B-436F-B30C-4235E9DC7DB5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211123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B3748-82B0-47D5-A150-3712A56B1F28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925532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A14767-9577-4EDB-B19C-3AF9D2529EA5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7585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9F531E-1257-4471-9D4C-82EB6C605DD7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806755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40A645-96E9-4016-9F90-93C993064194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251507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BE05E3-5973-44C6-A9C6-179A433F4561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81829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478BAD-FF10-4084-A686-BBFC2621E212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697821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Kliknutím lze upravit styl.</a:t>
            </a:r>
            <a:endParaRPr lang="en-US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Kliknutím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25D88920-DC4E-4915-9E32-8BF767ABE4CD}" type="slidenum">
              <a:rPr lang="cs-CZ" altLang="en-US"/>
              <a:pPr>
                <a:defRPr/>
              </a:pPr>
              <a:t>‹#›</a:t>
            </a:fld>
            <a:r>
              <a:rPr lang="en-US" altLang="en-US" dirty="0"/>
              <a:t> </a:t>
            </a:r>
            <a:r>
              <a:rPr lang="en-US" altLang="en-US" dirty="0" smtClean="0"/>
              <a:t>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412116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9.png"/><Relationship Id="rId4" Type="http://schemas.openxmlformats.org/officeDocument/2006/relationships/image" Target="../media/image24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6.png"/><Relationship Id="rId4" Type="http://schemas.openxmlformats.org/officeDocument/2006/relationships/image" Target="../media/image32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>
          <a:xfrm>
            <a:off x="1271464" y="1052736"/>
            <a:ext cx="9649072" cy="223180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Sampling</a:t>
            </a:r>
          </a:p>
        </p:txBody>
      </p:sp>
      <p:sp>
        <p:nvSpPr>
          <p:cNvPr id="4099" name="Podnadpis 2"/>
          <p:cNvSpPr>
            <a:spLocks noGrp="1"/>
          </p:cNvSpPr>
          <p:nvPr>
            <p:ph type="subTitle" idx="1"/>
          </p:nvPr>
        </p:nvSpPr>
        <p:spPr>
          <a:xfrm>
            <a:off x="839416" y="4797426"/>
            <a:ext cx="10513168" cy="16557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Honza </a:t>
            </a:r>
            <a:r>
              <a:rPr lang="cs-CZ" altLang="en-US" dirty="0" smtClean="0"/>
              <a:t>Černocký, ÚPGM</a:t>
            </a:r>
            <a:endParaRPr lang="en-US" altLang="en-US" dirty="0" smtClean="0"/>
          </a:p>
          <a:p>
            <a:r>
              <a:rPr lang="en-US" altLang="en-US" dirty="0" smtClean="0"/>
              <a:t>Please </a:t>
            </a:r>
            <a:r>
              <a:rPr lang="en-US" altLang="en-US" dirty="0"/>
              <a:t>open Python </a:t>
            </a:r>
            <a:r>
              <a:rPr lang="en-US" altLang="en-US" dirty="0" smtClean="0"/>
              <a:t>notebooks 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sampling, </a:t>
            </a:r>
            <a:r>
              <a:rPr lang="en-US" alt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changing_fs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fs_ft_by_dft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en-US" dirty="0"/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theorem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850"/>
          </a:xfrm>
        </p:spPr>
        <p:txBody>
          <a:bodyPr>
            <a:normAutofit/>
          </a:bodyPr>
          <a:lstStyle/>
          <a:p>
            <a:r>
              <a:rPr lang="en-US" dirty="0" smtClean="0"/>
              <a:t>The resulting spectrum is a </a:t>
            </a:r>
            <a:r>
              <a:rPr lang="en-US" b="1" dirty="0" smtClean="0"/>
              <a:t>sum </a:t>
            </a:r>
            <a:r>
              <a:rPr lang="en-US" dirty="0" smtClean="0"/>
              <a:t>of shifted copies of the original spectrum. </a:t>
            </a:r>
          </a:p>
          <a:p>
            <a:r>
              <a:rPr lang="en-US" dirty="0" smtClean="0"/>
              <a:t>Sampling can end up well – the copies do not overlap. </a:t>
            </a:r>
          </a:p>
          <a:p>
            <a:r>
              <a:rPr lang="en-US" dirty="0" smtClean="0"/>
              <a:t>But it can also end up bad – the copies do overlap and they </a:t>
            </a:r>
            <a:r>
              <a:rPr lang="en-US" b="1" dirty="0" smtClean="0"/>
              <a:t>sum</a:t>
            </a:r>
            <a:r>
              <a:rPr lang="en-US" dirty="0"/>
              <a:t> </a:t>
            </a:r>
            <a:r>
              <a:rPr lang="en-US" dirty="0" smtClean="0"/>
              <a:t>– this is called </a:t>
            </a:r>
            <a:r>
              <a:rPr lang="en-US" b="1" dirty="0" smtClean="0"/>
              <a:t>aliasing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#aliasing</a:t>
            </a:r>
          </a:p>
          <a:p>
            <a:r>
              <a:rPr lang="en-US" dirty="0" smtClean="0"/>
              <a:t>Condition for good sampling: the maximum frequency must be smaller than half of sampling frequency – </a:t>
            </a:r>
            <a:r>
              <a:rPr lang="en-US" b="1" dirty="0" smtClean="0"/>
              <a:t>Shannon / </a:t>
            </a:r>
            <a:r>
              <a:rPr lang="en-US" b="1" dirty="0" err="1" smtClean="0"/>
              <a:t>Kotelnikov</a:t>
            </a:r>
            <a:r>
              <a:rPr lang="en-US" b="1" dirty="0" smtClean="0"/>
              <a:t> / Nyquist / sampling theorem: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angular frequencies: </a:t>
            </a:r>
            <a:r>
              <a:rPr lang="el-GR" i="1" dirty="0"/>
              <a:t>ω</a:t>
            </a:r>
            <a:r>
              <a:rPr lang="en-US" i="1" baseline="-25000" dirty="0" smtClean="0"/>
              <a:t>max </a:t>
            </a:r>
            <a:r>
              <a:rPr lang="en-US" i="1" dirty="0" smtClean="0"/>
              <a:t>&lt; </a:t>
            </a:r>
            <a:r>
              <a:rPr lang="el-GR" i="1" dirty="0"/>
              <a:t>Ω</a:t>
            </a:r>
            <a:r>
              <a:rPr lang="en-US" i="1" baseline="-25000" dirty="0" smtClean="0"/>
              <a:t>s </a:t>
            </a:r>
            <a:r>
              <a:rPr lang="en-US" i="1" dirty="0" smtClean="0"/>
              <a:t>/ 2</a:t>
            </a:r>
            <a:r>
              <a:rPr lang="en-US" i="1" baseline="-25000" dirty="0" smtClean="0"/>
              <a:t/>
            </a:r>
            <a:br>
              <a:rPr lang="en-US" i="1" baseline="-25000" dirty="0" smtClean="0"/>
            </a:br>
            <a:r>
              <a:rPr lang="en-US" i="1" baseline="-25000" dirty="0" smtClean="0"/>
              <a:t>	</a:t>
            </a:r>
            <a:r>
              <a:rPr lang="en-US" dirty="0" smtClean="0"/>
              <a:t>regular frequencies:</a:t>
            </a:r>
            <a:r>
              <a:rPr lang="en-US" i="1" dirty="0" smtClean="0"/>
              <a:t>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max</a:t>
            </a:r>
            <a:r>
              <a:rPr lang="en-US" i="1" baseline="-25000" dirty="0" smtClean="0"/>
              <a:t> </a:t>
            </a:r>
            <a:r>
              <a:rPr lang="en-US" i="1" dirty="0"/>
              <a:t>&lt; </a:t>
            </a:r>
            <a:r>
              <a:rPr lang="en-US" i="1" dirty="0" smtClean="0"/>
              <a:t>F</a:t>
            </a:r>
            <a:r>
              <a:rPr lang="en-US" i="1" baseline="-25000" dirty="0" smtClean="0"/>
              <a:t>s</a:t>
            </a:r>
            <a:r>
              <a:rPr lang="en-US" i="1" dirty="0"/>
              <a:t> / 2</a:t>
            </a:r>
            <a:endParaRPr lang="en-US" i="1" baseline="-25000" dirty="0"/>
          </a:p>
          <a:p>
            <a:endParaRPr lang="en-US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10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80642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/>
              <a:t>Sampling in time and its impact on spectrum </a:t>
            </a:r>
          </a:p>
          <a:p>
            <a:pPr>
              <a:defRPr/>
            </a:pPr>
            <a:r>
              <a:rPr lang="en-US" altLang="en-US" b="1" dirty="0">
                <a:solidFill>
                  <a:srgbClr val="FF0000"/>
                </a:solidFill>
              </a:rPr>
              <a:t>Sampling theorem, aliasing and reconstruction </a:t>
            </a:r>
          </a:p>
          <a:p>
            <a:pPr>
              <a:defRPr/>
            </a:pPr>
            <a:r>
              <a:rPr lang="en-US" altLang="en-US" dirty="0"/>
              <a:t>Sampling and reconstruction in practice – up- and down-sampling</a:t>
            </a:r>
          </a:p>
          <a:p>
            <a:pPr>
              <a:defRPr/>
            </a:pPr>
            <a:r>
              <a:rPr lang="en-US" altLang="en-US" dirty="0"/>
              <a:t>Computing spectra of continuous signals </a:t>
            </a:r>
          </a:p>
          <a:p>
            <a:pPr>
              <a:defRPr/>
            </a:pPr>
            <a:r>
              <a:rPr lang="en-US" altLang="en-US" dirty="0"/>
              <a:t>Fourier series numerically using DFT</a:t>
            </a:r>
          </a:p>
          <a:p>
            <a:pPr>
              <a:defRPr/>
            </a:pPr>
            <a:r>
              <a:rPr lang="en-US" altLang="en-US" dirty="0"/>
              <a:t>Fourier transform numerically using DFT</a:t>
            </a:r>
          </a:p>
          <a:p>
            <a:pPr>
              <a:defRPr/>
            </a:pPr>
            <a:r>
              <a:rPr lang="en-US" altLang="en-US" dirty="0"/>
              <a:t>Summary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F34F89-982A-4198-A0CF-A96AF9D19548}" type="slidenum">
              <a:rPr lang="cs-CZ" altLang="en-US" smtClean="0"/>
              <a:pPr>
                <a:defRPr/>
              </a:pPr>
              <a:t>11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404064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Reconstruction in spectrum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8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inverse task to sampling is reconstruction – obtaining continuous-time signal </a:t>
            </a:r>
            <a:r>
              <a:rPr lang="en-US" i="1" dirty="0" smtClean="0"/>
              <a:t>x(t)</a:t>
            </a:r>
            <a:r>
              <a:rPr lang="en-US" dirty="0" smtClean="0"/>
              <a:t> from the sampled signal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s</a:t>
            </a:r>
            <a:r>
              <a:rPr lang="en-US" i="1" dirty="0" smtClean="0"/>
              <a:t>(t)</a:t>
            </a:r>
            <a:r>
              <a:rPr lang="en-US" dirty="0" smtClean="0"/>
              <a:t> (or rather from its “digital” variant </a:t>
            </a:r>
            <a:r>
              <a:rPr lang="en-US" i="1" dirty="0" smtClean="0"/>
              <a:t>x[n]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In spectrum, we can obviously do this by filtering the spectrum of sampled signal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s</a:t>
            </a:r>
            <a:r>
              <a:rPr lang="en-US" i="1" dirty="0" smtClean="0"/>
              <a:t>(j</a:t>
            </a:r>
            <a:r>
              <a:rPr lang="el-GR" i="1" dirty="0"/>
              <a:t>ω</a:t>
            </a:r>
            <a:r>
              <a:rPr lang="en-US" i="1" dirty="0" smtClean="0"/>
              <a:t>) </a:t>
            </a:r>
            <a:r>
              <a:rPr lang="en-US" dirty="0" smtClean="0"/>
              <a:t>by a </a:t>
            </a:r>
            <a:r>
              <a:rPr lang="en-US" b="1" dirty="0" smtClean="0"/>
              <a:t>reconstruction low-pass filter</a:t>
            </a:r>
            <a:r>
              <a:rPr lang="en-US" dirty="0" smtClean="0"/>
              <a:t> </a:t>
            </a:r>
            <a:r>
              <a:rPr lang="en-US" i="1" dirty="0" err="1" smtClean="0"/>
              <a:t>H</a:t>
            </a:r>
            <a:r>
              <a:rPr lang="en-US" i="1" baseline="-25000" dirty="0" err="1" smtClean="0"/>
              <a:t>r</a:t>
            </a:r>
            <a:r>
              <a:rPr lang="en-US" i="1" dirty="0" smtClean="0"/>
              <a:t>(j</a:t>
            </a:r>
            <a:r>
              <a:rPr lang="el-GR" i="1" dirty="0"/>
              <a:t>ω</a:t>
            </a:r>
            <a:r>
              <a:rPr lang="en-US" i="1" dirty="0" smtClean="0"/>
              <a:t>) </a:t>
            </a:r>
            <a:r>
              <a:rPr lang="en-US" dirty="0" smtClean="0"/>
              <a:t>zeroing anything but frequencies from </a:t>
            </a:r>
            <a:r>
              <a:rPr lang="en-US" i="1" dirty="0" smtClean="0"/>
              <a:t>–</a:t>
            </a:r>
            <a:r>
              <a:rPr lang="el-GR" i="1" dirty="0" smtClean="0"/>
              <a:t>Ω</a:t>
            </a:r>
            <a:r>
              <a:rPr lang="en-US" i="1" baseline="-25000" dirty="0" smtClean="0"/>
              <a:t>s </a:t>
            </a:r>
            <a:r>
              <a:rPr lang="en-US" i="1" dirty="0" smtClean="0"/>
              <a:t>/2 </a:t>
            </a:r>
            <a:r>
              <a:rPr lang="en-US" dirty="0" smtClean="0"/>
              <a:t>to</a:t>
            </a:r>
            <a:r>
              <a:rPr lang="en-US" i="1" dirty="0" smtClean="0"/>
              <a:t> +</a:t>
            </a:r>
            <a:r>
              <a:rPr lang="el-GR" i="1" dirty="0" smtClean="0"/>
              <a:t>Ω</a:t>
            </a:r>
            <a:r>
              <a:rPr lang="en-US" i="1" baseline="-25000" dirty="0"/>
              <a:t>s </a:t>
            </a:r>
            <a:r>
              <a:rPr lang="en-US" i="1" dirty="0"/>
              <a:t>/</a:t>
            </a:r>
            <a:r>
              <a:rPr lang="en-US" i="1" dirty="0" smtClean="0"/>
              <a:t>2: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filtering in spectrum is a simple product: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r</a:t>
            </a:r>
            <a:r>
              <a:rPr lang="en-US" i="1" dirty="0" smtClean="0"/>
              <a:t>(j</a:t>
            </a:r>
            <a:r>
              <a:rPr lang="el-GR" i="1" dirty="0"/>
              <a:t>ω</a:t>
            </a:r>
            <a:r>
              <a:rPr lang="en-US" i="1" dirty="0" smtClean="0"/>
              <a:t>) = </a:t>
            </a:r>
            <a:r>
              <a:rPr lang="en-US" i="1" dirty="0" err="1"/>
              <a:t>X</a:t>
            </a:r>
            <a:r>
              <a:rPr lang="en-US" i="1" baseline="-25000" dirty="0" err="1"/>
              <a:t>s</a:t>
            </a:r>
            <a:r>
              <a:rPr lang="en-US" i="1" dirty="0"/>
              <a:t>(j</a:t>
            </a:r>
            <a:r>
              <a:rPr lang="el-GR" i="1" dirty="0"/>
              <a:t>ω</a:t>
            </a:r>
            <a:r>
              <a:rPr lang="en-US" i="1" dirty="0" smtClean="0"/>
              <a:t>) </a:t>
            </a:r>
            <a:r>
              <a:rPr lang="en-US" i="1" dirty="0" err="1"/>
              <a:t>H</a:t>
            </a:r>
            <a:r>
              <a:rPr lang="en-US" i="1" baseline="-25000" dirty="0" err="1"/>
              <a:t>r</a:t>
            </a:r>
            <a:r>
              <a:rPr lang="en-US" i="1" dirty="0"/>
              <a:t>(j</a:t>
            </a:r>
            <a:r>
              <a:rPr lang="el-GR" i="1" dirty="0"/>
              <a:t>ω</a:t>
            </a:r>
            <a:r>
              <a:rPr lang="en-US" i="1" dirty="0"/>
              <a:t>) </a:t>
            </a:r>
            <a:endParaRPr lang="en-US" i="1" dirty="0" smtClean="0"/>
          </a:p>
          <a:p>
            <a:r>
              <a:rPr lang="en-US" dirty="0" smtClean="0"/>
              <a:t>In case the sampling theorem is respected, we obtain exactly the original spectrum (so exactly the original signal) =&gt; </a:t>
            </a:r>
            <a:r>
              <a:rPr lang="en-US" b="1" dirty="0" smtClean="0"/>
              <a:t>perfect reconstruction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en-US" dirty="0" err="1" smtClean="0">
                <a:solidFill>
                  <a:srgbClr val="FF0000"/>
                </a:solidFill>
              </a:rPr>
              <a:t>reconstruction_spectrum_ok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12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544806"/>
            <a:ext cx="5030620" cy="751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53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Aliasing and anti-aliasing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373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case the sampling theorem is not respected, the original spectra </a:t>
            </a:r>
            <a:r>
              <a:rPr lang="en-US" b="1" dirty="0" smtClean="0"/>
              <a:t>overlap and add</a:t>
            </a:r>
            <a:r>
              <a:rPr lang="en-US" dirty="0" smtClean="0"/>
              <a:t> during the sampling – </a:t>
            </a:r>
            <a:r>
              <a:rPr lang="en-US" b="1" dirty="0" smtClean="0"/>
              <a:t>aliasing</a:t>
            </a:r>
            <a:r>
              <a:rPr lang="en-US" dirty="0" smtClean="0"/>
              <a:t> =&gt; no way to obtain the original spectrum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n-US" dirty="0" err="1" smtClean="0">
                <a:solidFill>
                  <a:srgbClr val="FF0000"/>
                </a:solidFill>
              </a:rPr>
              <a:t>reconstruction_spectrum_bad</a:t>
            </a:r>
            <a:endParaRPr lang="en-US" dirty="0" smtClean="0"/>
          </a:p>
          <a:p>
            <a:pPr lvl="1"/>
            <a:r>
              <a:rPr lang="en-US" dirty="0" smtClean="0"/>
              <a:t>The high parts of spectrum (beyond </a:t>
            </a:r>
            <a:r>
              <a:rPr lang="en-US" i="1" dirty="0"/>
              <a:t>+</a:t>
            </a:r>
            <a:r>
              <a:rPr lang="el-GR" i="1" dirty="0"/>
              <a:t>Ω</a:t>
            </a:r>
            <a:r>
              <a:rPr lang="en-US" i="1" baseline="-25000" dirty="0"/>
              <a:t>s </a:t>
            </a:r>
            <a:r>
              <a:rPr lang="en-US" i="1" dirty="0"/>
              <a:t>/</a:t>
            </a:r>
            <a:r>
              <a:rPr lang="en-US" i="1" dirty="0" smtClean="0"/>
              <a:t>2 </a:t>
            </a:r>
            <a:r>
              <a:rPr lang="en-US" dirty="0" smtClean="0"/>
              <a:t>and below </a:t>
            </a:r>
            <a:r>
              <a:rPr lang="en-US" i="1" dirty="0" smtClean="0"/>
              <a:t>-</a:t>
            </a:r>
            <a:r>
              <a:rPr lang="el-GR" i="1" dirty="0" smtClean="0"/>
              <a:t>Ω</a:t>
            </a:r>
            <a:r>
              <a:rPr lang="en-US" i="1" baseline="-25000" dirty="0"/>
              <a:t>s </a:t>
            </a:r>
            <a:r>
              <a:rPr lang="en-US" i="1" dirty="0"/>
              <a:t>/2</a:t>
            </a:r>
            <a:r>
              <a:rPr lang="en-US" i="1" dirty="0" smtClean="0"/>
              <a:t>) are </a:t>
            </a:r>
            <a:r>
              <a:rPr lang="en-US" dirty="0" smtClean="0"/>
              <a:t>moved to the “useful” interval </a:t>
            </a:r>
            <a:r>
              <a:rPr lang="en-US" i="1" dirty="0" smtClean="0"/>
              <a:t>-</a:t>
            </a:r>
            <a:r>
              <a:rPr lang="el-GR" i="1" dirty="0" smtClean="0"/>
              <a:t>Ω</a:t>
            </a:r>
            <a:r>
              <a:rPr lang="en-US" i="1" baseline="-25000" dirty="0"/>
              <a:t>s </a:t>
            </a:r>
            <a:r>
              <a:rPr lang="en-US" i="1" dirty="0"/>
              <a:t>/</a:t>
            </a:r>
            <a:r>
              <a:rPr lang="en-US" i="1" dirty="0" smtClean="0"/>
              <a:t>2 … </a:t>
            </a:r>
            <a:r>
              <a:rPr lang="en-US" i="1" dirty="0"/>
              <a:t>+</a:t>
            </a:r>
            <a:r>
              <a:rPr lang="el-GR" i="1" dirty="0"/>
              <a:t>Ω</a:t>
            </a:r>
            <a:r>
              <a:rPr lang="en-US" i="1" baseline="-25000" dirty="0"/>
              <a:t>s </a:t>
            </a:r>
            <a:r>
              <a:rPr lang="en-US" i="1" dirty="0"/>
              <a:t>/</a:t>
            </a:r>
            <a:r>
              <a:rPr lang="en-US" i="1" dirty="0" smtClean="0"/>
              <a:t>2 </a:t>
            </a:r>
            <a:r>
              <a:rPr lang="en-US" dirty="0" smtClean="0"/>
              <a:t>and cause problems…</a:t>
            </a:r>
          </a:p>
          <a:p>
            <a:r>
              <a:rPr lang="en-US" dirty="0" smtClean="0"/>
              <a:t>We can however pre-filter the original signal to remove parts higher than </a:t>
            </a:r>
            <a:r>
              <a:rPr lang="en-US" i="1" dirty="0"/>
              <a:t>+</a:t>
            </a:r>
            <a:r>
              <a:rPr lang="el-GR" i="1" dirty="0"/>
              <a:t>Ω</a:t>
            </a:r>
            <a:r>
              <a:rPr lang="en-US" i="1" baseline="-25000" dirty="0"/>
              <a:t>s </a:t>
            </a:r>
            <a:r>
              <a:rPr lang="en-US" i="1" dirty="0"/>
              <a:t>/</a:t>
            </a:r>
            <a:r>
              <a:rPr lang="en-US" i="1" dirty="0" smtClean="0"/>
              <a:t>2 </a:t>
            </a:r>
            <a:r>
              <a:rPr lang="en-US" dirty="0" smtClean="0"/>
              <a:t>and lower than </a:t>
            </a:r>
            <a:r>
              <a:rPr lang="en-US" i="1" dirty="0" smtClean="0"/>
              <a:t>-</a:t>
            </a:r>
            <a:r>
              <a:rPr lang="el-GR" i="1" dirty="0" smtClean="0"/>
              <a:t>Ω</a:t>
            </a:r>
            <a:r>
              <a:rPr lang="en-US" i="1" baseline="-25000" dirty="0"/>
              <a:t>s </a:t>
            </a:r>
            <a:r>
              <a:rPr lang="en-US" i="1" dirty="0"/>
              <a:t>/2</a:t>
            </a:r>
            <a:r>
              <a:rPr lang="en-US" dirty="0" smtClean="0"/>
              <a:t> by an </a:t>
            </a:r>
            <a:r>
              <a:rPr lang="en-US" b="1" dirty="0" smtClean="0"/>
              <a:t>anti-aliasing filter</a:t>
            </a:r>
            <a:r>
              <a:rPr lang="en-US" dirty="0" smtClean="0"/>
              <a:t>, </a:t>
            </a:r>
            <a:r>
              <a:rPr lang="en-US" i="1" dirty="0" err="1" smtClean="0"/>
              <a:t>H</a:t>
            </a:r>
            <a:r>
              <a:rPr lang="en-US" i="1" baseline="-25000" dirty="0" err="1" smtClean="0"/>
              <a:t>aa</a:t>
            </a:r>
            <a:r>
              <a:rPr lang="en-US" i="1" dirty="0" smtClean="0"/>
              <a:t>(j</a:t>
            </a:r>
            <a:r>
              <a:rPr lang="el-GR" i="1" dirty="0"/>
              <a:t>ω</a:t>
            </a:r>
            <a:r>
              <a:rPr lang="en-US" i="1" dirty="0"/>
              <a:t>) </a:t>
            </a:r>
            <a:r>
              <a:rPr lang="en-US" dirty="0"/>
              <a:t>zeroing anything but frequencies from </a:t>
            </a:r>
            <a:r>
              <a:rPr lang="en-US" i="1" dirty="0"/>
              <a:t>–</a:t>
            </a:r>
            <a:r>
              <a:rPr lang="el-GR" i="1" dirty="0"/>
              <a:t>Ω</a:t>
            </a:r>
            <a:r>
              <a:rPr lang="en-US" i="1" baseline="-25000" dirty="0"/>
              <a:t>s </a:t>
            </a:r>
            <a:r>
              <a:rPr lang="en-US" i="1" dirty="0"/>
              <a:t>/2 </a:t>
            </a:r>
            <a:r>
              <a:rPr lang="en-US" dirty="0"/>
              <a:t>to</a:t>
            </a:r>
            <a:r>
              <a:rPr lang="en-US" i="1" dirty="0"/>
              <a:t> +</a:t>
            </a:r>
            <a:r>
              <a:rPr lang="el-GR" i="1" dirty="0"/>
              <a:t>Ω</a:t>
            </a:r>
            <a:r>
              <a:rPr lang="en-US" i="1" baseline="-25000" dirty="0"/>
              <a:t>s </a:t>
            </a:r>
            <a:r>
              <a:rPr lang="en-US" i="1" dirty="0"/>
              <a:t>/</a:t>
            </a:r>
            <a:r>
              <a:rPr lang="en-US" i="1" dirty="0" smtClean="0"/>
              <a:t>2.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#anti-aliasing</a:t>
            </a:r>
            <a:endParaRPr lang="en-US" dirty="0" smtClean="0"/>
          </a:p>
          <a:p>
            <a:pPr lvl="1"/>
            <a:r>
              <a:rPr lang="en-US" dirty="0" smtClean="0"/>
              <a:t>The higher parts of spectrum are lost but at least they do not influence the useful ones. </a:t>
            </a:r>
          </a:p>
          <a:p>
            <a:pPr lvl="1"/>
            <a:r>
              <a:rPr lang="en-US" dirty="0" smtClean="0"/>
              <a:t>Anti-aliasing filter has actually the same frequency response as the reconstruction filter (different gain).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13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80487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Reconstruction in the time domain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know what happens in frequency but how to perform the reconstruction in time ? </a:t>
            </a:r>
          </a:p>
          <a:p>
            <a:r>
              <a:rPr lang="en-US" dirty="0" smtClean="0"/>
              <a:t>In frequency, we have a product: 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r</a:t>
            </a:r>
            <a:r>
              <a:rPr lang="en-US" i="1" dirty="0" smtClean="0"/>
              <a:t>(j</a:t>
            </a:r>
            <a:r>
              <a:rPr lang="el-GR" i="1" dirty="0"/>
              <a:t>ω</a:t>
            </a:r>
            <a:r>
              <a:rPr lang="en-US" i="1" dirty="0"/>
              <a:t>) = </a:t>
            </a:r>
            <a:r>
              <a:rPr lang="en-US" i="1" dirty="0" err="1"/>
              <a:t>X</a:t>
            </a:r>
            <a:r>
              <a:rPr lang="en-US" i="1" baseline="-25000" dirty="0" err="1"/>
              <a:t>s</a:t>
            </a:r>
            <a:r>
              <a:rPr lang="en-US" i="1" dirty="0"/>
              <a:t>(j</a:t>
            </a:r>
            <a:r>
              <a:rPr lang="el-GR" i="1" dirty="0"/>
              <a:t>ω</a:t>
            </a:r>
            <a:r>
              <a:rPr lang="en-US" i="1" dirty="0"/>
              <a:t>) </a:t>
            </a:r>
            <a:r>
              <a:rPr lang="en-US" i="1" dirty="0" err="1"/>
              <a:t>H</a:t>
            </a:r>
            <a:r>
              <a:rPr lang="en-US" i="1" baseline="-25000" dirty="0" err="1"/>
              <a:t>r</a:t>
            </a:r>
            <a:r>
              <a:rPr lang="en-US" i="1" dirty="0"/>
              <a:t>(j</a:t>
            </a:r>
            <a:r>
              <a:rPr lang="el-GR" i="1" dirty="0"/>
              <a:t>ω</a:t>
            </a:r>
            <a:r>
              <a:rPr lang="en-US" i="1" dirty="0"/>
              <a:t>) </a:t>
            </a:r>
            <a:endParaRPr lang="en-US" i="1" dirty="0" smtClean="0"/>
          </a:p>
          <a:p>
            <a:r>
              <a:rPr lang="en-US" dirty="0" smtClean="0"/>
              <a:t>This corresponds to a convolution in </a:t>
            </a:r>
            <a:r>
              <a:rPr lang="en-US" dirty="0" smtClean="0"/>
              <a:t>time: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r</a:t>
            </a:r>
            <a:r>
              <a:rPr lang="en-US" i="1" dirty="0" smtClean="0"/>
              <a:t>(t) </a:t>
            </a:r>
            <a:r>
              <a:rPr lang="en-US" i="1" dirty="0"/>
              <a:t>=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s</a:t>
            </a:r>
            <a:r>
              <a:rPr lang="en-US" i="1" dirty="0" smtClean="0"/>
              <a:t>(t) * </a:t>
            </a:r>
            <a:r>
              <a:rPr lang="en-US" i="1" dirty="0" err="1" smtClean="0"/>
              <a:t>h</a:t>
            </a:r>
            <a:r>
              <a:rPr lang="en-US" i="1" baseline="-25000" dirty="0" err="1" smtClean="0"/>
              <a:t>r</a:t>
            </a:r>
            <a:r>
              <a:rPr lang="en-US" i="1" dirty="0" smtClean="0"/>
              <a:t>(t)</a:t>
            </a:r>
            <a:endParaRPr lang="en-US" dirty="0"/>
          </a:p>
          <a:p>
            <a:pPr lvl="1"/>
            <a:r>
              <a:rPr lang="en-US" dirty="0" smtClean="0"/>
              <a:t>We know that </a:t>
            </a:r>
            <a:r>
              <a:rPr lang="en-US" i="1" dirty="0" err="1"/>
              <a:t>x</a:t>
            </a:r>
            <a:r>
              <a:rPr lang="en-US" i="1" baseline="-25000" dirty="0" err="1"/>
              <a:t>s</a:t>
            </a:r>
            <a:r>
              <a:rPr lang="en-US" i="1" dirty="0"/>
              <a:t>(t) </a:t>
            </a:r>
            <a:r>
              <a:rPr lang="en-US" dirty="0" smtClean="0"/>
              <a:t>is a series of Dirac pulses, so convolution will be easy: just copying, pasting and summing. </a:t>
            </a:r>
          </a:p>
          <a:p>
            <a:pPr lvl="1"/>
            <a:r>
              <a:rPr lang="en-US" dirty="0" smtClean="0"/>
              <a:t>We need </a:t>
            </a:r>
            <a:r>
              <a:rPr lang="en-US" i="1" dirty="0" err="1" smtClean="0"/>
              <a:t>h</a:t>
            </a:r>
            <a:r>
              <a:rPr lang="en-US" i="1" baseline="-25000" dirty="0" err="1" smtClean="0"/>
              <a:t>r</a:t>
            </a:r>
            <a:r>
              <a:rPr lang="en-US" i="1" dirty="0" smtClean="0"/>
              <a:t>(t) </a:t>
            </a:r>
            <a:r>
              <a:rPr lang="en-US" dirty="0" smtClean="0"/>
              <a:t>– the impulse response of the reconstruction low-pass filter.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14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16850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765882"/>
            <a:ext cx="4392488" cy="73873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Impulse response of reconstruction filter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FT lecture, we have </a:t>
            </a:r>
            <a:r>
              <a:rPr lang="en-US" dirty="0" smtClean="0"/>
              <a:t>derived: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Here</a:t>
            </a:r>
            <a:r>
              <a:rPr lang="en-US" dirty="0"/>
              <a:t>, we have H =  </a:t>
            </a:r>
            <a:r>
              <a:rPr lang="en-US" i="1" dirty="0" err="1"/>
              <a:t>T</a:t>
            </a:r>
            <a:r>
              <a:rPr lang="en-US" i="1" baseline="-25000" dirty="0" err="1"/>
              <a:t>s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l-GR" i="1" dirty="0"/>
              <a:t>ω</a:t>
            </a:r>
            <a:r>
              <a:rPr lang="en-US" i="1" baseline="-25000" dirty="0"/>
              <a:t>c</a:t>
            </a:r>
            <a:r>
              <a:rPr lang="en-US" i="1" dirty="0"/>
              <a:t> = </a:t>
            </a:r>
            <a:r>
              <a:rPr lang="el-GR" i="1" dirty="0"/>
              <a:t>Ω</a:t>
            </a:r>
            <a:r>
              <a:rPr lang="en-US" i="1" baseline="-25000" dirty="0"/>
              <a:t>s </a:t>
            </a:r>
            <a:r>
              <a:rPr lang="en-US" i="1" dirty="0"/>
              <a:t>/2, </a:t>
            </a:r>
            <a:r>
              <a:rPr lang="en-US" dirty="0"/>
              <a:t>so: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The cardinal sines are crossing zero </a:t>
            </a:r>
            <a:r>
              <a:rPr lang="en-US" dirty="0" smtClean="0"/>
              <a:t>for</a:t>
            </a:r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We see that this coincides with the multiples of sampling period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en-US" dirty="0" err="1">
                <a:solidFill>
                  <a:srgbClr val="FF0000"/>
                </a:solidFill>
              </a:rPr>
              <a:t>cardinal_sine_time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15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0032" y="1556792"/>
            <a:ext cx="3024336" cy="139943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3672" y="2420888"/>
            <a:ext cx="4643892" cy="65101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7888" y="4830887"/>
            <a:ext cx="4442203" cy="509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31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 the reconstruction in time domain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30787"/>
          </a:xfrm>
        </p:spPr>
        <p:txBody>
          <a:bodyPr>
            <a:normAutofit/>
          </a:bodyPr>
          <a:lstStyle/>
          <a:p>
            <a:r>
              <a:rPr lang="en-US" dirty="0" smtClean="0"/>
              <a:t>The reconstructed signal is obtained by convolution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r</a:t>
            </a:r>
            <a:r>
              <a:rPr lang="en-US" i="1" dirty="0" smtClean="0"/>
              <a:t>(t</a:t>
            </a:r>
            <a:r>
              <a:rPr lang="en-US" i="1" dirty="0"/>
              <a:t>) = </a:t>
            </a:r>
            <a:r>
              <a:rPr lang="en-US" i="1" dirty="0" err="1"/>
              <a:t>x</a:t>
            </a:r>
            <a:r>
              <a:rPr lang="en-US" i="1" baseline="-25000" dirty="0" err="1"/>
              <a:t>s</a:t>
            </a:r>
            <a:r>
              <a:rPr lang="en-US" i="1" dirty="0"/>
              <a:t>(t) * </a:t>
            </a:r>
            <a:r>
              <a:rPr lang="en-US" i="1" dirty="0" err="1"/>
              <a:t>h</a:t>
            </a:r>
            <a:r>
              <a:rPr lang="en-US" i="1" baseline="-25000" dirty="0" err="1"/>
              <a:t>r</a:t>
            </a:r>
            <a:r>
              <a:rPr lang="en-US" i="1" dirty="0"/>
              <a:t>(t</a:t>
            </a:r>
            <a:r>
              <a:rPr lang="en-US" i="1" dirty="0" smtClean="0"/>
              <a:t>): </a:t>
            </a:r>
          </a:p>
          <a:p>
            <a:r>
              <a:rPr lang="en-US" dirty="0" smtClean="0"/>
              <a:t>Every sample “launches” its own cardinal sine. </a:t>
            </a:r>
          </a:p>
          <a:p>
            <a:pPr lvl="1"/>
            <a:r>
              <a:rPr lang="en-US" dirty="0" smtClean="0"/>
              <a:t>Sample at time 0: </a:t>
            </a:r>
          </a:p>
          <a:p>
            <a:pPr lvl="1"/>
            <a:r>
              <a:rPr lang="en-US" dirty="0" smtClean="0"/>
              <a:t>Sample at time </a:t>
            </a:r>
            <a:r>
              <a:rPr lang="en-US" i="1" dirty="0" err="1" smtClean="0"/>
              <a:t>nT</a:t>
            </a:r>
            <a:r>
              <a:rPr lang="en-US" i="1" baseline="-25000" dirty="0" err="1" smtClean="0"/>
              <a:t>s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All samples: </a:t>
            </a:r>
          </a:p>
          <a:p>
            <a:r>
              <a:rPr lang="en-US" dirty="0" smtClean="0"/>
              <a:t>Notes: </a:t>
            </a:r>
          </a:p>
          <a:p>
            <a:pPr lvl="1"/>
            <a:r>
              <a:rPr lang="en-US" dirty="0" smtClean="0"/>
              <a:t>For times </a:t>
            </a:r>
            <a:r>
              <a:rPr lang="en-US" i="1" dirty="0" smtClean="0"/>
              <a:t>t = n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s</a:t>
            </a:r>
            <a:r>
              <a:rPr lang="en-US" i="1" baseline="-25000" dirty="0" smtClean="0"/>
              <a:t> </a:t>
            </a:r>
            <a:r>
              <a:rPr lang="en-US" i="1" dirty="0" smtClean="0"/>
              <a:t>, </a:t>
            </a:r>
            <a:r>
              <a:rPr lang="en-US" dirty="0" smtClean="0"/>
              <a:t>the reconstructed signal 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r</a:t>
            </a:r>
            <a:r>
              <a:rPr lang="en-US" dirty="0" smtClean="0"/>
              <a:t>(t) is fully determined by sample </a:t>
            </a:r>
            <a:r>
              <a:rPr lang="en-US" i="1" dirty="0" smtClean="0"/>
              <a:t>x[n]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For other times (between samples), the reconstructed </a:t>
            </a:r>
            <a:r>
              <a:rPr lang="en-US" dirty="0"/>
              <a:t>signal  </a:t>
            </a:r>
            <a:r>
              <a:rPr lang="en-US" i="1" dirty="0" err="1"/>
              <a:t>x</a:t>
            </a:r>
            <a:r>
              <a:rPr lang="en-US" i="1" baseline="-25000" dirty="0" err="1"/>
              <a:t>r</a:t>
            </a:r>
            <a:r>
              <a:rPr lang="en-US" dirty="0"/>
              <a:t>(t) </a:t>
            </a:r>
            <a:r>
              <a:rPr lang="en-US" dirty="0" smtClean="0"/>
              <a:t>is given as a sum of cardinal sines – theoretically infinity, practically, we crop the cardinal sines to several periods.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en-US" dirty="0" err="1" smtClean="0">
                <a:solidFill>
                  <a:srgbClr val="FF0000"/>
                </a:solidFill>
              </a:rPr>
              <a:t>reconstruction_time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16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7768" y="2636394"/>
            <a:ext cx="1955234" cy="37985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1784" y="3068960"/>
            <a:ext cx="3221992" cy="381127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3752" y="3502796"/>
            <a:ext cx="3424663" cy="54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76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Reconstruction in time when things go wrong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previous, the signal was artificially generated and respected the sampling theorem. </a:t>
            </a:r>
          </a:p>
          <a:p>
            <a:r>
              <a:rPr lang="en-US" dirty="0" smtClean="0"/>
              <a:t>Let us show the result for a rectangular pulse.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n-US" dirty="0" err="1">
                <a:solidFill>
                  <a:srgbClr val="FF0000"/>
                </a:solidFill>
              </a:rPr>
              <a:t>reconstruction_time_bad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The resulting signal is NOT the same as the original</a:t>
            </a:r>
          </a:p>
          <a:p>
            <a:r>
              <a:rPr lang="en-US" dirty="0" smtClean="0"/>
              <a:t>Rectangular pulse has a an infinite spectrum, with </a:t>
            </a:r>
            <a:r>
              <a:rPr lang="el-GR" i="1" dirty="0"/>
              <a:t>ω</a:t>
            </a:r>
            <a:r>
              <a:rPr lang="en-US" i="1" baseline="-25000" dirty="0" smtClean="0"/>
              <a:t>max </a:t>
            </a:r>
            <a:r>
              <a:rPr lang="en-US" i="1" dirty="0" smtClean="0"/>
              <a:t>= ꝏ</a:t>
            </a:r>
            <a:r>
              <a:rPr lang="en-US" dirty="0" smtClean="0"/>
              <a:t>, so the sampling theorem can not be respected =&gt; aliasing.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17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22964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/>
              <a:t>Sampling in time and its impact on spectrum </a:t>
            </a:r>
          </a:p>
          <a:p>
            <a:pPr>
              <a:defRPr/>
            </a:pPr>
            <a:r>
              <a:rPr lang="en-US" altLang="en-US" dirty="0"/>
              <a:t>Sampling theorem, aliasing and reconstruction </a:t>
            </a:r>
          </a:p>
          <a:p>
            <a:pPr>
              <a:defRPr/>
            </a:pPr>
            <a:r>
              <a:rPr lang="en-US" altLang="en-US" b="1" dirty="0">
                <a:solidFill>
                  <a:srgbClr val="FF0000"/>
                </a:solidFill>
              </a:rPr>
              <a:t>Sampling and reconstruction in practice – up- and down-sampling</a:t>
            </a:r>
          </a:p>
          <a:p>
            <a:pPr>
              <a:defRPr/>
            </a:pPr>
            <a:r>
              <a:rPr lang="en-US" altLang="en-US" dirty="0"/>
              <a:t>Computing spectra of continuous signals </a:t>
            </a:r>
          </a:p>
          <a:p>
            <a:pPr>
              <a:defRPr/>
            </a:pPr>
            <a:r>
              <a:rPr lang="en-US" altLang="en-US" dirty="0"/>
              <a:t>Fourier series numerically using DFT</a:t>
            </a:r>
          </a:p>
          <a:p>
            <a:pPr>
              <a:defRPr/>
            </a:pPr>
            <a:r>
              <a:rPr lang="en-US" altLang="en-US" dirty="0"/>
              <a:t>Fourier transform numerically using DFT</a:t>
            </a:r>
          </a:p>
          <a:p>
            <a:pPr>
              <a:defRPr/>
            </a:pPr>
            <a:r>
              <a:rPr lang="en-US" altLang="en-US" dirty="0"/>
              <a:t>Summary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F34F89-982A-4198-A0CF-A96AF9D19548}" type="slidenum">
              <a:rPr lang="cs-CZ" altLang="en-US" smtClean="0"/>
              <a:pPr>
                <a:defRPr/>
              </a:pPr>
              <a:t>18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66147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sampling and reconstruction </a:t>
            </a:r>
            <a:br>
              <a:rPr lang="en-US" dirty="0" smtClean="0"/>
            </a:br>
            <a:r>
              <a:rPr lang="en-US" dirty="0" smtClean="0"/>
              <a:t>know-how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8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Some of you will be developing sampling and reconstruction HW and SW (development of measurement cards, acquisition boards, sound cards, software defined radio, mixed-design …)</a:t>
            </a:r>
          </a:p>
          <a:p>
            <a:r>
              <a:rPr lang="en-US" dirty="0" smtClean="0"/>
              <a:t>But we </a:t>
            </a:r>
            <a:r>
              <a:rPr lang="en-US" b="1" dirty="0" smtClean="0"/>
              <a:t>all</a:t>
            </a:r>
            <a:r>
              <a:rPr lang="en-US" dirty="0" smtClean="0"/>
              <a:t> should have in mind the sampling theorem when capturing signals – be especially careful about setting sufficiently high sampling frequency </a:t>
            </a:r>
            <a:r>
              <a:rPr lang="en-US" i="1" dirty="0" smtClean="0"/>
              <a:t>F</a:t>
            </a:r>
            <a:r>
              <a:rPr lang="en-US" i="1" baseline="-25000" dirty="0" smtClean="0"/>
              <a:t>s </a:t>
            </a:r>
            <a:r>
              <a:rPr lang="en-US" i="1" dirty="0" smtClean="0"/>
              <a:t>!</a:t>
            </a:r>
          </a:p>
          <a:p>
            <a:r>
              <a:rPr lang="en-US" dirty="0" smtClean="0"/>
              <a:t>We will however meet this theory when re-sampling signals</a:t>
            </a:r>
          </a:p>
          <a:p>
            <a:pPr lvl="1"/>
            <a:r>
              <a:rPr lang="en-US" dirty="0" smtClean="0"/>
              <a:t>Increasing </a:t>
            </a:r>
            <a:r>
              <a:rPr lang="en-US" i="1" dirty="0" smtClean="0"/>
              <a:t>F</a:t>
            </a:r>
            <a:r>
              <a:rPr lang="en-US" i="1" baseline="-25000" dirty="0" smtClean="0"/>
              <a:t>s</a:t>
            </a:r>
            <a:r>
              <a:rPr lang="en-US" dirty="0" smtClean="0"/>
              <a:t> (</a:t>
            </a:r>
            <a:r>
              <a:rPr lang="en-US" dirty="0" err="1" smtClean="0"/>
              <a:t>upsampling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1436CA"/>
                </a:solidFill>
              </a:rPr>
              <a:t>nadvzorkov</a:t>
            </a:r>
            <a:r>
              <a:rPr lang="cs-CZ" dirty="0" err="1" smtClean="0">
                <a:solidFill>
                  <a:srgbClr val="1436CA"/>
                </a:solidFill>
              </a:rPr>
              <a:t>ání</a:t>
            </a:r>
            <a:r>
              <a:rPr lang="en-US" dirty="0" smtClean="0"/>
              <a:t>) – creating new samples.</a:t>
            </a:r>
          </a:p>
          <a:p>
            <a:pPr lvl="1"/>
            <a:r>
              <a:rPr lang="en-US" dirty="0" smtClean="0"/>
              <a:t>Decreasing </a:t>
            </a:r>
            <a:r>
              <a:rPr lang="en-US" i="1" dirty="0"/>
              <a:t>F</a:t>
            </a:r>
            <a:r>
              <a:rPr lang="en-US" i="1" baseline="-25000" dirty="0"/>
              <a:t>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downsampling</a:t>
            </a:r>
            <a:r>
              <a:rPr lang="en-US" dirty="0"/>
              <a:t>, </a:t>
            </a:r>
            <a:r>
              <a:rPr lang="en-US" dirty="0" err="1" smtClean="0">
                <a:solidFill>
                  <a:srgbClr val="1436CA"/>
                </a:solidFill>
              </a:rPr>
              <a:t>podvzorkov</a:t>
            </a:r>
            <a:r>
              <a:rPr lang="cs-CZ" dirty="0" err="1">
                <a:solidFill>
                  <a:srgbClr val="1436CA"/>
                </a:solidFill>
              </a:rPr>
              <a:t>ání</a:t>
            </a:r>
            <a:r>
              <a:rPr lang="en-US" dirty="0" smtClean="0"/>
              <a:t>)</a:t>
            </a:r>
            <a:r>
              <a:rPr lang="cs-CZ" dirty="0" smtClean="0"/>
              <a:t> </a:t>
            </a:r>
            <a:r>
              <a:rPr lang="en-US" dirty="0" smtClean="0"/>
              <a:t>– </a:t>
            </a:r>
            <a:r>
              <a:rPr lang="cs-CZ" dirty="0" err="1" smtClean="0"/>
              <a:t>selecting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en-US" dirty="0" smtClean="0"/>
              <a:t>samples.</a:t>
            </a:r>
          </a:p>
          <a:p>
            <a:r>
              <a:rPr lang="en-US" dirty="0" smtClean="0"/>
              <a:t>Plenty of available tools: </a:t>
            </a:r>
          </a:p>
          <a:p>
            <a:pPr lvl="1"/>
            <a:r>
              <a:rPr lang="en-US" dirty="0" smtClean="0"/>
              <a:t>1D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ffmpeg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sox,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GoldWave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Audacity,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WaveSurfer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…</a:t>
            </a:r>
          </a:p>
          <a:p>
            <a:pPr lvl="1"/>
            <a:r>
              <a:rPr lang="en-US" dirty="0" smtClean="0"/>
              <a:t>2D any image processing tool. </a:t>
            </a:r>
          </a:p>
          <a:p>
            <a:r>
              <a:rPr lang="en-US" dirty="0" smtClean="0"/>
              <a:t>But it is good to know how to do it correctly.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19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81193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b="1" dirty="0">
                <a:solidFill>
                  <a:srgbClr val="FF0000"/>
                </a:solidFill>
              </a:rPr>
              <a:t>Sampling in time and its impact on spectrum </a:t>
            </a:r>
          </a:p>
          <a:p>
            <a:pPr>
              <a:defRPr/>
            </a:pPr>
            <a:r>
              <a:rPr lang="en-US" altLang="en-US" dirty="0"/>
              <a:t>Sampling theorem, aliasing and reconstruction </a:t>
            </a:r>
          </a:p>
          <a:p>
            <a:pPr>
              <a:defRPr/>
            </a:pPr>
            <a:r>
              <a:rPr lang="en-US" altLang="en-US" dirty="0"/>
              <a:t>Sampling and reconstruction in practice – up- and down-sampling</a:t>
            </a:r>
          </a:p>
          <a:p>
            <a:pPr>
              <a:defRPr/>
            </a:pPr>
            <a:r>
              <a:rPr lang="en-US" altLang="en-US" dirty="0"/>
              <a:t>Computing spectra of continuous signals </a:t>
            </a:r>
          </a:p>
          <a:p>
            <a:pPr>
              <a:defRPr/>
            </a:pPr>
            <a:r>
              <a:rPr lang="en-US" altLang="en-US" dirty="0"/>
              <a:t>Fourier series numerically using DFT</a:t>
            </a:r>
          </a:p>
          <a:p>
            <a:pPr>
              <a:defRPr/>
            </a:pPr>
            <a:r>
              <a:rPr lang="en-US" altLang="en-US" dirty="0"/>
              <a:t>Fourier transform numerically using DFT</a:t>
            </a:r>
          </a:p>
          <a:p>
            <a:pPr>
              <a:defRPr/>
            </a:pPr>
            <a:r>
              <a:rPr lang="en-US" altLang="en-US" dirty="0"/>
              <a:t>Summary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F34F89-982A-4198-A0CF-A96AF9D19548}" type="slidenum">
              <a:rPr lang="cs-CZ" altLang="en-US" smtClean="0"/>
              <a:pPr>
                <a:defRPr/>
              </a:pPr>
              <a:t>2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38033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Downsampling</a:t>
            </a:r>
            <a:r>
              <a:rPr lang="en-US" dirty="0" smtClean="0"/>
              <a:t> a signal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850"/>
          </a:xfrm>
        </p:spPr>
        <p:txBody>
          <a:bodyPr>
            <a:normAutofit/>
          </a:bodyPr>
          <a:lstStyle/>
          <a:p>
            <a:r>
              <a:rPr lang="en-US" dirty="0" smtClean="0"/>
              <a:t>We have a song of a bell on </a:t>
            </a:r>
            <a:r>
              <a:rPr lang="en-US" i="1" dirty="0"/>
              <a:t>F</a:t>
            </a:r>
            <a:r>
              <a:rPr lang="en-US" i="1" baseline="-25000" dirty="0"/>
              <a:t>s </a:t>
            </a:r>
            <a:r>
              <a:rPr lang="en-US" i="1" dirty="0" smtClean="0"/>
              <a:t>= 48 </a:t>
            </a:r>
            <a:r>
              <a:rPr lang="en-US" dirty="0" smtClean="0"/>
              <a:t>kHz and we want to convert it for a really old cell-phone of grandma, that accepts only </a:t>
            </a:r>
            <a:r>
              <a:rPr lang="en-US" i="1" dirty="0"/>
              <a:t>F</a:t>
            </a:r>
            <a:r>
              <a:rPr lang="en-US" i="1" baseline="-25000" dirty="0"/>
              <a:t>s </a:t>
            </a:r>
            <a:r>
              <a:rPr lang="en-US" i="1" dirty="0"/>
              <a:t>= </a:t>
            </a:r>
            <a:r>
              <a:rPr lang="en-US" i="1" dirty="0" smtClean="0"/>
              <a:t>8 </a:t>
            </a:r>
            <a:r>
              <a:rPr lang="en-US" dirty="0" smtClean="0"/>
              <a:t>kHz. </a:t>
            </a:r>
          </a:p>
          <a:p>
            <a:r>
              <a:rPr lang="en-US" dirty="0" smtClean="0"/>
              <a:t>Looks easy: just select every 6</a:t>
            </a:r>
            <a:r>
              <a:rPr lang="en-US" baseline="30000" dirty="0" smtClean="0"/>
              <a:t>th</a:t>
            </a:r>
            <a:r>
              <a:rPr lang="en-US" dirty="0" smtClean="0"/>
              <a:t> sample !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en-US" dirty="0" err="1" smtClean="0">
                <a:solidFill>
                  <a:srgbClr val="FF0000"/>
                </a:solidFill>
              </a:rPr>
              <a:t>downsampling_wrong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The sound is terrible, this is not a bell </a:t>
            </a:r>
            <a:endParaRPr lang="cs-CZ" dirty="0" smtClean="0"/>
          </a:p>
          <a:p>
            <a:pPr lvl="1"/>
            <a:r>
              <a:rPr lang="en-US" dirty="0" smtClean="0"/>
              <a:t>it seems that the signal is “too fast” to have sampling at </a:t>
            </a:r>
            <a:r>
              <a:rPr lang="en-US" i="1" dirty="0"/>
              <a:t>F</a:t>
            </a:r>
            <a:r>
              <a:rPr lang="en-US" i="1" baseline="-25000" dirty="0"/>
              <a:t>s </a:t>
            </a:r>
            <a:r>
              <a:rPr lang="en-US" i="1" dirty="0"/>
              <a:t>= 8 </a:t>
            </a:r>
            <a:r>
              <a:rPr lang="en-US" dirty="0" smtClean="0"/>
              <a:t>kHz catching up (</a:t>
            </a:r>
            <a:r>
              <a:rPr lang="en-US" dirty="0" err="1" smtClean="0">
                <a:solidFill>
                  <a:srgbClr val="1436CA"/>
                </a:solidFill>
              </a:rPr>
              <a:t>vzoky</a:t>
            </a:r>
            <a:r>
              <a:rPr lang="en-US" dirty="0" smtClean="0">
                <a:solidFill>
                  <a:srgbClr val="1436CA"/>
                </a:solidFill>
              </a:rPr>
              <a:t> </a:t>
            </a:r>
            <a:r>
              <a:rPr lang="en-US" dirty="0" err="1" smtClean="0">
                <a:solidFill>
                  <a:srgbClr val="1436CA"/>
                </a:solidFill>
              </a:rPr>
              <a:t>na</a:t>
            </a:r>
            <a:r>
              <a:rPr lang="en-US" dirty="0" smtClean="0">
                <a:solidFill>
                  <a:srgbClr val="1436CA"/>
                </a:solidFill>
              </a:rPr>
              <a:t> </a:t>
            </a:r>
            <a:r>
              <a:rPr lang="en-US" i="1" dirty="0">
                <a:solidFill>
                  <a:srgbClr val="1436CA"/>
                </a:solidFill>
              </a:rPr>
              <a:t>F</a:t>
            </a:r>
            <a:r>
              <a:rPr lang="en-US" i="1" baseline="-25000" dirty="0">
                <a:solidFill>
                  <a:srgbClr val="1436CA"/>
                </a:solidFill>
              </a:rPr>
              <a:t>s </a:t>
            </a:r>
            <a:r>
              <a:rPr lang="en-US" i="1" dirty="0">
                <a:solidFill>
                  <a:srgbClr val="1436CA"/>
                </a:solidFill>
              </a:rPr>
              <a:t>= 8 </a:t>
            </a:r>
            <a:r>
              <a:rPr lang="en-US" dirty="0" smtClean="0">
                <a:solidFill>
                  <a:srgbClr val="1436CA"/>
                </a:solidFill>
              </a:rPr>
              <a:t>kHz “nest</a:t>
            </a:r>
            <a:r>
              <a:rPr lang="cs-CZ" dirty="0" err="1" smtClean="0">
                <a:solidFill>
                  <a:srgbClr val="1436CA"/>
                </a:solidFill>
              </a:rPr>
              <a:t>íhají</a:t>
            </a:r>
            <a:r>
              <a:rPr lang="en-US" dirty="0" smtClean="0">
                <a:solidFill>
                  <a:srgbClr val="1436CA"/>
                </a:solidFill>
              </a:rPr>
              <a:t>”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We need to analyze what happened using spectrograms.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n-US" dirty="0" err="1" smtClean="0">
                <a:solidFill>
                  <a:srgbClr val="FF0000"/>
                </a:solidFill>
              </a:rPr>
              <a:t>downsampling_wrong_spectra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Lots of mess in low frequencies that was not there in the original signal !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20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421900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Downsampling</a:t>
            </a:r>
            <a:r>
              <a:rPr lang="en-US" dirty="0" smtClean="0"/>
              <a:t> in a correct way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8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There is lots of energy in the spectrum above </a:t>
            </a:r>
            <a:r>
              <a:rPr lang="el-GR" i="1" dirty="0"/>
              <a:t>Ω</a:t>
            </a:r>
            <a:r>
              <a:rPr lang="en-US" i="1" baseline="-25000" dirty="0"/>
              <a:t>s </a:t>
            </a:r>
            <a:r>
              <a:rPr lang="en-US" i="1" dirty="0"/>
              <a:t>/</a:t>
            </a:r>
            <a:r>
              <a:rPr lang="en-US" i="1" dirty="0" smtClean="0"/>
              <a:t>2, </a:t>
            </a:r>
            <a:r>
              <a:rPr lang="en-US" dirty="0" smtClean="0"/>
              <a:t>so lots of aliasing. </a:t>
            </a:r>
          </a:p>
          <a:p>
            <a:r>
              <a:rPr lang="en-US" dirty="0" smtClean="0"/>
              <a:t>We need to use anti-aliasing filter. </a:t>
            </a:r>
          </a:p>
          <a:p>
            <a:r>
              <a:rPr lang="en-US" dirty="0" smtClean="0"/>
              <a:t>It can be a truncated cardinal sine crossing the time axis every 6</a:t>
            </a:r>
            <a:r>
              <a:rPr lang="en-US" baseline="30000" dirty="0" smtClean="0"/>
              <a:t>th</a:t>
            </a:r>
            <a:r>
              <a:rPr lang="en-US" dirty="0" smtClean="0"/>
              <a:t> sample – exactly the spectral characteristics we need.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en-US" dirty="0" err="1" smtClean="0">
                <a:solidFill>
                  <a:srgbClr val="FF0000"/>
                </a:solidFill>
              </a:rPr>
              <a:t>aa_filter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Now we can </a:t>
            </a:r>
          </a:p>
          <a:p>
            <a:pPr lvl="1"/>
            <a:r>
              <a:rPr lang="en-US" dirty="0" smtClean="0"/>
              <a:t>First apply the anti-aliasing filter </a:t>
            </a:r>
          </a:p>
          <a:p>
            <a:pPr lvl="1"/>
            <a:r>
              <a:rPr lang="en-US" dirty="0" smtClean="0"/>
              <a:t>Then down-sample.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n-US" dirty="0" err="1">
                <a:solidFill>
                  <a:srgbClr val="FF0000"/>
                </a:solidFill>
              </a:rPr>
              <a:t>downsampling_aa_solved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Sounds good, let us check on the spectrograms …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n-US" dirty="0" err="1" smtClean="0">
                <a:solidFill>
                  <a:srgbClr val="FF0000"/>
                </a:solidFill>
              </a:rPr>
              <a:t>downsampling_aa_solved_spectra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21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52847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Up-sampling a signal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85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inverse situation – we have a signal on low sampling frequency and want to convert it to higher </a:t>
            </a:r>
            <a:r>
              <a:rPr lang="en-US" i="1" dirty="0"/>
              <a:t>F</a:t>
            </a:r>
            <a:r>
              <a:rPr lang="en-US" i="1" baseline="-25000" dirty="0"/>
              <a:t>s </a:t>
            </a:r>
            <a:r>
              <a:rPr lang="en-US" dirty="0" smtClean="0"/>
              <a:t>(for example to play telephone speech on studio equipment). </a:t>
            </a:r>
          </a:p>
          <a:p>
            <a:r>
              <a:rPr lang="en-US" dirty="0" smtClean="0"/>
              <a:t>Example with recording on </a:t>
            </a:r>
            <a:r>
              <a:rPr lang="en-US" i="1" dirty="0"/>
              <a:t>F</a:t>
            </a:r>
            <a:r>
              <a:rPr lang="en-US" i="1" baseline="-25000" dirty="0"/>
              <a:t>s </a:t>
            </a:r>
            <a:r>
              <a:rPr lang="en-US" dirty="0" smtClean="0"/>
              <a:t>= 8 kHz with target </a:t>
            </a:r>
            <a:r>
              <a:rPr lang="en-US" i="1" dirty="0"/>
              <a:t>F</a:t>
            </a:r>
            <a:r>
              <a:rPr lang="en-US" i="1" baseline="-25000" dirty="0"/>
              <a:t>s </a:t>
            </a:r>
            <a:r>
              <a:rPr lang="en-US" dirty="0" smtClean="0"/>
              <a:t>= 48 kHz. </a:t>
            </a:r>
          </a:p>
          <a:p>
            <a:r>
              <a:rPr lang="en-US" dirty="0" smtClean="0"/>
              <a:t>We need to somehow create the missing samples – idea No. 1: fill them with zeros.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en-US" dirty="0" err="1" smtClean="0">
                <a:solidFill>
                  <a:srgbClr val="FF0000"/>
                </a:solidFill>
              </a:rPr>
              <a:t>upsampling_zerofill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The result does not sound terribly good, let us analyze the spectra …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n-US" dirty="0" err="1" smtClean="0">
                <a:solidFill>
                  <a:srgbClr val="FF0000"/>
                </a:solidFill>
              </a:rPr>
              <a:t>upsampling_zerofill_spectra</a:t>
            </a:r>
            <a:endParaRPr lang="en-US" dirty="0" smtClean="0"/>
          </a:p>
          <a:p>
            <a:pPr lvl="1"/>
            <a:r>
              <a:rPr lang="en-US" dirty="0" smtClean="0"/>
              <a:t>We see repetitions of the basic spectrum above 4 kHz. </a:t>
            </a:r>
          </a:p>
          <a:p>
            <a:pPr lvl="1"/>
            <a:r>
              <a:rPr lang="en-US" dirty="0" smtClean="0"/>
              <a:t>No surprise, remember basic truth about spectra: </a:t>
            </a:r>
            <a:r>
              <a:rPr lang="en-US" b="1" dirty="0" smtClean="0"/>
              <a:t>“signal gets sampled in time -&gt; spectrum becomes periodic.” !</a:t>
            </a:r>
            <a:r>
              <a:rPr lang="en-US" dirty="0" smtClean="0"/>
              <a:t> … and we actually did sampling of the signal !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22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00855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ways to up-sample the signal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Holding the value for the duration of 6 samples = interpolation of 0</a:t>
            </a:r>
            <a:r>
              <a:rPr lang="en-US" baseline="30000" dirty="0" smtClean="0"/>
              <a:t>th</a:t>
            </a:r>
            <a:r>
              <a:rPr lang="en-US" dirty="0" smtClean="0"/>
              <a:t> order.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n-US" dirty="0" err="1">
                <a:solidFill>
                  <a:srgbClr val="FF0000"/>
                </a:solidFill>
              </a:rPr>
              <a:t>upsampling_steps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Still lots of artifacts </a:t>
            </a:r>
            <a:r>
              <a:rPr lang="en-US" dirty="0"/>
              <a:t>above 4 kHz. 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Connecting the samples linearly </a:t>
            </a:r>
            <a:r>
              <a:rPr lang="en-US" dirty="0"/>
              <a:t>= interpolation of </a:t>
            </a: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order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Can actually be done with a special “roof-like” impulse response and shifting the resulting signal – check the Python code </a:t>
            </a:r>
            <a:r>
              <a:rPr lang="en-US" dirty="0" smtClean="0">
                <a:sym typeface="Wingdings" panose="05000000000000000000" pitchFamily="2" charset="2"/>
              </a:rPr>
              <a:t>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en-US" dirty="0" err="1" smtClean="0">
                <a:solidFill>
                  <a:srgbClr val="FF0000"/>
                </a:solidFill>
              </a:rPr>
              <a:t>upsampling_lines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Artifacts still not removed ! 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23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07662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way to up-sample the signal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operation equals to reconstruction of a continuous-time signal from discrete one (just imagine infinity samples between original ones, not just 5). </a:t>
            </a:r>
          </a:p>
          <a:p>
            <a:r>
              <a:rPr lang="en-US" dirty="0" smtClean="0"/>
              <a:t>We can therefore run the same cardinal sine filter that we used for down-sampling.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n-US" dirty="0" err="1" smtClean="0">
                <a:solidFill>
                  <a:srgbClr val="FF0000"/>
                </a:solidFill>
              </a:rPr>
              <a:t>upsampling_correct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Artifacts attenuated but not 100%, as we have a real (not ideal) filter (and we are using log for visualization) </a:t>
            </a:r>
          </a:p>
          <a:p>
            <a:pPr lvl="1"/>
            <a:r>
              <a:rPr lang="en-US" dirty="0" smtClean="0"/>
              <a:t>The audio quality is good. </a:t>
            </a:r>
          </a:p>
          <a:p>
            <a:pPr lvl="1"/>
            <a:r>
              <a:rPr lang="en-US" dirty="0" smtClean="0"/>
              <a:t>When visualizing the result, do not forget to shift the resulting signal, as the </a:t>
            </a:r>
            <a:r>
              <a:rPr lang="en-US" dirty="0" err="1" smtClean="0"/>
              <a:t>sinc</a:t>
            </a:r>
            <a:r>
              <a:rPr lang="en-US" dirty="0" smtClean="0"/>
              <a:t> filter causes delay.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24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80919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/>
              <a:t>Sampling in time and its impact on spectrum </a:t>
            </a:r>
          </a:p>
          <a:p>
            <a:pPr>
              <a:defRPr/>
            </a:pPr>
            <a:r>
              <a:rPr lang="en-US" altLang="en-US" dirty="0"/>
              <a:t>Sampling theorem, aliasing and reconstruction </a:t>
            </a:r>
          </a:p>
          <a:p>
            <a:pPr>
              <a:defRPr/>
            </a:pPr>
            <a:r>
              <a:rPr lang="en-US" altLang="en-US" dirty="0"/>
              <a:t>Sampling and reconstruction in practice – up- and down-sampling</a:t>
            </a:r>
          </a:p>
          <a:p>
            <a:pPr>
              <a:defRPr/>
            </a:pPr>
            <a:r>
              <a:rPr lang="en-US" altLang="en-US" b="1" dirty="0">
                <a:solidFill>
                  <a:srgbClr val="FF0000"/>
                </a:solidFill>
              </a:rPr>
              <a:t>Computing spectra of continuous signals </a:t>
            </a:r>
          </a:p>
          <a:p>
            <a:pPr>
              <a:defRPr/>
            </a:pPr>
            <a:r>
              <a:rPr lang="en-US" altLang="en-US" dirty="0"/>
              <a:t>Fourier series numerically using DFT</a:t>
            </a:r>
          </a:p>
          <a:p>
            <a:pPr>
              <a:defRPr/>
            </a:pPr>
            <a:r>
              <a:rPr lang="en-US" altLang="en-US" dirty="0"/>
              <a:t>Fourier transform numerically using DFT</a:t>
            </a:r>
          </a:p>
          <a:p>
            <a:pPr>
              <a:defRPr/>
            </a:pPr>
            <a:r>
              <a:rPr lang="en-US" altLang="en-US" dirty="0"/>
              <a:t>Summary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F34F89-982A-4198-A0CF-A96AF9D19548}" type="slidenum">
              <a:rPr lang="cs-CZ" altLang="en-US" smtClean="0"/>
              <a:pPr>
                <a:defRPr/>
              </a:pPr>
              <a:t>25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77261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computation of Fourier series and Fourier transform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analyze how to compute FS and FT from sampled signals. </a:t>
            </a:r>
          </a:p>
          <a:p>
            <a:r>
              <a:rPr lang="en-US" dirty="0" smtClean="0"/>
              <a:t>We will use numerical integration, remember: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It will always result in the Discrete Fourier transform (DFT), so let us review its definition and properties… 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26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432" y="2868228"/>
            <a:ext cx="3257247" cy="82404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9856" y="2708920"/>
            <a:ext cx="6644917" cy="2925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77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Discrete Fourier transform (DFT) analysis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838200" y="2924175"/>
            <a:ext cx="10515600" cy="3933825"/>
          </a:xfrm>
        </p:spPr>
        <p:txBody>
          <a:bodyPr/>
          <a:lstStyle/>
          <a:p>
            <a:r>
              <a:rPr lang="en-US" altLang="en-US" dirty="0" smtClean="0"/>
              <a:t>Input: signal </a:t>
            </a:r>
            <a:r>
              <a:rPr lang="en-US" altLang="en-US" i="1" dirty="0" smtClean="0"/>
              <a:t>x[n]</a:t>
            </a:r>
            <a:r>
              <a:rPr lang="en-US" altLang="en-US" dirty="0" smtClean="0"/>
              <a:t> of </a:t>
            </a:r>
            <a:r>
              <a:rPr lang="en-US" altLang="en-US" i="1" dirty="0" smtClean="0"/>
              <a:t>N</a:t>
            </a:r>
            <a:r>
              <a:rPr lang="en-US" altLang="en-US" dirty="0" smtClean="0"/>
              <a:t> samples </a:t>
            </a:r>
          </a:p>
          <a:p>
            <a:r>
              <a:rPr lang="en-US" altLang="en-US" dirty="0" smtClean="0"/>
              <a:t>Output: </a:t>
            </a:r>
            <a:r>
              <a:rPr lang="en-US" altLang="en-US" i="1" dirty="0" smtClean="0"/>
              <a:t>N</a:t>
            </a:r>
            <a:r>
              <a:rPr lang="en-US" altLang="en-US" dirty="0" smtClean="0"/>
              <a:t> </a:t>
            </a:r>
            <a:r>
              <a:rPr lang="en-US" altLang="en-US" b="1" dirty="0" smtClean="0"/>
              <a:t>complex </a:t>
            </a:r>
            <a:r>
              <a:rPr lang="en-US" altLang="en-US" dirty="0" smtClean="0"/>
              <a:t>coefficients </a:t>
            </a:r>
            <a:r>
              <a:rPr lang="en-US" altLang="en-US" i="1" dirty="0" smtClean="0"/>
              <a:t>X[k] </a:t>
            </a:r>
            <a:r>
              <a:rPr lang="en-US" altLang="en-US" dirty="0" smtClean="0"/>
              <a:t>providing the information on </a:t>
            </a:r>
          </a:p>
          <a:p>
            <a:pPr lvl="1"/>
            <a:r>
              <a:rPr lang="en-US" altLang="en-US" dirty="0" smtClean="0"/>
              <a:t>Frequency – index 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, corresponds to normalized frequency </a:t>
            </a:r>
            <a:r>
              <a:rPr lang="en-US" altLang="en-US" i="1" dirty="0" smtClean="0"/>
              <a:t>k/N</a:t>
            </a:r>
            <a:r>
              <a:rPr lang="en-US" altLang="en-US" dirty="0" smtClean="0"/>
              <a:t> and regular frequency </a:t>
            </a:r>
            <a:r>
              <a:rPr lang="en-US" altLang="en-US" i="1" dirty="0" smtClean="0"/>
              <a:t>k/N F</a:t>
            </a:r>
            <a:r>
              <a:rPr lang="en-US" altLang="en-US" i="1" baseline="-25000" dirty="0" smtClean="0"/>
              <a:t>s</a:t>
            </a:r>
            <a:r>
              <a:rPr lang="en-US" altLang="en-US" i="1" dirty="0" smtClean="0"/>
              <a:t>. </a:t>
            </a:r>
            <a:r>
              <a:rPr lang="en-US" altLang="en-US" dirty="0" smtClean="0"/>
              <a:t>Normalization and de-normalization of frequency involves a simple division or multiplication by sampling frequency </a:t>
            </a:r>
            <a:r>
              <a:rPr lang="en-US" altLang="en-US" i="1" dirty="0" smtClean="0"/>
              <a:t>F</a:t>
            </a:r>
            <a:r>
              <a:rPr lang="en-US" altLang="en-US" i="1" baseline="-25000" dirty="0" smtClean="0"/>
              <a:t>s</a:t>
            </a:r>
            <a:r>
              <a:rPr lang="en-US" altLang="en-US" i="1" dirty="0" smtClean="0"/>
              <a:t>.</a:t>
            </a:r>
          </a:p>
          <a:p>
            <a:pPr lvl="1"/>
            <a:r>
              <a:rPr lang="en-US" altLang="en-US" dirty="0" smtClean="0"/>
              <a:t>How much ? Magnitude (absolute value, </a:t>
            </a:r>
            <a:r>
              <a:rPr lang="en-US" altLang="en-US" dirty="0" err="1" smtClean="0">
                <a:solidFill>
                  <a:srgbClr val="1436CA"/>
                </a:solidFill>
              </a:rPr>
              <a:t>modul</a:t>
            </a:r>
            <a:r>
              <a:rPr lang="en-US" altLang="en-US" dirty="0" smtClean="0"/>
              <a:t>) |</a:t>
            </a:r>
            <a:r>
              <a:rPr lang="en-US" altLang="en-US" i="1" dirty="0" smtClean="0"/>
              <a:t>X[k]</a:t>
            </a:r>
            <a:r>
              <a:rPr lang="en-US" altLang="en-US" dirty="0" smtClean="0"/>
              <a:t>|. </a:t>
            </a:r>
          </a:p>
          <a:p>
            <a:pPr lvl="1"/>
            <a:r>
              <a:rPr lang="en-US" altLang="en-US" dirty="0" smtClean="0"/>
              <a:t>How shifted ? Phase (angle, </a:t>
            </a:r>
            <a:r>
              <a:rPr lang="en-US" altLang="en-US" dirty="0" smtClean="0">
                <a:solidFill>
                  <a:srgbClr val="1436CA"/>
                </a:solidFill>
              </a:rPr>
              <a:t>argument</a:t>
            </a:r>
            <a:r>
              <a:rPr lang="en-US" altLang="en-US" dirty="0" smtClean="0"/>
              <a:t>, phase shift) </a:t>
            </a:r>
            <a:r>
              <a:rPr lang="en-US" altLang="en-US" dirty="0" err="1" smtClean="0"/>
              <a:t>arg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X[k]</a:t>
            </a:r>
            <a:r>
              <a:rPr lang="en-US" altLang="en-US" dirty="0" smtClean="0"/>
              <a:t>.</a:t>
            </a:r>
          </a:p>
          <a:p>
            <a:r>
              <a:rPr lang="en-US" altLang="en-US" dirty="0" smtClean="0"/>
              <a:t>Easy to implement by definition but using FFT is much faster </a:t>
            </a:r>
            <a:br>
              <a:rPr lang="en-US" altLang="en-US" dirty="0" smtClean="0"/>
            </a:br>
            <a:r>
              <a:rPr lang="en-US" altLang="en-US" dirty="0" smtClean="0"/>
              <a:t>(for </a:t>
            </a:r>
            <a:r>
              <a:rPr lang="en-US" altLang="en-US" i="1" dirty="0" smtClean="0"/>
              <a:t>N = 2</a:t>
            </a:r>
            <a:r>
              <a:rPr lang="en-US" altLang="en-US" i="1" baseline="30000" dirty="0" smtClean="0"/>
              <a:t>b</a:t>
            </a:r>
            <a:r>
              <a:rPr lang="en-US" altLang="en-US" dirty="0" smtClean="0"/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E7709F-36AE-4F0C-9FEC-71B03150D515}" type="slidenum">
              <a:rPr lang="cs-CZ" altLang="en-US" smtClean="0"/>
              <a:pPr>
                <a:defRPr/>
              </a:pPr>
              <a:t>27</a:t>
            </a:fld>
            <a:r>
              <a:rPr lang="en-US" altLang="en-US" smtClean="0"/>
              <a:t> / 43</a:t>
            </a:r>
            <a:endParaRPr lang="cs-CZ" altLang="en-US" dirty="0"/>
          </a:p>
        </p:txBody>
      </p:sp>
      <p:pic>
        <p:nvPicPr>
          <p:cNvPr id="16389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2588" y="1412875"/>
            <a:ext cx="380682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736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DFT analysis II.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real input signals </a:t>
            </a:r>
            <a:r>
              <a:rPr lang="en-US" i="1" dirty="0" smtClean="0"/>
              <a:t>x[n], </a:t>
            </a:r>
            <a:r>
              <a:rPr lang="en-US" dirty="0" smtClean="0"/>
              <a:t>coefficients </a:t>
            </a:r>
            <a:r>
              <a:rPr lang="en-US" i="1" dirty="0" smtClean="0"/>
              <a:t>X[k]</a:t>
            </a:r>
            <a:r>
              <a:rPr lang="en-US" dirty="0" smtClean="0"/>
              <a:t> are symmetrical (complex conjugate </a:t>
            </a:r>
            <a:r>
              <a:rPr lang="en-US" i="1" dirty="0" smtClean="0"/>
              <a:t>X[k] = X</a:t>
            </a:r>
            <a:r>
              <a:rPr lang="en-US" i="1" baseline="30000" dirty="0" smtClean="0"/>
              <a:t>*</a:t>
            </a:r>
            <a:r>
              <a:rPr lang="en-US" i="1" dirty="0" smtClean="0"/>
              <a:t>[N-k]</a:t>
            </a:r>
            <a:r>
              <a:rPr lang="en-US" dirty="0" smtClean="0"/>
              <a:t>:</a:t>
            </a:r>
          </a:p>
          <a:p>
            <a:pPr lvl="1">
              <a:defRPr/>
            </a:pPr>
            <a:r>
              <a:rPr lang="en-US" dirty="0" smtClean="0"/>
              <a:t> |</a:t>
            </a:r>
            <a:r>
              <a:rPr lang="en-US" i="1" dirty="0" smtClean="0"/>
              <a:t>X[k]</a:t>
            </a:r>
            <a:r>
              <a:rPr lang="en-US" dirty="0" smtClean="0"/>
              <a:t>|</a:t>
            </a:r>
            <a:r>
              <a:rPr lang="en-US" i="1" dirty="0" smtClean="0"/>
              <a:t> = </a:t>
            </a:r>
            <a:r>
              <a:rPr lang="en-US" dirty="0" smtClean="0"/>
              <a:t>|</a:t>
            </a:r>
            <a:r>
              <a:rPr lang="en-US" i="1" dirty="0" smtClean="0"/>
              <a:t>X[N-k]</a:t>
            </a:r>
            <a:r>
              <a:rPr lang="en-US" dirty="0" smtClean="0"/>
              <a:t>|     and     </a:t>
            </a:r>
            <a:r>
              <a:rPr lang="en-US" dirty="0" err="1" smtClean="0"/>
              <a:t>arg</a:t>
            </a:r>
            <a:r>
              <a:rPr lang="en-US" dirty="0" smtClean="0"/>
              <a:t> </a:t>
            </a:r>
            <a:r>
              <a:rPr lang="en-US" i="1" dirty="0" smtClean="0"/>
              <a:t>X[k] = -</a:t>
            </a:r>
            <a:r>
              <a:rPr lang="en-US" dirty="0" err="1" smtClean="0"/>
              <a:t>arg</a:t>
            </a:r>
            <a:r>
              <a:rPr lang="en-US" dirty="0" smtClean="0"/>
              <a:t> </a:t>
            </a:r>
            <a:r>
              <a:rPr lang="en-US" i="1" dirty="0" smtClean="0"/>
              <a:t>X[N-k]</a:t>
            </a:r>
          </a:p>
          <a:p>
            <a:pPr>
              <a:defRPr/>
            </a:pPr>
            <a:r>
              <a:rPr lang="en-US" dirty="0" smtClean="0"/>
              <a:t>… so that it is enough to store and visualize the spectrum only from </a:t>
            </a:r>
            <a:br>
              <a:rPr lang="en-US" dirty="0" smtClean="0"/>
            </a:br>
            <a:r>
              <a:rPr lang="en-US" i="1" dirty="0" smtClean="0"/>
              <a:t>k = 0 </a:t>
            </a:r>
            <a:r>
              <a:rPr lang="en-US" dirty="0" smtClean="0"/>
              <a:t>to </a:t>
            </a:r>
            <a:r>
              <a:rPr lang="en-US" i="1" dirty="0" smtClean="0"/>
              <a:t>k = N/2</a:t>
            </a:r>
            <a:r>
              <a:rPr lang="en-US" dirty="0" smtClean="0"/>
              <a:t>. This corresponds to normalized frequencies </a:t>
            </a:r>
            <a:r>
              <a:rPr lang="en-US" i="1" dirty="0" smtClean="0"/>
              <a:t>0 … ½ </a:t>
            </a:r>
            <a:r>
              <a:rPr lang="en-US" dirty="0" smtClean="0"/>
              <a:t>and regular frequencies </a:t>
            </a:r>
            <a:r>
              <a:rPr lang="en-US" i="1" dirty="0" smtClean="0"/>
              <a:t>0 … F</a:t>
            </a:r>
            <a:r>
              <a:rPr lang="en-US" i="1" baseline="-25000" dirty="0" smtClean="0"/>
              <a:t>s </a:t>
            </a:r>
            <a:r>
              <a:rPr lang="en-US" i="1" dirty="0" smtClean="0"/>
              <a:t>/2. </a:t>
            </a:r>
          </a:p>
          <a:p>
            <a:pPr marL="0" indent="0"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Attention, the number of coefficients to retain is </a:t>
            </a:r>
            <a:r>
              <a:rPr lang="en-US" b="1" dirty="0" smtClean="0">
                <a:solidFill>
                  <a:srgbClr val="FF0000"/>
                </a:solidFill>
              </a:rPr>
              <a:t>NOT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N/2 </a:t>
            </a:r>
            <a:r>
              <a:rPr lang="en-US" dirty="0" smtClean="0">
                <a:solidFill>
                  <a:srgbClr val="FF0000"/>
                </a:solidFill>
              </a:rPr>
              <a:t>but </a:t>
            </a:r>
            <a:r>
              <a:rPr lang="en-US" i="1" dirty="0" smtClean="0">
                <a:solidFill>
                  <a:srgbClr val="FF0000"/>
                </a:solidFill>
              </a:rPr>
              <a:t>N/2+1</a:t>
            </a:r>
            <a:r>
              <a:rPr lang="en-US" dirty="0" smtClean="0">
                <a:solidFill>
                  <a:srgbClr val="FF0000"/>
                </a:solidFill>
              </a:rPr>
              <a:t> !!!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03CB43-3FB5-4A99-A797-036AF430E6A8}" type="slidenum">
              <a:rPr lang="cs-CZ" altLang="en-US" smtClean="0"/>
              <a:pPr>
                <a:defRPr/>
              </a:pPr>
              <a:t>28</a:t>
            </a:fld>
            <a:r>
              <a:rPr lang="en-US" altLang="en-US" smtClean="0"/>
              <a:t> / 43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427179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remember when using DFT …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874424" cy="48958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signal is </a:t>
            </a:r>
            <a:r>
              <a:rPr lang="en-US" b="1" dirty="0" smtClean="0"/>
              <a:t>sampled</a:t>
            </a:r>
            <a:r>
              <a:rPr lang="en-US" dirty="0" smtClean="0"/>
              <a:t>, so that the spectrum is </a:t>
            </a:r>
            <a:r>
              <a:rPr lang="en-US" b="1" dirty="0" smtClean="0"/>
              <a:t>periodic</a:t>
            </a:r>
            <a:r>
              <a:rPr lang="en-US" dirty="0" smtClean="0"/>
              <a:t>. We compute only one period: coefficients 0 … N-1</a:t>
            </a:r>
          </a:p>
          <a:p>
            <a:pPr lvl="1"/>
            <a:r>
              <a:rPr lang="en-US" dirty="0" smtClean="0"/>
              <a:t>Regular frequencies 0 … almost </a:t>
            </a:r>
            <a:r>
              <a:rPr lang="en-US" altLang="en-US" i="1" dirty="0" smtClean="0"/>
              <a:t>F</a:t>
            </a:r>
            <a:r>
              <a:rPr lang="en-US" altLang="en-US" i="1" baseline="-25000" dirty="0" smtClean="0"/>
              <a:t>s 	</a:t>
            </a:r>
            <a:r>
              <a:rPr lang="en-US" altLang="en-US" dirty="0" smtClean="0"/>
              <a:t>angular frequencies </a:t>
            </a:r>
            <a:r>
              <a:rPr lang="en-US" dirty="0" smtClean="0"/>
              <a:t>0 … almost </a:t>
            </a:r>
            <a:r>
              <a:rPr lang="en-US" i="1" dirty="0" smtClean="0"/>
              <a:t>2</a:t>
            </a:r>
            <a:r>
              <a:rPr lang="el-GR" i="1" dirty="0" smtClean="0"/>
              <a:t>π</a:t>
            </a:r>
            <a:r>
              <a:rPr lang="en-US" altLang="en-US" i="1" dirty="0" smtClean="0"/>
              <a:t>F</a:t>
            </a:r>
            <a:r>
              <a:rPr lang="en-US" altLang="en-US" i="1" baseline="-25000" dirty="0" smtClean="0"/>
              <a:t>s </a:t>
            </a:r>
          </a:p>
          <a:p>
            <a:pPr lvl="1"/>
            <a:r>
              <a:rPr lang="en-US" dirty="0" smtClean="0"/>
              <a:t>Norm. frequencies </a:t>
            </a:r>
            <a:r>
              <a:rPr lang="en-US" dirty="0"/>
              <a:t>0 … almost </a:t>
            </a:r>
            <a:r>
              <a:rPr lang="en-US" altLang="en-US" i="1" dirty="0" smtClean="0"/>
              <a:t>1</a:t>
            </a:r>
            <a:r>
              <a:rPr lang="en-US" altLang="en-US" i="1" baseline="-25000" dirty="0" smtClean="0"/>
              <a:t> </a:t>
            </a:r>
            <a:r>
              <a:rPr lang="en-US" altLang="en-US" i="1" baseline="-25000" dirty="0"/>
              <a:t>	</a:t>
            </a:r>
            <a:r>
              <a:rPr lang="en-US" altLang="en-US" dirty="0" smtClean="0"/>
              <a:t>norm. angular </a:t>
            </a:r>
            <a:r>
              <a:rPr lang="en-US" altLang="en-US" dirty="0"/>
              <a:t>frequencies </a:t>
            </a:r>
            <a:r>
              <a:rPr lang="en-US" dirty="0"/>
              <a:t>0 … </a:t>
            </a:r>
            <a:r>
              <a:rPr lang="en-US" dirty="0" smtClean="0"/>
              <a:t>almost </a:t>
            </a:r>
            <a:r>
              <a:rPr lang="en-US" i="1" dirty="0" smtClean="0"/>
              <a:t>2</a:t>
            </a:r>
            <a:r>
              <a:rPr lang="el-GR" i="1" dirty="0" smtClean="0"/>
              <a:t>π</a:t>
            </a:r>
            <a:endParaRPr lang="en-US" i="1" dirty="0" smtClean="0"/>
          </a:p>
          <a:p>
            <a:pPr lvl="1"/>
            <a:r>
              <a:rPr lang="en-US" dirty="0" smtClean="0"/>
              <a:t>… but the periodicity can betray us in case the sampling theorem is not respected. </a:t>
            </a:r>
            <a:endParaRPr lang="en-US" i="1" dirty="0" smtClean="0"/>
          </a:p>
          <a:p>
            <a:r>
              <a:rPr lang="en-US" dirty="0" smtClean="0"/>
              <a:t>The spectrum of DFT is </a:t>
            </a:r>
            <a:r>
              <a:rPr lang="en-US" b="1" dirty="0" smtClean="0"/>
              <a:t>sampled </a:t>
            </a:r>
            <a:r>
              <a:rPr lang="en-US" dirty="0" smtClean="0"/>
              <a:t>(we have only a discrete set of coefficients sitting at multiples of </a:t>
            </a:r>
            <a:r>
              <a:rPr lang="en-US" altLang="en-US" i="1" dirty="0" smtClean="0"/>
              <a:t>F</a:t>
            </a:r>
            <a:r>
              <a:rPr lang="en-US" altLang="en-US" i="1" baseline="-25000" dirty="0" smtClean="0"/>
              <a:t>s </a:t>
            </a:r>
            <a:r>
              <a:rPr lang="en-US" i="1" dirty="0" smtClean="0"/>
              <a:t>/N</a:t>
            </a:r>
            <a:r>
              <a:rPr lang="en-US" dirty="0" smtClean="0"/>
              <a:t>, </a:t>
            </a:r>
            <a:r>
              <a:rPr lang="en-US" i="1" dirty="0"/>
              <a:t>2</a:t>
            </a:r>
            <a:r>
              <a:rPr lang="el-GR" i="1" dirty="0"/>
              <a:t>π</a:t>
            </a:r>
            <a:r>
              <a:rPr lang="en-US" altLang="en-US" i="1" dirty="0"/>
              <a:t>F</a:t>
            </a:r>
            <a:r>
              <a:rPr lang="en-US" altLang="en-US" i="1" baseline="-25000" dirty="0"/>
              <a:t>s </a:t>
            </a:r>
            <a:r>
              <a:rPr lang="en-US" altLang="en-US" i="1" dirty="0" smtClean="0"/>
              <a:t>/N, 1/N </a:t>
            </a:r>
            <a:r>
              <a:rPr lang="en-US" altLang="en-US" dirty="0" smtClean="0"/>
              <a:t>or</a:t>
            </a:r>
            <a:r>
              <a:rPr lang="en-US" altLang="en-US" i="1" dirty="0" smtClean="0"/>
              <a:t> </a:t>
            </a:r>
            <a:r>
              <a:rPr lang="en-US" i="1" dirty="0"/>
              <a:t>2</a:t>
            </a:r>
            <a:r>
              <a:rPr lang="el-GR" i="1" dirty="0" smtClean="0"/>
              <a:t>π</a:t>
            </a:r>
            <a:r>
              <a:rPr lang="en-US" altLang="en-US" i="1" dirty="0" smtClean="0"/>
              <a:t>/N (</a:t>
            </a:r>
            <a:r>
              <a:rPr lang="en-US" altLang="en-US" dirty="0" smtClean="0"/>
              <a:t>depending on  the used frequency</a:t>
            </a:r>
            <a:r>
              <a:rPr lang="en-US" dirty="0" smtClean="0"/>
              <a:t>), </a:t>
            </a:r>
            <a:r>
              <a:rPr lang="en-US" dirty="0"/>
              <a:t>so that the </a:t>
            </a:r>
            <a:r>
              <a:rPr lang="en-US" dirty="0" smtClean="0"/>
              <a:t>signal is </a:t>
            </a:r>
            <a:r>
              <a:rPr lang="en-US" b="1" dirty="0" smtClean="0"/>
              <a:t>periodic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We actually compute </a:t>
            </a:r>
            <a:r>
              <a:rPr lang="en-US" b="1" dirty="0" smtClean="0"/>
              <a:t>Discrete Fourier Series </a:t>
            </a:r>
            <a:r>
              <a:rPr lang="en-US" dirty="0" smtClean="0"/>
              <a:t>(DFS, </a:t>
            </a:r>
            <a:r>
              <a:rPr lang="en-US" dirty="0" smtClean="0">
                <a:solidFill>
                  <a:srgbClr val="1436CA"/>
                </a:solidFill>
              </a:rPr>
              <a:t>disk</a:t>
            </a:r>
            <a:r>
              <a:rPr lang="cs-CZ" dirty="0" err="1" smtClean="0">
                <a:solidFill>
                  <a:srgbClr val="1436CA"/>
                </a:solidFill>
              </a:rPr>
              <a:t>rétní</a:t>
            </a:r>
            <a:r>
              <a:rPr lang="cs-CZ" dirty="0" smtClean="0">
                <a:solidFill>
                  <a:srgbClr val="1436CA"/>
                </a:solidFill>
              </a:rPr>
              <a:t> Fourierova řada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of periodic repetitions of the </a:t>
            </a:r>
            <a:r>
              <a:rPr lang="en-US" i="1" dirty="0" smtClean="0"/>
              <a:t>N</a:t>
            </a:r>
            <a:r>
              <a:rPr lang="en-US" dirty="0" smtClean="0"/>
              <a:t> samples. </a:t>
            </a:r>
          </a:p>
          <a:p>
            <a:r>
              <a:rPr lang="en-US" dirty="0" smtClean="0"/>
              <a:t>The signal was selected by a window, that will influence the spectrum. x(t) w(t) ---&gt; X(j</a:t>
            </a:r>
            <a:r>
              <a:rPr lang="el-GR" dirty="0" smtClean="0"/>
              <a:t>ω</a:t>
            </a:r>
            <a:r>
              <a:rPr lang="en-US" dirty="0" smtClean="0"/>
              <a:t>) * W(j</a:t>
            </a:r>
            <a:r>
              <a:rPr lang="el-GR" dirty="0"/>
              <a:t>ω</a:t>
            </a:r>
            <a:r>
              <a:rPr lang="en-US" dirty="0"/>
              <a:t>)</a:t>
            </a:r>
            <a:endParaRPr lang="en-US" altLang="en-US" i="1" baseline="-25000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29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72004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(</a:t>
            </a:r>
            <a:r>
              <a:rPr lang="en-US" dirty="0" err="1" smtClean="0">
                <a:solidFill>
                  <a:srgbClr val="1436CA"/>
                </a:solidFill>
              </a:rPr>
              <a:t>vzorkov</a:t>
            </a:r>
            <a:r>
              <a:rPr lang="cs-CZ" dirty="0" err="1" smtClean="0">
                <a:solidFill>
                  <a:srgbClr val="1436CA"/>
                </a:solidFill>
              </a:rPr>
              <a:t>ání</a:t>
            </a:r>
            <a:r>
              <a:rPr lang="en-US" dirty="0" smtClean="0"/>
              <a:t>) in time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27711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We have a continuous-time signal </a:t>
            </a:r>
            <a:r>
              <a:rPr lang="en-US" i="1" dirty="0" smtClean="0"/>
              <a:t>x(t)</a:t>
            </a:r>
            <a:r>
              <a:rPr lang="en-US" dirty="0" smtClean="0"/>
              <a:t> and we want to have its sampled (discrete) variant </a:t>
            </a:r>
            <a:r>
              <a:rPr lang="en-US" i="1" dirty="0" smtClean="0"/>
              <a:t>x[n]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We will define a sampling frequency </a:t>
            </a:r>
            <a:r>
              <a:rPr lang="en-US" i="1" dirty="0" smtClean="0"/>
              <a:t>F</a:t>
            </a:r>
            <a:r>
              <a:rPr lang="en-US" i="1" baseline="-25000" dirty="0" smtClean="0"/>
              <a:t>s</a:t>
            </a:r>
            <a:r>
              <a:rPr lang="en-US" dirty="0" smtClean="0"/>
              <a:t> (that can be converted to angular sampling frequency </a:t>
            </a:r>
            <a:r>
              <a:rPr lang="el-GR" i="1" dirty="0" smtClean="0"/>
              <a:t>Ω</a:t>
            </a:r>
            <a:r>
              <a:rPr lang="en-US" i="1" baseline="-25000" dirty="0" smtClean="0"/>
              <a:t>s</a:t>
            </a:r>
            <a:r>
              <a:rPr lang="en-US" dirty="0" smtClean="0"/>
              <a:t>). </a:t>
            </a:r>
          </a:p>
          <a:p>
            <a:pPr lvl="1"/>
            <a:r>
              <a:rPr lang="en-US" dirty="0" smtClean="0"/>
              <a:t>One sample is taken each sampling period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s</a:t>
            </a:r>
            <a:r>
              <a:rPr lang="en-US" i="1" baseline="-25000" dirty="0" smtClean="0"/>
              <a:t> </a:t>
            </a:r>
            <a:r>
              <a:rPr lang="en-US" i="1" dirty="0" smtClean="0"/>
              <a:t>= 1 / F</a:t>
            </a:r>
            <a:r>
              <a:rPr lang="en-US" i="1" baseline="-25000" dirty="0" smtClean="0"/>
              <a:t>s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The resulting samples are stored, quantized, coded, encrypted, sent to a communication channel, analyzed, processed by the most recent AI algorithm, </a:t>
            </a:r>
            <a:r>
              <a:rPr lang="en-US" dirty="0" err="1" smtClean="0"/>
              <a:t>etc</a:t>
            </a:r>
            <a:r>
              <a:rPr lang="en-US" dirty="0" smtClean="0"/>
              <a:t> etc. </a:t>
            </a:r>
          </a:p>
          <a:p>
            <a:r>
              <a:rPr lang="en-US" dirty="0" smtClean="0"/>
              <a:t>Mathematically, we need a </a:t>
            </a:r>
            <a:r>
              <a:rPr lang="en-US" b="1" dirty="0" smtClean="0"/>
              <a:t>sampling signal </a:t>
            </a:r>
            <a:r>
              <a:rPr lang="en-US" dirty="0"/>
              <a:t>(</a:t>
            </a:r>
            <a:r>
              <a:rPr lang="en-US" dirty="0" err="1" smtClean="0">
                <a:solidFill>
                  <a:srgbClr val="1436CA"/>
                </a:solidFill>
              </a:rPr>
              <a:t>vzorkov</a:t>
            </a:r>
            <a:r>
              <a:rPr lang="cs-CZ" dirty="0" err="1" smtClean="0">
                <a:solidFill>
                  <a:srgbClr val="1436CA"/>
                </a:solidFill>
              </a:rPr>
              <a:t>ací</a:t>
            </a:r>
            <a:r>
              <a:rPr lang="cs-CZ" dirty="0" smtClean="0">
                <a:solidFill>
                  <a:srgbClr val="1436CA"/>
                </a:solidFill>
              </a:rPr>
              <a:t> signál</a:t>
            </a:r>
            <a:r>
              <a:rPr lang="en-US" dirty="0" smtClean="0"/>
              <a:t>) </a:t>
            </a:r>
            <a:r>
              <a:rPr lang="en-US" i="1" dirty="0" smtClean="0"/>
              <a:t>s(t</a:t>
            </a:r>
            <a:r>
              <a:rPr lang="en-US" i="1" dirty="0"/>
              <a:t>)</a:t>
            </a:r>
            <a:r>
              <a:rPr lang="en-US" dirty="0" smtClean="0"/>
              <a:t>, that can be multiplied with the original one to obtained the sampled version: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s</a:t>
            </a:r>
            <a:r>
              <a:rPr lang="en-US" i="1" dirty="0" smtClean="0"/>
              <a:t>(t) = x(t) s(t). </a:t>
            </a:r>
            <a:endParaRPr lang="cs-CZ" i="1" dirty="0" smtClean="0"/>
          </a:p>
          <a:p>
            <a:pPr lvl="1"/>
            <a:r>
              <a:rPr lang="cs-CZ" dirty="0" err="1" smtClean="0"/>
              <a:t>Practically</a:t>
            </a:r>
            <a:r>
              <a:rPr lang="cs-CZ" dirty="0" smtClean="0"/>
              <a:t>, </a:t>
            </a:r>
            <a:r>
              <a:rPr lang="en-US" i="1" dirty="0"/>
              <a:t>s(t</a:t>
            </a:r>
            <a:r>
              <a:rPr lang="en-US" i="1" dirty="0" smtClean="0"/>
              <a:t>)</a:t>
            </a:r>
            <a:r>
              <a:rPr lang="cs-CZ" i="1" dirty="0" smtClean="0"/>
              <a:t> </a:t>
            </a:r>
            <a:r>
              <a:rPr lang="en-US" dirty="0" smtClean="0"/>
              <a:t>will contain short pulses – they take values of </a:t>
            </a:r>
            <a:r>
              <a:rPr lang="en-US" i="1" dirty="0" smtClean="0"/>
              <a:t>x(t)</a:t>
            </a:r>
            <a:r>
              <a:rPr lang="en-US" dirty="0" smtClean="0"/>
              <a:t> in multiplication.  </a:t>
            </a:r>
          </a:p>
          <a:p>
            <a:pPr lvl="1"/>
            <a:r>
              <a:rPr lang="en-US" dirty="0" smtClean="0"/>
              <a:t>For theoretical development, it is good to consider the sampling signal a sequence of Dirac pulses – they will also take </a:t>
            </a:r>
            <a:r>
              <a:rPr lang="en-US" dirty="0"/>
              <a:t>values of </a:t>
            </a:r>
            <a:r>
              <a:rPr lang="en-US" i="1" dirty="0"/>
              <a:t>x(t)</a:t>
            </a:r>
            <a:r>
              <a:rPr lang="en-US" dirty="0"/>
              <a:t> in multiplication</a:t>
            </a:r>
            <a:r>
              <a:rPr lang="en-US" dirty="0" smtClean="0"/>
              <a:t>. 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en-US" dirty="0" err="1" smtClean="0">
                <a:solidFill>
                  <a:srgbClr val="FF0000"/>
                </a:solidFill>
              </a:rPr>
              <a:t>sampling_time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3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4192" y="5697044"/>
            <a:ext cx="2787051" cy="61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01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/>
              <a:t>Sampling in time and its impact on spectrum </a:t>
            </a:r>
          </a:p>
          <a:p>
            <a:pPr>
              <a:defRPr/>
            </a:pPr>
            <a:r>
              <a:rPr lang="en-US" altLang="en-US" dirty="0"/>
              <a:t>Sampling theorem, aliasing and reconstruction </a:t>
            </a:r>
          </a:p>
          <a:p>
            <a:pPr>
              <a:defRPr/>
            </a:pPr>
            <a:r>
              <a:rPr lang="en-US" altLang="en-US" dirty="0"/>
              <a:t>Sampling and reconstruction in practice – up- and down-sampling</a:t>
            </a:r>
          </a:p>
          <a:p>
            <a:pPr>
              <a:defRPr/>
            </a:pPr>
            <a:r>
              <a:rPr lang="en-US" altLang="en-US" dirty="0"/>
              <a:t>Computing spectra of continuous signals </a:t>
            </a:r>
          </a:p>
          <a:p>
            <a:pPr>
              <a:defRPr/>
            </a:pPr>
            <a:r>
              <a:rPr lang="en-US" altLang="en-US" b="1" dirty="0">
                <a:solidFill>
                  <a:srgbClr val="FF0000"/>
                </a:solidFill>
              </a:rPr>
              <a:t>Fourier series numerically using DFT</a:t>
            </a:r>
          </a:p>
          <a:p>
            <a:pPr>
              <a:defRPr/>
            </a:pPr>
            <a:r>
              <a:rPr lang="en-US" altLang="en-US" dirty="0"/>
              <a:t>Fourier transform numerically using DFT</a:t>
            </a:r>
          </a:p>
          <a:p>
            <a:pPr>
              <a:defRPr/>
            </a:pPr>
            <a:r>
              <a:rPr lang="en-US" altLang="en-US" dirty="0"/>
              <a:t>Summary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F34F89-982A-4198-A0CF-A96AF9D19548}" type="slidenum">
              <a:rPr lang="cs-CZ" altLang="en-US" smtClean="0"/>
              <a:pPr>
                <a:defRPr/>
              </a:pPr>
              <a:t>30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50225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2104" y="3429000"/>
            <a:ext cx="3466282" cy="81952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Fourier series numerically I. 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Fourier series</a:t>
            </a:r>
            <a:r>
              <a:rPr lang="en-US" dirty="0" smtClean="0"/>
              <a:t> (</a:t>
            </a:r>
            <a:r>
              <a:rPr lang="en-US" dirty="0" err="1" smtClean="0">
                <a:solidFill>
                  <a:srgbClr val="1436CA"/>
                </a:solidFill>
              </a:rPr>
              <a:t>Fourierova</a:t>
            </a:r>
            <a:r>
              <a:rPr lang="en-US" dirty="0" smtClean="0">
                <a:solidFill>
                  <a:srgbClr val="1436CA"/>
                </a:solidFill>
              </a:rPr>
              <a:t> </a:t>
            </a:r>
            <a:r>
              <a:rPr lang="cs-CZ" dirty="0" smtClean="0">
                <a:solidFill>
                  <a:srgbClr val="1436CA"/>
                </a:solidFill>
              </a:rPr>
              <a:t>řada</a:t>
            </a:r>
            <a:r>
              <a:rPr lang="en-US" dirty="0" smtClean="0"/>
              <a:t>) serves for spectral analysis of periodic signals with period </a:t>
            </a:r>
            <a:r>
              <a:rPr lang="en-US" altLang="en-US" i="1" dirty="0" smtClean="0"/>
              <a:t>T</a:t>
            </a:r>
            <a:r>
              <a:rPr lang="en-US" altLang="en-US" i="1" baseline="-25000" dirty="0" smtClean="0"/>
              <a:t>1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results are </a:t>
            </a:r>
            <a:r>
              <a:rPr lang="en-US" b="1" dirty="0" smtClean="0"/>
              <a:t>coefficients</a:t>
            </a:r>
            <a:r>
              <a:rPr lang="en-US" dirty="0" smtClean="0"/>
              <a:t> of FS: complex numbers </a:t>
            </a:r>
            <a:r>
              <a:rPr lang="en-US" altLang="en-US" i="1" dirty="0" err="1" smtClean="0"/>
              <a:t>c</a:t>
            </a:r>
            <a:r>
              <a:rPr lang="en-US" altLang="en-US" i="1" baseline="-25000" dirty="0" err="1" smtClean="0"/>
              <a:t>k</a:t>
            </a:r>
            <a:r>
              <a:rPr lang="en-US" altLang="en-US" i="1" baseline="-25000" dirty="0" smtClean="0"/>
              <a:t> </a:t>
            </a:r>
            <a:r>
              <a:rPr lang="en-US" dirty="0" smtClean="0"/>
              <a:t>“sitting” at multiples of the fundamental frequency </a:t>
            </a:r>
            <a:r>
              <a:rPr lang="el-GR" dirty="0" smtClean="0"/>
              <a:t>ω</a:t>
            </a:r>
            <a:r>
              <a:rPr lang="en-US" altLang="en-US" i="1" baseline="-25000" dirty="0" smtClean="0"/>
              <a:t>1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They can be computed by definition as</a:t>
            </a:r>
          </a:p>
          <a:p>
            <a:r>
              <a:rPr lang="en-US" dirty="0" smtClean="0"/>
              <a:t>Let us consider that we can sample this signal with sampling period </a:t>
            </a:r>
            <a:r>
              <a:rPr lang="en-US" altLang="en-US" i="1" dirty="0" err="1" smtClean="0"/>
              <a:t>T</a:t>
            </a:r>
            <a:r>
              <a:rPr lang="en-US" altLang="en-US" i="1" baseline="-25000" dirty="0" err="1" smtClean="0"/>
              <a:t>s</a:t>
            </a:r>
            <a:r>
              <a:rPr lang="en-US" altLang="en-US" i="1" baseline="-25000" dirty="0" smtClean="0"/>
              <a:t> </a:t>
            </a:r>
            <a:r>
              <a:rPr lang="en-US" dirty="0" smtClean="0"/>
              <a:t>and that we fit exactly </a:t>
            </a:r>
            <a:r>
              <a:rPr lang="en-US" i="1" dirty="0" smtClean="0"/>
              <a:t>N</a:t>
            </a:r>
            <a:r>
              <a:rPr lang="en-US" dirty="0" smtClean="0"/>
              <a:t> samples into one period </a:t>
            </a:r>
            <a:r>
              <a:rPr lang="en-US" altLang="en-US" i="1" dirty="0" smtClean="0"/>
              <a:t>T</a:t>
            </a:r>
            <a:r>
              <a:rPr lang="en-US" altLang="en-US" i="1" baseline="-25000" dirty="0" smtClean="0"/>
              <a:t>1</a:t>
            </a:r>
            <a:r>
              <a:rPr lang="en-US" altLang="en-US" dirty="0"/>
              <a:t> </a:t>
            </a:r>
            <a:r>
              <a:rPr lang="en-US" altLang="en-US" dirty="0" smtClean="0"/>
              <a:t>(actually quite unrealistic assumption …)</a:t>
            </a:r>
            <a:endParaRPr lang="en-US" dirty="0" smtClean="0"/>
          </a:p>
          <a:p>
            <a:r>
              <a:rPr lang="en-US" dirty="0" smtClean="0"/>
              <a:t>In this case, the  integral can be approximated numerically as:  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31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1363" y="5872950"/>
            <a:ext cx="8711525" cy="72440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8295968" y="5854345"/>
            <a:ext cx="1904488" cy="8671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2104" y="5016919"/>
            <a:ext cx="991716" cy="453701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1563" y="5378707"/>
            <a:ext cx="1044915" cy="49974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Fourier series numerically </a:t>
            </a:r>
            <a:r>
              <a:rPr lang="en-US" dirty="0" smtClean="0"/>
              <a:t>II.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expression contains the definition of </a:t>
            </a:r>
            <a:r>
              <a:rPr lang="en-US" b="1" dirty="0" smtClean="0"/>
              <a:t>Discrete Fourier Transform</a:t>
            </a:r>
            <a:r>
              <a:rPr lang="en-US" dirty="0" smtClean="0"/>
              <a:t> (DFT)</a:t>
            </a:r>
            <a:r>
              <a:rPr lang="cs-CZ" dirty="0" smtClean="0"/>
              <a:t> so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write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 smtClean="0"/>
              <a:t>It thus seems easy to numerically compute FS, </a:t>
            </a:r>
            <a:r>
              <a:rPr lang="en-US" b="1" dirty="0" smtClean="0"/>
              <a:t>but several conditions need to be met: </a:t>
            </a:r>
          </a:p>
          <a:p>
            <a:pPr lvl="1"/>
            <a:r>
              <a:rPr lang="en-US" dirty="0" smtClean="0"/>
              <a:t>Only coefficients </a:t>
            </a:r>
            <a:r>
              <a:rPr lang="en-US" altLang="en-US" i="1" dirty="0" smtClean="0"/>
              <a:t>X[k]</a:t>
            </a:r>
            <a:r>
              <a:rPr lang="en-US" altLang="en-US" i="1" baseline="-25000" dirty="0" smtClean="0"/>
              <a:t> </a:t>
            </a:r>
            <a:r>
              <a:rPr lang="en-US" dirty="0" smtClean="0"/>
              <a:t>for </a:t>
            </a:r>
            <a:r>
              <a:rPr lang="en-US" i="1" dirty="0" smtClean="0"/>
              <a:t>k &lt; N/2 </a:t>
            </a:r>
            <a:r>
              <a:rPr lang="en-US" dirty="0" smtClean="0"/>
              <a:t>can be used, the negative ones </a:t>
            </a:r>
            <a:r>
              <a:rPr lang="en-US" altLang="en-US" i="1" dirty="0" smtClean="0"/>
              <a:t>c</a:t>
            </a:r>
            <a:r>
              <a:rPr lang="en-US" altLang="en-US" i="1" baseline="-25000" dirty="0" smtClean="0"/>
              <a:t>-k </a:t>
            </a:r>
            <a:r>
              <a:rPr lang="en-US" dirty="0" smtClean="0"/>
              <a:t>can be obtained by flipping the upper part of DFT spectrum due to periodicity: </a:t>
            </a:r>
            <a:br>
              <a:rPr lang="en-US" dirty="0" smtClean="0"/>
            </a:br>
            <a:r>
              <a:rPr lang="en-US" dirty="0" smtClean="0"/>
              <a:t>X[-k] = X[N-k]. This can be done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fftshift</a:t>
            </a:r>
            <a:r>
              <a:rPr lang="en-US" dirty="0" smtClean="0"/>
              <a:t>. </a:t>
            </a:r>
            <a:r>
              <a:rPr lang="en-US" b="1" dirty="0" smtClean="0">
                <a:solidFill>
                  <a:srgbClr val="1D9B3E"/>
                </a:solidFill>
              </a:rPr>
              <a:t>OK</a:t>
            </a:r>
          </a:p>
          <a:p>
            <a:pPr lvl="1"/>
            <a:r>
              <a:rPr lang="en-US" dirty="0" smtClean="0"/>
              <a:t>The sampling theorem must be respected		which means that the last non-zero FS coefficient must be		 </a:t>
            </a:r>
            <a:r>
              <a:rPr lang="en-US" b="1" dirty="0">
                <a:solidFill>
                  <a:srgbClr val="1D9B3E"/>
                </a:solidFill>
              </a:rPr>
              <a:t>OK</a:t>
            </a:r>
            <a:r>
              <a:rPr lang="en-US" dirty="0" smtClean="0"/>
              <a:t>  </a:t>
            </a:r>
          </a:p>
          <a:p>
            <a:pPr lvl="1"/>
            <a:r>
              <a:rPr lang="en-US" i="1" dirty="0" smtClean="0"/>
              <a:t>N</a:t>
            </a:r>
            <a:r>
              <a:rPr lang="en-US" dirty="0" smtClean="0"/>
              <a:t> samples must contain exactly one period of the signal (or several periods). This is hard – we are working with an unknown signal ! </a:t>
            </a:r>
            <a:r>
              <a:rPr lang="en-US" b="1" dirty="0" smtClean="0">
                <a:solidFill>
                  <a:srgbClr val="FF0000"/>
                </a:solidFill>
              </a:rPr>
              <a:t>NOT OK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32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521" y="778505"/>
            <a:ext cx="3055540" cy="867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1904" y="2348880"/>
            <a:ext cx="1542117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68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FS computation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Example 1: cosine </a:t>
            </a:r>
            <a:r>
              <a:rPr lang="en-US" i="1" dirty="0" smtClean="0"/>
              <a:t>x(t) = 10 cos (125</a:t>
            </a:r>
            <a:r>
              <a:rPr lang="el-GR" i="1" dirty="0" smtClean="0"/>
              <a:t>π</a:t>
            </a:r>
            <a:r>
              <a:rPr lang="en-US" i="1" dirty="0" smtClean="0"/>
              <a:t>t + </a:t>
            </a:r>
            <a:r>
              <a:rPr lang="el-GR" i="1" dirty="0" smtClean="0"/>
              <a:t>π</a:t>
            </a:r>
            <a:r>
              <a:rPr lang="en-US" i="1" dirty="0" smtClean="0"/>
              <a:t>/4) </a:t>
            </a:r>
            <a:r>
              <a:rPr lang="en-US" dirty="0" smtClean="0"/>
              <a:t>sampled on </a:t>
            </a:r>
            <a:r>
              <a:rPr lang="en-US" altLang="en-US" i="1" dirty="0" smtClean="0"/>
              <a:t>F</a:t>
            </a:r>
            <a:r>
              <a:rPr lang="en-US" altLang="en-US" i="1" baseline="-25000" dirty="0" smtClean="0"/>
              <a:t>s </a:t>
            </a:r>
            <a:r>
              <a:rPr lang="en-US" altLang="en-US" i="1" dirty="0" smtClean="0"/>
              <a:t>= 1 kHz.</a:t>
            </a:r>
          </a:p>
          <a:p>
            <a:pPr lvl="1"/>
            <a:r>
              <a:rPr lang="en-US" dirty="0" smtClean="0"/>
              <a:t>The true coefficients are </a:t>
            </a:r>
            <a:r>
              <a:rPr lang="en-US" altLang="en-US" i="1" dirty="0" smtClean="0"/>
              <a:t>c</a:t>
            </a:r>
            <a:r>
              <a:rPr lang="en-US" altLang="en-US" i="1" baseline="-25000" dirty="0" smtClean="0"/>
              <a:t>1</a:t>
            </a:r>
            <a:r>
              <a:rPr lang="en-US" altLang="en-US" i="1" dirty="0" smtClean="0"/>
              <a:t> = 5 e </a:t>
            </a:r>
            <a:r>
              <a:rPr lang="en-US" altLang="en-US" i="1" baseline="30000" dirty="0" smtClean="0"/>
              <a:t>j</a:t>
            </a:r>
            <a:r>
              <a:rPr lang="el-GR" i="1" baseline="30000" dirty="0" smtClean="0"/>
              <a:t>π</a:t>
            </a:r>
            <a:r>
              <a:rPr lang="en-US" i="1" baseline="30000" dirty="0" smtClean="0"/>
              <a:t>/4</a:t>
            </a:r>
            <a:r>
              <a:rPr lang="en-US" i="1" dirty="0" smtClean="0"/>
              <a:t> </a:t>
            </a:r>
            <a:r>
              <a:rPr lang="en-US" dirty="0" smtClean="0"/>
              <a:t>and</a:t>
            </a:r>
            <a:r>
              <a:rPr lang="en-US" i="1" dirty="0" smtClean="0"/>
              <a:t> </a:t>
            </a:r>
            <a:r>
              <a:rPr lang="en-US" altLang="en-US" i="1" dirty="0" smtClean="0"/>
              <a:t>c</a:t>
            </a:r>
            <a:r>
              <a:rPr lang="en-US" altLang="en-US" i="1" baseline="-25000" dirty="0" smtClean="0"/>
              <a:t>-1</a:t>
            </a:r>
            <a:r>
              <a:rPr lang="en-US" altLang="en-US" i="1" dirty="0" smtClean="0"/>
              <a:t> </a:t>
            </a:r>
            <a:r>
              <a:rPr lang="en-US" altLang="en-US" i="1" dirty="0"/>
              <a:t>= 5 </a:t>
            </a:r>
            <a:r>
              <a:rPr lang="en-US" altLang="en-US" i="1" dirty="0" smtClean="0"/>
              <a:t>e </a:t>
            </a:r>
            <a:r>
              <a:rPr lang="en-US" altLang="en-US" i="1" baseline="30000" dirty="0" smtClean="0"/>
              <a:t>-j</a:t>
            </a:r>
            <a:r>
              <a:rPr lang="el-GR" i="1" baseline="30000" dirty="0" smtClean="0"/>
              <a:t>π</a:t>
            </a:r>
            <a:r>
              <a:rPr lang="en-US" i="1" baseline="30000" dirty="0" smtClean="0"/>
              <a:t>/4</a:t>
            </a:r>
            <a:r>
              <a:rPr lang="en-US" altLang="en-US" i="1" dirty="0"/>
              <a:t> </a:t>
            </a:r>
            <a:r>
              <a:rPr lang="en-US" altLang="en-US" i="1" dirty="0" smtClean="0"/>
              <a:t>. </a:t>
            </a:r>
          </a:p>
          <a:p>
            <a:pPr lvl="1"/>
            <a:r>
              <a:rPr lang="en-US" dirty="0" smtClean="0"/>
              <a:t>We are lucky, as the period is </a:t>
            </a:r>
            <a:r>
              <a:rPr lang="en-US" altLang="en-US" i="1" dirty="0" smtClean="0"/>
              <a:t>T</a:t>
            </a:r>
            <a:r>
              <a:rPr lang="en-US" altLang="en-US" i="1" baseline="-25000" dirty="0" smtClean="0"/>
              <a:t>1 </a:t>
            </a:r>
            <a:r>
              <a:rPr lang="en-US" altLang="en-US" i="1" dirty="0" smtClean="0"/>
              <a:t>= </a:t>
            </a:r>
            <a:r>
              <a:rPr lang="en-US" altLang="en-US" i="1" baseline="-25000" dirty="0" smtClean="0"/>
              <a:t> </a:t>
            </a:r>
            <a:r>
              <a:rPr lang="en-US" i="1" dirty="0" smtClean="0"/>
              <a:t>2</a:t>
            </a:r>
            <a:r>
              <a:rPr lang="el-GR" i="1" dirty="0" smtClean="0"/>
              <a:t>π</a:t>
            </a:r>
            <a:r>
              <a:rPr lang="en-US" i="1" dirty="0" smtClean="0"/>
              <a:t> / 125</a:t>
            </a:r>
            <a:r>
              <a:rPr lang="el-GR" i="1" dirty="0" smtClean="0"/>
              <a:t>π</a:t>
            </a:r>
            <a:r>
              <a:rPr lang="en-US" i="1" dirty="0" smtClean="0"/>
              <a:t> = 0.016. </a:t>
            </a:r>
            <a:r>
              <a:rPr lang="en-US" dirty="0" smtClean="0"/>
              <a:t>We can therefore fit exactly </a:t>
            </a:r>
            <a:r>
              <a:rPr lang="en-US" i="1" dirty="0" smtClean="0"/>
              <a:t>N = 16</a:t>
            </a:r>
            <a:r>
              <a:rPr lang="en-US" dirty="0" smtClean="0"/>
              <a:t> samples in one period and compute DFT. 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en-US" dirty="0" err="1" smtClean="0">
                <a:solidFill>
                  <a:srgbClr val="FF0000"/>
                </a:solidFill>
              </a:rPr>
              <a:t>fs_cos_ok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Very nice, computation is equal to theoretical results. </a:t>
            </a:r>
          </a:p>
          <a:p>
            <a:r>
              <a:rPr lang="en-US" dirty="0" smtClean="0"/>
              <a:t>Example 2: cosine </a:t>
            </a:r>
            <a:r>
              <a:rPr lang="en-US" i="1" dirty="0" smtClean="0"/>
              <a:t>x(t</a:t>
            </a:r>
            <a:r>
              <a:rPr lang="en-US" i="1" dirty="0"/>
              <a:t>) = 10 </a:t>
            </a:r>
            <a:r>
              <a:rPr lang="en-US" i="1" dirty="0" smtClean="0"/>
              <a:t>cos(400 t</a:t>
            </a:r>
            <a:r>
              <a:rPr lang="en-US" i="1" dirty="0"/>
              <a:t>)</a:t>
            </a:r>
            <a:r>
              <a:rPr lang="en-US" dirty="0"/>
              <a:t> </a:t>
            </a:r>
            <a:r>
              <a:rPr lang="en-US" dirty="0" smtClean="0"/>
              <a:t>sampled </a:t>
            </a:r>
            <a:r>
              <a:rPr lang="en-US" dirty="0"/>
              <a:t>on </a:t>
            </a:r>
            <a:r>
              <a:rPr lang="en-US" altLang="en-US" i="1" dirty="0"/>
              <a:t>F</a:t>
            </a:r>
            <a:r>
              <a:rPr lang="en-US" altLang="en-US" i="1" baseline="-25000" dirty="0"/>
              <a:t>s </a:t>
            </a:r>
            <a:r>
              <a:rPr lang="en-US" altLang="en-US" i="1" dirty="0"/>
              <a:t>= 1 kHz.</a:t>
            </a:r>
          </a:p>
          <a:p>
            <a:pPr lvl="1"/>
            <a:r>
              <a:rPr lang="en-US" dirty="0"/>
              <a:t>The true coefficients are </a:t>
            </a:r>
            <a:r>
              <a:rPr lang="en-US" altLang="en-US" i="1" dirty="0"/>
              <a:t>c</a:t>
            </a:r>
            <a:r>
              <a:rPr lang="en-US" altLang="en-US" i="1" baseline="-25000" dirty="0"/>
              <a:t>1</a:t>
            </a:r>
            <a:r>
              <a:rPr lang="en-US" altLang="en-US" i="1" dirty="0"/>
              <a:t> = 5 </a:t>
            </a:r>
            <a:r>
              <a:rPr lang="en-US" dirty="0" smtClean="0"/>
              <a:t>and </a:t>
            </a:r>
            <a:r>
              <a:rPr lang="en-US" altLang="en-US" i="1" dirty="0"/>
              <a:t>c</a:t>
            </a:r>
            <a:r>
              <a:rPr lang="en-US" altLang="en-US" i="1" baseline="-25000" dirty="0"/>
              <a:t>-1</a:t>
            </a:r>
            <a:r>
              <a:rPr lang="en-US" altLang="en-US" i="1" dirty="0"/>
              <a:t> = </a:t>
            </a:r>
            <a:r>
              <a:rPr lang="en-US" altLang="en-US" i="1" dirty="0" smtClean="0"/>
              <a:t>5. </a:t>
            </a:r>
          </a:p>
          <a:p>
            <a:pPr lvl="1"/>
            <a:r>
              <a:rPr lang="en-US" altLang="en-US" i="1" dirty="0" smtClean="0"/>
              <a:t>The period is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1 </a:t>
            </a:r>
            <a:r>
              <a:rPr lang="en-US" altLang="en-US" i="1" dirty="0"/>
              <a:t>= </a:t>
            </a:r>
            <a:r>
              <a:rPr lang="en-US" altLang="en-US" i="1" baseline="-25000" dirty="0"/>
              <a:t> </a:t>
            </a:r>
            <a:r>
              <a:rPr lang="en-US" i="1" dirty="0"/>
              <a:t>2</a:t>
            </a:r>
            <a:r>
              <a:rPr lang="el-GR" i="1" dirty="0"/>
              <a:t>π</a:t>
            </a:r>
            <a:r>
              <a:rPr lang="en-US" i="1" dirty="0"/>
              <a:t> / </a:t>
            </a:r>
            <a:r>
              <a:rPr lang="en-US" i="1" dirty="0" smtClean="0"/>
              <a:t>400 = 0.157, </a:t>
            </a:r>
            <a:r>
              <a:rPr lang="en-US" dirty="0" smtClean="0"/>
              <a:t>so we try it with </a:t>
            </a:r>
            <a:r>
              <a:rPr lang="en-US" i="1" dirty="0" smtClean="0"/>
              <a:t>N </a:t>
            </a:r>
            <a:r>
              <a:rPr lang="en-US" i="1" dirty="0"/>
              <a:t>= 16</a:t>
            </a:r>
            <a:r>
              <a:rPr lang="en-US" dirty="0"/>
              <a:t> samples </a:t>
            </a:r>
            <a:r>
              <a:rPr lang="en-US" dirty="0" smtClean="0"/>
              <a:t>for DFT as well …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n-US" dirty="0" err="1" smtClean="0">
                <a:solidFill>
                  <a:srgbClr val="FF0000"/>
                </a:solidFill>
              </a:rPr>
              <a:t>fs_cos_bad</a:t>
            </a:r>
            <a:r>
              <a:rPr lang="en-US" dirty="0" smtClean="0">
                <a:solidFill>
                  <a:srgbClr val="FF0000"/>
                </a:solidFill>
              </a:rPr>
              <a:t>, 	#</a:t>
            </a:r>
            <a:r>
              <a:rPr lang="en-US" dirty="0" err="1" smtClean="0">
                <a:solidFill>
                  <a:srgbClr val="FF0000"/>
                </a:solidFill>
              </a:rPr>
              <a:t>fs_cos_bad_Hamming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endParaRPr lang="en-US" altLang="en-US" i="1" dirty="0" smtClean="0"/>
          </a:p>
          <a:p>
            <a:pPr lvl="1"/>
            <a:r>
              <a:rPr lang="en-US" altLang="en-US" dirty="0" smtClean="0"/>
              <a:t>More coefficients are non-zero, and the “best” ones are not exactly at the positions of theoretical </a:t>
            </a:r>
            <a:r>
              <a:rPr lang="en-US" altLang="en-US" i="1" dirty="0"/>
              <a:t>c</a:t>
            </a:r>
            <a:r>
              <a:rPr lang="en-US" altLang="en-US" i="1" baseline="-25000" dirty="0"/>
              <a:t>1</a:t>
            </a:r>
            <a:r>
              <a:rPr lang="en-US" altLang="en-US" i="1" dirty="0"/>
              <a:t> </a:t>
            </a:r>
            <a:r>
              <a:rPr lang="en-US" dirty="0" smtClean="0"/>
              <a:t>and </a:t>
            </a:r>
            <a:r>
              <a:rPr lang="en-US" altLang="en-US" i="1" dirty="0" smtClean="0"/>
              <a:t>c</a:t>
            </a:r>
            <a:r>
              <a:rPr lang="en-US" altLang="en-US" i="1" baseline="-25000" dirty="0" smtClean="0"/>
              <a:t>-1</a:t>
            </a:r>
            <a:r>
              <a:rPr lang="en-US" altLang="en-US" i="1" dirty="0" smtClean="0"/>
              <a:t>. </a:t>
            </a:r>
            <a:r>
              <a:rPr lang="en-US" altLang="en-US" dirty="0" smtClean="0"/>
              <a:t>We can try to fix the spread by Hamming window, but the magnitudes will be wrong.  </a:t>
            </a:r>
            <a:endParaRPr lang="en-US" alt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33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01532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FS computation II.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585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Exercise 3: Typical periodic signal – sequence of rectangular pulses. We will take the same parameters as in the FS lecture: </a:t>
            </a:r>
            <a:r>
              <a:rPr lang="de-DE" i="1" dirty="0" smtClean="0"/>
              <a:t>f</a:t>
            </a:r>
            <a:r>
              <a:rPr lang="en-US" i="1" baseline="-25000" dirty="0" smtClean="0"/>
              <a:t> </a:t>
            </a:r>
            <a:r>
              <a:rPr lang="en-US" i="1" baseline="-25000" dirty="0"/>
              <a:t>1</a:t>
            </a:r>
            <a:r>
              <a:rPr lang="de-DE" i="1" dirty="0"/>
              <a:t> </a:t>
            </a:r>
            <a:r>
              <a:rPr lang="de-DE" dirty="0"/>
              <a:t>= 1 MHz, i.e. </a:t>
            </a:r>
            <a:r>
              <a:rPr lang="de-DE" i="1" dirty="0" smtClean="0"/>
              <a:t>T</a:t>
            </a:r>
            <a:r>
              <a:rPr lang="en-US" i="1" baseline="-25000" dirty="0" smtClean="0"/>
              <a:t>1</a:t>
            </a:r>
            <a:r>
              <a:rPr lang="de-DE" i="1" dirty="0" smtClean="0"/>
              <a:t> </a:t>
            </a:r>
            <a:r>
              <a:rPr lang="de-DE" dirty="0"/>
              <a:t>= 1 </a:t>
            </a:r>
            <a:r>
              <a:rPr lang="el-GR" dirty="0"/>
              <a:t>μ</a:t>
            </a:r>
            <a:r>
              <a:rPr lang="en-US" dirty="0"/>
              <a:t>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i="1" dirty="0" smtClean="0"/>
              <a:t>ω</a:t>
            </a:r>
            <a:r>
              <a:rPr lang="en-US" i="1" baseline="-25000" dirty="0"/>
              <a:t>1 </a:t>
            </a:r>
            <a:r>
              <a:rPr lang="de-DE" dirty="0"/>
              <a:t>= 2x10</a:t>
            </a:r>
            <a:r>
              <a:rPr lang="de-DE" baseline="30000" dirty="0"/>
              <a:t>6</a:t>
            </a:r>
            <a:r>
              <a:rPr lang="de-DE" dirty="0"/>
              <a:t> </a:t>
            </a:r>
            <a:r>
              <a:rPr lang="el-GR" dirty="0"/>
              <a:t>π</a:t>
            </a:r>
            <a:r>
              <a:rPr lang="en-US" dirty="0"/>
              <a:t> rad/s = 2M</a:t>
            </a:r>
            <a:r>
              <a:rPr lang="el-GR" dirty="0"/>
              <a:t> </a:t>
            </a:r>
            <a:r>
              <a:rPr lang="el-GR" dirty="0" smtClean="0"/>
              <a:t>π</a:t>
            </a:r>
            <a:r>
              <a:rPr lang="en-US" dirty="0" smtClean="0"/>
              <a:t>, </a:t>
            </a:r>
            <a:r>
              <a:rPr lang="el-GR" dirty="0" smtClean="0">
                <a:sym typeface="Wingdings" panose="05000000000000000000" pitchFamily="2" charset="2"/>
              </a:rPr>
              <a:t>ϑ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= </a:t>
            </a:r>
            <a:r>
              <a:rPr lang="de-DE" i="1" dirty="0"/>
              <a:t>T</a:t>
            </a:r>
            <a:r>
              <a:rPr lang="en-US" i="1" baseline="-25000" dirty="0"/>
              <a:t>1</a:t>
            </a:r>
            <a:r>
              <a:rPr lang="de-DE" i="1" dirty="0"/>
              <a:t> </a:t>
            </a:r>
            <a:r>
              <a:rPr lang="de-DE" dirty="0"/>
              <a:t>/ 2, so </a:t>
            </a:r>
            <a:r>
              <a:rPr lang="en-US" dirty="0" smtClean="0"/>
              <a:t>that the duty cycle is </a:t>
            </a:r>
            <a:r>
              <a:rPr lang="de-DE" dirty="0" smtClean="0"/>
              <a:t>50</a:t>
            </a:r>
            <a:r>
              <a:rPr lang="de-DE" dirty="0"/>
              <a:t>%.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Height </a:t>
            </a:r>
            <a:r>
              <a:rPr lang="de-DE" i="1" dirty="0"/>
              <a:t>D =</a:t>
            </a:r>
            <a:r>
              <a:rPr lang="de-DE" dirty="0"/>
              <a:t> 6</a:t>
            </a:r>
            <a:r>
              <a:rPr lang="de-DE" dirty="0" smtClean="0"/>
              <a:t>.</a:t>
            </a:r>
          </a:p>
          <a:p>
            <a:pPr lvl="1"/>
            <a:r>
              <a:rPr lang="en-US" dirty="0" smtClean="0"/>
              <a:t>The theoretical FS coefficients are given by cardinal sine that touches zero for multiples of 2π/ </a:t>
            </a:r>
            <a:r>
              <a:rPr lang="en-US" dirty="0" smtClean="0">
                <a:sym typeface="Wingdings" panose="05000000000000000000" pitchFamily="2" charset="2"/>
              </a:rPr>
              <a:t>ϑ = 4 M</a:t>
            </a:r>
            <a:r>
              <a:rPr lang="en-US" dirty="0" smtClean="0"/>
              <a:t>π.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Let us first consider sampling frequency </a:t>
            </a:r>
            <a:r>
              <a:rPr lang="en-US" i="1" dirty="0" smtClean="0"/>
              <a:t>F</a:t>
            </a:r>
            <a:r>
              <a:rPr lang="en-US" i="1" baseline="-25000" dirty="0" smtClean="0"/>
              <a:t> s</a:t>
            </a:r>
            <a:r>
              <a:rPr lang="en-US" i="1" dirty="0" smtClean="0"/>
              <a:t> </a:t>
            </a:r>
            <a:r>
              <a:rPr lang="en-US" dirty="0" smtClean="0"/>
              <a:t>= 256 MHz, so there are N = 256 samples to compute DFT. 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#f</a:t>
            </a:r>
            <a:r>
              <a:rPr lang="de-DE" dirty="0" smtClean="0">
                <a:solidFill>
                  <a:srgbClr val="FF0000"/>
                </a:solidFill>
              </a:rPr>
              <a:t>s_rectangles_1Mhz_ok</a:t>
            </a:r>
          </a:p>
          <a:p>
            <a:pPr lvl="1"/>
            <a:r>
              <a:rPr lang="en-US" dirty="0" smtClean="0"/>
              <a:t>Nice results</a:t>
            </a:r>
          </a:p>
          <a:p>
            <a:r>
              <a:rPr lang="en-US" dirty="0" smtClean="0"/>
              <a:t>Exercise 4: the same but with significantly lower </a:t>
            </a:r>
            <a:r>
              <a:rPr lang="en-US" i="1" dirty="0" smtClean="0"/>
              <a:t>F</a:t>
            </a:r>
            <a:r>
              <a:rPr lang="en-US" i="1" baseline="-25000" dirty="0" smtClean="0"/>
              <a:t> s</a:t>
            </a:r>
            <a:r>
              <a:rPr lang="en-US" i="1" dirty="0" smtClean="0"/>
              <a:t> </a:t>
            </a:r>
            <a:r>
              <a:rPr lang="en-US" dirty="0" smtClean="0"/>
              <a:t>= 32 MHz, so there is </a:t>
            </a:r>
            <a:r>
              <a:rPr lang="en-US" i="1" dirty="0" smtClean="0"/>
              <a:t>N = 32</a:t>
            </a:r>
            <a:r>
              <a:rPr lang="en-US" dirty="0" smtClean="0"/>
              <a:t> samples to compute DFT. 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#f</a:t>
            </a:r>
            <a:r>
              <a:rPr lang="de-DE" dirty="0" smtClean="0">
                <a:solidFill>
                  <a:srgbClr val="FF0000"/>
                </a:solidFill>
              </a:rPr>
              <a:t>s_rectangles_1Mhz_bad</a:t>
            </a:r>
            <a:endParaRPr lang="de-DE" dirty="0" smtClean="0"/>
          </a:p>
          <a:p>
            <a:pPr lvl="1"/>
            <a:r>
              <a:rPr lang="en-US" dirty="0" smtClean="0"/>
              <a:t>We start obtaining non-zero coefficients in wrong places – due to </a:t>
            </a:r>
            <a:r>
              <a:rPr lang="en-US" b="1" dirty="0" smtClean="0"/>
              <a:t>aliasing</a:t>
            </a:r>
            <a:r>
              <a:rPr lang="en-US" dirty="0" smtClean="0"/>
              <a:t> …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34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405932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/>
              <a:t>Sampling in time and its impact on spectrum </a:t>
            </a:r>
          </a:p>
          <a:p>
            <a:pPr>
              <a:defRPr/>
            </a:pPr>
            <a:r>
              <a:rPr lang="en-US" altLang="en-US" dirty="0"/>
              <a:t>Sampling theorem, aliasing and reconstruction </a:t>
            </a:r>
          </a:p>
          <a:p>
            <a:pPr>
              <a:defRPr/>
            </a:pPr>
            <a:r>
              <a:rPr lang="en-US" altLang="en-US" dirty="0"/>
              <a:t>Sampling and reconstruction in practice – up- and down-sampling</a:t>
            </a:r>
          </a:p>
          <a:p>
            <a:pPr>
              <a:defRPr/>
            </a:pPr>
            <a:r>
              <a:rPr lang="en-US" altLang="en-US" dirty="0"/>
              <a:t>Computing spectra of continuous signals </a:t>
            </a:r>
          </a:p>
          <a:p>
            <a:pPr>
              <a:defRPr/>
            </a:pPr>
            <a:r>
              <a:rPr lang="en-US" altLang="en-US" dirty="0"/>
              <a:t>Fourier series numerically using DFT</a:t>
            </a:r>
          </a:p>
          <a:p>
            <a:pPr>
              <a:defRPr/>
            </a:pPr>
            <a:r>
              <a:rPr lang="en-US" altLang="en-US" b="1" dirty="0">
                <a:solidFill>
                  <a:srgbClr val="FF0000"/>
                </a:solidFill>
              </a:rPr>
              <a:t>Fourier transform numerically using DFT</a:t>
            </a:r>
          </a:p>
          <a:p>
            <a:pPr>
              <a:defRPr/>
            </a:pPr>
            <a:r>
              <a:rPr lang="en-US" altLang="en-US" dirty="0"/>
              <a:t>Summary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F34F89-982A-4198-A0CF-A96AF9D19548}" type="slidenum">
              <a:rPr lang="cs-CZ" altLang="en-US" smtClean="0"/>
              <a:pPr>
                <a:defRPr/>
              </a:pPr>
              <a:t>35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98730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Fourier transform numerically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Fourier </a:t>
            </a:r>
            <a:r>
              <a:rPr lang="en-US" b="1" dirty="0" smtClean="0"/>
              <a:t>transform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rgbClr val="1436CA"/>
                </a:solidFill>
              </a:rPr>
              <a:t>Fourierova</a:t>
            </a:r>
            <a:r>
              <a:rPr lang="en-US" dirty="0" smtClean="0">
                <a:solidFill>
                  <a:srgbClr val="1436CA"/>
                </a:solidFill>
              </a:rPr>
              <a:t> </a:t>
            </a:r>
            <a:r>
              <a:rPr lang="en-US" dirty="0" err="1" smtClean="0">
                <a:solidFill>
                  <a:srgbClr val="1436CA"/>
                </a:solidFill>
              </a:rPr>
              <a:t>transformace</a:t>
            </a:r>
            <a:r>
              <a:rPr lang="en-US" dirty="0" smtClean="0"/>
              <a:t>) </a:t>
            </a:r>
            <a:r>
              <a:rPr lang="en-US" dirty="0"/>
              <a:t>serves for spectral analysis of </a:t>
            </a:r>
            <a:r>
              <a:rPr lang="en-US" dirty="0" smtClean="0"/>
              <a:t>non-periodic signals. </a:t>
            </a:r>
            <a:endParaRPr lang="en-US" dirty="0"/>
          </a:p>
          <a:p>
            <a:r>
              <a:rPr lang="en-US" dirty="0"/>
              <a:t>The results </a:t>
            </a:r>
            <a:r>
              <a:rPr lang="en-US" dirty="0" smtClean="0"/>
              <a:t>is a </a:t>
            </a:r>
            <a:r>
              <a:rPr lang="en-US" b="1" dirty="0" smtClean="0"/>
              <a:t>spectral function </a:t>
            </a:r>
            <a:r>
              <a:rPr lang="en-US" dirty="0"/>
              <a:t>X(j</a:t>
            </a:r>
            <a:r>
              <a:rPr lang="el-GR" dirty="0"/>
              <a:t>ω</a:t>
            </a:r>
            <a:r>
              <a:rPr lang="en-US" dirty="0"/>
              <a:t>) </a:t>
            </a:r>
            <a:r>
              <a:rPr lang="en-US" dirty="0" smtClean="0"/>
              <a:t>defined for all frequencies. </a:t>
            </a:r>
            <a:endParaRPr lang="en-US" dirty="0"/>
          </a:p>
          <a:p>
            <a:r>
              <a:rPr lang="en-US" dirty="0" smtClean="0"/>
              <a:t>It can </a:t>
            </a:r>
            <a:r>
              <a:rPr lang="en-US" dirty="0"/>
              <a:t>be computed by definition as</a:t>
            </a:r>
          </a:p>
          <a:p>
            <a:r>
              <a:rPr lang="en-US" dirty="0" smtClean="0"/>
              <a:t>We will first need to make the signal limited in time – </a:t>
            </a:r>
            <a:br>
              <a:rPr lang="en-US" dirty="0" smtClean="0"/>
            </a:br>
            <a:r>
              <a:rPr lang="en-US" dirty="0" smtClean="0"/>
              <a:t>from 0 to some </a:t>
            </a:r>
            <a:r>
              <a:rPr lang="de-DE" i="1" dirty="0"/>
              <a:t>T</a:t>
            </a:r>
            <a:r>
              <a:rPr lang="en-US" i="1" baseline="-25000" dirty="0" smtClean="0"/>
              <a:t>1. </a:t>
            </a:r>
          </a:p>
          <a:p>
            <a:pPr lvl="1"/>
            <a:r>
              <a:rPr lang="en-US" dirty="0" smtClean="0"/>
              <a:t>if we can not make it</a:t>
            </a:r>
            <a:r>
              <a:rPr lang="de-DE" dirty="0"/>
              <a:t> </a:t>
            </a:r>
            <a:r>
              <a:rPr lang="de-DE" dirty="0" smtClean="0"/>
              <a:t>time-limited, </a:t>
            </a:r>
            <a:r>
              <a:rPr lang="en-US" dirty="0" smtClean="0"/>
              <a:t>no way to use </a:t>
            </a:r>
            <a:r>
              <a:rPr lang="de-DE" dirty="0" smtClean="0"/>
              <a:t>DFT </a:t>
            </a:r>
            <a:r>
              <a:rPr lang="de-DE" dirty="0" smtClean="0">
                <a:sym typeface="Wingdings" panose="05000000000000000000" pitchFamily="2" charset="2"/>
              </a:rPr>
              <a:t>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If we can make it limited, but somewhere else, for example from </a:t>
            </a:r>
            <a:r>
              <a:rPr lang="en-US" i="1" dirty="0" err="1" smtClean="0">
                <a:sym typeface="Wingdings" panose="05000000000000000000" pitchFamily="2" charset="2"/>
              </a:rPr>
              <a:t>t</a:t>
            </a:r>
            <a:r>
              <a:rPr lang="en-US" i="1" baseline="-25000" dirty="0" err="1" smtClean="0">
                <a:sym typeface="Wingdings" panose="05000000000000000000" pitchFamily="2" charset="2"/>
              </a:rPr>
              <a:t>start</a:t>
            </a:r>
            <a:r>
              <a:rPr lang="en-US" dirty="0" smtClean="0">
                <a:sym typeface="Wingdings" panose="05000000000000000000" pitchFamily="2" charset="2"/>
              </a:rPr>
              <a:t> to </a:t>
            </a:r>
            <a:r>
              <a:rPr lang="de-DE" i="1" dirty="0" smtClean="0"/>
              <a:t>T</a:t>
            </a:r>
            <a:r>
              <a:rPr lang="en-US" i="1" baseline="-25000" dirty="0"/>
              <a:t>1 </a:t>
            </a:r>
            <a:r>
              <a:rPr lang="en-US" i="1" dirty="0" smtClean="0"/>
              <a:t>+</a:t>
            </a:r>
            <a:r>
              <a:rPr lang="en-US" i="1" baseline="-25000" dirty="0" smtClean="0"/>
              <a:t> </a:t>
            </a:r>
            <a:r>
              <a:rPr lang="en-US" i="1" dirty="0" err="1" smtClean="0">
                <a:sym typeface="Wingdings" panose="05000000000000000000" pitchFamily="2" charset="2"/>
              </a:rPr>
              <a:t>t</a:t>
            </a:r>
            <a:r>
              <a:rPr lang="en-US" i="1" baseline="-25000" dirty="0" err="1" smtClean="0">
                <a:sym typeface="Wingdings" panose="05000000000000000000" pitchFamily="2" charset="2"/>
              </a:rPr>
              <a:t>start</a:t>
            </a:r>
            <a:r>
              <a:rPr lang="de-DE" i="1" dirty="0"/>
              <a:t> </a:t>
            </a:r>
            <a:r>
              <a:rPr lang="de-DE" i="1" dirty="0" smtClean="0"/>
              <a:t>, </a:t>
            </a:r>
            <a:r>
              <a:rPr lang="en-US" dirty="0" smtClean="0"/>
              <a:t>we shift it to </a:t>
            </a:r>
            <a:r>
              <a:rPr lang="de-DE" i="1" dirty="0"/>
              <a:t>T</a:t>
            </a:r>
            <a:r>
              <a:rPr lang="en-US" i="1" baseline="-25000" dirty="0" smtClean="0"/>
              <a:t>1 </a:t>
            </a:r>
            <a:r>
              <a:rPr lang="en-US" dirty="0" smtClean="0"/>
              <a:t>and we remember</a:t>
            </a:r>
            <a:r>
              <a:rPr lang="en-US" i="1" dirty="0" smtClean="0"/>
              <a:t> </a:t>
            </a:r>
            <a:r>
              <a:rPr lang="en-US" i="1" dirty="0" err="1">
                <a:sym typeface="Wingdings" panose="05000000000000000000" pitchFamily="2" charset="2"/>
              </a:rPr>
              <a:t>t</a:t>
            </a:r>
            <a:r>
              <a:rPr lang="en-US" i="1" baseline="-25000" dirty="0" err="1">
                <a:sym typeface="Wingdings" panose="05000000000000000000" pitchFamily="2" charset="2"/>
              </a:rPr>
              <a:t>start</a:t>
            </a:r>
            <a:r>
              <a:rPr lang="en-US" i="1" baseline="-25000" dirty="0">
                <a:sym typeface="Wingdings" panose="05000000000000000000" pitchFamily="2" charset="2"/>
              </a:rPr>
              <a:t> </a:t>
            </a:r>
            <a:r>
              <a:rPr lang="en-US" i="1" dirty="0" smtClean="0">
                <a:sym typeface="Wingdings" panose="05000000000000000000" pitchFamily="2" charset="2"/>
              </a:rPr>
              <a:t>.</a:t>
            </a:r>
            <a:endParaRPr lang="en-US" dirty="0" smtClean="0"/>
          </a:p>
          <a:p>
            <a:r>
              <a:rPr lang="en-US" dirty="0" smtClean="0"/>
              <a:t>Then, we sample it with sampling period </a:t>
            </a:r>
            <a:r>
              <a:rPr lang="en-US" i="1" dirty="0" err="1" smtClean="0">
                <a:sym typeface="Wingdings" panose="05000000000000000000" pitchFamily="2" charset="2"/>
              </a:rPr>
              <a:t>T</a:t>
            </a:r>
            <a:r>
              <a:rPr lang="en-US" i="1" baseline="-25000" dirty="0" err="1" smtClean="0">
                <a:sym typeface="Wingdings" panose="05000000000000000000" pitchFamily="2" charset="2"/>
              </a:rPr>
              <a:t>s</a:t>
            </a:r>
            <a:r>
              <a:rPr lang="en-US" i="1" baseline="-25000" dirty="0" smtClean="0">
                <a:sym typeface="Wingdings" panose="05000000000000000000" pitchFamily="2" charset="2"/>
              </a:rPr>
              <a:t> </a:t>
            </a:r>
            <a:r>
              <a:rPr lang="en-US" i="1" dirty="0" smtClean="0">
                <a:sym typeface="Wingdings" panose="05000000000000000000" pitchFamily="2" charset="2"/>
              </a:rPr>
              <a:t>, </a:t>
            </a:r>
            <a:r>
              <a:rPr lang="en-US" dirty="0" smtClean="0">
                <a:sym typeface="Wingdings" panose="05000000000000000000" pitchFamily="2" charset="2"/>
              </a:rPr>
              <a:t>we obtain</a:t>
            </a:r>
            <a:r>
              <a:rPr lang="en-US" i="1" dirty="0" smtClean="0">
                <a:sym typeface="Wingdings" panose="05000000000000000000" pitchFamily="2" charset="2"/>
              </a:rPr>
              <a:t> N </a:t>
            </a:r>
            <a:r>
              <a:rPr lang="en-US" dirty="0" smtClean="0">
                <a:sym typeface="Wingdings" panose="05000000000000000000" pitchFamily="2" charset="2"/>
              </a:rPr>
              <a:t>samples</a:t>
            </a:r>
            <a:r>
              <a:rPr lang="en-US" i="1" dirty="0" smtClean="0">
                <a:sym typeface="Wingdings" panose="05000000000000000000" pitchFamily="2" charset="2"/>
              </a:rPr>
              <a:t>. </a:t>
            </a:r>
            <a:r>
              <a:rPr lang="en-US" i="1" baseline="-25000" dirty="0" smtClean="0">
                <a:sym typeface="Wingdings" panose="05000000000000000000" pitchFamily="2" charset="2"/>
              </a:rPr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36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0056" y="3140968"/>
            <a:ext cx="2734769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64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Fourier transform numerically </a:t>
            </a:r>
            <a:r>
              <a:rPr lang="en-US" dirty="0" smtClean="0"/>
              <a:t>II.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802416" cy="4351338"/>
          </a:xfrm>
        </p:spPr>
        <p:txBody>
          <a:bodyPr/>
          <a:lstStyle/>
          <a:p>
            <a:r>
              <a:rPr lang="en-US" dirty="0" smtClean="0"/>
              <a:t>The FT </a:t>
            </a:r>
            <a:r>
              <a:rPr lang="en-US" dirty="0"/>
              <a:t>integral can </a:t>
            </a:r>
            <a:r>
              <a:rPr lang="en-US" dirty="0" smtClean="0"/>
              <a:t>then be </a:t>
            </a:r>
            <a:r>
              <a:rPr lang="en-US" dirty="0"/>
              <a:t>approximated </a:t>
            </a:r>
            <a:r>
              <a:rPr lang="en-US" dirty="0" smtClean="0"/>
              <a:t>numerically. </a:t>
            </a:r>
          </a:p>
          <a:p>
            <a:r>
              <a:rPr lang="en-US" dirty="0" smtClean="0"/>
              <a:t>Obviously, we will not be able to compute for all frequencies, but only for multiples for		where		   is he angular sampling frequency.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The expression </a:t>
            </a:r>
            <a:r>
              <a:rPr lang="en-US" dirty="0" smtClean="0"/>
              <a:t>contains again </a:t>
            </a:r>
            <a:r>
              <a:rPr lang="en-US" dirty="0"/>
              <a:t>the definition of </a:t>
            </a:r>
            <a:r>
              <a:rPr lang="en-US" b="1" dirty="0"/>
              <a:t>Discrete Fourier Transform</a:t>
            </a:r>
            <a:r>
              <a:rPr lang="en-US" dirty="0"/>
              <a:t> (DFT)</a:t>
            </a:r>
            <a:r>
              <a:rPr lang="cs-CZ" dirty="0"/>
              <a:t> so </a:t>
            </a:r>
            <a:r>
              <a:rPr lang="cs-CZ" dirty="0" err="1" smtClean="0"/>
              <a:t>that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37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0296" y="762507"/>
            <a:ext cx="2734769" cy="64807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7063" y="2765605"/>
            <a:ext cx="877874" cy="503553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7728" y="2708920"/>
            <a:ext cx="432048" cy="560238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1424" y="3320311"/>
            <a:ext cx="10150022" cy="832142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9073468" y="3320312"/>
            <a:ext cx="1987977" cy="8321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13068" y="5158252"/>
            <a:ext cx="2463182" cy="647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45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 for computing FT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</a:t>
            </a:r>
            <a:r>
              <a:rPr lang="en-US" dirty="0" smtClean="0"/>
              <a:t>seems </a:t>
            </a:r>
            <a:r>
              <a:rPr lang="en-US" dirty="0"/>
              <a:t>easy to numerically compute </a:t>
            </a:r>
            <a:r>
              <a:rPr lang="en-US" dirty="0" smtClean="0"/>
              <a:t>FT, </a:t>
            </a:r>
            <a:r>
              <a:rPr lang="en-US" b="1" dirty="0"/>
              <a:t>but several conditions need to be met: </a:t>
            </a:r>
          </a:p>
          <a:p>
            <a:pPr lvl="1"/>
            <a:r>
              <a:rPr lang="en-US" dirty="0"/>
              <a:t>Only coefficients </a:t>
            </a:r>
            <a:r>
              <a:rPr lang="en-US" i="1" dirty="0" smtClean="0"/>
              <a:t>X[k] </a:t>
            </a:r>
            <a:r>
              <a:rPr lang="en-US" dirty="0" smtClean="0"/>
              <a:t>for </a:t>
            </a:r>
            <a:r>
              <a:rPr lang="en-US" i="1" dirty="0"/>
              <a:t>k &lt; N/2 </a:t>
            </a:r>
            <a:r>
              <a:rPr lang="en-US" dirty="0"/>
              <a:t>can be </a:t>
            </a:r>
            <a:r>
              <a:rPr lang="en-US" dirty="0" smtClean="0"/>
              <a:t>used, </a:t>
            </a:r>
            <a:r>
              <a:rPr lang="en-US" dirty="0"/>
              <a:t>the negative </a:t>
            </a:r>
            <a:r>
              <a:rPr lang="en-US" dirty="0" smtClean="0"/>
              <a:t>frequencies</a:t>
            </a:r>
            <a:r>
              <a:rPr lang="en-US" altLang="en-US" i="1" baseline="-25000" dirty="0" smtClean="0"/>
              <a:t> </a:t>
            </a:r>
            <a:r>
              <a:rPr lang="en-US" dirty="0"/>
              <a:t>can be obtained by flipping the upper part of DFT spectrum due to periodicity: </a:t>
            </a:r>
            <a:br>
              <a:rPr lang="en-US" dirty="0"/>
            </a:br>
            <a:r>
              <a:rPr lang="en-US" i="1" dirty="0"/>
              <a:t>X[-k] = X[N-k]</a:t>
            </a:r>
            <a:r>
              <a:rPr lang="en-US" dirty="0"/>
              <a:t>. This can be done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fftshift</a:t>
            </a:r>
            <a:r>
              <a:rPr lang="en-US" dirty="0"/>
              <a:t>. </a:t>
            </a:r>
            <a:r>
              <a:rPr lang="en-US" b="1" dirty="0">
                <a:solidFill>
                  <a:srgbClr val="1D9B3E"/>
                </a:solidFill>
              </a:rPr>
              <a:t>OK</a:t>
            </a:r>
          </a:p>
          <a:p>
            <a:pPr lvl="1"/>
            <a:r>
              <a:rPr lang="en-US" dirty="0"/>
              <a:t>The sampling theorem must be respected		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1D9B3E"/>
                </a:solidFill>
              </a:rPr>
              <a:t>OK</a:t>
            </a:r>
            <a:r>
              <a:rPr lang="en-US" dirty="0"/>
              <a:t>  </a:t>
            </a:r>
          </a:p>
          <a:p>
            <a:r>
              <a:rPr lang="en-US" dirty="0" smtClean="0"/>
              <a:t>Improving the result</a:t>
            </a:r>
          </a:p>
          <a:p>
            <a:pPr lvl="1"/>
            <a:r>
              <a:rPr lang="en-US" dirty="0" smtClean="0"/>
              <a:t>We will obtain frequencies	 but might want better resolution on the frequency axis – zero-padding (</a:t>
            </a:r>
            <a:r>
              <a:rPr lang="en-US" dirty="0" err="1" smtClean="0">
                <a:solidFill>
                  <a:srgbClr val="1436CA"/>
                </a:solidFill>
              </a:rPr>
              <a:t>dopl</a:t>
            </a:r>
            <a:r>
              <a:rPr lang="cs-CZ" dirty="0" err="1" smtClean="0">
                <a:solidFill>
                  <a:srgbClr val="1436CA"/>
                </a:solidFill>
              </a:rPr>
              <a:t>ňování</a:t>
            </a:r>
            <a:r>
              <a:rPr lang="cs-CZ" dirty="0" smtClean="0">
                <a:solidFill>
                  <a:srgbClr val="1436CA"/>
                </a:solidFill>
              </a:rPr>
              <a:t> nulami</a:t>
            </a:r>
            <a:r>
              <a:rPr lang="en-US" dirty="0" smtClean="0"/>
              <a:t>)</a:t>
            </a:r>
            <a:r>
              <a:rPr lang="cs-CZ" dirty="0" smtClean="0"/>
              <a:t> </a:t>
            </a:r>
            <a:r>
              <a:rPr lang="en-US" dirty="0" smtClean="0"/>
              <a:t>is an option</a:t>
            </a:r>
            <a:r>
              <a:rPr lang="cs-CZ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In case we shifted the signal from its original starting time </a:t>
            </a:r>
            <a:r>
              <a:rPr lang="en-US" i="1" dirty="0" err="1">
                <a:sym typeface="Wingdings" panose="05000000000000000000" pitchFamily="2" charset="2"/>
              </a:rPr>
              <a:t>t</a:t>
            </a:r>
            <a:r>
              <a:rPr lang="en-US" i="1" baseline="-25000" dirty="0" err="1">
                <a:sym typeface="Wingdings" panose="05000000000000000000" pitchFamily="2" charset="2"/>
              </a:rPr>
              <a:t>start</a:t>
            </a:r>
            <a:r>
              <a:rPr lang="en-US" i="1" baseline="-25000" dirty="0">
                <a:sym typeface="Wingdings" panose="05000000000000000000" pitchFamily="2" charset="2"/>
              </a:rPr>
              <a:t> </a:t>
            </a:r>
            <a:r>
              <a:rPr lang="en-US" dirty="0" smtClean="0"/>
              <a:t>to 0, we can correct the phase by remembering the formula for spectrum of a shifted signal: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38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0694" y="890148"/>
            <a:ext cx="2537918" cy="66664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8088" y="3645024"/>
            <a:ext cx="1124046" cy="50405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5880" y="4509120"/>
            <a:ext cx="432048" cy="56023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5640" y="6149788"/>
            <a:ext cx="3723899" cy="552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0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</a:t>
            </a:r>
            <a:r>
              <a:rPr lang="en-US" dirty="0" smtClean="0"/>
              <a:t>FT </a:t>
            </a:r>
            <a:r>
              <a:rPr lang="en-US" dirty="0"/>
              <a:t>computation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370368" cy="4351338"/>
          </a:xfrm>
        </p:spPr>
        <p:txBody>
          <a:bodyPr/>
          <a:lstStyle/>
          <a:p>
            <a:r>
              <a:rPr lang="en-US" dirty="0" smtClean="0"/>
              <a:t>one rectangular pulse from the FS examples: </a:t>
            </a:r>
            <a:r>
              <a:rPr lang="el-GR" dirty="0" smtClean="0">
                <a:sym typeface="Wingdings" panose="05000000000000000000" pitchFamily="2" charset="2"/>
              </a:rPr>
              <a:t>ϑ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i="1" dirty="0">
                <a:sym typeface="Wingdings" panose="05000000000000000000" pitchFamily="2" charset="2"/>
              </a:rPr>
              <a:t>= </a:t>
            </a:r>
            <a:r>
              <a:rPr lang="en-US" i="1" dirty="0" smtClean="0">
                <a:sym typeface="Wingdings" panose="05000000000000000000" pitchFamily="2" charset="2"/>
              </a:rPr>
              <a:t>0.5 </a:t>
            </a:r>
            <a:r>
              <a:rPr lang="el-GR" dirty="0"/>
              <a:t>μ</a:t>
            </a:r>
            <a:r>
              <a:rPr lang="en-US" dirty="0"/>
              <a:t>s</a:t>
            </a:r>
            <a:r>
              <a:rPr lang="de-DE" i="1" dirty="0" smtClean="0"/>
              <a:t>, D = 600000.</a:t>
            </a:r>
          </a:p>
          <a:p>
            <a:pPr lvl="1"/>
            <a:r>
              <a:rPr lang="de-DE" dirty="0"/>
              <a:t>The </a:t>
            </a:r>
            <a:r>
              <a:rPr lang="en-US" dirty="0" smtClean="0"/>
              <a:t>theoretical spectral function is given by cardinal sine that touches zero for multiples of</a:t>
            </a:r>
            <a:r>
              <a:rPr lang="de-DE" dirty="0" smtClean="0"/>
              <a:t> </a:t>
            </a:r>
            <a:r>
              <a:rPr lang="en-US" dirty="0"/>
              <a:t>2</a:t>
            </a:r>
            <a:r>
              <a:rPr lang="el-GR" dirty="0"/>
              <a:t>π</a:t>
            </a:r>
            <a:r>
              <a:rPr lang="en-US" dirty="0"/>
              <a:t>/ </a:t>
            </a:r>
            <a:r>
              <a:rPr lang="el-GR" dirty="0">
                <a:sym typeface="Wingdings" panose="05000000000000000000" pitchFamily="2" charset="2"/>
              </a:rPr>
              <a:t>ϑ</a:t>
            </a:r>
            <a:r>
              <a:rPr lang="en-US" dirty="0">
                <a:sym typeface="Wingdings" panose="05000000000000000000" pitchFamily="2" charset="2"/>
              </a:rPr>
              <a:t> = 4 M</a:t>
            </a:r>
            <a:r>
              <a:rPr lang="el-GR" dirty="0"/>
              <a:t>π</a:t>
            </a:r>
            <a:r>
              <a:rPr lang="en-US" dirty="0"/>
              <a:t>. </a:t>
            </a:r>
          </a:p>
          <a:p>
            <a:pPr lvl="1"/>
            <a:r>
              <a:rPr lang="en-US" dirty="0" smtClean="0"/>
              <a:t>We can not work for negative times, so we need to shift the signal to start at zero. We remember </a:t>
            </a:r>
            <a:r>
              <a:rPr lang="en-US" i="1" dirty="0" err="1" smtClean="0">
                <a:sym typeface="Wingdings" panose="05000000000000000000" pitchFamily="2" charset="2"/>
              </a:rPr>
              <a:t>t</a:t>
            </a:r>
            <a:r>
              <a:rPr lang="en-US" i="1" baseline="-25000" dirty="0" err="1" smtClean="0">
                <a:sym typeface="Wingdings" panose="05000000000000000000" pitchFamily="2" charset="2"/>
              </a:rPr>
              <a:t>start</a:t>
            </a:r>
            <a:r>
              <a:rPr lang="en-US" i="1" baseline="-25000" dirty="0" smtClean="0">
                <a:sym typeface="Wingdings" panose="05000000000000000000" pitchFamily="2" charset="2"/>
              </a:rPr>
              <a:t> </a:t>
            </a:r>
            <a:r>
              <a:rPr lang="en-US" dirty="0" smtClean="0"/>
              <a:t>= -0.25</a:t>
            </a:r>
            <a:r>
              <a:rPr lang="en-US" i="1" dirty="0" smtClean="0"/>
              <a:t> </a:t>
            </a:r>
            <a:r>
              <a:rPr lang="el-GR" dirty="0"/>
              <a:t>μ</a:t>
            </a:r>
            <a:r>
              <a:rPr lang="en-US" dirty="0" smtClean="0"/>
              <a:t>s. </a:t>
            </a:r>
          </a:p>
          <a:p>
            <a:pPr lvl="1"/>
            <a:r>
              <a:rPr lang="en-US" dirty="0" smtClean="0"/>
              <a:t>We can not take the signal only till 0.5 </a:t>
            </a:r>
            <a:r>
              <a:rPr lang="el-GR" dirty="0"/>
              <a:t>μ</a:t>
            </a:r>
            <a:r>
              <a:rPr lang="en-US" dirty="0" smtClean="0"/>
              <a:t>s, this would compute FT of a constant, the FT needs to “see” the edges!</a:t>
            </a:r>
          </a:p>
          <a:p>
            <a:pPr lvl="1"/>
            <a:r>
              <a:rPr lang="en-US" dirty="0" smtClean="0"/>
              <a:t>We can sample at </a:t>
            </a:r>
            <a:r>
              <a:rPr lang="de-DE" i="1" dirty="0" smtClean="0"/>
              <a:t>F</a:t>
            </a:r>
            <a:r>
              <a:rPr lang="en-US" i="1" baseline="-25000" dirty="0" smtClean="0"/>
              <a:t>s</a:t>
            </a:r>
            <a:r>
              <a:rPr lang="de-DE" i="1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64 MHz.</a:t>
            </a:r>
          </a:p>
          <a:p>
            <a:pPr marL="457200" lvl="1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#</a:t>
            </a:r>
            <a:r>
              <a:rPr lang="de-DE" dirty="0">
                <a:solidFill>
                  <a:srgbClr val="FF0000"/>
                </a:solidFill>
              </a:rPr>
              <a:t>ft_rectangle_0.5us</a:t>
            </a:r>
            <a:endParaRPr lang="de-DE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Improving the frequency resolution by zero padding to 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fft</a:t>
            </a:r>
            <a:r>
              <a:rPr lang="en-US" i="1" dirty="0" smtClean="0"/>
              <a:t> = 512</a:t>
            </a:r>
          </a:p>
          <a:p>
            <a:pPr marL="457200" lvl="1" indent="0">
              <a:buNone/>
            </a:pPr>
            <a:r>
              <a:rPr lang="de-DE" dirty="0">
                <a:solidFill>
                  <a:srgbClr val="FF0000"/>
                </a:solidFill>
              </a:rPr>
              <a:t>#</a:t>
            </a:r>
            <a:r>
              <a:rPr lang="de-DE" dirty="0" smtClean="0">
                <a:solidFill>
                  <a:srgbClr val="FF0000"/>
                </a:solidFill>
              </a:rPr>
              <a:t>ft_rectangle_0.5us_zeropad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39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57055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the sampled signal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8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Mathematically, the sampled (discrete) signal is a sequence of Dirac impulses placed at multiples of sampling period </a:t>
            </a:r>
            <a:r>
              <a:rPr lang="en-US" i="1" dirty="0" err="1"/>
              <a:t>T</a:t>
            </a:r>
            <a:r>
              <a:rPr lang="en-US" i="1" baseline="-25000" dirty="0" err="1"/>
              <a:t>s</a:t>
            </a:r>
            <a:r>
              <a:rPr lang="en-US" i="1" baseline="-25000" dirty="0"/>
              <a:t> </a:t>
            </a:r>
            <a:r>
              <a:rPr lang="en-US" dirty="0" smtClean="0"/>
              <a:t>with sizes (</a:t>
            </a:r>
            <a:r>
              <a:rPr lang="en-US" dirty="0" err="1" smtClean="0"/>
              <a:t>mightenesses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1436CA"/>
                </a:solidFill>
              </a:rPr>
              <a:t>mocnosti</a:t>
            </a:r>
            <a:r>
              <a:rPr lang="en-US" dirty="0" smtClean="0"/>
              <a:t>) representing the original signal. </a:t>
            </a:r>
          </a:p>
          <a:p>
            <a:r>
              <a:rPr lang="en-US" dirty="0" smtClean="0"/>
              <a:t>Not very practical, so we just store the values of samples and we have the known discrete signal x[n]. This can be easily put into a C / Java / Python / … array. </a:t>
            </a:r>
          </a:p>
          <a:p>
            <a:r>
              <a:rPr lang="en-US" dirty="0" smtClean="0"/>
              <a:t>However, we are loosing the information on time, we have actually </a:t>
            </a:r>
            <a:r>
              <a:rPr lang="en-US" b="1" dirty="0" smtClean="0"/>
              <a:t>normalized</a:t>
            </a:r>
            <a:r>
              <a:rPr lang="en-US" dirty="0" smtClean="0"/>
              <a:t> it by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information on </a:t>
            </a:r>
            <a:r>
              <a:rPr lang="en-US" i="1" dirty="0" err="1"/>
              <a:t>T</a:t>
            </a:r>
            <a:r>
              <a:rPr lang="en-US" i="1" baseline="-25000" dirty="0" err="1"/>
              <a:t>s</a:t>
            </a:r>
            <a:r>
              <a:rPr lang="en-US" i="1" baseline="-25000" dirty="0"/>
              <a:t> </a:t>
            </a:r>
            <a:r>
              <a:rPr lang="en-US" dirty="0" smtClean="0"/>
              <a:t>must be sent as extra information (for example, in header of WAV file). </a:t>
            </a:r>
            <a:r>
              <a:rPr lang="en-US" i="1" baseline="-25000" dirty="0" smtClean="0"/>
              <a:t> </a:t>
            </a:r>
            <a:endParaRPr lang="en-US" dirty="0" smtClean="0"/>
          </a:p>
          <a:p>
            <a:r>
              <a:rPr lang="en-US" dirty="0" smtClean="0"/>
              <a:t>Normalizing time brings also normalizing the frequencies: 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4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9736" y="4581128"/>
            <a:ext cx="720080" cy="45923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0416" y="5580570"/>
            <a:ext cx="1132454" cy="1140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22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/>
              <a:t>Sampling in time and its impact on spectrum </a:t>
            </a:r>
          </a:p>
          <a:p>
            <a:pPr>
              <a:defRPr/>
            </a:pPr>
            <a:r>
              <a:rPr lang="en-US" altLang="en-US" dirty="0"/>
              <a:t>Sampling theorem, aliasing and reconstruction </a:t>
            </a:r>
          </a:p>
          <a:p>
            <a:pPr>
              <a:defRPr/>
            </a:pPr>
            <a:r>
              <a:rPr lang="en-US" altLang="en-US" dirty="0"/>
              <a:t>Sampling and reconstruction in practice – up- and down-sampling</a:t>
            </a:r>
          </a:p>
          <a:p>
            <a:pPr>
              <a:defRPr/>
            </a:pPr>
            <a:r>
              <a:rPr lang="en-US" altLang="en-US" dirty="0"/>
              <a:t>Computing spectra of continuous signals </a:t>
            </a:r>
          </a:p>
          <a:p>
            <a:pPr>
              <a:defRPr/>
            </a:pPr>
            <a:r>
              <a:rPr lang="en-US" altLang="en-US" dirty="0"/>
              <a:t>Fourier series numerically using DFT</a:t>
            </a:r>
          </a:p>
          <a:p>
            <a:pPr>
              <a:defRPr/>
            </a:pPr>
            <a:r>
              <a:rPr lang="en-US" altLang="en-US" dirty="0"/>
              <a:t>Fourier transform numerically using DFT</a:t>
            </a:r>
          </a:p>
          <a:p>
            <a:pPr>
              <a:defRPr/>
            </a:pPr>
            <a:r>
              <a:rPr lang="en-US" altLang="en-US" b="1" dirty="0">
                <a:solidFill>
                  <a:srgbClr val="FF0000"/>
                </a:solidFill>
              </a:rPr>
              <a:t>Summary </a:t>
            </a:r>
          </a:p>
          <a:p>
            <a:pPr>
              <a:defRPr/>
            </a:pPr>
            <a:endParaRPr lang="en-US" alt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F34F89-982A-4198-A0CF-A96AF9D19548}" type="slidenum">
              <a:rPr lang="cs-CZ" altLang="en-US" smtClean="0"/>
              <a:pPr>
                <a:defRPr/>
              </a:pPr>
              <a:t>40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82309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2771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Sampling in </a:t>
            </a:r>
            <a:r>
              <a:rPr lang="en-US" dirty="0" smtClean="0"/>
              <a:t>time</a:t>
            </a:r>
            <a:endParaRPr lang="en-US" dirty="0"/>
          </a:p>
          <a:p>
            <a:pPr lvl="1"/>
            <a:r>
              <a:rPr lang="en-US" dirty="0"/>
              <a:t>involves multiplication with sampling signal - short pulses.</a:t>
            </a:r>
          </a:p>
          <a:p>
            <a:pPr lvl="1"/>
            <a:r>
              <a:rPr lang="en-US" dirty="0"/>
              <a:t>the best theoretical sampling signal is a sequence of Dirac pulses. </a:t>
            </a:r>
          </a:p>
          <a:p>
            <a:r>
              <a:rPr lang="en-US" dirty="0"/>
              <a:t>Spectrum of sampled signal is given by convolution of two spectra: of the original signal and of the sampling signal. </a:t>
            </a:r>
          </a:p>
          <a:p>
            <a:pPr lvl="1"/>
            <a:r>
              <a:rPr lang="en-US" dirty="0"/>
              <a:t>Spectrum of a sequence of </a:t>
            </a:r>
            <a:r>
              <a:rPr lang="en-US" dirty="0" err="1"/>
              <a:t>Diracs</a:t>
            </a:r>
            <a:r>
              <a:rPr lang="en-US" dirty="0"/>
              <a:t> is a sequence of </a:t>
            </a:r>
            <a:r>
              <a:rPr lang="en-US" dirty="0" err="1"/>
              <a:t>Diracs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When convolved with the original spectrum, </a:t>
            </a:r>
            <a:r>
              <a:rPr lang="en-US" dirty="0" err="1"/>
              <a:t>Diracs</a:t>
            </a:r>
            <a:r>
              <a:rPr lang="en-US" dirty="0"/>
              <a:t> work as a copy-machine. </a:t>
            </a:r>
          </a:p>
          <a:p>
            <a:r>
              <a:rPr lang="en-US" dirty="0" smtClean="0"/>
              <a:t>Sampling </a:t>
            </a:r>
            <a:r>
              <a:rPr lang="en-US" dirty="0"/>
              <a:t>/ Shannon / </a:t>
            </a:r>
            <a:r>
              <a:rPr lang="en-US" dirty="0" err="1"/>
              <a:t>Kotelnikov</a:t>
            </a:r>
            <a:r>
              <a:rPr lang="en-US" dirty="0"/>
              <a:t> / Nyquist theorem</a:t>
            </a:r>
          </a:p>
          <a:p>
            <a:pPr lvl="1"/>
            <a:r>
              <a:rPr lang="en-US" dirty="0"/>
              <a:t>In case the sampling frequency is high enough, the copies will not mix. </a:t>
            </a:r>
          </a:p>
          <a:p>
            <a:pPr lvl="1"/>
            <a:r>
              <a:rPr lang="en-US" dirty="0"/>
              <a:t>In this case, we can perfectly reconstruct the original signal by a low-pass. </a:t>
            </a:r>
          </a:p>
          <a:p>
            <a:pPr lvl="1"/>
            <a:r>
              <a:rPr lang="en-US" dirty="0"/>
              <a:t>If the sampling frequency</a:t>
            </a:r>
            <a:r>
              <a:rPr lang="en-US" dirty="0" smtClean="0"/>
              <a:t> </a:t>
            </a:r>
            <a:r>
              <a:rPr lang="en-US" dirty="0"/>
              <a:t>is not high </a:t>
            </a:r>
            <a:r>
              <a:rPr lang="en-US" dirty="0" smtClean="0"/>
              <a:t>enough, </a:t>
            </a:r>
            <a:r>
              <a:rPr lang="en-US" dirty="0"/>
              <a:t>the copies will mix and we will not be able to reconstruct the original signal. </a:t>
            </a:r>
          </a:p>
          <a:p>
            <a:pPr lvl="1"/>
            <a:r>
              <a:rPr lang="en-US" dirty="0"/>
              <a:t>We can fix at least some damage by using anti-aliasing filter.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41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404731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  <a:r>
              <a:rPr lang="en-US" dirty="0" smtClean="0"/>
              <a:t>II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1018440" cy="497867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Reconstruction in time </a:t>
            </a:r>
            <a:endParaRPr lang="en-US" dirty="0" smtClean="0"/>
          </a:p>
          <a:p>
            <a:pPr lvl="1"/>
            <a:r>
              <a:rPr lang="en-US" dirty="0" smtClean="0"/>
              <a:t>works </a:t>
            </a:r>
            <a:r>
              <a:rPr lang="en-US" dirty="0"/>
              <a:t>by convolution of the sampled signal with a cardinal sine 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theory infinitely long, in practice truncated. </a:t>
            </a:r>
          </a:p>
          <a:p>
            <a:r>
              <a:rPr lang="en-US" dirty="0"/>
              <a:t>The theory comes to work while re-sampling signals: </a:t>
            </a:r>
          </a:p>
          <a:p>
            <a:pPr lvl="1"/>
            <a:r>
              <a:rPr lang="en-US" dirty="0"/>
              <a:t>for down-sampling, do not forget to run the original signal first by a low-pass filter. </a:t>
            </a:r>
          </a:p>
          <a:p>
            <a:pPr lvl="1"/>
            <a:r>
              <a:rPr lang="en-US" dirty="0"/>
              <a:t>for up-sampling, first fill new </a:t>
            </a:r>
            <a:r>
              <a:rPr lang="en-US" dirty="0" err="1"/>
              <a:t>new</a:t>
            </a:r>
            <a:r>
              <a:rPr lang="en-US" dirty="0"/>
              <a:t> samples by zeros, then run a low-pass filter - do not use </a:t>
            </a:r>
            <a:r>
              <a:rPr lang="en-US" dirty="0" smtClean="0"/>
              <a:t>0</a:t>
            </a:r>
            <a:r>
              <a:rPr lang="en-US" baseline="30000" dirty="0" smtClean="0"/>
              <a:t>th</a:t>
            </a:r>
            <a:r>
              <a:rPr lang="en-US" dirty="0" smtClean="0"/>
              <a:t> or 1</a:t>
            </a:r>
            <a:r>
              <a:rPr lang="en-US" baseline="30000" dirty="0" smtClean="0"/>
              <a:t>st</a:t>
            </a:r>
            <a:r>
              <a:rPr lang="en-US" dirty="0" smtClean="0"/>
              <a:t> order </a:t>
            </a:r>
            <a:r>
              <a:rPr lang="en-US" dirty="0"/>
              <a:t>interpolation - the </a:t>
            </a:r>
            <a:r>
              <a:rPr lang="en-US" dirty="0" err="1"/>
              <a:t>sinc</a:t>
            </a:r>
            <a:r>
              <a:rPr lang="en-US" dirty="0"/>
              <a:t> is the </a:t>
            </a:r>
            <a:r>
              <a:rPr lang="en-US" dirty="0" err="1"/>
              <a:t>thoretically</a:t>
            </a:r>
            <a:r>
              <a:rPr lang="en-US" dirty="0"/>
              <a:t> best option ! 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Fourier series and Fourier transform can be computed from sampled signals by DFT. </a:t>
            </a:r>
          </a:p>
          <a:p>
            <a:pPr lvl="1"/>
            <a:r>
              <a:rPr lang="en-US" dirty="0" smtClean="0"/>
              <a:t>FS: coefficients are given by DFT divided by the number of samples. </a:t>
            </a:r>
          </a:p>
          <a:p>
            <a:pPr lvl="1"/>
            <a:r>
              <a:rPr lang="en-US" dirty="0" smtClean="0"/>
              <a:t>FT: spectral function is given by DFT times the sampling period. </a:t>
            </a:r>
          </a:p>
          <a:p>
            <a:r>
              <a:rPr lang="en-US" dirty="0" smtClean="0"/>
              <a:t>There are severe conditions to make it work: </a:t>
            </a:r>
          </a:p>
          <a:p>
            <a:pPr lvl="1"/>
            <a:r>
              <a:rPr lang="en-US" dirty="0" smtClean="0"/>
              <a:t>can not go beyond sampling theorem </a:t>
            </a:r>
          </a:p>
          <a:p>
            <a:pPr lvl="1"/>
            <a:r>
              <a:rPr lang="en-US" dirty="0" smtClean="0"/>
              <a:t>negative frequencies are given by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fftshift</a:t>
            </a:r>
            <a:r>
              <a:rPr lang="en-US" dirty="0" smtClean="0"/>
              <a:t> of the DFT </a:t>
            </a:r>
          </a:p>
          <a:p>
            <a:pPr lvl="1"/>
            <a:r>
              <a:rPr lang="en-US" dirty="0" smtClean="0"/>
              <a:t>for FS, we should theoretically fit </a:t>
            </a:r>
            <a:r>
              <a:rPr lang="en-US" i="1" dirty="0" smtClean="0"/>
              <a:t>N</a:t>
            </a:r>
            <a:r>
              <a:rPr lang="en-US" dirty="0" smtClean="0"/>
              <a:t> samples in one period - not doable in most scenarios.</a:t>
            </a:r>
          </a:p>
          <a:p>
            <a:pPr lvl="1"/>
            <a:r>
              <a:rPr lang="en-US" dirty="0" smtClean="0"/>
              <a:t>For FT, we can beautify the result by zero-padding and fix the phase in case we </a:t>
            </a:r>
            <a:r>
              <a:rPr lang="en-US" smtClean="0"/>
              <a:t>had </a:t>
            </a:r>
            <a:br>
              <a:rPr lang="en-US" smtClean="0"/>
            </a:br>
            <a:r>
              <a:rPr lang="en-US" smtClean="0"/>
              <a:t>to </a:t>
            </a:r>
            <a:r>
              <a:rPr lang="en-US" dirty="0" smtClean="0"/>
              <a:t>shift the signal.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42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21363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the sampling do in the spectrum ?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original signal has spectrum given by its Fourier transform: </a:t>
            </a:r>
            <a:r>
              <a:rPr lang="en-US" i="1" dirty="0" smtClean="0"/>
              <a:t>X(j</a:t>
            </a:r>
            <a:r>
              <a:rPr lang="el-GR" i="1" dirty="0" smtClean="0"/>
              <a:t>ω</a:t>
            </a:r>
            <a:r>
              <a:rPr lang="en-US" i="1" dirty="0" smtClean="0"/>
              <a:t>)</a:t>
            </a:r>
          </a:p>
          <a:p>
            <a:r>
              <a:rPr lang="en-US" dirty="0" smtClean="0"/>
              <a:t>Most signals are band-limited to some </a:t>
            </a:r>
            <a:r>
              <a:rPr lang="en-US" b="1" dirty="0" smtClean="0"/>
              <a:t>maximum frequency</a:t>
            </a:r>
            <a:r>
              <a:rPr lang="en-US" dirty="0" smtClean="0"/>
              <a:t> </a:t>
            </a:r>
            <a:r>
              <a:rPr lang="el-GR" i="1" dirty="0" smtClean="0"/>
              <a:t>ω</a:t>
            </a:r>
            <a:r>
              <a:rPr lang="en-US" i="1" baseline="-25000" dirty="0" smtClean="0"/>
              <a:t>max</a:t>
            </a:r>
          </a:p>
          <a:p>
            <a:pPr lvl="1"/>
            <a:r>
              <a:rPr lang="en-US" dirty="0" smtClean="0"/>
              <a:t>It can be limited by the physical nature of signal (musical instruments can not vibrate at infinitely high frequencies, motor can not turn infinitely fast, …)</a:t>
            </a:r>
          </a:p>
          <a:p>
            <a:pPr lvl="1"/>
            <a:r>
              <a:rPr lang="en-US" dirty="0" smtClean="0"/>
              <a:t>or we can be limited by the sensor (microphone membrane can not move infinitely fast, temperature sensor has inertia, cameras have these CCD elements  that need some illumination time…)</a:t>
            </a:r>
          </a:p>
          <a:p>
            <a:pPr lvl="1"/>
            <a:r>
              <a:rPr lang="en-US" dirty="0" smtClean="0"/>
              <a:t>or we limit it to the desired band by a low-pass filter (see later) </a:t>
            </a:r>
          </a:p>
          <a:p>
            <a:pPr lvl="1"/>
            <a:r>
              <a:rPr lang="en-US" dirty="0" smtClean="0"/>
              <a:t>or we just believe that the input signal is band limited. </a:t>
            </a:r>
          </a:p>
          <a:p>
            <a:r>
              <a:rPr lang="en-US" dirty="0" smtClean="0"/>
              <a:t>Theoretically, the spectrum is symmetrical, so we should also plot it for some negative frequencies. </a:t>
            </a:r>
          </a:p>
          <a:p>
            <a:r>
              <a:rPr lang="en-US" dirty="0" smtClean="0"/>
              <a:t>We will use </a:t>
            </a:r>
            <a:r>
              <a:rPr lang="en-US" b="1" dirty="0" smtClean="0"/>
              <a:t>angular frequencies </a:t>
            </a:r>
            <a:r>
              <a:rPr lang="el-GR" i="1" dirty="0"/>
              <a:t>ω</a:t>
            </a:r>
            <a:r>
              <a:rPr lang="en-US" dirty="0" smtClean="0"/>
              <a:t> [rad/s] in this lecture but in practice, you often meet the ordinary ones in Hz.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en-US" dirty="0" err="1" smtClean="0">
                <a:solidFill>
                  <a:srgbClr val="FF0000"/>
                </a:solidFill>
              </a:rPr>
              <a:t>spectrum_orig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5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76901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Obtaining the spectrum of sampled signal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172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dirty="0" smtClean="0"/>
              <a:t>sampling </a:t>
            </a:r>
            <a:r>
              <a:rPr lang="en-US" dirty="0"/>
              <a:t>signal has also its spectrum: </a:t>
            </a:r>
            <a:r>
              <a:rPr lang="en-US" i="1" dirty="0"/>
              <a:t>S(j</a:t>
            </a:r>
            <a:r>
              <a:rPr lang="el-GR" i="1" dirty="0"/>
              <a:t>ω</a:t>
            </a:r>
            <a:r>
              <a:rPr lang="en-US" i="1" dirty="0"/>
              <a:t>)</a:t>
            </a:r>
          </a:p>
          <a:p>
            <a:r>
              <a:rPr lang="en-US" dirty="0" smtClean="0"/>
              <a:t>In </a:t>
            </a:r>
            <a:r>
              <a:rPr lang="en-US" dirty="0"/>
              <a:t>the time, we have a multiplication of the two signals: </a:t>
            </a:r>
            <a:br>
              <a:rPr lang="en-US" dirty="0"/>
            </a:br>
            <a:r>
              <a:rPr lang="en-US" i="1" dirty="0" err="1"/>
              <a:t>x</a:t>
            </a:r>
            <a:r>
              <a:rPr lang="en-US" i="1" baseline="-25000" dirty="0" err="1"/>
              <a:t>s</a:t>
            </a:r>
            <a:r>
              <a:rPr lang="en-US" i="1" dirty="0"/>
              <a:t>(t) = x(t) s(t). </a:t>
            </a:r>
          </a:p>
          <a:p>
            <a:r>
              <a:rPr lang="en-US" dirty="0"/>
              <a:t>Therefore, we will face convolution in the frequency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Remember, this is similar to convolution in time</a:t>
            </a:r>
            <a:r>
              <a:rPr lang="en-US" dirty="0" smtClean="0"/>
              <a:t>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When convolving in frequency, we need to normalize by 2</a:t>
            </a:r>
            <a:r>
              <a:rPr lang="el-GR" dirty="0"/>
              <a:t>π</a:t>
            </a:r>
            <a:r>
              <a:rPr lang="en-US" dirty="0"/>
              <a:t> as we are integrating over angular frequencies (remember inverse FT). </a:t>
            </a:r>
          </a:p>
          <a:p>
            <a:pPr lvl="1"/>
            <a:r>
              <a:rPr lang="en-US" dirty="0"/>
              <a:t>And we will drop </a:t>
            </a:r>
            <a:r>
              <a:rPr lang="en-US" i="1" dirty="0"/>
              <a:t>j</a:t>
            </a:r>
            <a:r>
              <a:rPr lang="en-US" dirty="0"/>
              <a:t>’s in the convolution for clarity.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=&gt; We need spectrum </a:t>
            </a:r>
            <a:r>
              <a:rPr lang="en-US" dirty="0" smtClean="0">
                <a:solidFill>
                  <a:srgbClr val="FF0000"/>
                </a:solidFill>
              </a:rPr>
              <a:t>of the </a:t>
            </a:r>
            <a:r>
              <a:rPr lang="en-US" b="1" dirty="0" smtClean="0">
                <a:solidFill>
                  <a:srgbClr val="FF0000"/>
                </a:solidFill>
              </a:rPr>
              <a:t>sampling signal </a:t>
            </a:r>
            <a:endParaRPr lang="cs-CZ" b="1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6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720" y="3429000"/>
            <a:ext cx="5517866" cy="64807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4234" y="4077072"/>
            <a:ext cx="4129566" cy="59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66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Spectrum of sampling signal – Step I.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172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This signal is periodic, so we first need to compute the coefficients of its </a:t>
            </a:r>
            <a:r>
              <a:rPr lang="en-US" b="1" dirty="0" smtClean="0"/>
              <a:t>Fourier series</a:t>
            </a:r>
            <a:r>
              <a:rPr lang="en-US" dirty="0" smtClean="0"/>
              <a:t> (</a:t>
            </a:r>
            <a:r>
              <a:rPr lang="en-US" dirty="0" err="1" smtClean="0">
                <a:solidFill>
                  <a:srgbClr val="1436CA"/>
                </a:solidFill>
              </a:rPr>
              <a:t>Fourierova</a:t>
            </a:r>
            <a:r>
              <a:rPr lang="en-US" dirty="0" smtClean="0">
                <a:solidFill>
                  <a:srgbClr val="1436CA"/>
                </a:solidFill>
              </a:rPr>
              <a:t> </a:t>
            </a:r>
            <a:r>
              <a:rPr lang="cs-CZ" dirty="0" smtClean="0">
                <a:solidFill>
                  <a:srgbClr val="1436CA"/>
                </a:solidFill>
              </a:rPr>
              <a:t>řada</a:t>
            </a:r>
            <a:r>
              <a:rPr lang="en-US" dirty="0" smtClean="0"/>
              <a:t>), FS. </a:t>
            </a:r>
          </a:p>
          <a:p>
            <a:r>
              <a:rPr lang="en-US" dirty="0" smtClean="0"/>
              <a:t>We know, how to do it for impulses of finite length </a:t>
            </a:r>
            <a:r>
              <a:rPr lang="el-GR" dirty="0" smtClean="0"/>
              <a:t>ϑ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The width of pulses is </a:t>
            </a:r>
            <a:r>
              <a:rPr lang="el-GR" dirty="0"/>
              <a:t>ϑ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height is 1</a:t>
            </a:r>
          </a:p>
          <a:p>
            <a:pPr lvl="1"/>
            <a:r>
              <a:rPr lang="en-US" dirty="0" smtClean="0"/>
              <a:t>The frequency is the sampling frequency </a:t>
            </a:r>
            <a:r>
              <a:rPr lang="el-GR" i="1" dirty="0"/>
              <a:t>Ω</a:t>
            </a:r>
            <a:r>
              <a:rPr lang="en-US" i="1" baseline="-25000" dirty="0" smtClean="0"/>
              <a:t>s</a:t>
            </a:r>
            <a:r>
              <a:rPr lang="en-US" dirty="0" smtClean="0"/>
              <a:t>. </a:t>
            </a:r>
            <a:endParaRPr lang="en-US" dirty="0"/>
          </a:p>
          <a:p>
            <a:pPr lvl="1"/>
            <a:r>
              <a:rPr lang="en-US" dirty="0" smtClean="0"/>
              <a:t>And we learned that the coefficients are given by: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en-US" dirty="0" err="1" smtClean="0">
                <a:solidFill>
                  <a:srgbClr val="FF0000"/>
                </a:solidFill>
              </a:rPr>
              <a:t>ck_rectangles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However, we have </a:t>
            </a:r>
            <a:r>
              <a:rPr lang="en-US" dirty="0" err="1" smtClean="0"/>
              <a:t>Diracs</a:t>
            </a:r>
            <a:r>
              <a:rPr lang="en-US" dirty="0" smtClean="0"/>
              <a:t>, so let us push </a:t>
            </a:r>
            <a:r>
              <a:rPr lang="el-GR" dirty="0" smtClean="0"/>
              <a:t>ϑ</a:t>
            </a:r>
            <a:r>
              <a:rPr lang="en-US" dirty="0" smtClean="0"/>
              <a:t> to zero. At the same time, we modify the height so that the surface (</a:t>
            </a:r>
            <a:r>
              <a:rPr lang="en-US" dirty="0" err="1" smtClean="0"/>
              <a:t>mightnesess</a:t>
            </a:r>
            <a:r>
              <a:rPr lang="en-US" dirty="0" smtClean="0"/>
              <a:t>) of each Dirac is one: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We found that all coefficients of Fourier series are the same. </a:t>
            </a:r>
          </a:p>
          <a:p>
            <a:pPr lvl="1"/>
            <a:r>
              <a:rPr lang="en-US" dirty="0" smtClean="0"/>
              <a:t>So this signal has a constant (discrete) spectrum – not surprising for </a:t>
            </a:r>
            <a:r>
              <a:rPr lang="en-US" dirty="0" err="1" smtClean="0"/>
              <a:t>Diracs</a:t>
            </a:r>
            <a:r>
              <a:rPr lang="en-US" dirty="0" smtClean="0"/>
              <a:t> ! 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en-US" dirty="0" err="1" smtClean="0">
                <a:solidFill>
                  <a:srgbClr val="FF0000"/>
                </a:solidFill>
              </a:rPr>
              <a:t>ck_diracs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7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5965" y="3573016"/>
            <a:ext cx="2289270" cy="59334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3752" y="4991797"/>
            <a:ext cx="3777611" cy="53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4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Spectrum of sampling signal – Step </a:t>
            </a:r>
            <a:r>
              <a:rPr lang="en-US" dirty="0" smtClean="0"/>
              <a:t>II.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However, we do not want Fourier series, but a Fourier transform of the sampling signal </a:t>
            </a:r>
            <a:r>
              <a:rPr lang="en-US" i="1" dirty="0" smtClean="0"/>
              <a:t>S(j</a:t>
            </a:r>
            <a:r>
              <a:rPr lang="el-GR" i="1" dirty="0"/>
              <a:t>ω</a:t>
            </a:r>
            <a:r>
              <a:rPr lang="en-US" i="1" dirty="0" smtClean="0"/>
              <a:t>), </a:t>
            </a:r>
            <a:r>
              <a:rPr lang="en-US" dirty="0" smtClean="0"/>
              <a:t>so that we can convolve it with the </a:t>
            </a:r>
            <a:r>
              <a:rPr lang="en-US" dirty="0" err="1" smtClean="0"/>
              <a:t>the</a:t>
            </a:r>
            <a:r>
              <a:rPr lang="en-US" dirty="0" smtClean="0"/>
              <a:t> spectrum of input signal </a:t>
            </a:r>
            <a:r>
              <a:rPr lang="en-US" i="1" dirty="0"/>
              <a:t>X(j</a:t>
            </a:r>
            <a:r>
              <a:rPr lang="el-GR" i="1" dirty="0"/>
              <a:t>ω</a:t>
            </a:r>
            <a:r>
              <a:rPr lang="en-US" i="1" dirty="0" smtClean="0"/>
              <a:t>). </a:t>
            </a:r>
          </a:p>
          <a:p>
            <a:r>
              <a:rPr lang="en-US" dirty="0" smtClean="0"/>
              <a:t>Fortunately, we learned, that this can be easily done by converting the coefficients of FS into series of Dirac impulses, each having the </a:t>
            </a:r>
            <a:r>
              <a:rPr lang="en-US" dirty="0" err="1" smtClean="0"/>
              <a:t>mighteness</a:t>
            </a:r>
            <a:r>
              <a:rPr lang="en-US" dirty="0" smtClean="0"/>
              <a:t> equal to 2</a:t>
            </a:r>
            <a:r>
              <a:rPr lang="el-GR" dirty="0" smtClean="0"/>
              <a:t>π</a:t>
            </a:r>
            <a:r>
              <a:rPr lang="en-US" dirty="0" smtClean="0"/>
              <a:t> time the value of coefficient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k</a:t>
            </a:r>
            <a:endParaRPr lang="en-US" i="1" dirty="0" smtClean="0"/>
          </a:p>
          <a:p>
            <a:endParaRPr lang="en-US" i="1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en-US" dirty="0" err="1" smtClean="0">
                <a:solidFill>
                  <a:srgbClr val="FF0000"/>
                </a:solidFill>
              </a:rPr>
              <a:t>spectrum_diracs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8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664" y="4293096"/>
            <a:ext cx="4899683" cy="623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05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2893" y="5073507"/>
            <a:ext cx="6032054" cy="51498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Obtaining the spectrum of sampled signal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877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To obtain the spectrum of sampled signal, we will need to run the convolution in frequency:</a:t>
            </a:r>
          </a:p>
          <a:p>
            <a:r>
              <a:rPr lang="en-US" dirty="0" smtClean="0"/>
              <a:t>Convolution with series of Dirac pulses is a simple operation if we break it step-by-step (see last lecture on systems!): </a:t>
            </a:r>
          </a:p>
          <a:p>
            <a:pPr lvl="1"/>
            <a:r>
              <a:rPr lang="en-US" dirty="0" smtClean="0"/>
              <a:t>Convolution of the original spectrum with one Dirac impulse is </a:t>
            </a:r>
            <a:r>
              <a:rPr lang="en-US" b="1" dirty="0" smtClean="0"/>
              <a:t>a copy </a:t>
            </a:r>
            <a:r>
              <a:rPr lang="en-US" dirty="0" smtClean="0"/>
              <a:t>the original spectrum, only multiplied by the sampling frequency </a:t>
            </a:r>
            <a:r>
              <a:rPr lang="en-US" i="1" dirty="0" smtClean="0"/>
              <a:t>F</a:t>
            </a:r>
            <a:r>
              <a:rPr lang="en-US" i="1" baseline="-25000" dirty="0" smtClean="0"/>
              <a:t>s</a:t>
            </a:r>
          </a:p>
          <a:p>
            <a:pPr lvl="1"/>
            <a:endParaRPr lang="en-US" i="1" baseline="-25000" dirty="0" smtClean="0"/>
          </a:p>
          <a:p>
            <a:pPr lvl="1"/>
            <a:r>
              <a:rPr lang="en-US" dirty="0"/>
              <a:t>Convolution </a:t>
            </a:r>
            <a:r>
              <a:rPr lang="en-US" dirty="0" smtClean="0"/>
              <a:t>with a Dirac at a different frequency copies to this frequency:</a:t>
            </a:r>
            <a:endParaRPr lang="en-US" i="1" baseline="-25000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case we have two </a:t>
            </a:r>
            <a:r>
              <a:rPr lang="en-US" dirty="0" err="1" smtClean="0"/>
              <a:t>Diracs</a:t>
            </a:r>
            <a:r>
              <a:rPr lang="en-US" dirty="0" smtClean="0"/>
              <a:t>, there is a sum of two original spectra:  </a:t>
            </a:r>
          </a:p>
          <a:p>
            <a:pPr lvl="1"/>
            <a:endParaRPr lang="en-US" dirty="0"/>
          </a:p>
          <a:p>
            <a:r>
              <a:rPr lang="en-US" dirty="0" smtClean="0"/>
              <a:t>Ultimately for all </a:t>
            </a:r>
            <a:r>
              <a:rPr lang="en-US" dirty="0" err="1" smtClean="0"/>
              <a:t>Diracs</a:t>
            </a:r>
            <a:r>
              <a:rPr lang="en-US" dirty="0" smtClean="0"/>
              <a:t> in frequency: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en-US" dirty="0" err="1" smtClean="0">
                <a:solidFill>
                  <a:srgbClr val="FF0000"/>
                </a:solidFill>
              </a:rPr>
              <a:t>spectrum_sampled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24EB7-A120-44A5-8B3F-A2579C0A8BCA}" type="slidenum">
              <a:rPr lang="cs-CZ" altLang="en-US" smtClean="0"/>
              <a:pPr>
                <a:defRPr/>
              </a:pPr>
              <a:t>9</a:t>
            </a:fld>
            <a:r>
              <a:rPr lang="en-US" altLang="en-US" dirty="0" smtClean="0"/>
              <a:t> / 42</a:t>
            </a:r>
            <a:endParaRPr lang="cs-CZ" alt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6240" y="3577275"/>
            <a:ext cx="3383706" cy="51371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5880" y="2132856"/>
            <a:ext cx="4736712" cy="52895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6160" y="4413459"/>
            <a:ext cx="4218787" cy="465128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05162" y="5842638"/>
            <a:ext cx="5761585" cy="660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24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Výchozí návrh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22668</TotalTime>
  <Words>3704</Words>
  <Application>Microsoft Office PowerPoint</Application>
  <PresentationFormat>Širokoúhlá obrazovka</PresentationFormat>
  <Paragraphs>398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42</vt:i4>
      </vt:variant>
    </vt:vector>
  </HeadingPairs>
  <TitlesOfParts>
    <vt:vector size="49" baseType="lpstr">
      <vt:lpstr>Arial</vt:lpstr>
      <vt:lpstr>Calibri</vt:lpstr>
      <vt:lpstr>Calibri Light</vt:lpstr>
      <vt:lpstr>Courier New</vt:lpstr>
      <vt:lpstr>Wingdings</vt:lpstr>
      <vt:lpstr>Výchozí návrh</vt:lpstr>
      <vt:lpstr>1_Výchozí návrh</vt:lpstr>
      <vt:lpstr>Sampling</vt:lpstr>
      <vt:lpstr>Agenda</vt:lpstr>
      <vt:lpstr>Sampling (vzorkování) in time </vt:lpstr>
      <vt:lpstr>Handling the sampled signal </vt:lpstr>
      <vt:lpstr>What does the sampling do in the spectrum ? </vt:lpstr>
      <vt:lpstr>Obtaining the spectrum of sampled signal</vt:lpstr>
      <vt:lpstr>Spectrum of sampling signal – Step I. </vt:lpstr>
      <vt:lpstr>Spectrum of sampling signal – Step II. </vt:lpstr>
      <vt:lpstr>Obtaining the spectrum of sampled signal</vt:lpstr>
      <vt:lpstr>Sampling theorem </vt:lpstr>
      <vt:lpstr>Agenda</vt:lpstr>
      <vt:lpstr>Reconstruction in spectrum </vt:lpstr>
      <vt:lpstr>Aliasing and anti-aliasing </vt:lpstr>
      <vt:lpstr>Reconstruction in the time domain </vt:lpstr>
      <vt:lpstr>Impulse response of reconstruction filter </vt:lpstr>
      <vt:lpstr>Finally the reconstruction in time domain </vt:lpstr>
      <vt:lpstr>Reconstruction in time when things go wrong</vt:lpstr>
      <vt:lpstr>Agenda</vt:lpstr>
      <vt:lpstr>Using the sampling and reconstruction  know-how</vt:lpstr>
      <vt:lpstr>Downsampling a signal </vt:lpstr>
      <vt:lpstr>Downsampling in a correct way</vt:lpstr>
      <vt:lpstr>Up-sampling a signal </vt:lpstr>
      <vt:lpstr>Better ways to up-sample the signal </vt:lpstr>
      <vt:lpstr>Optimal way to up-sample the signal </vt:lpstr>
      <vt:lpstr>Agenda</vt:lpstr>
      <vt:lpstr>Numerical computation of Fourier series and Fourier transform </vt:lpstr>
      <vt:lpstr>Discrete Fourier transform (DFT) analysis</vt:lpstr>
      <vt:lpstr>DFT analysis II. </vt:lpstr>
      <vt:lpstr>To remember when using DFT …</vt:lpstr>
      <vt:lpstr>Agenda</vt:lpstr>
      <vt:lpstr>Fourier series numerically I.  </vt:lpstr>
      <vt:lpstr>Fourier series numerically II. </vt:lpstr>
      <vt:lpstr>Examples of FS computation </vt:lpstr>
      <vt:lpstr>Examples of FS computation II. </vt:lpstr>
      <vt:lpstr>Agenda</vt:lpstr>
      <vt:lpstr>Fourier transform numerically </vt:lpstr>
      <vt:lpstr>Fourier transform numerically II. </vt:lpstr>
      <vt:lpstr>Conditions for computing FT</vt:lpstr>
      <vt:lpstr>Examples of FT computation </vt:lpstr>
      <vt:lpstr>Agenda</vt:lpstr>
      <vt:lpstr>Summary I</vt:lpstr>
      <vt:lpstr>Summary II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Brno University of Technology Faculty of Information Technology  Department of Computer Graphics and MultiMedia</dc:title>
  <dc:creator>cernocky</dc:creator>
  <cp:lastModifiedBy>Honza Cernocky</cp:lastModifiedBy>
  <cp:revision>925</cp:revision>
  <cp:lastPrinted>2022-11-22T22:19:22Z</cp:lastPrinted>
  <dcterms:created xsi:type="dcterms:W3CDTF">2004-03-09T20:37:41Z</dcterms:created>
  <dcterms:modified xsi:type="dcterms:W3CDTF">2023-01-04T14:45:01Z</dcterms:modified>
</cp:coreProperties>
</file>