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sldIdLst>
    <p:sldId id="610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345" r:id="rId10"/>
    <p:sldId id="346" r:id="rId11"/>
    <p:sldId id="357" r:id="rId12"/>
    <p:sldId id="358" r:id="rId13"/>
    <p:sldId id="366" r:id="rId14"/>
    <p:sldId id="365" r:id="rId15"/>
    <p:sldId id="364" r:id="rId16"/>
    <p:sldId id="367" r:id="rId17"/>
    <p:sldId id="348" r:id="rId18"/>
    <p:sldId id="349" r:id="rId19"/>
    <p:sldId id="351" r:id="rId20"/>
    <p:sldId id="386" r:id="rId21"/>
    <p:sldId id="627" r:id="rId22"/>
    <p:sldId id="352" r:id="rId23"/>
    <p:sldId id="626" r:id="rId24"/>
    <p:sldId id="384" r:id="rId25"/>
    <p:sldId id="593" r:id="rId26"/>
    <p:sldId id="629" r:id="rId27"/>
    <p:sldId id="631" r:id="rId28"/>
    <p:sldId id="630" r:id="rId29"/>
    <p:sldId id="622" r:id="rId30"/>
    <p:sldId id="375" r:id="rId31"/>
    <p:sldId id="595" r:id="rId32"/>
    <p:sldId id="596" r:id="rId33"/>
    <p:sldId id="624" r:id="rId34"/>
    <p:sldId id="623" r:id="rId35"/>
    <p:sldId id="388" r:id="rId36"/>
    <p:sldId id="373" r:id="rId37"/>
    <p:sldId id="353" r:id="rId38"/>
    <p:sldId id="354" r:id="rId39"/>
    <p:sldId id="355" r:id="rId40"/>
    <p:sldId id="382" r:id="rId41"/>
    <p:sldId id="380" r:id="rId42"/>
    <p:sldId id="383" r:id="rId43"/>
    <p:sldId id="356" r:id="rId4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cmmi10" panose="020B0500000000000000"/>
      <p:regular r:id="rId47"/>
    </p:embeddedFont>
  </p:embeddedFontLst>
  <p:custDataLst>
    <p:tags r:id="rId4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5448" autoAdjust="0"/>
  </p:normalViewPr>
  <p:slideViewPr>
    <p:cSldViewPr>
      <p:cViewPr varScale="1">
        <p:scale>
          <a:sx n="86" d="100"/>
          <a:sy n="86" d="100"/>
        </p:scale>
        <p:origin x="1385" y="41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F1C89-8D26-43CC-BCEB-A495F81CF2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200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1C89-8D26-43CC-BCEB-A495F81CF23E}" type="slidenum">
              <a:rPr lang="cs-CZ" altLang="en-US" smtClean="0"/>
              <a:pPr/>
              <a:t>43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9626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F18E-36BE-484B-99CE-1453D36C6D6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044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8E0E-DB67-49AD-8BAE-69F55BB364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69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D3C2B-C376-42E8-9A4F-B665CF185E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16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0046D-5DF8-4BC1-B24C-C37A4F8B3E5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092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C979-4FEB-4D00-8EA8-B8A1A918A20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48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FA1A-7882-4B8D-8F98-2BEEDED4B40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500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22F60-157D-43FD-867B-EFA566417F4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7193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70E43-766C-4EDB-9DE9-72A7B193332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658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6A55-DD15-40B9-908D-280C67BD559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415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165F7-2DC9-40E8-9B46-749C3E039BF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354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F631-7D90-4A26-AF3C-103D55A8FE5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851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D0A17E-B712-4454-A449-1DB48FD7CC89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wmf"/><Relationship Id="rId7" Type="http://schemas.openxmlformats.org/officeDocument/2006/relationships/image" Target="../media/image2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0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4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22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dirty="0"/>
              <a:t>Strojové učení a rozpoznávání</a:t>
            </a:r>
          </a:p>
          <a:p>
            <a:endParaRPr lang="en-US" sz="3600" dirty="0"/>
          </a:p>
          <a:p>
            <a:r>
              <a:rPr lang="cs-CZ" altLang="en-US" sz="3200" dirty="0"/>
              <a:t>Bayesovská rozhodovací teorie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4689674"/>
            <a:ext cx="6400800" cy="6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 err="1"/>
              <a:t>Luk</a:t>
            </a:r>
            <a:r>
              <a:rPr lang="cs-CZ" altLang="en-US" sz="2800" dirty="0"/>
              <a:t>áš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Burget</a:t>
            </a:r>
            <a:endParaRPr lang="en-US" altLang="en-US" sz="2800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1449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/>
              <a:t>Maximum a-posteriori (MAP) klasifikátor</a:t>
            </a:r>
            <a:endParaRPr lang="cs-CZ" altLang="en-US" sz="4000">
              <a:cs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Pro každé x minimalizuje pravděpodobnost chyby: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P(chyby|x) =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1</a:t>
            </a:r>
            <a:r>
              <a:rPr lang="cs-CZ" altLang="en-US" sz="1800" dirty="0"/>
              <a:t>|x) pokud vybereme 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2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P(chyby|x) =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2</a:t>
            </a:r>
            <a:r>
              <a:rPr lang="cs-CZ" altLang="en-US" sz="1800" dirty="0"/>
              <a:t>|x) pokud vybereme 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baseline="-25000" dirty="0">
                <a:cs typeface="Arial" charset="0"/>
              </a:rPr>
              <a:t>1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cs-CZ" altLang="en-US" sz="1800" dirty="0"/>
              <a:t>	Pro dané x vybíráme třídu </a:t>
            </a:r>
            <a:r>
              <a:rPr lang="cs-CZ" altLang="en-US" sz="1800" dirty="0">
                <a:cs typeface="Arial" charset="0"/>
              </a:rPr>
              <a:t>ω </a:t>
            </a:r>
            <a:r>
              <a:rPr lang="cs-CZ" altLang="en-US" sz="1800" dirty="0"/>
              <a:t>s větším 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dirty="0"/>
              <a:t>|x) </a:t>
            </a:r>
            <a:r>
              <a:rPr lang="en-US" altLang="en-US" sz="1800" dirty="0">
                <a:sym typeface="Wingdings" pitchFamily="2" charset="2"/>
              </a:rPr>
              <a:t></a:t>
            </a:r>
            <a:r>
              <a:rPr lang="en-US" altLang="en-US" sz="1800" dirty="0"/>
              <a:t> </a:t>
            </a:r>
            <a:r>
              <a:rPr lang="cs-CZ" altLang="en-US" sz="1800" dirty="0">
                <a:sym typeface="Wingdings" pitchFamily="2" charset="2"/>
              </a:rPr>
              <a:t>minimalizace chyby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Musíme ovšem znát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sz="1800" dirty="0"/>
              <a:t>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cs-CZ" altLang="en-US" sz="1800" dirty="0"/>
              <a:t>|x</a:t>
            </a:r>
            <a:r>
              <a:rPr lang="en-US" altLang="en-US" sz="1800" dirty="0"/>
              <a:t>)</a:t>
            </a:r>
            <a:endParaRPr lang="cs-CZ" altLang="en-US" sz="18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sz="1800" dirty="0"/>
              <a:t>P(</a:t>
            </a:r>
            <a:r>
              <a:rPr lang="cs-CZ" altLang="en-US" sz="1800" dirty="0"/>
              <a:t>x,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endParaRPr lang="cs-CZ" altLang="en-US" sz="18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sz="1800" dirty="0"/>
              <a:t>P(</a:t>
            </a:r>
            <a:r>
              <a:rPr lang="cs-CZ" altLang="en-US" sz="1800" dirty="0"/>
              <a:t>x</a:t>
            </a:r>
            <a:r>
              <a:rPr lang="en-US" altLang="en-US" sz="1800" dirty="0"/>
              <a:t>|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r>
              <a:rPr lang="cs-CZ" altLang="en-US" sz="1800" dirty="0"/>
              <a:t> a </a:t>
            </a:r>
            <a:r>
              <a:rPr lang="en-US" altLang="en-US" sz="1800" dirty="0"/>
              <a:t>P(</a:t>
            </a:r>
            <a:r>
              <a:rPr lang="cs-CZ" altLang="en-US" sz="1800" dirty="0">
                <a:cs typeface="Arial" charset="0"/>
              </a:rPr>
              <a:t>ω</a:t>
            </a:r>
            <a:r>
              <a:rPr lang="en-US" altLang="en-US" sz="1800" dirty="0"/>
              <a:t>)</a:t>
            </a:r>
            <a:r>
              <a:rPr lang="cs-CZ" altLang="en-US" sz="1800" dirty="0"/>
              <a:t>,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cs-CZ" altLang="en-US" sz="2000" dirty="0"/>
              <a:t>	které reflektují skutečná rozložení</a:t>
            </a:r>
            <a:r>
              <a:rPr lang="en-US" altLang="en-US" sz="2000" dirty="0"/>
              <a:t> pro </a:t>
            </a:r>
            <a:r>
              <a:rPr lang="cs-CZ" altLang="en-US" sz="2000" dirty="0"/>
              <a:t>rozpoznávaná data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cs-CZ" altLang="en-US" sz="2000" dirty="0"/>
          </a:p>
          <a:p>
            <a:pPr marL="533400" indent="-533400">
              <a:lnSpc>
                <a:spcPct val="80000"/>
              </a:lnSpc>
            </a:pPr>
            <a:r>
              <a:rPr lang="cs-CZ" altLang="en-US" sz="2000" dirty="0"/>
              <a:t>Obecně pro N tříd</a:t>
            </a:r>
            <a:endParaRPr lang="en-US" altLang="en-US" sz="2000" baseline="-25000" dirty="0"/>
          </a:p>
          <a:p>
            <a:pPr marL="914400" lvl="1" indent="-457200">
              <a:lnSpc>
                <a:spcPct val="80000"/>
              </a:lnSpc>
            </a:pPr>
            <a:r>
              <a:rPr lang="cs-CZ" altLang="en-US" sz="1800" dirty="0"/>
              <a:t>Vyber </a:t>
            </a:r>
            <a:r>
              <a:rPr lang="cs-CZ" altLang="en-US" sz="1800" dirty="0">
                <a:cs typeface="Arial" charset="0"/>
              </a:rPr>
              <a:t>třídu s největší posteiorní pravděpodobností</a:t>
            </a:r>
            <a:r>
              <a:rPr lang="en-US" altLang="en-US" sz="1800" dirty="0"/>
              <a:t>:</a:t>
            </a:r>
            <a:endParaRPr lang="cs-CZ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47750" y="5648980"/>
                <a:ext cx="7105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/>
                        </a:rPr>
                        <m:t>arg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arg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sub>
                      </m:sSub>
                      <m:r>
                        <a:rPr lang="en-US" altLang="en-US" sz="2800" i="1" dirty="0">
                          <a:latin typeface="Cambria Math"/>
                        </a:rPr>
                        <m:t> 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</m:e>
                      </m:d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altLang="en-US" sz="2800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5648980"/>
                <a:ext cx="710565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3" name="Rectangle 213"/>
          <p:cNvSpPr>
            <a:spLocks noChangeArrowheads="1"/>
          </p:cNvSpPr>
          <p:nvPr/>
        </p:nvSpPr>
        <p:spPr bwMode="auto">
          <a:xfrm>
            <a:off x="533400" y="3200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2400" dirty="0"/>
              <a:t>Bude nás zajímat funkce rozložení pravděpodobnosti příznaků podmíněné třídou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Spojité příznaky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  <a:r>
              <a:rPr lang="cs-CZ" altLang="en-US" sz="2400" dirty="0"/>
              <a:t> – bude pravděpodobnost</a:t>
            </a:r>
          </a:p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  <a:r>
              <a:rPr lang="cs-CZ" altLang="en-US" sz="2400" dirty="0"/>
              <a:t> – bude hodnota funkce rozložení pravděpodobnosti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pic>
        <p:nvPicPr>
          <p:cNvPr id="143562" name="Picture 202" descr="ccp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1295400" y="4191000"/>
            <a:ext cx="28162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3" name="Text Box 203"/>
          <p:cNvSpPr txBox="1">
            <a:spLocks noChangeArrowheads="1"/>
          </p:cNvSpPr>
          <p:nvPr/>
        </p:nvSpPr>
        <p:spPr bwMode="auto">
          <a:xfrm>
            <a:off x="9144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3.5</a:t>
            </a:r>
            <a:endParaRPr lang="cs-CZ" altLang="en-US" sz="1400"/>
          </a:p>
        </p:txBody>
      </p:sp>
      <p:sp>
        <p:nvSpPr>
          <p:cNvPr id="143564" name="Text Box 204"/>
          <p:cNvSpPr txBox="1">
            <a:spLocks noChangeArrowheads="1"/>
          </p:cNvSpPr>
          <p:nvPr/>
        </p:nvSpPr>
        <p:spPr bwMode="auto">
          <a:xfrm>
            <a:off x="1066800" y="632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3574" name="Text Box 214"/>
          <p:cNvSpPr txBox="1">
            <a:spLocks noChangeArrowheads="1"/>
          </p:cNvSpPr>
          <p:nvPr/>
        </p:nvSpPr>
        <p:spPr bwMode="auto">
          <a:xfrm>
            <a:off x="4267200" y="4935538"/>
            <a:ext cx="4495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/>
              <a:t>Plocha pod funkci musí být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/>
              <a:t>Hodnoty mohou být ale libovolné kladné</a:t>
            </a:r>
          </a:p>
        </p:txBody>
      </p:sp>
      <p:sp>
        <p:nvSpPr>
          <p:cNvPr id="143576" name="Text Box 216"/>
          <p:cNvSpPr txBox="1">
            <a:spLocks noChangeArrowheads="1"/>
          </p:cNvSpPr>
          <p:nvPr/>
        </p:nvSpPr>
        <p:spPr bwMode="auto">
          <a:xfrm>
            <a:off x="3810000" y="6324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/>
              <a:t>0.7 </a:t>
            </a:r>
            <a:r>
              <a:rPr lang="en-US" altLang="en-US" sz="1400" dirty="0"/>
              <a:t>[</a:t>
            </a:r>
            <a:r>
              <a:rPr lang="cs-CZ" altLang="en-US" sz="1400"/>
              <a:t>kg</a:t>
            </a:r>
            <a:r>
              <a:rPr lang="en-US" altLang="en-US" sz="1400" dirty="0"/>
              <a:t>]</a:t>
            </a:r>
            <a:endParaRPr lang="cs-CZ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82761" y="2209800"/>
                <a:ext cx="446563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∈(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61" y="2209800"/>
                <a:ext cx="4465639" cy="1069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0" y="35052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400" dirty="0">
                              <a:latin typeface="cmmi10" pitchFamily="34" charset="0"/>
                            </a:rPr>
                            <m:t>!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05200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Bayesův teorém – spojité příznaky</a:t>
            </a:r>
          </a:p>
        </p:txBody>
      </p:sp>
      <p:pic>
        <p:nvPicPr>
          <p:cNvPr id="145412" name="Picture 4" descr="ccp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307975" y="3733800"/>
            <a:ext cx="281622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 descr="posts_13_23_no_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3355975" y="3735388"/>
            <a:ext cx="28162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 descr="posts_13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6283325" y="36576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64" name="Text Box 156"/>
          <p:cNvSpPr txBox="1">
            <a:spLocks noChangeArrowheads="1"/>
          </p:cNvSpPr>
          <p:nvPr/>
        </p:nvSpPr>
        <p:spPr bwMode="auto">
          <a:xfrm>
            <a:off x="1295400" y="5867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565" name="Text Box 157"/>
          <p:cNvSpPr txBox="1">
            <a:spLocks noChangeArrowheads="1"/>
          </p:cNvSpPr>
          <p:nvPr/>
        </p:nvSpPr>
        <p:spPr bwMode="auto">
          <a:xfrm>
            <a:off x="4343400" y="5867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566" name="Text Box 158"/>
          <p:cNvSpPr txBox="1">
            <a:spLocks noChangeArrowheads="1"/>
          </p:cNvSpPr>
          <p:nvPr/>
        </p:nvSpPr>
        <p:spPr bwMode="auto">
          <a:xfrm>
            <a:off x="7467600" y="5867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45642" name="Text Box 234"/>
          <p:cNvSpPr txBox="1">
            <a:spLocks noChangeArrowheads="1"/>
          </p:cNvSpPr>
          <p:nvPr/>
        </p:nvSpPr>
        <p:spPr bwMode="auto">
          <a:xfrm>
            <a:off x="6076950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5643" name="Text Box 235"/>
          <p:cNvSpPr txBox="1">
            <a:spLocks noChangeArrowheads="1"/>
          </p:cNvSpPr>
          <p:nvPr/>
        </p:nvSpPr>
        <p:spPr bwMode="auto">
          <a:xfrm>
            <a:off x="6076950" y="3551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1</a:t>
            </a:r>
            <a:endParaRPr lang="cs-CZ" altLang="en-US" sz="1400"/>
          </a:p>
        </p:txBody>
      </p:sp>
      <p:sp>
        <p:nvSpPr>
          <p:cNvPr id="145644" name="Text Box 236"/>
          <p:cNvSpPr txBox="1">
            <a:spLocks noChangeArrowheads="1"/>
          </p:cNvSpPr>
          <p:nvPr/>
        </p:nvSpPr>
        <p:spPr bwMode="auto">
          <a:xfrm>
            <a:off x="3127375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45645" name="Text Box 237"/>
          <p:cNvSpPr txBox="1">
            <a:spLocks noChangeArrowheads="1"/>
          </p:cNvSpPr>
          <p:nvPr/>
        </p:nvSpPr>
        <p:spPr bwMode="auto">
          <a:xfrm>
            <a:off x="3006725" y="361315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45646" name="Text Box 238"/>
          <p:cNvSpPr txBox="1">
            <a:spLocks noChangeArrowheads="1"/>
          </p:cNvSpPr>
          <p:nvPr/>
        </p:nvSpPr>
        <p:spPr bwMode="auto">
          <a:xfrm>
            <a:off x="-34925" y="361315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3.5</a:t>
            </a:r>
            <a:endParaRPr lang="cs-CZ" altLang="en-US" sz="1400"/>
          </a:p>
        </p:txBody>
      </p:sp>
      <p:sp>
        <p:nvSpPr>
          <p:cNvPr id="145647" name="Text Box 239"/>
          <p:cNvSpPr txBox="1">
            <a:spLocks noChangeArrowheads="1"/>
          </p:cNvSpPr>
          <p:nvPr/>
        </p:nvSpPr>
        <p:spPr bwMode="auto">
          <a:xfrm>
            <a:off x="85725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250155" y="1796925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55" y="1796925"/>
                <a:ext cx="6463507" cy="989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15987" y="3200400"/>
                <a:ext cx="15224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00400"/>
                <a:ext cx="152241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819400" y="3200400"/>
                <a:ext cx="3743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cs-CZ" sz="2400" i="1"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cs-CZ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200400"/>
                <a:ext cx="374372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000478" y="3200400"/>
                <a:ext cx="1152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478" y="3200400"/>
                <a:ext cx="115292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57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52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/>
              <a:t>Opět se budeme rozhodovat podle:</a:t>
            </a:r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2400" dirty="0"/>
              <a:t>	nebo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MAP klasifikátor – spojité příznaky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6076950" y="572928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 dirty="0"/>
          </a:p>
        </p:txBody>
      </p:sp>
      <p:sp>
        <p:nvSpPr>
          <p:cNvPr id="153662" name="Text Box 62"/>
          <p:cNvSpPr txBox="1">
            <a:spLocks noChangeArrowheads="1"/>
          </p:cNvSpPr>
          <p:nvPr/>
        </p:nvSpPr>
        <p:spPr bwMode="auto">
          <a:xfrm>
            <a:off x="457200" y="4341813"/>
            <a:ext cx="2743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Na obrazcích vidíme, že obě pravidla vedou ke stejným rozhodnutím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01701" y="2667000"/>
                <a:ext cx="341114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1" y="2667000"/>
                <a:ext cx="3411140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38200" y="1676400"/>
                <a:ext cx="3474641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3474641" cy="592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 Box 235"/>
          <p:cNvSpPr txBox="1">
            <a:spLocks noChangeArrowheads="1"/>
          </p:cNvSpPr>
          <p:nvPr/>
        </p:nvSpPr>
        <p:spPr bwMode="auto">
          <a:xfrm>
            <a:off x="6096000" y="3551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1</a:t>
            </a:r>
            <a:endParaRPr lang="cs-CZ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32004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00400"/>
                <a:ext cx="1295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076678" y="3200400"/>
                <a:ext cx="1152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78" y="3200400"/>
                <a:ext cx="1152922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158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06725" y="3613150"/>
            <a:ext cx="3165475" cy="2620963"/>
            <a:chOff x="3006725" y="3613150"/>
            <a:chExt cx="3165475" cy="2620963"/>
          </a:xfrm>
        </p:grpSpPr>
        <p:pic>
          <p:nvPicPr>
            <p:cNvPr id="153604" name="Picture 4" descr="posts_13_23_no_nor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t="5281" b="7042"/>
            <a:stretch>
              <a:fillRect/>
            </a:stretch>
          </p:blipFill>
          <p:spPr bwMode="auto">
            <a:xfrm>
              <a:off x="3355975" y="3735388"/>
              <a:ext cx="2816225" cy="219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6" name="Text Box 6"/>
            <p:cNvSpPr txBox="1">
              <a:spLocks noChangeArrowheads="1"/>
            </p:cNvSpPr>
            <p:nvPr/>
          </p:nvSpPr>
          <p:spPr bwMode="auto">
            <a:xfrm>
              <a:off x="4267200" y="5867400"/>
              <a:ext cx="685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ym typeface="Wingdings" pitchFamily="2" charset="2"/>
                </a:rPr>
                <a:t></a:t>
              </a:r>
              <a:r>
                <a:rPr lang="en-US" altLang="en-US" dirty="0"/>
                <a:t> </a:t>
              </a:r>
              <a:r>
                <a:rPr lang="cs-CZ" altLang="en-US"/>
                <a:t>x</a:t>
              </a:r>
            </a:p>
          </p:txBody>
        </p:sp>
        <p:sp>
          <p:nvSpPr>
            <p:cNvPr id="153618" name="Text Box 18"/>
            <p:cNvSpPr txBox="1">
              <a:spLocks noChangeArrowheads="1"/>
            </p:cNvSpPr>
            <p:nvPr/>
          </p:nvSpPr>
          <p:spPr bwMode="auto">
            <a:xfrm>
              <a:off x="3127375" y="5729288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0</a:t>
              </a:r>
              <a:endParaRPr lang="cs-CZ" altLang="en-US" sz="1400"/>
            </a:p>
          </p:txBody>
        </p:sp>
        <p:sp>
          <p:nvSpPr>
            <p:cNvPr id="153619" name="Text Box 19"/>
            <p:cNvSpPr txBox="1">
              <a:spLocks noChangeArrowheads="1"/>
            </p:cNvSpPr>
            <p:nvPr/>
          </p:nvSpPr>
          <p:spPr bwMode="auto">
            <a:xfrm>
              <a:off x="3006725" y="3613150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2.5</a:t>
              </a:r>
              <a:endParaRPr lang="cs-CZ" altLang="en-US" sz="1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355974" y="3752226"/>
              <a:ext cx="694693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88643" y="3754828"/>
              <a:ext cx="435757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9345" y="3754828"/>
              <a:ext cx="239297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24400" y="3754490"/>
              <a:ext cx="1366083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0187" y="3657600"/>
            <a:ext cx="2810712" cy="2576513"/>
            <a:chOff x="6300187" y="3657600"/>
            <a:chExt cx="2810712" cy="2576513"/>
          </a:xfrm>
        </p:grpSpPr>
        <p:pic>
          <p:nvPicPr>
            <p:cNvPr id="153605" name="Picture 5" descr="posts_13_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b="7254"/>
            <a:stretch>
              <a:fillRect/>
            </a:stretch>
          </p:blipFill>
          <p:spPr bwMode="auto">
            <a:xfrm>
              <a:off x="6301498" y="3657600"/>
              <a:ext cx="2809401" cy="225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7239000" y="5867400"/>
              <a:ext cx="762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ym typeface="Wingdings" pitchFamily="2" charset="2"/>
                </a:rPr>
                <a:t></a:t>
              </a:r>
              <a:r>
                <a:rPr lang="en-US" altLang="en-US" dirty="0"/>
                <a:t> </a:t>
              </a:r>
              <a:r>
                <a:rPr lang="cs-CZ" altLang="en-US" dirty="0"/>
                <a:t>x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00187" y="3742414"/>
              <a:ext cx="694693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32856" y="3732411"/>
              <a:ext cx="435757" cy="215153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93558" y="3732411"/>
              <a:ext cx="239297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68613" y="3732073"/>
              <a:ext cx="1366083" cy="215153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86" name="Rectangle 110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371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Říkali jsme, že MAP klasifikátor minimalizuje pravděpodobnost chyby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Plocha pod funkci společného rozložení pravděpodobnosti p(</a:t>
            </a:r>
            <a:r>
              <a:rPr lang="cs-CZ" altLang="en-US" sz="1800" dirty="0">
                <a:cs typeface="Arial" charset="0"/>
              </a:rPr>
              <a:t>ω,x</a:t>
            </a:r>
            <a:r>
              <a:rPr lang="cs-CZ" altLang="en-US" sz="1800" dirty="0"/>
              <a:t>) v určitém intervalu x je pravděpodobnost výskytu vzoru třídy </a:t>
            </a:r>
            <a:r>
              <a:rPr lang="cs-CZ" altLang="en-US" sz="1800" dirty="0">
                <a:cs typeface="Arial" charset="0"/>
              </a:rPr>
              <a:t>ω s příznakem v daném intervalu</a:t>
            </a:r>
          </a:p>
          <a:p>
            <a:pPr>
              <a:lnSpc>
                <a:spcPct val="80000"/>
              </a:lnSpc>
            </a:pPr>
            <a:r>
              <a:rPr lang="cs-CZ" altLang="en-US" sz="1800" dirty="0">
                <a:cs typeface="Arial" charset="0"/>
              </a:rPr>
              <a:t>Jaká je tedy celková pravděpodobnost, že klasifikátor udělá chybu</a:t>
            </a:r>
            <a:r>
              <a:rPr lang="en-US" altLang="en-US" sz="1800" dirty="0">
                <a:cs typeface="Arial" charset="0"/>
              </a:rPr>
              <a:t>?</a:t>
            </a:r>
            <a:endParaRPr lang="cs-CZ" altLang="en-US" sz="1800" dirty="0">
              <a:cs typeface="Arial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/>
              <a:t>MAP klasifikátor – pravděpodobnost chyby</a:t>
            </a:r>
          </a:p>
        </p:txBody>
      </p:sp>
      <p:pic>
        <p:nvPicPr>
          <p:cNvPr id="152580" name="Picture 4" descr="posts_13_23_no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654050" y="3584575"/>
            <a:ext cx="3765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28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2639" name="Text Box 63"/>
          <p:cNvSpPr txBox="1">
            <a:spLocks noChangeArrowheads="1"/>
          </p:cNvSpPr>
          <p:nvPr/>
        </p:nvSpPr>
        <p:spPr bwMode="auto">
          <a:xfrm>
            <a:off x="425450" y="6215063"/>
            <a:ext cx="38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52640" name="Text Box 64"/>
          <p:cNvSpPr txBox="1">
            <a:spLocks noChangeArrowheads="1"/>
          </p:cNvSpPr>
          <p:nvPr/>
        </p:nvSpPr>
        <p:spPr bwMode="auto">
          <a:xfrm>
            <a:off x="304800" y="4098925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52687" name="Text Box 111"/>
          <p:cNvSpPr txBox="1">
            <a:spLocks noChangeArrowheads="1"/>
          </p:cNvSpPr>
          <p:nvPr/>
        </p:nvSpPr>
        <p:spPr bwMode="auto">
          <a:xfrm>
            <a:off x="5029200" y="2979738"/>
            <a:ext cx="358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1600"/>
              <a:t>Jakákoli snaha posunout hranice povede jen k větší chybě</a:t>
            </a:r>
          </a:p>
        </p:txBody>
      </p:sp>
      <p:sp>
        <p:nvSpPr>
          <p:cNvPr id="152688" name="Rectangle 112"/>
          <p:cNvSpPr>
            <a:spLocks noChangeArrowheads="1"/>
          </p:cNvSpPr>
          <p:nvPr/>
        </p:nvSpPr>
        <p:spPr bwMode="auto">
          <a:xfrm>
            <a:off x="660400" y="3602038"/>
            <a:ext cx="922338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89" name="Rectangle 113"/>
          <p:cNvSpPr>
            <a:spLocks noChangeArrowheads="1"/>
          </p:cNvSpPr>
          <p:nvPr/>
        </p:nvSpPr>
        <p:spPr bwMode="auto">
          <a:xfrm>
            <a:off x="1584325" y="3597275"/>
            <a:ext cx="311150" cy="2887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90" name="Rectangle 114"/>
          <p:cNvSpPr>
            <a:spLocks noChangeArrowheads="1"/>
          </p:cNvSpPr>
          <p:nvPr/>
        </p:nvSpPr>
        <p:spPr bwMode="auto">
          <a:xfrm>
            <a:off x="1893888" y="3602038"/>
            <a:ext cx="615950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691" name="Rectangle 115"/>
          <p:cNvSpPr>
            <a:spLocks noChangeArrowheads="1"/>
          </p:cNvSpPr>
          <p:nvPr/>
        </p:nvSpPr>
        <p:spPr bwMode="auto">
          <a:xfrm>
            <a:off x="2508250" y="3597275"/>
            <a:ext cx="1797050" cy="2882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05" name="Freeform 129"/>
          <p:cNvSpPr>
            <a:spLocks/>
          </p:cNvSpPr>
          <p:nvPr/>
        </p:nvSpPr>
        <p:spPr bwMode="auto">
          <a:xfrm>
            <a:off x="890588" y="5756275"/>
            <a:ext cx="695325" cy="728663"/>
          </a:xfrm>
          <a:custGeom>
            <a:avLst/>
            <a:gdLst>
              <a:gd name="T0" fmla="*/ 69 w 441"/>
              <a:gd name="T1" fmla="*/ 465 h 483"/>
              <a:gd name="T2" fmla="*/ 165 w 441"/>
              <a:gd name="T3" fmla="*/ 465 h 483"/>
              <a:gd name="T4" fmla="*/ 240 w 441"/>
              <a:gd name="T5" fmla="*/ 423 h 483"/>
              <a:gd name="T6" fmla="*/ 309 w 441"/>
              <a:gd name="T7" fmla="*/ 318 h 483"/>
              <a:gd name="T8" fmla="*/ 369 w 441"/>
              <a:gd name="T9" fmla="*/ 189 h 483"/>
              <a:gd name="T10" fmla="*/ 399 w 441"/>
              <a:gd name="T11" fmla="*/ 99 h 483"/>
              <a:gd name="T12" fmla="*/ 441 w 441"/>
              <a:gd name="T13" fmla="*/ 0 h 483"/>
              <a:gd name="T14" fmla="*/ 441 w 441"/>
              <a:gd name="T15" fmla="*/ 483 h 483"/>
              <a:gd name="T16" fmla="*/ 0 w 441"/>
              <a:gd name="T17" fmla="*/ 480 h 483"/>
              <a:gd name="T18" fmla="*/ 21 w 441"/>
              <a:gd name="T19" fmla="*/ 46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83">
                <a:moveTo>
                  <a:pt x="69" y="465"/>
                </a:moveTo>
                <a:lnTo>
                  <a:pt x="165" y="465"/>
                </a:lnTo>
                <a:lnTo>
                  <a:pt x="240" y="423"/>
                </a:lnTo>
                <a:lnTo>
                  <a:pt x="309" y="318"/>
                </a:lnTo>
                <a:lnTo>
                  <a:pt x="369" y="189"/>
                </a:lnTo>
                <a:lnTo>
                  <a:pt x="399" y="99"/>
                </a:lnTo>
                <a:lnTo>
                  <a:pt x="441" y="0"/>
                </a:lnTo>
                <a:lnTo>
                  <a:pt x="441" y="483"/>
                </a:lnTo>
                <a:lnTo>
                  <a:pt x="0" y="480"/>
                </a:lnTo>
                <a:lnTo>
                  <a:pt x="21" y="465"/>
                </a:lnTo>
              </a:path>
            </a:pathLst>
          </a:custGeom>
          <a:pattFill prst="wdDnDiag">
            <a:fgClr>
              <a:srgbClr val="000080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07" name="Freeform 131"/>
          <p:cNvSpPr>
            <a:spLocks/>
          </p:cNvSpPr>
          <p:nvPr/>
        </p:nvSpPr>
        <p:spPr bwMode="auto">
          <a:xfrm>
            <a:off x="1585913" y="5713413"/>
            <a:ext cx="309562" cy="771525"/>
          </a:xfrm>
          <a:custGeom>
            <a:avLst/>
            <a:gdLst>
              <a:gd name="T0" fmla="*/ 0 w 189"/>
              <a:gd name="T1" fmla="*/ 489 h 489"/>
              <a:gd name="T2" fmla="*/ 0 w 189"/>
              <a:gd name="T3" fmla="*/ 9 h 489"/>
              <a:gd name="T4" fmla="*/ 54 w 189"/>
              <a:gd name="T5" fmla="*/ 0 h 489"/>
              <a:gd name="T6" fmla="*/ 189 w 189"/>
              <a:gd name="T7" fmla="*/ 24 h 489"/>
              <a:gd name="T8" fmla="*/ 186 w 189"/>
              <a:gd name="T9" fmla="*/ 489 h 489"/>
              <a:gd name="T10" fmla="*/ 0 w 1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489">
                <a:moveTo>
                  <a:pt x="0" y="489"/>
                </a:moveTo>
                <a:lnTo>
                  <a:pt x="0" y="9"/>
                </a:lnTo>
                <a:lnTo>
                  <a:pt x="54" y="0"/>
                </a:lnTo>
                <a:lnTo>
                  <a:pt x="189" y="24"/>
                </a:lnTo>
                <a:lnTo>
                  <a:pt x="186" y="489"/>
                </a:lnTo>
                <a:lnTo>
                  <a:pt x="0" y="489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08" name="Freeform 132"/>
          <p:cNvSpPr>
            <a:spLocks/>
          </p:cNvSpPr>
          <p:nvPr/>
        </p:nvSpPr>
        <p:spPr bwMode="auto">
          <a:xfrm>
            <a:off x="1885950" y="5722938"/>
            <a:ext cx="623888" cy="762000"/>
          </a:xfrm>
          <a:custGeom>
            <a:avLst/>
            <a:gdLst>
              <a:gd name="T0" fmla="*/ 0 w 390"/>
              <a:gd name="T1" fmla="*/ 471 h 471"/>
              <a:gd name="T2" fmla="*/ 0 w 390"/>
              <a:gd name="T3" fmla="*/ 0 h 471"/>
              <a:gd name="T4" fmla="*/ 48 w 390"/>
              <a:gd name="T5" fmla="*/ 117 h 471"/>
              <a:gd name="T6" fmla="*/ 96 w 390"/>
              <a:gd name="T7" fmla="*/ 195 h 471"/>
              <a:gd name="T8" fmla="*/ 162 w 390"/>
              <a:gd name="T9" fmla="*/ 243 h 471"/>
              <a:gd name="T10" fmla="*/ 189 w 390"/>
              <a:gd name="T11" fmla="*/ 249 h 471"/>
              <a:gd name="T12" fmla="*/ 252 w 390"/>
              <a:gd name="T13" fmla="*/ 243 h 471"/>
              <a:gd name="T14" fmla="*/ 285 w 390"/>
              <a:gd name="T15" fmla="*/ 201 h 471"/>
              <a:gd name="T16" fmla="*/ 354 w 390"/>
              <a:gd name="T17" fmla="*/ 132 h 471"/>
              <a:gd name="T18" fmla="*/ 387 w 390"/>
              <a:gd name="T19" fmla="*/ 102 h 471"/>
              <a:gd name="T20" fmla="*/ 390 w 390"/>
              <a:gd name="T21" fmla="*/ 471 h 471"/>
              <a:gd name="T22" fmla="*/ 0 w 390"/>
              <a:gd name="T2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471">
                <a:moveTo>
                  <a:pt x="0" y="471"/>
                </a:moveTo>
                <a:lnTo>
                  <a:pt x="0" y="0"/>
                </a:lnTo>
                <a:lnTo>
                  <a:pt x="48" y="117"/>
                </a:lnTo>
                <a:lnTo>
                  <a:pt x="96" y="195"/>
                </a:lnTo>
                <a:lnTo>
                  <a:pt x="162" y="243"/>
                </a:lnTo>
                <a:lnTo>
                  <a:pt x="189" y="249"/>
                </a:lnTo>
                <a:lnTo>
                  <a:pt x="252" y="243"/>
                </a:lnTo>
                <a:lnTo>
                  <a:pt x="285" y="201"/>
                </a:lnTo>
                <a:lnTo>
                  <a:pt x="354" y="132"/>
                </a:lnTo>
                <a:lnTo>
                  <a:pt x="387" y="102"/>
                </a:lnTo>
                <a:lnTo>
                  <a:pt x="390" y="471"/>
                </a:lnTo>
                <a:lnTo>
                  <a:pt x="0" y="471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10" name="Freeform 134"/>
          <p:cNvSpPr>
            <a:spLocks/>
          </p:cNvSpPr>
          <p:nvPr/>
        </p:nvSpPr>
        <p:spPr bwMode="auto">
          <a:xfrm>
            <a:off x="2500313" y="5918200"/>
            <a:ext cx="1809750" cy="566738"/>
          </a:xfrm>
          <a:custGeom>
            <a:avLst/>
            <a:gdLst>
              <a:gd name="T0" fmla="*/ 0 w 1137"/>
              <a:gd name="T1" fmla="*/ 357 h 357"/>
              <a:gd name="T2" fmla="*/ 0 w 1137"/>
              <a:gd name="T3" fmla="*/ 0 h 357"/>
              <a:gd name="T4" fmla="*/ 135 w 1137"/>
              <a:gd name="T5" fmla="*/ 42 h 357"/>
              <a:gd name="T6" fmla="*/ 261 w 1137"/>
              <a:gd name="T7" fmla="*/ 69 h 357"/>
              <a:gd name="T8" fmla="*/ 423 w 1137"/>
              <a:gd name="T9" fmla="*/ 96 h 357"/>
              <a:gd name="T10" fmla="*/ 522 w 1137"/>
              <a:gd name="T11" fmla="*/ 90 h 357"/>
              <a:gd name="T12" fmla="*/ 666 w 1137"/>
              <a:gd name="T13" fmla="*/ 84 h 357"/>
              <a:gd name="T14" fmla="*/ 828 w 1137"/>
              <a:gd name="T15" fmla="*/ 108 h 357"/>
              <a:gd name="T16" fmla="*/ 966 w 1137"/>
              <a:gd name="T17" fmla="*/ 147 h 357"/>
              <a:gd name="T18" fmla="*/ 1137 w 1137"/>
              <a:gd name="T19" fmla="*/ 222 h 357"/>
              <a:gd name="T20" fmla="*/ 1137 w 1137"/>
              <a:gd name="T21" fmla="*/ 354 h 357"/>
              <a:gd name="T22" fmla="*/ 18 w 1137"/>
              <a:gd name="T23" fmla="*/ 35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7" h="357">
                <a:moveTo>
                  <a:pt x="0" y="357"/>
                </a:moveTo>
                <a:lnTo>
                  <a:pt x="0" y="0"/>
                </a:lnTo>
                <a:lnTo>
                  <a:pt x="135" y="42"/>
                </a:lnTo>
                <a:lnTo>
                  <a:pt x="261" y="69"/>
                </a:lnTo>
                <a:lnTo>
                  <a:pt x="423" y="96"/>
                </a:lnTo>
                <a:lnTo>
                  <a:pt x="522" y="90"/>
                </a:lnTo>
                <a:lnTo>
                  <a:pt x="666" y="84"/>
                </a:lnTo>
                <a:lnTo>
                  <a:pt x="828" y="108"/>
                </a:lnTo>
                <a:lnTo>
                  <a:pt x="966" y="147"/>
                </a:lnTo>
                <a:lnTo>
                  <a:pt x="1137" y="222"/>
                </a:lnTo>
                <a:lnTo>
                  <a:pt x="1137" y="354"/>
                </a:lnTo>
                <a:lnTo>
                  <a:pt x="18" y="354"/>
                </a:lnTo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11" name="Text Box 135"/>
          <p:cNvSpPr txBox="1">
            <a:spLocks noChangeArrowheads="1"/>
          </p:cNvSpPr>
          <p:nvPr/>
        </p:nvSpPr>
        <p:spPr bwMode="auto">
          <a:xfrm rot="16200000">
            <a:off x="189707" y="5517356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endParaRPr lang="cs-CZ" altLang="en-US"/>
          </a:p>
        </p:txBody>
      </p:sp>
      <p:pic>
        <p:nvPicPr>
          <p:cNvPr id="152712" name="Picture 136" descr="posts_13_23_no_n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5281" b="7042"/>
          <a:stretch>
            <a:fillRect/>
          </a:stretch>
        </p:blipFill>
        <p:spPr bwMode="auto">
          <a:xfrm>
            <a:off x="5008563" y="3543300"/>
            <a:ext cx="37655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713" name="Text Box 137"/>
          <p:cNvSpPr txBox="1">
            <a:spLocks noChangeArrowheads="1"/>
          </p:cNvSpPr>
          <p:nvPr/>
        </p:nvSpPr>
        <p:spPr bwMode="auto">
          <a:xfrm>
            <a:off x="6564313" y="6400800"/>
            <a:ext cx="827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2714" name="Text Box 138"/>
          <p:cNvSpPr txBox="1">
            <a:spLocks noChangeArrowheads="1"/>
          </p:cNvSpPr>
          <p:nvPr/>
        </p:nvSpPr>
        <p:spPr bwMode="auto">
          <a:xfrm>
            <a:off x="4779963" y="6173788"/>
            <a:ext cx="38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0</a:t>
            </a:r>
            <a:endParaRPr lang="cs-CZ" altLang="en-US" sz="1400"/>
          </a:p>
        </p:txBody>
      </p:sp>
      <p:sp>
        <p:nvSpPr>
          <p:cNvPr id="152715" name="Text Box 139"/>
          <p:cNvSpPr txBox="1">
            <a:spLocks noChangeArrowheads="1"/>
          </p:cNvSpPr>
          <p:nvPr/>
        </p:nvSpPr>
        <p:spPr bwMode="auto">
          <a:xfrm>
            <a:off x="4659313" y="405765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2.5</a:t>
            </a:r>
            <a:endParaRPr lang="cs-CZ" altLang="en-US" sz="1400"/>
          </a:p>
        </p:txBody>
      </p:sp>
      <p:sp>
        <p:nvSpPr>
          <p:cNvPr id="152724" name="Rectangle 148"/>
          <p:cNvSpPr>
            <a:spLocks noChangeArrowheads="1"/>
          </p:cNvSpPr>
          <p:nvPr/>
        </p:nvSpPr>
        <p:spPr bwMode="auto">
          <a:xfrm>
            <a:off x="5014913" y="3560763"/>
            <a:ext cx="922337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5" name="Rectangle 149"/>
          <p:cNvSpPr>
            <a:spLocks noChangeArrowheads="1"/>
          </p:cNvSpPr>
          <p:nvPr/>
        </p:nvSpPr>
        <p:spPr bwMode="auto">
          <a:xfrm>
            <a:off x="5929110" y="3556000"/>
            <a:ext cx="320878" cy="288766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6" name="Rectangle 150"/>
          <p:cNvSpPr>
            <a:spLocks noChangeArrowheads="1"/>
          </p:cNvSpPr>
          <p:nvPr/>
        </p:nvSpPr>
        <p:spPr bwMode="auto">
          <a:xfrm>
            <a:off x="6248400" y="3560763"/>
            <a:ext cx="990600" cy="28733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7" name="Rectangle 151"/>
          <p:cNvSpPr>
            <a:spLocks noChangeArrowheads="1"/>
          </p:cNvSpPr>
          <p:nvPr/>
        </p:nvSpPr>
        <p:spPr bwMode="auto">
          <a:xfrm>
            <a:off x="7239000" y="3556000"/>
            <a:ext cx="1420813" cy="28829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2728" name="Freeform 152"/>
          <p:cNvSpPr>
            <a:spLocks/>
          </p:cNvSpPr>
          <p:nvPr/>
        </p:nvSpPr>
        <p:spPr bwMode="auto">
          <a:xfrm>
            <a:off x="5245100" y="5715000"/>
            <a:ext cx="695325" cy="728663"/>
          </a:xfrm>
          <a:custGeom>
            <a:avLst/>
            <a:gdLst>
              <a:gd name="T0" fmla="*/ 69 w 441"/>
              <a:gd name="T1" fmla="*/ 465 h 483"/>
              <a:gd name="T2" fmla="*/ 165 w 441"/>
              <a:gd name="T3" fmla="*/ 465 h 483"/>
              <a:gd name="T4" fmla="*/ 240 w 441"/>
              <a:gd name="T5" fmla="*/ 423 h 483"/>
              <a:gd name="T6" fmla="*/ 309 w 441"/>
              <a:gd name="T7" fmla="*/ 318 h 483"/>
              <a:gd name="T8" fmla="*/ 369 w 441"/>
              <a:gd name="T9" fmla="*/ 189 h 483"/>
              <a:gd name="T10" fmla="*/ 399 w 441"/>
              <a:gd name="T11" fmla="*/ 99 h 483"/>
              <a:gd name="T12" fmla="*/ 441 w 441"/>
              <a:gd name="T13" fmla="*/ 0 h 483"/>
              <a:gd name="T14" fmla="*/ 441 w 441"/>
              <a:gd name="T15" fmla="*/ 483 h 483"/>
              <a:gd name="T16" fmla="*/ 0 w 441"/>
              <a:gd name="T17" fmla="*/ 480 h 483"/>
              <a:gd name="T18" fmla="*/ 21 w 441"/>
              <a:gd name="T19" fmla="*/ 46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1" h="483">
                <a:moveTo>
                  <a:pt x="69" y="465"/>
                </a:moveTo>
                <a:lnTo>
                  <a:pt x="165" y="465"/>
                </a:lnTo>
                <a:lnTo>
                  <a:pt x="240" y="423"/>
                </a:lnTo>
                <a:lnTo>
                  <a:pt x="309" y="318"/>
                </a:lnTo>
                <a:lnTo>
                  <a:pt x="369" y="189"/>
                </a:lnTo>
                <a:lnTo>
                  <a:pt x="399" y="99"/>
                </a:lnTo>
                <a:lnTo>
                  <a:pt x="441" y="0"/>
                </a:lnTo>
                <a:lnTo>
                  <a:pt x="441" y="483"/>
                </a:lnTo>
                <a:lnTo>
                  <a:pt x="0" y="480"/>
                </a:lnTo>
                <a:lnTo>
                  <a:pt x="21" y="465"/>
                </a:lnTo>
              </a:path>
            </a:pathLst>
          </a:custGeom>
          <a:pattFill prst="wdDnDiag">
            <a:fgClr>
              <a:srgbClr val="000080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29" name="Freeform 153"/>
          <p:cNvSpPr>
            <a:spLocks/>
          </p:cNvSpPr>
          <p:nvPr/>
        </p:nvSpPr>
        <p:spPr bwMode="auto">
          <a:xfrm>
            <a:off x="5940425" y="5672138"/>
            <a:ext cx="309563" cy="771525"/>
          </a:xfrm>
          <a:custGeom>
            <a:avLst/>
            <a:gdLst>
              <a:gd name="T0" fmla="*/ 0 w 189"/>
              <a:gd name="T1" fmla="*/ 489 h 489"/>
              <a:gd name="T2" fmla="*/ 0 w 189"/>
              <a:gd name="T3" fmla="*/ 9 h 489"/>
              <a:gd name="T4" fmla="*/ 54 w 189"/>
              <a:gd name="T5" fmla="*/ 0 h 489"/>
              <a:gd name="T6" fmla="*/ 189 w 189"/>
              <a:gd name="T7" fmla="*/ 24 h 489"/>
              <a:gd name="T8" fmla="*/ 186 w 189"/>
              <a:gd name="T9" fmla="*/ 489 h 489"/>
              <a:gd name="T10" fmla="*/ 0 w 1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489">
                <a:moveTo>
                  <a:pt x="0" y="489"/>
                </a:moveTo>
                <a:lnTo>
                  <a:pt x="0" y="9"/>
                </a:lnTo>
                <a:lnTo>
                  <a:pt x="54" y="0"/>
                </a:lnTo>
                <a:lnTo>
                  <a:pt x="189" y="24"/>
                </a:lnTo>
                <a:lnTo>
                  <a:pt x="186" y="489"/>
                </a:lnTo>
                <a:lnTo>
                  <a:pt x="0" y="489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30" name="Freeform 154"/>
          <p:cNvSpPr>
            <a:spLocks/>
          </p:cNvSpPr>
          <p:nvPr/>
        </p:nvSpPr>
        <p:spPr bwMode="auto">
          <a:xfrm>
            <a:off x="6240463" y="5681663"/>
            <a:ext cx="623887" cy="762000"/>
          </a:xfrm>
          <a:custGeom>
            <a:avLst/>
            <a:gdLst>
              <a:gd name="T0" fmla="*/ 0 w 390"/>
              <a:gd name="T1" fmla="*/ 471 h 471"/>
              <a:gd name="T2" fmla="*/ 0 w 390"/>
              <a:gd name="T3" fmla="*/ 0 h 471"/>
              <a:gd name="T4" fmla="*/ 48 w 390"/>
              <a:gd name="T5" fmla="*/ 117 h 471"/>
              <a:gd name="T6" fmla="*/ 96 w 390"/>
              <a:gd name="T7" fmla="*/ 195 h 471"/>
              <a:gd name="T8" fmla="*/ 162 w 390"/>
              <a:gd name="T9" fmla="*/ 243 h 471"/>
              <a:gd name="T10" fmla="*/ 189 w 390"/>
              <a:gd name="T11" fmla="*/ 249 h 471"/>
              <a:gd name="T12" fmla="*/ 252 w 390"/>
              <a:gd name="T13" fmla="*/ 243 h 471"/>
              <a:gd name="T14" fmla="*/ 285 w 390"/>
              <a:gd name="T15" fmla="*/ 201 h 471"/>
              <a:gd name="T16" fmla="*/ 354 w 390"/>
              <a:gd name="T17" fmla="*/ 132 h 471"/>
              <a:gd name="T18" fmla="*/ 387 w 390"/>
              <a:gd name="T19" fmla="*/ 102 h 471"/>
              <a:gd name="T20" fmla="*/ 390 w 390"/>
              <a:gd name="T21" fmla="*/ 471 h 471"/>
              <a:gd name="T22" fmla="*/ 0 w 390"/>
              <a:gd name="T2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0" h="471">
                <a:moveTo>
                  <a:pt x="0" y="471"/>
                </a:moveTo>
                <a:lnTo>
                  <a:pt x="0" y="0"/>
                </a:lnTo>
                <a:lnTo>
                  <a:pt x="48" y="117"/>
                </a:lnTo>
                <a:lnTo>
                  <a:pt x="96" y="195"/>
                </a:lnTo>
                <a:lnTo>
                  <a:pt x="162" y="243"/>
                </a:lnTo>
                <a:lnTo>
                  <a:pt x="189" y="249"/>
                </a:lnTo>
                <a:lnTo>
                  <a:pt x="252" y="243"/>
                </a:lnTo>
                <a:lnTo>
                  <a:pt x="285" y="201"/>
                </a:lnTo>
                <a:lnTo>
                  <a:pt x="354" y="132"/>
                </a:lnTo>
                <a:lnTo>
                  <a:pt x="387" y="102"/>
                </a:lnTo>
                <a:lnTo>
                  <a:pt x="390" y="471"/>
                </a:lnTo>
                <a:lnTo>
                  <a:pt x="0" y="471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31" name="Freeform 155"/>
          <p:cNvSpPr>
            <a:spLocks/>
          </p:cNvSpPr>
          <p:nvPr/>
        </p:nvSpPr>
        <p:spPr bwMode="auto">
          <a:xfrm>
            <a:off x="6845300" y="5872163"/>
            <a:ext cx="1819275" cy="571500"/>
          </a:xfrm>
          <a:custGeom>
            <a:avLst/>
            <a:gdLst>
              <a:gd name="T0" fmla="*/ 0 w 1137"/>
              <a:gd name="T1" fmla="*/ 357 h 357"/>
              <a:gd name="T2" fmla="*/ 0 w 1137"/>
              <a:gd name="T3" fmla="*/ 0 h 357"/>
              <a:gd name="T4" fmla="*/ 135 w 1137"/>
              <a:gd name="T5" fmla="*/ 42 h 357"/>
              <a:gd name="T6" fmla="*/ 261 w 1137"/>
              <a:gd name="T7" fmla="*/ 69 h 357"/>
              <a:gd name="T8" fmla="*/ 423 w 1137"/>
              <a:gd name="T9" fmla="*/ 96 h 357"/>
              <a:gd name="T10" fmla="*/ 522 w 1137"/>
              <a:gd name="T11" fmla="*/ 90 h 357"/>
              <a:gd name="T12" fmla="*/ 666 w 1137"/>
              <a:gd name="T13" fmla="*/ 84 h 357"/>
              <a:gd name="T14" fmla="*/ 828 w 1137"/>
              <a:gd name="T15" fmla="*/ 108 h 357"/>
              <a:gd name="T16" fmla="*/ 966 w 1137"/>
              <a:gd name="T17" fmla="*/ 147 h 357"/>
              <a:gd name="T18" fmla="*/ 1137 w 1137"/>
              <a:gd name="T19" fmla="*/ 222 h 357"/>
              <a:gd name="T20" fmla="*/ 1137 w 1137"/>
              <a:gd name="T21" fmla="*/ 354 h 357"/>
              <a:gd name="T22" fmla="*/ 18 w 1137"/>
              <a:gd name="T23" fmla="*/ 35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7" h="357">
                <a:moveTo>
                  <a:pt x="0" y="357"/>
                </a:moveTo>
                <a:lnTo>
                  <a:pt x="0" y="0"/>
                </a:lnTo>
                <a:lnTo>
                  <a:pt x="135" y="42"/>
                </a:lnTo>
                <a:lnTo>
                  <a:pt x="261" y="69"/>
                </a:lnTo>
                <a:lnTo>
                  <a:pt x="423" y="96"/>
                </a:lnTo>
                <a:lnTo>
                  <a:pt x="522" y="90"/>
                </a:lnTo>
                <a:lnTo>
                  <a:pt x="666" y="84"/>
                </a:lnTo>
                <a:lnTo>
                  <a:pt x="828" y="108"/>
                </a:lnTo>
                <a:lnTo>
                  <a:pt x="966" y="147"/>
                </a:lnTo>
                <a:lnTo>
                  <a:pt x="1137" y="222"/>
                </a:lnTo>
                <a:lnTo>
                  <a:pt x="1137" y="354"/>
                </a:lnTo>
                <a:lnTo>
                  <a:pt x="18" y="354"/>
                </a:lnTo>
              </a:path>
            </a:pathLst>
          </a:custGeom>
          <a:pattFill prst="wdUpDiag">
            <a:fgClr>
              <a:srgbClr val="FF0000"/>
            </a:fgClr>
            <a:bgClr>
              <a:schemeClr val="accent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1" name="Text Box 165"/>
          <p:cNvSpPr txBox="1">
            <a:spLocks noChangeArrowheads="1"/>
          </p:cNvSpPr>
          <p:nvPr/>
        </p:nvSpPr>
        <p:spPr bwMode="auto">
          <a:xfrm rot="16200000">
            <a:off x="4533107" y="5441156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endParaRPr lang="cs-CZ" altLang="en-US"/>
          </a:p>
        </p:txBody>
      </p:sp>
      <p:sp>
        <p:nvSpPr>
          <p:cNvPr id="152743" name="Freeform 167"/>
          <p:cNvSpPr>
            <a:spLocks/>
          </p:cNvSpPr>
          <p:nvPr/>
        </p:nvSpPr>
        <p:spPr bwMode="auto">
          <a:xfrm>
            <a:off x="6858000" y="5237163"/>
            <a:ext cx="376238" cy="714375"/>
          </a:xfrm>
          <a:custGeom>
            <a:avLst/>
            <a:gdLst>
              <a:gd name="T0" fmla="*/ 0 w 237"/>
              <a:gd name="T1" fmla="*/ 369 h 429"/>
              <a:gd name="T2" fmla="*/ 105 w 237"/>
              <a:gd name="T3" fmla="*/ 243 h 429"/>
              <a:gd name="T4" fmla="*/ 186 w 237"/>
              <a:gd name="T5" fmla="*/ 108 h 429"/>
              <a:gd name="T6" fmla="*/ 237 w 237"/>
              <a:gd name="T7" fmla="*/ 0 h 429"/>
              <a:gd name="T8" fmla="*/ 237 w 237"/>
              <a:gd name="T9" fmla="*/ 429 h 429"/>
              <a:gd name="T10" fmla="*/ 108 w 237"/>
              <a:gd name="T11" fmla="*/ 399 h 429"/>
              <a:gd name="T12" fmla="*/ 0 w 237"/>
              <a:gd name="T13" fmla="*/ 36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" h="429">
                <a:moveTo>
                  <a:pt x="0" y="369"/>
                </a:moveTo>
                <a:lnTo>
                  <a:pt x="105" y="243"/>
                </a:lnTo>
                <a:lnTo>
                  <a:pt x="186" y="108"/>
                </a:lnTo>
                <a:lnTo>
                  <a:pt x="237" y="0"/>
                </a:lnTo>
                <a:lnTo>
                  <a:pt x="237" y="429"/>
                </a:lnTo>
                <a:lnTo>
                  <a:pt x="108" y="399"/>
                </a:lnTo>
                <a:lnTo>
                  <a:pt x="0" y="36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008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5" name="Freeform 169"/>
          <p:cNvSpPr>
            <a:spLocks/>
          </p:cNvSpPr>
          <p:nvPr/>
        </p:nvSpPr>
        <p:spPr bwMode="auto">
          <a:xfrm>
            <a:off x="6838950" y="5870575"/>
            <a:ext cx="400050" cy="576263"/>
          </a:xfrm>
          <a:custGeom>
            <a:avLst/>
            <a:gdLst>
              <a:gd name="T0" fmla="*/ 3 w 258"/>
              <a:gd name="T1" fmla="*/ 0 h 363"/>
              <a:gd name="T2" fmla="*/ 0 w 258"/>
              <a:gd name="T3" fmla="*/ 363 h 363"/>
              <a:gd name="T4" fmla="*/ 258 w 258"/>
              <a:gd name="T5" fmla="*/ 363 h 363"/>
              <a:gd name="T6" fmla="*/ 258 w 258"/>
              <a:gd name="T7" fmla="*/ 72 h 363"/>
              <a:gd name="T8" fmla="*/ 117 w 258"/>
              <a:gd name="T9" fmla="*/ 39 h 363"/>
              <a:gd name="T10" fmla="*/ 3 w 258"/>
              <a:gd name="T11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" h="363">
                <a:moveTo>
                  <a:pt x="3" y="0"/>
                </a:moveTo>
                <a:lnTo>
                  <a:pt x="0" y="363"/>
                </a:lnTo>
                <a:lnTo>
                  <a:pt x="258" y="363"/>
                </a:lnTo>
                <a:lnTo>
                  <a:pt x="258" y="72"/>
                </a:lnTo>
                <a:lnTo>
                  <a:pt x="117" y="39"/>
                </a:lnTo>
                <a:lnTo>
                  <a:pt x="3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rgbClr val="FF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6" name="Text Box 170"/>
          <p:cNvSpPr txBox="1">
            <a:spLocks noChangeArrowheads="1"/>
          </p:cNvSpPr>
          <p:nvPr/>
        </p:nvSpPr>
        <p:spPr bwMode="auto">
          <a:xfrm>
            <a:off x="685800" y="2757488"/>
            <a:ext cx="3962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/>
              <a:t>Pravděpodobnost, že červená třída je chybně klasifikována jako</a:t>
            </a:r>
            <a:r>
              <a:rPr lang="en-US" altLang="en-US" dirty="0"/>
              <a:t> </a:t>
            </a:r>
            <a:r>
              <a:rPr lang="cs-CZ" altLang="en-US" dirty="0"/>
              <a:t>modrá </a:t>
            </a:r>
          </a:p>
        </p:txBody>
      </p:sp>
      <p:sp>
        <p:nvSpPr>
          <p:cNvPr id="152747" name="Line 171"/>
          <p:cNvSpPr>
            <a:spLocks noChangeShapeType="1"/>
          </p:cNvSpPr>
          <p:nvPr/>
        </p:nvSpPr>
        <p:spPr bwMode="auto">
          <a:xfrm flipH="1">
            <a:off x="1676400" y="3408363"/>
            <a:ext cx="990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748" name="Line 172"/>
          <p:cNvSpPr>
            <a:spLocks noChangeShapeType="1"/>
          </p:cNvSpPr>
          <p:nvPr/>
        </p:nvSpPr>
        <p:spPr bwMode="auto">
          <a:xfrm>
            <a:off x="2667000" y="3408363"/>
            <a:ext cx="45720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 rot="16200000">
                <a:off x="4066233" y="4760267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66233" y="4760267"/>
                <a:ext cx="129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6200000">
                <a:off x="-239067" y="4760268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39067" y="4760268"/>
                <a:ext cx="1295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Posteriorní pravděpodobnosti pro různé apriorní pravděpodobnosti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800" dirty="0"/>
              <a:t>Změna apriorních pravděpodobností tříd může vézt k různým rozhodnutím</a:t>
            </a:r>
          </a:p>
        </p:txBody>
      </p:sp>
      <p:pic>
        <p:nvPicPr>
          <p:cNvPr id="151556" name="Picture 4" descr="posts_050_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3159125" y="37338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 descr="posts_099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6054725" y="3733800"/>
            <a:ext cx="28606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8" name="Picture 6" descr="posts_13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b="7254"/>
          <a:stretch>
            <a:fillRect/>
          </a:stretch>
        </p:blipFill>
        <p:spPr bwMode="auto">
          <a:xfrm>
            <a:off x="263525" y="3733800"/>
            <a:ext cx="286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729" name="Text Box 177"/>
          <p:cNvSpPr txBox="1">
            <a:spLocks noChangeArrowheads="1"/>
          </p:cNvSpPr>
          <p:nvPr/>
        </p:nvSpPr>
        <p:spPr bwMode="auto">
          <a:xfrm>
            <a:off x="11430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1732" name="Rectangle 180"/>
          <p:cNvSpPr>
            <a:spLocks noChangeArrowheads="1"/>
          </p:cNvSpPr>
          <p:nvPr/>
        </p:nvSpPr>
        <p:spPr bwMode="auto">
          <a:xfrm>
            <a:off x="266700" y="3805238"/>
            <a:ext cx="700088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3" name="Rectangle 181"/>
          <p:cNvSpPr>
            <a:spLocks noChangeArrowheads="1"/>
          </p:cNvSpPr>
          <p:nvPr/>
        </p:nvSpPr>
        <p:spPr bwMode="auto">
          <a:xfrm>
            <a:off x="966788" y="3805238"/>
            <a:ext cx="238125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4" name="Rectangle 182"/>
          <p:cNvSpPr>
            <a:spLocks noChangeArrowheads="1"/>
          </p:cNvSpPr>
          <p:nvPr/>
        </p:nvSpPr>
        <p:spPr bwMode="auto">
          <a:xfrm>
            <a:off x="1204913" y="3810000"/>
            <a:ext cx="433387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5" name="Rectangle 183"/>
          <p:cNvSpPr>
            <a:spLocks noChangeArrowheads="1"/>
          </p:cNvSpPr>
          <p:nvPr/>
        </p:nvSpPr>
        <p:spPr bwMode="auto">
          <a:xfrm>
            <a:off x="1638300" y="3805238"/>
            <a:ext cx="1404938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6" name="Rectangle 184"/>
          <p:cNvSpPr>
            <a:spLocks noChangeArrowheads="1"/>
          </p:cNvSpPr>
          <p:nvPr/>
        </p:nvSpPr>
        <p:spPr bwMode="auto">
          <a:xfrm>
            <a:off x="4767263" y="3810000"/>
            <a:ext cx="1166812" cy="218122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7" name="Rectangle 185"/>
          <p:cNvSpPr>
            <a:spLocks noChangeArrowheads="1"/>
          </p:cNvSpPr>
          <p:nvPr/>
        </p:nvSpPr>
        <p:spPr bwMode="auto">
          <a:xfrm>
            <a:off x="3167063" y="3810000"/>
            <a:ext cx="1600200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8" name="Rectangle 186"/>
          <p:cNvSpPr>
            <a:spLocks noChangeArrowheads="1"/>
          </p:cNvSpPr>
          <p:nvPr/>
        </p:nvSpPr>
        <p:spPr bwMode="auto">
          <a:xfrm>
            <a:off x="6053138" y="3810000"/>
            <a:ext cx="2781300" cy="2181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739" name="Text Box 187"/>
          <p:cNvSpPr txBox="1">
            <a:spLocks noChangeArrowheads="1"/>
          </p:cNvSpPr>
          <p:nvPr/>
        </p:nvSpPr>
        <p:spPr bwMode="auto">
          <a:xfrm>
            <a:off x="42672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p:sp>
        <p:nvSpPr>
          <p:cNvPr id="151740" name="Text Box 188"/>
          <p:cNvSpPr txBox="1">
            <a:spLocks noChangeArrowheads="1"/>
          </p:cNvSpPr>
          <p:nvPr/>
        </p:nvSpPr>
        <p:spPr bwMode="auto">
          <a:xfrm>
            <a:off x="7086600" y="5957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</a:t>
            </a:r>
            <a:r>
              <a:rPr lang="cs-CZ" altLang="en-US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63525" y="3262039"/>
                <a:ext cx="2740025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3262039"/>
                <a:ext cx="2740025" cy="529184"/>
              </a:xfrm>
              <a:prstGeom prst="rect">
                <a:avLst/>
              </a:prstGeom>
              <a:blipFill rotWithShape="1"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67063" y="3262039"/>
                <a:ext cx="2740025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63" y="3262039"/>
                <a:ext cx="2740025" cy="529184"/>
              </a:xfrm>
              <a:prstGeom prst="rect">
                <a:avLst/>
              </a:prstGeom>
              <a:blipFill rotWithShape="1"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43601" y="3263900"/>
                <a:ext cx="3047999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99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altLang="en-US" sz="2000" dirty="0">
                                <a:latin typeface="cmmi10" pitchFamily="34" charset="0"/>
                              </a:rPr>
                              <m:t>!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263900"/>
                <a:ext cx="3047999" cy="529504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gaussmix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200"/>
            <a:ext cx="9144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Vícerozměrné příznaky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/>
              <a:t>Místo jednorozměrného příznaku máme </a:t>
            </a:r>
            <a:r>
              <a:rPr lang="en-US" altLang="en-US" sz="2400" dirty="0"/>
              <a:t>N </a:t>
            </a:r>
            <a:r>
              <a:rPr lang="cs-CZ" altLang="en-US" sz="2400" dirty="0"/>
              <a:t>rozměrný příznakový vektor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např. </a:t>
            </a:r>
            <a:r>
              <a:rPr lang="en-US" altLang="en-US" sz="2000" dirty="0"/>
              <a:t>[</a:t>
            </a:r>
            <a:r>
              <a:rPr lang="cs-CZ" altLang="en-US" sz="2000" dirty="0"/>
              <a:t>váha, červenost</a:t>
            </a:r>
            <a:r>
              <a:rPr lang="en-US" altLang="en-US" sz="2000" dirty="0"/>
              <a:t>]</a:t>
            </a:r>
            <a:endParaRPr lang="cs-CZ" altLang="en-US" sz="2000" dirty="0"/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MAP klasifikátor opět vybírá nejpravděpodobnější třídu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 rot="16200000">
            <a:off x="799307" y="3480593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ym typeface="Wingdings" pitchFamily="2" charset="2"/>
              </a:rPr>
              <a:t></a:t>
            </a:r>
            <a:endParaRPr lang="cs-CZ" altLang="en-US"/>
          </a:p>
        </p:txBody>
      </p:sp>
      <p:sp>
        <p:nvSpPr>
          <p:cNvPr id="154655" name="Text Box 31"/>
          <p:cNvSpPr txBox="1">
            <a:spLocks noChangeArrowheads="1"/>
          </p:cNvSpPr>
          <p:nvPr/>
        </p:nvSpPr>
        <p:spPr bwMode="auto">
          <a:xfrm rot="-1626404">
            <a:off x="6400800" y="570739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 rot="1548830">
            <a:off x="2362200" y="570739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3119735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400" dirty="0">
                          <a:latin typeface="cmmi10" pitchFamily="34" charset="0"/>
                        </a:rPr>
                        <m:t>!</m:t>
                      </m:r>
                      <m:r>
                        <a:rPr lang="en-US" altLang="en-US" sz="24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en-US" sz="2400" b="1" i="0" dirty="0" smtClean="0">
                          <a:latin typeface="Cambria Math"/>
                        </a:rPr>
                        <m:t>𝐱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19735"/>
                <a:ext cx="129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Parametrické modely</a:t>
            </a:r>
          </a:p>
        </p:txBody>
      </p:sp>
      <p:sp>
        <p:nvSpPr>
          <p:cNvPr id="13420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438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cs-CZ" altLang="en-US" sz="2000" dirty="0"/>
              <a:t>Pro rozpoznávání s MAP klasifikátorem jsme doposud předpokládali, že známe skutečná rozloženi</a:t>
            </a:r>
          </a:p>
          <a:p>
            <a:pPr lvl="2">
              <a:lnSpc>
                <a:spcPct val="80000"/>
              </a:lnSpc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</a:pPr>
            <a:r>
              <a:rPr lang="cs-CZ" altLang="en-US" sz="1800" dirty="0"/>
              <a:t>nebo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000" dirty="0"/>
              <a:t> a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Ve skutečnosti ale většinou známe jen trénovací vzory</a:t>
            </a:r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Pokusíme se tato rozložení odhadnout z dat – budeme trénovat statistické modely</a:t>
            </a: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684213" y="4222750"/>
            <a:ext cx="7561262" cy="1873250"/>
            <a:chOff x="385" y="436"/>
            <a:chExt cx="4763" cy="1180"/>
          </a:xfrm>
        </p:grpSpPr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>
              <a:off x="385" y="436"/>
              <a:ext cx="4763" cy="1180"/>
              <a:chOff x="476" y="2613"/>
              <a:chExt cx="4763" cy="1180"/>
            </a:xfrm>
          </p:grpSpPr>
          <p:sp>
            <p:nvSpPr>
              <p:cNvPr id="134149" name="Line 5"/>
              <p:cNvSpPr>
                <a:spLocks noChangeShapeType="1"/>
              </p:cNvSpPr>
              <p:nvPr/>
            </p:nvSpPr>
            <p:spPr bwMode="auto">
              <a:xfrm>
                <a:off x="476" y="3702"/>
                <a:ext cx="47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0" name="Freeform 6"/>
              <p:cNvSpPr>
                <a:spLocks/>
              </p:cNvSpPr>
              <p:nvPr/>
            </p:nvSpPr>
            <p:spPr bwMode="auto">
              <a:xfrm>
                <a:off x="1882" y="2848"/>
                <a:ext cx="1565" cy="854"/>
              </a:xfrm>
              <a:custGeom>
                <a:avLst/>
                <a:gdLst>
                  <a:gd name="T0" fmla="*/ 0 w 2087"/>
                  <a:gd name="T1" fmla="*/ 839 h 854"/>
                  <a:gd name="T2" fmla="*/ 136 w 2087"/>
                  <a:gd name="T3" fmla="*/ 839 h 854"/>
                  <a:gd name="T4" fmla="*/ 363 w 2087"/>
                  <a:gd name="T5" fmla="*/ 748 h 854"/>
                  <a:gd name="T6" fmla="*/ 590 w 2087"/>
                  <a:gd name="T7" fmla="*/ 521 h 854"/>
                  <a:gd name="T8" fmla="*/ 862 w 2087"/>
                  <a:gd name="T9" fmla="*/ 68 h 854"/>
                  <a:gd name="T10" fmla="*/ 1043 w 2087"/>
                  <a:gd name="T11" fmla="*/ 113 h 854"/>
                  <a:gd name="T12" fmla="*/ 1180 w 2087"/>
                  <a:gd name="T13" fmla="*/ 22 h 854"/>
                  <a:gd name="T14" fmla="*/ 1316 w 2087"/>
                  <a:gd name="T15" fmla="*/ 159 h 854"/>
                  <a:gd name="T16" fmla="*/ 1542 w 2087"/>
                  <a:gd name="T17" fmla="*/ 567 h 854"/>
                  <a:gd name="T18" fmla="*/ 1860 w 2087"/>
                  <a:gd name="T19" fmla="*/ 794 h 854"/>
                  <a:gd name="T20" fmla="*/ 2087 w 2087"/>
                  <a:gd name="T21" fmla="*/ 83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7" h="854">
                    <a:moveTo>
                      <a:pt x="0" y="839"/>
                    </a:moveTo>
                    <a:cubicBezTo>
                      <a:pt x="38" y="846"/>
                      <a:pt x="76" y="854"/>
                      <a:pt x="136" y="839"/>
                    </a:cubicBezTo>
                    <a:cubicBezTo>
                      <a:pt x="196" y="824"/>
                      <a:pt x="288" y="801"/>
                      <a:pt x="363" y="748"/>
                    </a:cubicBezTo>
                    <a:cubicBezTo>
                      <a:pt x="438" y="695"/>
                      <a:pt x="507" y="634"/>
                      <a:pt x="590" y="521"/>
                    </a:cubicBezTo>
                    <a:cubicBezTo>
                      <a:pt x="673" y="408"/>
                      <a:pt x="787" y="136"/>
                      <a:pt x="862" y="68"/>
                    </a:cubicBezTo>
                    <a:cubicBezTo>
                      <a:pt x="937" y="0"/>
                      <a:pt x="990" y="121"/>
                      <a:pt x="1043" y="113"/>
                    </a:cubicBezTo>
                    <a:cubicBezTo>
                      <a:pt x="1096" y="105"/>
                      <a:pt x="1135" y="14"/>
                      <a:pt x="1180" y="22"/>
                    </a:cubicBezTo>
                    <a:cubicBezTo>
                      <a:pt x="1225" y="30"/>
                      <a:pt x="1256" y="68"/>
                      <a:pt x="1316" y="159"/>
                    </a:cubicBezTo>
                    <a:cubicBezTo>
                      <a:pt x="1376" y="250"/>
                      <a:pt x="1451" y="461"/>
                      <a:pt x="1542" y="567"/>
                    </a:cubicBezTo>
                    <a:cubicBezTo>
                      <a:pt x="1633" y="673"/>
                      <a:pt x="1769" y="749"/>
                      <a:pt x="1860" y="794"/>
                    </a:cubicBezTo>
                    <a:cubicBezTo>
                      <a:pt x="1951" y="839"/>
                      <a:pt x="2019" y="839"/>
                      <a:pt x="2087" y="839"/>
                    </a:cubicBezTo>
                  </a:path>
                </a:pathLst>
              </a:custGeom>
              <a:noFill/>
              <a:ln w="25400" cap="rnd">
                <a:solidFill>
                  <a:srgbClr val="33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2733" y="3173"/>
                <a:ext cx="2143" cy="529"/>
              </a:xfrm>
              <a:custGeom>
                <a:avLst/>
                <a:gdLst>
                  <a:gd name="T0" fmla="*/ 0 w 2858"/>
                  <a:gd name="T1" fmla="*/ 506 h 529"/>
                  <a:gd name="T2" fmla="*/ 182 w 2858"/>
                  <a:gd name="T3" fmla="*/ 506 h 529"/>
                  <a:gd name="T4" fmla="*/ 635 w 2858"/>
                  <a:gd name="T5" fmla="*/ 370 h 529"/>
                  <a:gd name="T6" fmla="*/ 998 w 2858"/>
                  <a:gd name="T7" fmla="*/ 98 h 529"/>
                  <a:gd name="T8" fmla="*/ 1316 w 2858"/>
                  <a:gd name="T9" fmla="*/ 7 h 529"/>
                  <a:gd name="T10" fmla="*/ 1588 w 2858"/>
                  <a:gd name="T11" fmla="*/ 143 h 529"/>
                  <a:gd name="T12" fmla="*/ 1769 w 2858"/>
                  <a:gd name="T13" fmla="*/ 143 h 529"/>
                  <a:gd name="T14" fmla="*/ 2132 w 2858"/>
                  <a:gd name="T15" fmla="*/ 370 h 529"/>
                  <a:gd name="T16" fmla="*/ 2404 w 2858"/>
                  <a:gd name="T17" fmla="*/ 461 h 529"/>
                  <a:gd name="T18" fmla="*/ 2858 w 2858"/>
                  <a:gd name="T19" fmla="*/ 50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8" h="529">
                    <a:moveTo>
                      <a:pt x="0" y="506"/>
                    </a:moveTo>
                    <a:cubicBezTo>
                      <a:pt x="38" y="517"/>
                      <a:pt x="76" y="529"/>
                      <a:pt x="182" y="506"/>
                    </a:cubicBezTo>
                    <a:cubicBezTo>
                      <a:pt x="288" y="483"/>
                      <a:pt x="499" y="438"/>
                      <a:pt x="635" y="370"/>
                    </a:cubicBezTo>
                    <a:cubicBezTo>
                      <a:pt x="771" y="302"/>
                      <a:pt x="884" y="159"/>
                      <a:pt x="998" y="98"/>
                    </a:cubicBezTo>
                    <a:cubicBezTo>
                      <a:pt x="1112" y="37"/>
                      <a:pt x="1218" y="0"/>
                      <a:pt x="1316" y="7"/>
                    </a:cubicBezTo>
                    <a:cubicBezTo>
                      <a:pt x="1414" y="14"/>
                      <a:pt x="1513" y="120"/>
                      <a:pt x="1588" y="143"/>
                    </a:cubicBezTo>
                    <a:cubicBezTo>
                      <a:pt x="1663" y="166"/>
                      <a:pt x="1678" y="105"/>
                      <a:pt x="1769" y="143"/>
                    </a:cubicBezTo>
                    <a:cubicBezTo>
                      <a:pt x="1860" y="181"/>
                      <a:pt x="2026" y="317"/>
                      <a:pt x="2132" y="370"/>
                    </a:cubicBezTo>
                    <a:cubicBezTo>
                      <a:pt x="2238" y="423"/>
                      <a:pt x="2283" y="438"/>
                      <a:pt x="2404" y="461"/>
                    </a:cubicBezTo>
                    <a:cubicBezTo>
                      <a:pt x="2525" y="484"/>
                      <a:pt x="2691" y="495"/>
                      <a:pt x="2858" y="50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2" name="Text Box 8"/>
              <p:cNvSpPr txBox="1">
                <a:spLocks noChangeArrowheads="1"/>
              </p:cNvSpPr>
              <p:nvPr/>
            </p:nvSpPr>
            <p:spPr bwMode="auto">
              <a:xfrm>
                <a:off x="2397" y="2613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en-US" dirty="0">
                    <a:solidFill>
                      <a:srgbClr val="333399"/>
                    </a:solidFill>
                  </a:rPr>
                  <a:t>Jablka</a:t>
                </a:r>
              </a:p>
            </p:txBody>
          </p:sp>
          <p:sp>
            <p:nvSpPr>
              <p:cNvPr id="134153" name="Text Box 9"/>
              <p:cNvSpPr txBox="1">
                <a:spLocks noChangeArrowheads="1"/>
              </p:cNvSpPr>
              <p:nvPr/>
            </p:nvSpPr>
            <p:spPr bwMode="auto">
              <a:xfrm>
                <a:off x="3501" y="2613"/>
                <a:ext cx="6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en-US" dirty="0">
                    <a:solidFill>
                      <a:srgbClr val="FF0000"/>
                    </a:solidFill>
                  </a:rPr>
                  <a:t>Granáty</a:t>
                </a:r>
              </a:p>
            </p:txBody>
          </p:sp>
          <p:sp>
            <p:nvSpPr>
              <p:cNvPr id="134154" name="Line 10"/>
              <p:cNvSpPr>
                <a:spLocks noChangeShapeType="1"/>
              </p:cNvSpPr>
              <p:nvPr/>
            </p:nvSpPr>
            <p:spPr bwMode="auto">
              <a:xfrm flipV="1">
                <a:off x="813" y="2795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793" y="3067"/>
                <a:ext cx="1905" cy="635"/>
              </a:xfrm>
              <a:custGeom>
                <a:avLst/>
                <a:gdLst>
                  <a:gd name="T0" fmla="*/ 0 w 2812"/>
                  <a:gd name="T1" fmla="*/ 741 h 756"/>
                  <a:gd name="T2" fmla="*/ 272 w 2812"/>
                  <a:gd name="T3" fmla="*/ 696 h 756"/>
                  <a:gd name="T4" fmla="*/ 544 w 2812"/>
                  <a:gd name="T5" fmla="*/ 559 h 756"/>
                  <a:gd name="T6" fmla="*/ 907 w 2812"/>
                  <a:gd name="T7" fmla="*/ 287 h 756"/>
                  <a:gd name="T8" fmla="*/ 1497 w 2812"/>
                  <a:gd name="T9" fmla="*/ 15 h 756"/>
                  <a:gd name="T10" fmla="*/ 2087 w 2812"/>
                  <a:gd name="T11" fmla="*/ 378 h 756"/>
                  <a:gd name="T12" fmla="*/ 2586 w 2812"/>
                  <a:gd name="T13" fmla="*/ 696 h 756"/>
                  <a:gd name="T14" fmla="*/ 2812 w 2812"/>
                  <a:gd name="T15" fmla="*/ 7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2" h="756">
                    <a:moveTo>
                      <a:pt x="0" y="741"/>
                    </a:moveTo>
                    <a:cubicBezTo>
                      <a:pt x="90" y="733"/>
                      <a:pt x="181" y="726"/>
                      <a:pt x="272" y="696"/>
                    </a:cubicBezTo>
                    <a:cubicBezTo>
                      <a:pt x="363" y="666"/>
                      <a:pt x="438" y="627"/>
                      <a:pt x="544" y="559"/>
                    </a:cubicBezTo>
                    <a:cubicBezTo>
                      <a:pt x="650" y="491"/>
                      <a:pt x="748" y="378"/>
                      <a:pt x="907" y="287"/>
                    </a:cubicBezTo>
                    <a:cubicBezTo>
                      <a:pt x="1066" y="196"/>
                      <a:pt x="1300" y="0"/>
                      <a:pt x="1497" y="15"/>
                    </a:cubicBezTo>
                    <a:cubicBezTo>
                      <a:pt x="1694" y="30"/>
                      <a:pt x="1906" y="265"/>
                      <a:pt x="2087" y="378"/>
                    </a:cubicBezTo>
                    <a:cubicBezTo>
                      <a:pt x="2268" y="491"/>
                      <a:pt x="2465" y="636"/>
                      <a:pt x="2586" y="696"/>
                    </a:cubicBezTo>
                    <a:cubicBezTo>
                      <a:pt x="2707" y="756"/>
                      <a:pt x="2759" y="748"/>
                      <a:pt x="2812" y="741"/>
                    </a:cubicBezTo>
                  </a:path>
                </a:pathLst>
              </a:cu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6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613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en-US" dirty="0">
                    <a:solidFill>
                      <a:srgbClr val="008000"/>
                    </a:solidFill>
                  </a:rPr>
                  <a:t>Švestky</a:t>
                </a:r>
              </a:p>
            </p:txBody>
          </p:sp>
        </p:grpSp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2835" y="1480"/>
              <a:ext cx="1860" cy="90"/>
              <a:chOff x="2835" y="1480"/>
              <a:chExt cx="1860" cy="90"/>
            </a:xfrm>
          </p:grpSpPr>
          <p:sp>
            <p:nvSpPr>
              <p:cNvPr id="134158" name="AutoShape 14"/>
              <p:cNvSpPr>
                <a:spLocks noChangeArrowheads="1"/>
              </p:cNvSpPr>
              <p:nvPr/>
            </p:nvSpPr>
            <p:spPr bwMode="auto">
              <a:xfrm>
                <a:off x="283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59" name="AutoShape 15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AutoShape 16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AutoShape 17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AutoShape 18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AutoShape 19"/>
              <p:cNvSpPr>
                <a:spLocks noChangeArrowheads="1"/>
              </p:cNvSpPr>
              <p:nvPr/>
            </p:nvSpPr>
            <p:spPr bwMode="auto">
              <a:xfrm>
                <a:off x="351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4" name="AutoShape 20"/>
              <p:cNvSpPr>
                <a:spLocks noChangeArrowheads="1"/>
              </p:cNvSpPr>
              <p:nvPr/>
            </p:nvSpPr>
            <p:spPr bwMode="auto">
              <a:xfrm>
                <a:off x="365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5" name="AutoShape 21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6" name="AutoShape 22"/>
              <p:cNvSpPr>
                <a:spLocks noChangeArrowheads="1"/>
              </p:cNvSpPr>
              <p:nvPr/>
            </p:nvSpPr>
            <p:spPr bwMode="auto">
              <a:xfrm>
                <a:off x="374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7" name="AutoShape 23"/>
              <p:cNvSpPr>
                <a:spLocks noChangeArrowheads="1"/>
              </p:cNvSpPr>
              <p:nvPr/>
            </p:nvSpPr>
            <p:spPr bwMode="auto">
              <a:xfrm>
                <a:off x="392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AutoShape 24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AutoShape 25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AutoShape 26"/>
              <p:cNvSpPr>
                <a:spLocks noChangeArrowheads="1"/>
              </p:cNvSpPr>
              <p:nvPr/>
            </p:nvSpPr>
            <p:spPr bwMode="auto">
              <a:xfrm>
                <a:off x="419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AutoShape 27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2" name="AutoShape 28"/>
              <p:cNvSpPr>
                <a:spLocks noChangeArrowheads="1"/>
              </p:cNvSpPr>
              <p:nvPr/>
            </p:nvSpPr>
            <p:spPr bwMode="auto">
              <a:xfrm>
                <a:off x="460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3" name="AutoShape 29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4" name="AutoShape 30"/>
              <p:cNvSpPr>
                <a:spLocks noChangeArrowheads="1"/>
              </p:cNvSpPr>
              <p:nvPr/>
            </p:nvSpPr>
            <p:spPr bwMode="auto">
              <a:xfrm>
                <a:off x="3606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75" name="Group 31"/>
            <p:cNvGrpSpPr>
              <a:grpSpLocks/>
            </p:cNvGrpSpPr>
            <p:nvPr/>
          </p:nvGrpSpPr>
          <p:grpSpPr bwMode="auto">
            <a:xfrm>
              <a:off x="748" y="1480"/>
              <a:ext cx="1634" cy="90"/>
              <a:chOff x="748" y="1480"/>
              <a:chExt cx="1634" cy="90"/>
            </a:xfrm>
          </p:grpSpPr>
          <p:sp>
            <p:nvSpPr>
              <p:cNvPr id="134176" name="AutoShape 32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AutoShape 33"/>
              <p:cNvSpPr>
                <a:spLocks noChangeArrowheads="1"/>
              </p:cNvSpPr>
              <p:nvPr/>
            </p:nvSpPr>
            <p:spPr bwMode="auto">
              <a:xfrm>
                <a:off x="165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AutoShape 34"/>
              <p:cNvSpPr>
                <a:spLocks noChangeArrowheads="1"/>
              </p:cNvSpPr>
              <p:nvPr/>
            </p:nvSpPr>
            <p:spPr bwMode="auto">
              <a:xfrm>
                <a:off x="229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AutoShape 35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0" name="AutoShape 36"/>
              <p:cNvSpPr>
                <a:spLocks noChangeArrowheads="1"/>
              </p:cNvSpPr>
              <p:nvPr/>
            </p:nvSpPr>
            <p:spPr bwMode="auto">
              <a:xfrm>
                <a:off x="188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1" name="AutoShape 37"/>
              <p:cNvSpPr>
                <a:spLocks noChangeArrowheads="1"/>
              </p:cNvSpPr>
              <p:nvPr/>
            </p:nvSpPr>
            <p:spPr bwMode="auto">
              <a:xfrm>
                <a:off x="174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2" name="AutoShape 38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3" name="AutoShape 39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AutoShape 40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AutoShape 41"/>
              <p:cNvSpPr>
                <a:spLocks noChangeArrowheads="1"/>
              </p:cNvSpPr>
              <p:nvPr/>
            </p:nvSpPr>
            <p:spPr bwMode="auto">
              <a:xfrm>
                <a:off x="102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AutoShape 42"/>
              <p:cNvSpPr>
                <a:spLocks noChangeArrowheads="1"/>
              </p:cNvSpPr>
              <p:nvPr/>
            </p:nvSpPr>
            <p:spPr bwMode="auto">
              <a:xfrm>
                <a:off x="74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AutoShape 43"/>
              <p:cNvSpPr>
                <a:spLocks noChangeArrowheads="1"/>
              </p:cNvSpPr>
              <p:nvPr/>
            </p:nvSpPr>
            <p:spPr bwMode="auto">
              <a:xfrm>
                <a:off x="1610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8" name="AutoShape 44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9" name="Group 45"/>
            <p:cNvGrpSpPr>
              <a:grpSpLocks/>
            </p:cNvGrpSpPr>
            <p:nvPr/>
          </p:nvGrpSpPr>
          <p:grpSpPr bwMode="auto">
            <a:xfrm>
              <a:off x="1927" y="1480"/>
              <a:ext cx="1407" cy="90"/>
              <a:chOff x="1927" y="1480"/>
              <a:chExt cx="1407" cy="90"/>
            </a:xfrm>
          </p:grpSpPr>
          <p:sp>
            <p:nvSpPr>
              <p:cNvPr id="134190" name="AutoShape 46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1" name="AutoShape 47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2" name="AutoShape 48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3" name="AutoShape 49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4" name="AutoShape 50"/>
              <p:cNvSpPr>
                <a:spLocks noChangeArrowheads="1"/>
              </p:cNvSpPr>
              <p:nvPr/>
            </p:nvSpPr>
            <p:spPr bwMode="auto">
              <a:xfrm>
                <a:off x="278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5" name="AutoShape 51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6" name="AutoShape 52"/>
              <p:cNvSpPr>
                <a:spLocks noChangeArrowheads="1"/>
              </p:cNvSpPr>
              <p:nvPr/>
            </p:nvSpPr>
            <p:spPr bwMode="auto">
              <a:xfrm>
                <a:off x="306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7" name="AutoShape 53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8" name="AutoShape 54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9" name="AutoShape 55"/>
              <p:cNvSpPr>
                <a:spLocks noChangeArrowheads="1"/>
              </p:cNvSpPr>
              <p:nvPr/>
            </p:nvSpPr>
            <p:spPr bwMode="auto">
              <a:xfrm>
                <a:off x="210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0" name="AutoShape 56"/>
              <p:cNvSpPr>
                <a:spLocks noChangeArrowheads="1"/>
              </p:cNvSpPr>
              <p:nvPr/>
            </p:nvSpPr>
            <p:spPr bwMode="auto">
              <a:xfrm>
                <a:off x="1927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1" name="AutoShape 57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2" name="AutoShape 58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3" name="AutoShape 59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Parametrické modely</a:t>
            </a:r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95288" y="4222750"/>
            <a:ext cx="7993062" cy="1873250"/>
            <a:chOff x="204" y="2069"/>
            <a:chExt cx="5035" cy="1180"/>
          </a:xfrm>
        </p:grpSpPr>
        <p:grpSp>
          <p:nvGrpSpPr>
            <p:cNvPr id="135172" name="Group 4"/>
            <p:cNvGrpSpPr>
              <a:grpSpLocks/>
            </p:cNvGrpSpPr>
            <p:nvPr/>
          </p:nvGrpSpPr>
          <p:grpSpPr bwMode="auto">
            <a:xfrm>
              <a:off x="385" y="2069"/>
              <a:ext cx="4763" cy="1180"/>
              <a:chOff x="385" y="436"/>
              <a:chExt cx="4763" cy="1180"/>
            </a:xfrm>
          </p:grpSpPr>
          <p:grpSp>
            <p:nvGrpSpPr>
              <p:cNvPr id="135173" name="Group 5"/>
              <p:cNvGrpSpPr>
                <a:grpSpLocks/>
              </p:cNvGrpSpPr>
              <p:nvPr/>
            </p:nvGrpSpPr>
            <p:grpSpPr bwMode="auto">
              <a:xfrm>
                <a:off x="385" y="436"/>
                <a:ext cx="4763" cy="1180"/>
                <a:chOff x="476" y="2613"/>
                <a:chExt cx="4763" cy="1180"/>
              </a:xfrm>
            </p:grpSpPr>
            <p:sp>
              <p:nvSpPr>
                <p:cNvPr id="135174" name="Line 6"/>
                <p:cNvSpPr>
                  <a:spLocks noChangeShapeType="1"/>
                </p:cNvSpPr>
                <p:nvPr/>
              </p:nvSpPr>
              <p:spPr bwMode="auto">
                <a:xfrm>
                  <a:off x="476" y="3702"/>
                  <a:ext cx="47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5" name="Freeform 7"/>
                <p:cNvSpPr>
                  <a:spLocks/>
                </p:cNvSpPr>
                <p:nvPr/>
              </p:nvSpPr>
              <p:spPr bwMode="auto">
                <a:xfrm>
                  <a:off x="1882" y="2848"/>
                  <a:ext cx="1565" cy="854"/>
                </a:xfrm>
                <a:custGeom>
                  <a:avLst/>
                  <a:gdLst>
                    <a:gd name="T0" fmla="*/ 0 w 2087"/>
                    <a:gd name="T1" fmla="*/ 839 h 854"/>
                    <a:gd name="T2" fmla="*/ 136 w 2087"/>
                    <a:gd name="T3" fmla="*/ 839 h 854"/>
                    <a:gd name="T4" fmla="*/ 363 w 2087"/>
                    <a:gd name="T5" fmla="*/ 748 h 854"/>
                    <a:gd name="T6" fmla="*/ 590 w 2087"/>
                    <a:gd name="T7" fmla="*/ 521 h 854"/>
                    <a:gd name="T8" fmla="*/ 862 w 2087"/>
                    <a:gd name="T9" fmla="*/ 68 h 854"/>
                    <a:gd name="T10" fmla="*/ 1043 w 2087"/>
                    <a:gd name="T11" fmla="*/ 113 h 854"/>
                    <a:gd name="T12" fmla="*/ 1180 w 2087"/>
                    <a:gd name="T13" fmla="*/ 22 h 854"/>
                    <a:gd name="T14" fmla="*/ 1316 w 2087"/>
                    <a:gd name="T15" fmla="*/ 159 h 854"/>
                    <a:gd name="T16" fmla="*/ 1542 w 2087"/>
                    <a:gd name="T17" fmla="*/ 567 h 854"/>
                    <a:gd name="T18" fmla="*/ 1860 w 2087"/>
                    <a:gd name="T19" fmla="*/ 794 h 854"/>
                    <a:gd name="T20" fmla="*/ 2087 w 2087"/>
                    <a:gd name="T21" fmla="*/ 839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87" h="854">
                      <a:moveTo>
                        <a:pt x="0" y="839"/>
                      </a:moveTo>
                      <a:cubicBezTo>
                        <a:pt x="38" y="846"/>
                        <a:pt x="76" y="854"/>
                        <a:pt x="136" y="839"/>
                      </a:cubicBezTo>
                      <a:cubicBezTo>
                        <a:pt x="196" y="824"/>
                        <a:pt x="288" y="801"/>
                        <a:pt x="363" y="748"/>
                      </a:cubicBezTo>
                      <a:cubicBezTo>
                        <a:pt x="438" y="695"/>
                        <a:pt x="507" y="634"/>
                        <a:pt x="590" y="521"/>
                      </a:cubicBezTo>
                      <a:cubicBezTo>
                        <a:pt x="673" y="408"/>
                        <a:pt x="787" y="136"/>
                        <a:pt x="862" y="68"/>
                      </a:cubicBezTo>
                      <a:cubicBezTo>
                        <a:pt x="937" y="0"/>
                        <a:pt x="990" y="121"/>
                        <a:pt x="1043" y="113"/>
                      </a:cubicBezTo>
                      <a:cubicBezTo>
                        <a:pt x="1096" y="105"/>
                        <a:pt x="1135" y="14"/>
                        <a:pt x="1180" y="22"/>
                      </a:cubicBezTo>
                      <a:cubicBezTo>
                        <a:pt x="1225" y="30"/>
                        <a:pt x="1256" y="68"/>
                        <a:pt x="1316" y="159"/>
                      </a:cubicBezTo>
                      <a:cubicBezTo>
                        <a:pt x="1376" y="250"/>
                        <a:pt x="1451" y="461"/>
                        <a:pt x="1542" y="567"/>
                      </a:cubicBezTo>
                      <a:cubicBezTo>
                        <a:pt x="1633" y="673"/>
                        <a:pt x="1769" y="749"/>
                        <a:pt x="1860" y="794"/>
                      </a:cubicBezTo>
                      <a:cubicBezTo>
                        <a:pt x="1951" y="839"/>
                        <a:pt x="2019" y="839"/>
                        <a:pt x="2087" y="839"/>
                      </a:cubicBezTo>
                    </a:path>
                  </a:pathLst>
                </a:custGeom>
                <a:noFill/>
                <a:ln w="25400" cap="rnd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6" name="Freeform 8"/>
                <p:cNvSpPr>
                  <a:spLocks/>
                </p:cNvSpPr>
                <p:nvPr/>
              </p:nvSpPr>
              <p:spPr bwMode="auto">
                <a:xfrm>
                  <a:off x="2733" y="3173"/>
                  <a:ext cx="2143" cy="529"/>
                </a:xfrm>
                <a:custGeom>
                  <a:avLst/>
                  <a:gdLst>
                    <a:gd name="T0" fmla="*/ 0 w 2858"/>
                    <a:gd name="T1" fmla="*/ 506 h 529"/>
                    <a:gd name="T2" fmla="*/ 182 w 2858"/>
                    <a:gd name="T3" fmla="*/ 506 h 529"/>
                    <a:gd name="T4" fmla="*/ 635 w 2858"/>
                    <a:gd name="T5" fmla="*/ 370 h 529"/>
                    <a:gd name="T6" fmla="*/ 998 w 2858"/>
                    <a:gd name="T7" fmla="*/ 98 h 529"/>
                    <a:gd name="T8" fmla="*/ 1316 w 2858"/>
                    <a:gd name="T9" fmla="*/ 7 h 529"/>
                    <a:gd name="T10" fmla="*/ 1588 w 2858"/>
                    <a:gd name="T11" fmla="*/ 143 h 529"/>
                    <a:gd name="T12" fmla="*/ 1769 w 2858"/>
                    <a:gd name="T13" fmla="*/ 143 h 529"/>
                    <a:gd name="T14" fmla="*/ 2132 w 2858"/>
                    <a:gd name="T15" fmla="*/ 370 h 529"/>
                    <a:gd name="T16" fmla="*/ 2404 w 2858"/>
                    <a:gd name="T17" fmla="*/ 461 h 529"/>
                    <a:gd name="T18" fmla="*/ 2858 w 2858"/>
                    <a:gd name="T19" fmla="*/ 50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58" h="529">
                      <a:moveTo>
                        <a:pt x="0" y="506"/>
                      </a:moveTo>
                      <a:cubicBezTo>
                        <a:pt x="38" y="517"/>
                        <a:pt x="76" y="529"/>
                        <a:pt x="182" y="506"/>
                      </a:cubicBezTo>
                      <a:cubicBezTo>
                        <a:pt x="288" y="483"/>
                        <a:pt x="499" y="438"/>
                        <a:pt x="635" y="370"/>
                      </a:cubicBezTo>
                      <a:cubicBezTo>
                        <a:pt x="771" y="302"/>
                        <a:pt x="884" y="159"/>
                        <a:pt x="998" y="98"/>
                      </a:cubicBezTo>
                      <a:cubicBezTo>
                        <a:pt x="1112" y="37"/>
                        <a:pt x="1218" y="0"/>
                        <a:pt x="1316" y="7"/>
                      </a:cubicBezTo>
                      <a:cubicBezTo>
                        <a:pt x="1414" y="14"/>
                        <a:pt x="1513" y="120"/>
                        <a:pt x="1588" y="143"/>
                      </a:cubicBezTo>
                      <a:cubicBezTo>
                        <a:pt x="1663" y="166"/>
                        <a:pt x="1678" y="105"/>
                        <a:pt x="1769" y="143"/>
                      </a:cubicBezTo>
                      <a:cubicBezTo>
                        <a:pt x="1860" y="181"/>
                        <a:pt x="2026" y="317"/>
                        <a:pt x="2132" y="370"/>
                      </a:cubicBezTo>
                      <a:cubicBezTo>
                        <a:pt x="2238" y="423"/>
                        <a:pt x="2283" y="438"/>
                        <a:pt x="2404" y="461"/>
                      </a:cubicBezTo>
                      <a:cubicBezTo>
                        <a:pt x="2525" y="484"/>
                        <a:pt x="2691" y="495"/>
                        <a:pt x="2858" y="506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98" y="2613"/>
                  <a:ext cx="59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cs-CZ" altLang="en-US" dirty="0">
                      <a:solidFill>
                        <a:srgbClr val="333399"/>
                      </a:solidFill>
                    </a:rPr>
                    <a:t>Jablka</a:t>
                  </a:r>
                </a:p>
              </p:txBody>
            </p:sp>
            <p:sp>
              <p:nvSpPr>
                <p:cNvPr id="135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02" y="2613"/>
                  <a:ext cx="63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cs-CZ" altLang="en-US" dirty="0">
                      <a:solidFill>
                        <a:srgbClr val="FF0000"/>
                      </a:solidFill>
                    </a:rPr>
                    <a:t>Granáty</a:t>
                  </a:r>
                </a:p>
              </p:txBody>
            </p:sp>
            <p:sp>
              <p:nvSpPr>
                <p:cNvPr id="1351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814" y="2795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0" name="Freeform 12"/>
                <p:cNvSpPr>
                  <a:spLocks/>
                </p:cNvSpPr>
                <p:nvPr/>
              </p:nvSpPr>
              <p:spPr bwMode="auto">
                <a:xfrm>
                  <a:off x="793" y="3067"/>
                  <a:ext cx="1905" cy="635"/>
                </a:xfrm>
                <a:custGeom>
                  <a:avLst/>
                  <a:gdLst>
                    <a:gd name="T0" fmla="*/ 0 w 2812"/>
                    <a:gd name="T1" fmla="*/ 741 h 756"/>
                    <a:gd name="T2" fmla="*/ 272 w 2812"/>
                    <a:gd name="T3" fmla="*/ 696 h 756"/>
                    <a:gd name="T4" fmla="*/ 544 w 2812"/>
                    <a:gd name="T5" fmla="*/ 559 h 756"/>
                    <a:gd name="T6" fmla="*/ 907 w 2812"/>
                    <a:gd name="T7" fmla="*/ 287 h 756"/>
                    <a:gd name="T8" fmla="*/ 1497 w 2812"/>
                    <a:gd name="T9" fmla="*/ 15 h 756"/>
                    <a:gd name="T10" fmla="*/ 2087 w 2812"/>
                    <a:gd name="T11" fmla="*/ 378 h 756"/>
                    <a:gd name="T12" fmla="*/ 2586 w 2812"/>
                    <a:gd name="T13" fmla="*/ 696 h 756"/>
                    <a:gd name="T14" fmla="*/ 2812 w 2812"/>
                    <a:gd name="T15" fmla="*/ 741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2" h="756">
                      <a:moveTo>
                        <a:pt x="0" y="741"/>
                      </a:moveTo>
                      <a:cubicBezTo>
                        <a:pt x="90" y="733"/>
                        <a:pt x="181" y="726"/>
                        <a:pt x="272" y="696"/>
                      </a:cubicBezTo>
                      <a:cubicBezTo>
                        <a:pt x="363" y="666"/>
                        <a:pt x="438" y="627"/>
                        <a:pt x="544" y="559"/>
                      </a:cubicBezTo>
                      <a:cubicBezTo>
                        <a:pt x="650" y="491"/>
                        <a:pt x="748" y="378"/>
                        <a:pt x="907" y="287"/>
                      </a:cubicBezTo>
                      <a:cubicBezTo>
                        <a:pt x="1066" y="196"/>
                        <a:pt x="1300" y="0"/>
                        <a:pt x="1497" y="15"/>
                      </a:cubicBezTo>
                      <a:cubicBezTo>
                        <a:pt x="1694" y="30"/>
                        <a:pt x="1906" y="265"/>
                        <a:pt x="2087" y="378"/>
                      </a:cubicBezTo>
                      <a:cubicBezTo>
                        <a:pt x="2268" y="491"/>
                        <a:pt x="2465" y="636"/>
                        <a:pt x="2586" y="696"/>
                      </a:cubicBezTo>
                      <a:cubicBezTo>
                        <a:pt x="2707" y="756"/>
                        <a:pt x="2759" y="748"/>
                        <a:pt x="2812" y="741"/>
                      </a:cubicBezTo>
                    </a:path>
                  </a:pathLst>
                </a:custGeom>
                <a:noFill/>
                <a:ln w="254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182" name="Group 14"/>
              <p:cNvGrpSpPr>
                <a:grpSpLocks/>
              </p:cNvGrpSpPr>
              <p:nvPr/>
            </p:nvGrpSpPr>
            <p:grpSpPr bwMode="auto">
              <a:xfrm>
                <a:off x="2835" y="1480"/>
                <a:ext cx="1860" cy="90"/>
                <a:chOff x="2835" y="1480"/>
                <a:chExt cx="1860" cy="90"/>
              </a:xfrm>
            </p:grpSpPr>
            <p:sp>
              <p:nvSpPr>
                <p:cNvPr id="135183" name="AutoShape 15"/>
                <p:cNvSpPr>
                  <a:spLocks noChangeArrowheads="1"/>
                </p:cNvSpPr>
                <p:nvPr/>
              </p:nvSpPr>
              <p:spPr bwMode="auto">
                <a:xfrm>
                  <a:off x="283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4" name="AutoShape 16"/>
                <p:cNvSpPr>
                  <a:spLocks noChangeArrowheads="1"/>
                </p:cNvSpPr>
                <p:nvPr/>
              </p:nvSpPr>
              <p:spPr bwMode="auto">
                <a:xfrm>
                  <a:off x="297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5" name="AutoShape 17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6" name="AutoShape 18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7" name="AutoShape 19"/>
                <p:cNvSpPr>
                  <a:spLocks noChangeArrowheads="1"/>
                </p:cNvSpPr>
                <p:nvPr/>
              </p:nvSpPr>
              <p:spPr bwMode="auto">
                <a:xfrm>
                  <a:off x="3560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8" name="AutoShape 20"/>
                <p:cNvSpPr>
                  <a:spLocks noChangeArrowheads="1"/>
                </p:cNvSpPr>
                <p:nvPr/>
              </p:nvSpPr>
              <p:spPr bwMode="auto">
                <a:xfrm>
                  <a:off x="351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89" name="AutoShape 21"/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0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74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92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96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4" name="AutoShape 26"/>
                <p:cNvSpPr>
                  <a:spLocks noChangeArrowheads="1"/>
                </p:cNvSpPr>
                <p:nvPr/>
              </p:nvSpPr>
              <p:spPr bwMode="auto">
                <a:xfrm>
                  <a:off x="405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5" name="AutoShape 27"/>
                <p:cNvSpPr>
                  <a:spLocks noChangeArrowheads="1"/>
                </p:cNvSpPr>
                <p:nvPr/>
              </p:nvSpPr>
              <p:spPr bwMode="auto">
                <a:xfrm>
                  <a:off x="419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4377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460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8" name="AutoShape 30"/>
                <p:cNvSpPr>
                  <a:spLocks noChangeArrowheads="1"/>
                </p:cNvSpPr>
                <p:nvPr/>
              </p:nvSpPr>
              <p:spPr bwMode="auto">
                <a:xfrm>
                  <a:off x="383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606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200" name="Group 32"/>
              <p:cNvGrpSpPr>
                <a:grpSpLocks/>
              </p:cNvGrpSpPr>
              <p:nvPr/>
            </p:nvGrpSpPr>
            <p:grpSpPr bwMode="auto">
              <a:xfrm>
                <a:off x="748" y="1480"/>
                <a:ext cx="1634" cy="90"/>
                <a:chOff x="748" y="1480"/>
                <a:chExt cx="1634" cy="90"/>
              </a:xfrm>
            </p:grpSpPr>
            <p:sp>
              <p:nvSpPr>
                <p:cNvPr id="135201" name="AutoShape 33"/>
                <p:cNvSpPr>
                  <a:spLocks noChangeArrowheads="1"/>
                </p:cNvSpPr>
                <p:nvPr/>
              </p:nvSpPr>
              <p:spPr bwMode="auto">
                <a:xfrm>
                  <a:off x="1565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2" name="AutoShape 34"/>
                <p:cNvSpPr>
                  <a:spLocks noChangeArrowheads="1"/>
                </p:cNvSpPr>
                <p:nvPr/>
              </p:nvSpPr>
              <p:spPr bwMode="auto">
                <a:xfrm>
                  <a:off x="165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3" name="AutoShape 35"/>
                <p:cNvSpPr>
                  <a:spLocks noChangeArrowheads="1"/>
                </p:cNvSpPr>
                <p:nvPr/>
              </p:nvSpPr>
              <p:spPr bwMode="auto">
                <a:xfrm>
                  <a:off x="229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4" name="AutoShape 36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5" name="AutoShape 37"/>
                <p:cNvSpPr>
                  <a:spLocks noChangeArrowheads="1"/>
                </p:cNvSpPr>
                <p:nvPr/>
              </p:nvSpPr>
              <p:spPr bwMode="auto">
                <a:xfrm>
                  <a:off x="188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6" name="AutoShape 38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7" name="AutoShape 39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8" name="AutoShape 40"/>
                <p:cNvSpPr>
                  <a:spLocks noChangeArrowheads="1"/>
                </p:cNvSpPr>
                <p:nvPr/>
              </p:nvSpPr>
              <p:spPr bwMode="auto">
                <a:xfrm>
                  <a:off x="133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20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02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1" name="AutoShape 43"/>
                <p:cNvSpPr>
                  <a:spLocks noChangeArrowheads="1"/>
                </p:cNvSpPr>
                <p:nvPr/>
              </p:nvSpPr>
              <p:spPr bwMode="auto">
                <a:xfrm>
                  <a:off x="74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2" name="AutoShape 44"/>
                <p:cNvSpPr>
                  <a:spLocks noChangeArrowheads="1"/>
                </p:cNvSpPr>
                <p:nvPr/>
              </p:nvSpPr>
              <p:spPr bwMode="auto">
                <a:xfrm>
                  <a:off x="1610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519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214" name="Group 46"/>
              <p:cNvGrpSpPr>
                <a:grpSpLocks/>
              </p:cNvGrpSpPr>
              <p:nvPr/>
            </p:nvGrpSpPr>
            <p:grpSpPr bwMode="auto">
              <a:xfrm>
                <a:off x="1927" y="1480"/>
                <a:ext cx="1407" cy="90"/>
                <a:chOff x="1927" y="1480"/>
                <a:chExt cx="1407" cy="90"/>
              </a:xfrm>
            </p:grpSpPr>
            <p:sp>
              <p:nvSpPr>
                <p:cNvPr id="135215" name="AutoShape 47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6" name="AutoShape 48"/>
                <p:cNvSpPr>
                  <a:spLocks noChangeArrowheads="1"/>
                </p:cNvSpPr>
                <p:nvPr/>
              </p:nvSpPr>
              <p:spPr bwMode="auto">
                <a:xfrm>
                  <a:off x="2472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8" name="AutoShape 50"/>
                <p:cNvSpPr>
                  <a:spLocks noChangeArrowheads="1"/>
                </p:cNvSpPr>
                <p:nvPr/>
              </p:nvSpPr>
              <p:spPr bwMode="auto">
                <a:xfrm>
                  <a:off x="269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19" name="AutoShape 51"/>
                <p:cNvSpPr>
                  <a:spLocks noChangeArrowheads="1"/>
                </p:cNvSpPr>
                <p:nvPr/>
              </p:nvSpPr>
              <p:spPr bwMode="auto">
                <a:xfrm>
                  <a:off x="278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0" name="AutoShape 52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1" name="AutoShape 53"/>
                <p:cNvSpPr>
                  <a:spLocks noChangeArrowheads="1"/>
                </p:cNvSpPr>
                <p:nvPr/>
              </p:nvSpPr>
              <p:spPr bwMode="auto">
                <a:xfrm>
                  <a:off x="306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2" name="AutoShape 54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3" name="AutoShape 55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4" name="AutoShape 56"/>
                <p:cNvSpPr>
                  <a:spLocks noChangeArrowheads="1"/>
                </p:cNvSpPr>
                <p:nvPr/>
              </p:nvSpPr>
              <p:spPr bwMode="auto">
                <a:xfrm>
                  <a:off x="210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5" name="AutoShape 57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6" name="AutoShape 58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7" name="AutoShape 59"/>
                <p:cNvSpPr>
                  <a:spLocks noChangeArrowheads="1"/>
                </p:cNvSpPr>
                <p:nvPr/>
              </p:nvSpPr>
              <p:spPr bwMode="auto">
                <a:xfrm>
                  <a:off x="265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28" name="AutoShape 60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5229" name="Group 61"/>
            <p:cNvGrpSpPr>
              <a:grpSpLocks/>
            </p:cNvGrpSpPr>
            <p:nvPr/>
          </p:nvGrpSpPr>
          <p:grpSpPr bwMode="auto">
            <a:xfrm>
              <a:off x="204" y="2568"/>
              <a:ext cx="2994" cy="599"/>
              <a:chOff x="204" y="3339"/>
              <a:chExt cx="2994" cy="599"/>
            </a:xfrm>
          </p:grpSpPr>
          <p:sp>
            <p:nvSpPr>
              <p:cNvPr id="135230" name="Freeform 62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1" name="Freeform 63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32" name="Group 64"/>
            <p:cNvGrpSpPr>
              <a:grpSpLocks/>
            </p:cNvGrpSpPr>
            <p:nvPr/>
          </p:nvGrpSpPr>
          <p:grpSpPr bwMode="auto">
            <a:xfrm>
              <a:off x="1474" y="2341"/>
              <a:ext cx="2222" cy="826"/>
              <a:chOff x="204" y="3339"/>
              <a:chExt cx="2994" cy="599"/>
            </a:xfrm>
          </p:grpSpPr>
          <p:sp>
            <p:nvSpPr>
              <p:cNvPr id="135233" name="Freeform 65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4" name="Freeform 66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35" name="Group 67"/>
            <p:cNvGrpSpPr>
              <a:grpSpLocks/>
            </p:cNvGrpSpPr>
            <p:nvPr/>
          </p:nvGrpSpPr>
          <p:grpSpPr bwMode="auto">
            <a:xfrm>
              <a:off x="2109" y="2659"/>
              <a:ext cx="3130" cy="508"/>
              <a:chOff x="204" y="3339"/>
              <a:chExt cx="2994" cy="599"/>
            </a:xfrm>
          </p:grpSpPr>
          <p:sp>
            <p:nvSpPr>
              <p:cNvPr id="135236" name="Freeform 68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7" name="Freeform 69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240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 dirty="0"/>
              <a:t>Můžeme se pokusit modelovat přímo posteriorní pravděpodobnost, a tu použít přímo k rozpoznávání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tzv. </a:t>
            </a:r>
            <a:r>
              <a:rPr lang="cs-CZ" altLang="en-US" sz="1800" b="1" dirty="0"/>
              <a:t>diskriminativní trénování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Ale o tomto bude řeč až později</a:t>
            </a:r>
          </a:p>
          <a:p>
            <a:pPr>
              <a:lnSpc>
                <a:spcPct val="80000"/>
              </a:lnSpc>
            </a:pPr>
            <a:r>
              <a:rPr lang="cs-CZ" altLang="en-US" sz="2000" dirty="0"/>
              <a:t>Běžnější je odhadovat rozložení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000" dirty="0"/>
              <a:t> 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en-US" sz="2000" dirty="0"/>
              <a:t>Tato rozložení popisují předpokládaný proces generování dat – </a:t>
            </a:r>
            <a:r>
              <a:rPr lang="cs-CZ" altLang="en-US" sz="2000" b="1" dirty="0"/>
              <a:t>generativní modely</a:t>
            </a:r>
          </a:p>
          <a:p>
            <a:pPr>
              <a:lnSpc>
                <a:spcPct val="80000"/>
              </a:lnSpc>
            </a:pPr>
            <a:r>
              <a:rPr lang="cs-CZ" altLang="en-US" sz="2000" dirty="0"/>
              <a:t>Nejprve se musíme rozhodnout pro formu modelu, který použijeme (např. gaussovské rozložení)</a:t>
            </a: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39FFD37E-B777-43B7-9257-538D712C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2227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>
                <a:solidFill>
                  <a:srgbClr val="008000"/>
                </a:solidFill>
              </a:rPr>
              <a:t>Švestky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25"/>
            <a:ext cx="8229600" cy="993775"/>
          </a:xfrm>
        </p:spPr>
        <p:txBody>
          <a:bodyPr/>
          <a:lstStyle/>
          <a:p>
            <a:r>
              <a:rPr lang="cs-CZ" altLang="en-US" sz="4000" dirty="0"/>
              <a:t>Gaussovské rozložení  (jednorozměrné)</a:t>
            </a:r>
          </a:p>
        </p:txBody>
      </p:sp>
      <p:sp>
        <p:nvSpPr>
          <p:cNvPr id="137268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18" y="2667000"/>
            <a:ext cx="5345982" cy="38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Extrakce příznaků</a:t>
            </a:r>
          </a:p>
        </p:txBody>
      </p:sp>
      <p:pic>
        <p:nvPicPr>
          <p:cNvPr id="121859" name="Picture 3" descr="hist_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41538"/>
            <a:ext cx="4559300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 rot="16200000">
            <a:off x="869157" y="385524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>
                <a:sym typeface="Wingdings" pitchFamily="2" charset="2"/>
              </a:rPr>
              <a:t> Četnost</a:t>
            </a:r>
            <a:endParaRPr lang="cs-CZ" altLang="en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53000" y="586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>
                <a:sym typeface="Wingdings" pitchFamily="2" charset="2"/>
              </a:rPr>
              <a:t> Váha </a:t>
            </a:r>
            <a:r>
              <a:rPr lang="en-US" altLang="en-US" dirty="0">
                <a:sym typeface="Wingdings" pitchFamily="2" charset="2"/>
              </a:rPr>
              <a:t>[</a:t>
            </a:r>
            <a:r>
              <a:rPr lang="cs-CZ" altLang="en-US">
                <a:sym typeface="Wingdings" pitchFamily="2" charset="2"/>
              </a:rPr>
              <a:t>dkg</a:t>
            </a:r>
            <a:r>
              <a:rPr lang="en-US" altLang="en-US" dirty="0">
                <a:sym typeface="Wingdings" pitchFamily="2" charset="2"/>
              </a:rPr>
              <a:t>]</a:t>
            </a:r>
            <a:endParaRPr lang="cs-CZ" alt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410200" y="2649538"/>
            <a:ext cx="1143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Gran</a:t>
            </a:r>
            <a:r>
              <a:rPr lang="cs-CZ" altLang="en-US">
                <a:solidFill>
                  <a:schemeClr val="accent2"/>
                </a:solidFill>
              </a:rPr>
              <a:t>áty</a:t>
            </a:r>
          </a:p>
          <a:p>
            <a:pPr>
              <a:spcBef>
                <a:spcPct val="50000"/>
              </a:spcBef>
            </a:pPr>
            <a:r>
              <a:rPr lang="cs-CZ" altLang="en-US">
                <a:solidFill>
                  <a:srgbClr val="FF0000"/>
                </a:solidFill>
              </a:rPr>
              <a:t>Jablka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8200" y="16002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</a:t>
            </a:r>
            <a:r>
              <a:rPr lang="cs-CZ" altLang="en-US" dirty="0"/>
              <a:t>č gaussovské rozložení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451"/>
            <a:ext cx="6048672" cy="2359522"/>
          </a:xfrm>
        </p:spPr>
        <p:txBody>
          <a:bodyPr/>
          <a:lstStyle/>
          <a:p>
            <a:r>
              <a:rPr lang="cs-CZ" sz="2000" dirty="0"/>
              <a:t>Přirozeně se vyskytuje</a:t>
            </a:r>
            <a:endParaRPr lang="en-US" sz="2000" dirty="0"/>
          </a:p>
          <a:p>
            <a:r>
              <a:rPr lang="en-US" sz="2000" dirty="0"/>
              <a:t>Central</a:t>
            </a:r>
            <a:r>
              <a:rPr lang="cs-CZ" sz="2000" dirty="0"/>
              <a:t>ní</a:t>
            </a:r>
            <a:r>
              <a:rPr lang="en-US" sz="2000" dirty="0"/>
              <a:t> limit</a:t>
            </a:r>
            <a:r>
              <a:rPr lang="cs-CZ" sz="2000" dirty="0"/>
              <a:t>ní</a:t>
            </a:r>
            <a:r>
              <a:rPr lang="en-US" sz="2000" dirty="0"/>
              <a:t> </a:t>
            </a:r>
            <a:r>
              <a:rPr lang="cs-CZ" sz="2000" dirty="0"/>
              <a:t>teorém</a:t>
            </a:r>
            <a:r>
              <a:rPr lang="en-US" sz="2000" dirty="0"/>
              <a:t>: </a:t>
            </a:r>
            <a:r>
              <a:rPr lang="cs-CZ" sz="2000" dirty="0"/>
              <a:t>Sečtení hodnot mnoha bezávysle vygenerovaných nahodných čísel nám da vzorek z Gaussova rozložení</a:t>
            </a:r>
            <a:endParaRPr lang="en-US" sz="2000" dirty="0"/>
          </a:p>
          <a:p>
            <a:r>
              <a:rPr lang="cs-CZ" sz="2000" dirty="0"/>
              <a:t>Příklady</a:t>
            </a:r>
            <a:r>
              <a:rPr lang="en-US" sz="2000" dirty="0"/>
              <a:t>: </a:t>
            </a:r>
          </a:p>
          <a:p>
            <a:pPr lvl="1"/>
            <a:r>
              <a:rPr lang="cs-CZ" sz="1600" dirty="0"/>
              <a:t>Sečtení hodnot z N hracích kostek</a:t>
            </a:r>
            <a:endParaRPr lang="en-US" sz="1600" dirty="0"/>
          </a:p>
          <a:p>
            <a:pPr lvl="1"/>
            <a:r>
              <a:rPr lang="en-US" sz="1600" dirty="0"/>
              <a:t>Galton’s board</a:t>
            </a:r>
            <a:br>
              <a:rPr lang="en-US" sz="1200" dirty="0"/>
            </a:br>
            <a:r>
              <a:rPr lang="en-US" sz="1200" dirty="0"/>
              <a:t>https://www.youtube.com/watch?v=03tx4v0i7MA</a:t>
            </a:r>
            <a:endParaRPr lang="en-US" sz="16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42" name="Picture 2" descr="https://upload.wikimedia.org/wikipedia/commons/thumb/8/8c/Dice_sum_central_limit_theorem.svg/512px-Dice_sum_central_limit_theor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6827"/>
            <a:ext cx="3600399" cy="4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66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</a:t>
            </a:r>
            <a:r>
              <a:rPr lang="cs-CZ" altLang="en-US" dirty="0"/>
              <a:t>č gaussovské rozložení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954561"/>
              </a:xfrm>
            </p:spPr>
            <p:txBody>
              <a:bodyPr/>
              <a:lstStyle/>
              <a:p>
                <a:r>
                  <a:rPr lang="cs-CZ" sz="2400" dirty="0"/>
                  <a:t>Jednoduché a dobře se s ním pracuje</a:t>
                </a:r>
                <a:endParaRPr lang="en-US" sz="2400" dirty="0"/>
              </a:p>
              <a:p>
                <a:pPr lvl="1"/>
                <a:r>
                  <a:rPr lang="cs-CZ" sz="2000" dirty="0"/>
                  <a:t>V logaritmické doméně je to jen kvadratická funkce</a:t>
                </a: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cs-CZ" sz="2000" dirty="0"/>
                  <a:t>Věrohodnost množiny</a:t>
                </a:r>
                <a:r>
                  <a:rPr lang="en-US" sz="2000" dirty="0"/>
                  <a:t> </a:t>
                </a:r>
                <a:r>
                  <a:rPr lang="cs-CZ" sz="2000" dirty="0"/>
                  <a:t>pozorování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je</a:t>
                </a: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954561"/>
              </a:xfrm>
              <a:blipFill>
                <a:blip r:embed="rId2"/>
                <a:stretch>
                  <a:fillRect l="-1037" t="-8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71516" y="3505200"/>
                <a:ext cx="7116628" cy="235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func>
                        <m:func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𝑁𝐾</m:t>
                      </m:r>
                    </m:oMath>
                  </m:oMathPara>
                </a14:m>
                <a:br>
                  <a:rPr lang="en-US" sz="2000" b="0" i="1" dirty="0">
                    <a:latin typeface="Cambria Math"/>
                    <a:ea typeface="Cambria Math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6" y="3505200"/>
                <a:ext cx="7116628" cy="2358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223432" y="5087945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27786" y="5087945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5284" y="6074791"/>
            <a:ext cx="3525360" cy="654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Postačující statistiky</a:t>
            </a:r>
          </a:p>
          <a:p>
            <a:pPr algn="ctr"/>
            <a:r>
              <a:rPr lang="en-US" sz="1600" dirty="0"/>
              <a:t>(Sufficient statistics)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503999" y="5066679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36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0337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Gaussovské rozložení</a:t>
            </a:r>
            <a:br>
              <a:rPr lang="cs-CZ" altLang="en-US" sz="4000" dirty="0"/>
            </a:br>
            <a:r>
              <a:rPr lang="cs-CZ" altLang="en-US" sz="4000" dirty="0"/>
              <a:t>(vícerozměrné)</a:t>
            </a:r>
          </a:p>
        </p:txBody>
      </p:sp>
      <p:pic>
        <p:nvPicPr>
          <p:cNvPr id="138285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124075" y="2997200"/>
            <a:ext cx="4681538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47800" y="196533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65331"/>
                <a:ext cx="7051676" cy="1082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9666" y="1610380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66" y="1610380"/>
                <a:ext cx="24927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06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1291-A7A5-42B6-9CE1-0A58ECC3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600" dirty="0"/>
              <a:t>Příklady dvourozměrných gaussovek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3003-3395-4BED-8295-A5A5FACF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114800"/>
            <a:ext cx="2686003" cy="25908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23C9F2DF-B8DD-45A3-8DB4-C95151C7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03" y="1066800"/>
            <a:ext cx="2800397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>
            <a:extLst>
              <a:ext uri="{FF2B5EF4-FFF2-40B4-BE49-F238E27FC236}">
                <a16:creationId xmlns:a16="http://schemas.microsoft.com/office/drawing/2014/main" id="{F5F2EEB0-9DE3-4A81-8E77-2353969E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" y="1068926"/>
            <a:ext cx="2800397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>
            <a:extLst>
              <a:ext uri="{FF2B5EF4-FFF2-40B4-BE49-F238E27FC236}">
                <a16:creationId xmlns:a16="http://schemas.microsoft.com/office/drawing/2014/main" id="{D936621C-3D41-4C31-BDC1-7E111964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4170"/>
            <a:ext cx="2800397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6" name="Picture 12">
            <a:extLst>
              <a:ext uri="{FF2B5EF4-FFF2-40B4-BE49-F238E27FC236}">
                <a16:creationId xmlns:a16="http://schemas.microsoft.com/office/drawing/2014/main" id="{6CBBEA4A-F4E7-4425-B41D-F8AB8964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03" y="3967449"/>
            <a:ext cx="2800397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8" name="Picture 14">
            <a:extLst>
              <a:ext uri="{FF2B5EF4-FFF2-40B4-BE49-F238E27FC236}">
                <a16:creationId xmlns:a16="http://schemas.microsoft.com/office/drawing/2014/main" id="{5E708CF1-14EC-4205-B71F-74FFEA5B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00397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9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99" y="3962400"/>
            <a:ext cx="33401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21" y="1219200"/>
            <a:ext cx="3407579" cy="25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19200"/>
            <a:ext cx="34193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962400"/>
            <a:ext cx="34498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Kvadratické funkce </a:t>
            </a:r>
            <a:r>
              <a:rPr lang="en-US" altLang="en-US" sz="4000" dirty="0"/>
              <a:t>(</a:t>
            </a:r>
            <a:r>
              <a:rPr lang="cs-CZ" altLang="en-US" sz="4000" dirty="0"/>
              <a:t>dvourozměrné</a:t>
            </a:r>
            <a:r>
              <a:rPr lang="en-US" altLang="en-US" sz="4000" dirty="0"/>
              <a:t>)</a:t>
            </a:r>
            <a:endParaRPr lang="cs-CZ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669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Positivně definitní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Negativně definitní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6412468"/>
            <a:ext cx="26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Positivně semidefinitní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6400800"/>
            <a:ext cx="122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Indefinitní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sz="4000" dirty="0"/>
              <a:t>Odhad parametrů rozložení</a:t>
            </a:r>
            <a:br>
              <a:rPr lang="cs-CZ" sz="4000" dirty="0"/>
            </a:br>
            <a:r>
              <a:rPr lang="cs-CZ" sz="4000" dirty="0"/>
              <a:t>s maximální věrohodností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0" y="1344960"/>
                <a:ext cx="8336101" cy="5436840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sz="2000" dirty="0"/>
                  <a:t>Mějme trénovací vzory (pozorování)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 u kterých předpokládáme že jsou generovaná </a:t>
                </a:r>
                <a:r>
                  <a:rPr lang="cs-CZ" sz="2000" i="1" dirty="0"/>
                  <a:t>nezávislé ze stejného rozložení</a:t>
                </a:r>
                <a:r>
                  <a:rPr lang="cs-CZ" sz="2000" dirty="0"/>
                  <a:t> </a:t>
                </a:r>
                <a:r>
                  <a:rPr lang="cs-CZ" sz="2000" i="1" dirty="0"/>
                  <a:t>(idependent, identically distributed - i.i.d.)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/>
                  <a:t>popsaného parametry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endParaRPr lang="cs-CZ" sz="2000" dirty="0"/>
              </a:p>
              <a:p>
                <a:pPr lvl="1"/>
                <a:r>
                  <a:rPr lang="cs-CZ" sz="1600" dirty="0"/>
                  <a:t>Např gaussovské rozložení s parametry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𝜇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b="1" dirty="0">
                  <a:ea typeface="Cambria Math" panose="02040503050406030204" pitchFamily="18" charset="0"/>
                </a:endParaRPr>
              </a:p>
              <a:p>
                <a:r>
                  <a:rPr lang="cs-CZ" sz="2000" dirty="0">
                    <a:ea typeface="Cambria Math" panose="02040503050406030204" pitchFamily="18" charset="0"/>
                  </a:rPr>
                  <a:t>Maximálně věrohodným odhadem </a:t>
                </a:r>
                <a:r>
                  <a:rPr lang="en-US" sz="2000" dirty="0">
                    <a:ea typeface="Cambria Math" panose="02040503050406030204" pitchFamily="18" charset="0"/>
                  </a:rPr>
                  <a:t>(</a:t>
                </a:r>
                <a:r>
                  <a:rPr lang="en-US" sz="2000" i="1" dirty="0">
                    <a:ea typeface="Cambria Math" panose="02040503050406030204" pitchFamily="18" charset="0"/>
                  </a:rPr>
                  <a:t>Maximum Likelihood</a:t>
                </a:r>
                <a:r>
                  <a:rPr lang="cs-CZ" sz="2000" i="1" dirty="0">
                    <a:ea typeface="Cambria Math" panose="02040503050406030204" pitchFamily="18" charset="0"/>
                  </a:rPr>
                  <a:t> Estimate</a:t>
                </a:r>
                <a:r>
                  <a:rPr lang="en-US" sz="2000" dirty="0">
                    <a:ea typeface="Cambria Math" panose="02040503050406030204" pitchFamily="18" charset="0"/>
                  </a:rPr>
                  <a:t>) </a:t>
                </a:r>
                <a:r>
                  <a:rPr lang="cs-CZ" sz="2000" dirty="0">
                    <a:ea typeface="Cambria Math" panose="02040503050406030204" pitchFamily="18" charset="0"/>
                  </a:rPr>
                  <a:t>jsou ty parametry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</m:oMath>
                </a14:m>
                <a:r>
                  <a:rPr lang="cs-CZ" sz="2000" dirty="0"/>
                  <a:t>, které maximalizují funkci věrohodnosti:</a:t>
                </a:r>
                <a:endParaRPr lang="en-US" sz="2000" dirty="0"/>
              </a:p>
              <a:p>
                <a:endParaRPr lang="cs-CZ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cs-CZ" altLang="en-US" sz="2000" dirty="0"/>
                  <a:t>V následujících příkladech předpokládáme, že odhadujeme parametry nezávisle </a:t>
                </a:r>
                <a:r>
                  <a:rPr lang="cs-CZ" altLang="en-US" sz="2000" dirty="0">
                    <a:cs typeface="Arial" charset="0"/>
                  </a:rPr>
                  <a:t>pro jednotlivé třídy</a:t>
                </a:r>
                <a:r>
                  <a:rPr lang="cs-CZ" altLang="en-US" sz="2000" dirty="0"/>
                  <a:t>. Pro zjednodušení notace tedy u rozložení neuvádíme závislost na třídě </a:t>
                </a:r>
                <a:r>
                  <a:rPr lang="cs-CZ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cs-CZ" altLang="en-US" sz="2000" dirty="0"/>
                  <a:t>, pouze na jejích parametrech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cs-CZ" altLang="en-US" sz="2000" dirty="0">
                    <a:cs typeface="Arial" charset="0"/>
                  </a:rPr>
                  <a:t>.</a:t>
                </a:r>
                <a:endParaRPr lang="cs-CZ" altLang="en-US" sz="2000" dirty="0"/>
              </a:p>
              <a:p>
                <a:r>
                  <a:rPr lang="cs-CZ" altLang="en-US" sz="2000" dirty="0"/>
                  <a:t>Modely rozložení kterými se budeme zabývat jsou:</a:t>
                </a:r>
              </a:p>
              <a:p>
                <a:pPr lvl="1"/>
                <a:r>
                  <a:rPr lang="cs-CZ" altLang="en-US" sz="1800" dirty="0"/>
                  <a:t>Gaussovské rozloženi</a:t>
                </a:r>
              </a:p>
              <a:p>
                <a:pPr lvl="1"/>
                <a:r>
                  <a:rPr lang="cs-CZ" altLang="en-US" sz="1800" dirty="0"/>
                  <a:t>Směs gaussovských rozložení (Gaussian Mixture Model, GMM)</a:t>
                </a:r>
              </a:p>
              <a:p>
                <a:pPr lvl="1"/>
                <a:r>
                  <a:rPr lang="cs-CZ" altLang="en-US" sz="1800" dirty="0"/>
                  <a:t>V následujících přednáškách přibudou další (např. HMM)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0" y="1344960"/>
                <a:ext cx="8336101" cy="5436840"/>
              </a:xfrm>
              <a:blipFill>
                <a:blip r:embed="rId2"/>
                <a:stretch>
                  <a:fillRect l="-512" t="-6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4400" y="3233237"/>
                <a:ext cx="7543800" cy="957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𝓛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33237"/>
                <a:ext cx="7543800" cy="957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65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760"/>
            <a:ext cx="8839200" cy="1143000"/>
          </a:xfrm>
        </p:spPr>
        <p:txBody>
          <a:bodyPr/>
          <a:lstStyle/>
          <a:p>
            <a:r>
              <a:rPr lang="en-US" sz="4000" dirty="0"/>
              <a:t>Pro</a:t>
            </a:r>
            <a:r>
              <a:rPr lang="cs-CZ" sz="4000" dirty="0"/>
              <a:t>č odhad s maximální věrohodností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410201"/>
              </a:xfrm>
            </p:spPr>
            <p:txBody>
              <a:bodyPr>
                <a:noAutofit/>
              </a:bodyPr>
              <a:lstStyle/>
              <a:p>
                <a:r>
                  <a:rPr lang="cs-CZ" sz="2000" dirty="0"/>
                  <a:t>Použijme opět Bayesův vzorec, ale tentokrát na vyjádření toho, jak jsou které parametry rozložení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cs-CZ" sz="2000" dirty="0"/>
                  <a:t> pravděpodobné po tom co jsme vyděli trénovací data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endParaRPr lang="cs-CZ" sz="2000" b="1" dirty="0"/>
              </a:p>
              <a:p>
                <a:endParaRPr lang="cs-CZ" sz="2000" b="1" dirty="0"/>
              </a:p>
              <a:p>
                <a:pPr marL="0" indent="0">
                  <a:buNone/>
                </a:pPr>
                <a:endParaRPr lang="cs-CZ" sz="2000" b="1" dirty="0"/>
              </a:p>
              <a:p>
                <a:pPr marL="0" indent="0">
                  <a:buNone/>
                </a:pPr>
                <a:endParaRPr lang="cs-CZ" sz="2000" b="1" dirty="0"/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cs-CZ" sz="2000" i="1">
                        <a:latin typeface="Cambria Math"/>
                      </a:rPr>
                      <m:t>)</m:t>
                    </m:r>
                  </m:oMath>
                </a14:m>
                <a:r>
                  <a:rPr lang="cs-CZ" sz="2000" dirty="0"/>
                  <a:t> nezavysí na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cs-CZ" sz="2000" dirty="0"/>
                  <a:t> a je tedy pro dané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cs-CZ" sz="2000" dirty="0"/>
                  <a:t> konstanta </a:t>
                </a:r>
              </a:p>
              <a:p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je apriorní rozložení parametrů: naše prvotní představa o tom jak jsou které parametry pravděpodobné než vidíme trénovací data.</a:t>
                </a:r>
              </a:p>
              <a:p>
                <a:r>
                  <a:rPr lang="cs-CZ" sz="2000" dirty="0"/>
                  <a:t>Uvážíme-li </a:t>
                </a:r>
                <a:r>
                  <a:rPr lang="cs-CZ" sz="2000" i="1" dirty="0"/>
                  <a:t>ignorantní prior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𝑘𝑜𝑛𝑠𝑡𝑎𝑛𝑡𝑎</m:t>
                    </m:r>
                  </m:oMath>
                </a14:m>
                <a:r>
                  <a:rPr lang="cs-CZ" sz="2000" dirty="0"/>
                  <a:t> </a:t>
                </a:r>
                <a:r>
                  <a:rPr lang="en-US" sz="2000" dirty="0"/>
                  <a:t>(</a:t>
                </a:r>
                <a:r>
                  <a:rPr lang="cs-CZ" sz="2000" dirty="0"/>
                  <a:t>jakékoli parametry jsou pro nás stejně pravděpodobné) potom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2000" dirty="0"/>
                  <a:t> maximálně věrohodný odhad jsou </a:t>
                </a:r>
                <a:r>
                  <a:rPr lang="en-US" sz="2000" dirty="0"/>
                  <a:t>ty </a:t>
                </a:r>
                <a:r>
                  <a:rPr lang="cs-CZ" sz="2000" dirty="0"/>
                  <a:t>nejpravděpodobnější parametry!</a:t>
                </a:r>
                <a:endParaRPr lang="cs-CZ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410201"/>
              </a:xfrm>
              <a:blipFill>
                <a:blip r:embed="rId2"/>
                <a:stretch>
                  <a:fillRect l="-702" t="-4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EFA6E-C464-4E7E-BE78-B163815B2A89}"/>
                  </a:ext>
                </a:extLst>
              </p:cNvPr>
              <p:cNvSpPr txBox="1"/>
              <p:nvPr/>
            </p:nvSpPr>
            <p:spPr>
              <a:xfrm>
                <a:off x="1077951" y="2325803"/>
                <a:ext cx="6463507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cs-CZ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cs-CZ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  <m:r>
                            <a:rPr lang="cs-CZ" sz="20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EFA6E-C464-4E7E-BE78-B163815B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51" y="2325803"/>
                <a:ext cx="6463507" cy="74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42E78E-6CF6-448F-BDE0-1CD03CFDC5DF}"/>
                  </a:ext>
                </a:extLst>
              </p:cNvPr>
              <p:cNvSpPr/>
              <p:nvPr/>
            </p:nvSpPr>
            <p:spPr>
              <a:xfrm>
                <a:off x="2209800" y="5137095"/>
                <a:ext cx="3930948" cy="586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42E78E-6CF6-448F-BDE0-1CD03CFDC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37095"/>
                <a:ext cx="3930948" cy="586764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8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/>
              <a:t>Ještě jednou</a:t>
            </a:r>
            <a:r>
              <a:rPr lang="en-US" altLang="en-US" sz="4000" dirty="0"/>
              <a:t>:</a:t>
            </a:r>
            <a:br>
              <a:rPr lang="cs-CZ" altLang="en-US" sz="4000" dirty="0"/>
            </a:br>
            <a:r>
              <a:rPr lang="en-US" altLang="en-US" sz="4000" dirty="0"/>
              <a:t>Pro</a:t>
            </a:r>
            <a:r>
              <a:rPr lang="cs-CZ" altLang="en-US" sz="4000" dirty="0"/>
              <a:t>č gaussovské rozložení</a:t>
            </a:r>
            <a:r>
              <a:rPr lang="en-US" sz="4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4954561"/>
              </a:xfrm>
            </p:spPr>
            <p:txBody>
              <a:bodyPr/>
              <a:lstStyle/>
              <a:p>
                <a:r>
                  <a:rPr lang="cs-CZ" sz="2400" dirty="0"/>
                  <a:t>Jednoduché a dobře se s ním pracuje</a:t>
                </a:r>
                <a:endParaRPr lang="en-US" sz="2400" dirty="0"/>
              </a:p>
              <a:p>
                <a:pPr lvl="1"/>
                <a:r>
                  <a:rPr lang="cs-CZ" sz="2000" dirty="0"/>
                  <a:t>V logaritmické doméně je to jen kvadratická funkce</a:t>
                </a: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cs-CZ" sz="2000" dirty="0"/>
                  <a:t>Věrohodnost množiny</a:t>
                </a:r>
                <a:r>
                  <a:rPr lang="en-US" sz="2000" dirty="0"/>
                  <a:t> </a:t>
                </a:r>
                <a:r>
                  <a:rPr lang="cs-CZ" sz="2000" dirty="0"/>
                  <a:t>pozorování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je</a:t>
                </a: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954561"/>
              </a:xfrm>
              <a:blipFill>
                <a:blip r:embed="rId2"/>
                <a:stretch>
                  <a:fillRect l="-1037" t="-8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71516" y="3505200"/>
                <a:ext cx="7001340" cy="235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func>
                        <m:func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𝑁𝐾</m:t>
                      </m:r>
                    </m:oMath>
                  </m:oMathPara>
                </a14:m>
                <a:br>
                  <a:rPr lang="en-US" sz="2000" b="0" i="1" dirty="0">
                    <a:latin typeface="Cambria Math"/>
                    <a:ea typeface="Cambria Math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6" y="3505200"/>
                <a:ext cx="7001340" cy="2358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7C3D0110-4528-F050-68F4-BE7A172CDD09}"/>
              </a:ext>
            </a:extLst>
          </p:cNvPr>
          <p:cNvSpPr/>
          <p:nvPr/>
        </p:nvSpPr>
        <p:spPr>
          <a:xfrm>
            <a:off x="3285578" y="5087945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F068EFD-2489-99CD-BA32-092E5A564C56}"/>
              </a:ext>
            </a:extLst>
          </p:cNvPr>
          <p:cNvSpPr/>
          <p:nvPr/>
        </p:nvSpPr>
        <p:spPr>
          <a:xfrm>
            <a:off x="4589932" y="5087945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A78D29C2-BC35-6342-0B9A-F8B40CDAE345}"/>
              </a:ext>
            </a:extLst>
          </p:cNvPr>
          <p:cNvSpPr/>
          <p:nvPr/>
        </p:nvSpPr>
        <p:spPr>
          <a:xfrm>
            <a:off x="2767430" y="6074791"/>
            <a:ext cx="3525360" cy="654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Postačující statistiky</a:t>
            </a:r>
          </a:p>
          <a:p>
            <a:pPr algn="ctr"/>
            <a:r>
              <a:rPr lang="en-US" sz="1600" dirty="0"/>
              <a:t>(Sufficient statistics)</a:t>
            </a:r>
          </a:p>
        </p:txBody>
      </p:sp>
      <p:sp>
        <p:nvSpPr>
          <p:cNvPr id="9" name="Rounded Rectangular Callout 12">
            <a:extLst>
              <a:ext uri="{FF2B5EF4-FFF2-40B4-BE49-F238E27FC236}">
                <a16:creationId xmlns:a16="http://schemas.microsoft.com/office/drawing/2014/main" id="{9848DA4B-8C62-DE7C-21FF-14FE89E42BA2}"/>
              </a:ext>
            </a:extLst>
          </p:cNvPr>
          <p:cNvSpPr/>
          <p:nvPr/>
        </p:nvSpPr>
        <p:spPr>
          <a:xfrm>
            <a:off x="5566145" y="5066679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5998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</a:t>
            </a:r>
            <a:r>
              <a:rPr lang="cs-CZ" dirty="0"/>
              <a:t>odhad pro Gaussovku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412775"/>
                <a:ext cx="8329716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5"/>
                <a:ext cx="8329716" cy="839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5844" y="2204108"/>
                <a:ext cx="6743000" cy="910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844" y="2204108"/>
                <a:ext cx="6743000" cy="9106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124200"/>
                <a:ext cx="78881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24200"/>
                <a:ext cx="7888185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68279" y="4115233"/>
                <a:ext cx="350576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79" y="4115233"/>
                <a:ext cx="3505768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4161836"/>
                <a:ext cx="1989053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61836"/>
                <a:ext cx="1989053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05200" y="5836224"/>
                <a:ext cx="5257800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𝑀𝐿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36224"/>
                <a:ext cx="5257800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55012" y="603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similarly: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234E6621-EC57-4F36-A552-34699C63FE1B}"/>
              </a:ext>
            </a:extLst>
          </p:cNvPr>
          <p:cNvSpPr/>
          <p:nvPr/>
        </p:nvSpPr>
        <p:spPr>
          <a:xfrm>
            <a:off x="7017815" y="5833120"/>
            <a:ext cx="738389" cy="720080"/>
          </a:xfrm>
          <a:prstGeom prst="wedgeRoundRectCallout">
            <a:avLst>
              <a:gd name="adj1" fmla="val 72864"/>
              <a:gd name="adj2" fmla="val -65423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DC6516F8-AEB3-412A-835E-5C4E9FF07982}"/>
              </a:ext>
            </a:extLst>
          </p:cNvPr>
          <p:cNvSpPr/>
          <p:nvPr/>
        </p:nvSpPr>
        <p:spPr>
          <a:xfrm>
            <a:off x="6984273" y="4164165"/>
            <a:ext cx="763222" cy="720080"/>
          </a:xfrm>
          <a:prstGeom prst="wedgeRoundRectCallout">
            <a:avLst>
              <a:gd name="adj1" fmla="val 88537"/>
              <a:gd name="adj2" fmla="val 73953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453365E2-3A63-453A-90F4-2FCD023EEE9B}"/>
              </a:ext>
            </a:extLst>
          </p:cNvPr>
          <p:cNvSpPr/>
          <p:nvPr/>
        </p:nvSpPr>
        <p:spPr>
          <a:xfrm>
            <a:off x="5172306" y="5060032"/>
            <a:ext cx="3525360" cy="654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Postačující statistiky</a:t>
            </a:r>
          </a:p>
          <a:p>
            <a:pPr algn="ctr"/>
            <a:r>
              <a:rPr lang="en-US" sz="1600" dirty="0"/>
              <a:t>(Sufficient statistics)</a:t>
            </a:r>
          </a:p>
        </p:txBody>
      </p:sp>
      <p:sp>
        <p:nvSpPr>
          <p:cNvPr id="18" name="Rounded Rectangular Callout 12">
            <a:extLst>
              <a:ext uri="{FF2B5EF4-FFF2-40B4-BE49-F238E27FC236}">
                <a16:creationId xmlns:a16="http://schemas.microsoft.com/office/drawing/2014/main" id="{B6A35AA6-9DE7-4276-8E19-74FAA96ACDCF}"/>
              </a:ext>
            </a:extLst>
          </p:cNvPr>
          <p:cNvSpPr/>
          <p:nvPr/>
        </p:nvSpPr>
        <p:spPr>
          <a:xfrm>
            <a:off x="6736380" y="4554789"/>
            <a:ext cx="207863" cy="329456"/>
          </a:xfrm>
          <a:prstGeom prst="wedgeRoundRectCallout">
            <a:avLst>
              <a:gd name="adj1" fmla="val -158391"/>
              <a:gd name="adj2" fmla="val 10727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89099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itle 1">
            <a:extLst>
              <a:ext uri="{FF2B5EF4-FFF2-40B4-BE49-F238E27FC236}">
                <a16:creationId xmlns:a16="http://schemas.microsoft.com/office/drawing/2014/main" id="{CD85E6E0-313E-4785-95C1-D73182F2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ML </a:t>
            </a:r>
            <a:r>
              <a:rPr lang="cs-CZ" dirty="0"/>
              <a:t>odhad pro Gaussovku</a:t>
            </a:r>
            <a:endParaRPr lang="en-US" dirty="0"/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7512E273-2044-48F3-809E-51025C7C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295400"/>
            <a:ext cx="6138231" cy="37136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8613" name="Content Placeholder 3">
            <a:extLst>
              <a:ext uri="{FF2B5EF4-FFF2-40B4-BE49-F238E27FC236}">
                <a16:creationId xmlns:a16="http://schemas.microsoft.com/office/drawing/2014/main" id="{6FFABDEB-5612-4742-AFE1-98595C56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5181600"/>
            <a:ext cx="8305800" cy="1401763"/>
          </a:xfrm>
        </p:spPr>
        <p:txBody>
          <a:bodyPr/>
          <a:lstStyle/>
          <a:p>
            <a:r>
              <a:rPr lang="cs-CZ" sz="2000" dirty="0"/>
              <a:t>Černé svislé čary představují trénovací vzory (pozorování)</a:t>
            </a:r>
          </a:p>
          <a:p>
            <a:r>
              <a:rPr lang="cs-CZ" sz="2000" dirty="0"/>
              <a:t>Červena gaussovka odpovídá maximálně věrohodnému odhadu </a:t>
            </a:r>
            <a:r>
              <a:rPr lang="cs-CZ" sz="2000" dirty="0">
                <a:solidFill>
                  <a:srgbClr val="FF0000"/>
                </a:solidFill>
              </a:rPr>
              <a:t>maximum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likelihood estimate</a:t>
            </a:r>
          </a:p>
          <a:p>
            <a:pPr lvl="1"/>
            <a:r>
              <a:rPr lang="cs-CZ" sz="1600" dirty="0"/>
              <a:t>Násobek výšek červených teček bude největší možné číslo</a:t>
            </a:r>
          </a:p>
        </p:txBody>
      </p:sp>
    </p:spTree>
    <p:extLst>
      <p:ext uri="{BB962C8B-B14F-4D97-AF65-F5344CB8AC3E}">
        <p14:creationId xmlns:p14="http://schemas.microsoft.com/office/powerpoint/2010/main" val="2338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Pravděpodobnosti - diskrétní příznaky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Uvažujme diskrétní příznaky – „váhové kategorie“</a:t>
            </a:r>
          </a:p>
          <a:p>
            <a:pPr>
              <a:lnSpc>
                <a:spcPct val="90000"/>
              </a:lnSpc>
            </a:pPr>
            <a:r>
              <a:rPr lang="cs-CZ" altLang="en-US" sz="2400"/>
              <a:t>Nechť tabulka </a:t>
            </a:r>
            <a:r>
              <a:rPr lang="cs-CZ" altLang="en-US" sz="2400" b="1"/>
              <a:t>reflektuje skutečné pravděpodobnosti</a:t>
            </a:r>
            <a:r>
              <a:rPr lang="cs-CZ" altLang="en-US" sz="2400"/>
              <a:t> jednotlivých kategorií</a:t>
            </a:r>
            <a:endParaRPr lang="cs-CZ" altLang="en-US" sz="2400" b="1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3240" name="Group 360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Gaussovské rozložení</a:t>
            </a:r>
            <a:br>
              <a:rPr lang="en-US" altLang="en-US" sz="4000" dirty="0"/>
            </a:br>
            <a:r>
              <a:rPr lang="en-US" altLang="en-US" sz="3200" dirty="0"/>
              <a:t>(</a:t>
            </a:r>
            <a:r>
              <a:rPr lang="cs-CZ" altLang="en-US" sz="3200" dirty="0"/>
              <a:t>vícerozměrné</a:t>
            </a:r>
            <a:r>
              <a:rPr lang="en-US" altLang="en-US" sz="3200" dirty="0"/>
              <a:t>)</a:t>
            </a:r>
            <a:endParaRPr lang="cs-CZ" altLang="en-US" sz="4000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dirty="0"/>
              <a:t>ML odhad of parametrů: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0020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0200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6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5997102E-A463-47F9-A701-8BC793F0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85166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D049157-B8F9-44B8-BC67-6C5EAE07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52" y="177546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dirty="0"/>
              <a:t>Diskrétní rozložení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63272" cy="5867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Např. k popisu apriorní pravděpodobnosti tříd</a:t>
                </a: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:r>
                  <a:rPr lang="cs-CZ" sz="2000" dirty="0"/>
                  <a:t> 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cs-CZ" sz="2000" dirty="0"/>
                  <a:t>Speciální binární případ je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Bernoulli</a:t>
                </a:r>
                <a:r>
                  <a:rPr lang="cs-CZ" sz="2000" dirty="0">
                    <a:solidFill>
                      <a:schemeClr val="accent2"/>
                    </a:solidFill>
                  </a:rPr>
                  <a:t>ho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cs-CZ" sz="2000" dirty="0">
                    <a:solidFill>
                      <a:schemeClr val="accent2"/>
                    </a:solidFill>
                  </a:rPr>
                  <a:t>rozložení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𝑣𝑒𝑠𝑡𝑘𝑎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𝑗𝑎𝑏𝑙𝑘𝑜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 </m:t>
                        </m:r>
                        <m:r>
                          <a:rPr lang="cs-CZ" sz="200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𝑟𝑎𝑛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US" sz="2000" b="0" dirty="0"/>
                </a:br>
                <a:r>
                  <a:rPr lang="cs-CZ" sz="2000" dirty="0"/>
                  <a:t>nebo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může být jednoduše index třídy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{1,2,…,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- </a:t>
                </a:r>
                <a:r>
                  <a:rPr lang="cs-CZ" sz="2000" b="0" dirty="0"/>
                  <a:t>parametry rozložení jsou pravděpodobnosti tříd</a:t>
                </a:r>
                <a:endParaRPr lang="en-US" sz="2000" b="0" dirty="0"/>
              </a:p>
              <a:p>
                <a:r>
                  <a:rPr lang="cs-CZ" sz="2000" dirty="0"/>
                  <a:t>Věrohodnost trénovacích vzorů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br>
                  <a:rPr lang="cs-CZ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br>
                  <a:rPr lang="en-US" sz="2000" dirty="0"/>
                </a:br>
                <a:br>
                  <a:rPr lang="cs-CZ" sz="2000" dirty="0"/>
                </a:br>
                <a:r>
                  <a:rPr lang="cs-CZ" sz="2000" dirty="0"/>
                  <a:t>kde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cs-CZ" sz="2000" b="0" dirty="0"/>
                  <a:t>je počet pozorování třídy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 </a:t>
                </a:r>
                <a:r>
                  <a:rPr lang="en-US" sz="1600" dirty="0"/>
                  <a:t>(</a:t>
                </a:r>
                <a:r>
                  <a:rPr lang="cs-CZ" sz="1600" dirty="0"/>
                  <a:t>tedy čísla z naší tabulky</a:t>
                </a:r>
                <a:r>
                  <a:rPr lang="en-US" sz="1600" dirty="0"/>
                  <a:t>)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63272" cy="5867400"/>
              </a:xfrm>
              <a:blipFill>
                <a:blip r:embed="rId4"/>
                <a:stretch>
                  <a:fillRect l="-656" b="-10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360">
            <a:extLst>
              <a:ext uri="{FF2B5EF4-FFF2-40B4-BE49-F238E27FC236}">
                <a16:creationId xmlns:a16="http://schemas.microsoft.com/office/drawing/2014/main" id="{DDC5B1F6-4FF7-4DF3-845A-8E3301D3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2477"/>
              </p:ext>
            </p:extLst>
          </p:nvPr>
        </p:nvGraphicFramePr>
        <p:xfrm>
          <a:off x="3429000" y="2956560"/>
          <a:ext cx="2955925" cy="396240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cs-CZ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  <a:endParaRPr kumimoji="0" lang="cs-CZ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  <a:endParaRPr kumimoji="0" lang="cs-CZ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A close up of a fruit&#10;&#10;Description automatically generated">
            <a:extLst>
              <a:ext uri="{FF2B5EF4-FFF2-40B4-BE49-F238E27FC236}">
                <a16:creationId xmlns:a16="http://schemas.microsoft.com/office/drawing/2014/main" id="{D1D39D41-350F-4A84-9389-6A774D0E69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6" y="2242185"/>
            <a:ext cx="53724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64" y="274638"/>
            <a:ext cx="8424936" cy="1143000"/>
          </a:xfrm>
        </p:spPr>
        <p:txBody>
          <a:bodyPr/>
          <a:lstStyle/>
          <a:p>
            <a:r>
              <a:rPr lang="en-US" dirty="0"/>
              <a:t>ML </a:t>
            </a:r>
            <a:r>
              <a:rPr lang="cs-CZ" dirty="0"/>
              <a:t>odhad pro diskrétní rozložení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673945"/>
                <a:ext cx="8352928" cy="10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73945"/>
                <a:ext cx="8352928" cy="10831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81650" y="5042097"/>
                <a:ext cx="2134366" cy="6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50" y="5042097"/>
                <a:ext cx="2134366" cy="619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76256" y="4757127"/>
            <a:ext cx="1749458" cy="1912233"/>
            <a:chOff x="7071014" y="4824527"/>
            <a:chExt cx="1749458" cy="1912233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/>
                  <a:t>Potřebujeme lagrangeovy multiplikátory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pro zajičtění podminký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  <a:blipFill>
                <a:blip r:embed="rId11"/>
                <a:stretch>
                  <a:fillRect l="-651" t="-67925" b="-6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053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513-48BA-4D41-A744-5CB19D86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cs-CZ" sz="3600" dirty="0"/>
              <a:t>Gaussovský klasifikátor</a:t>
            </a:r>
            <a:r>
              <a:rPr lang="en-US" sz="3600" dirty="0"/>
              <a:t> – 2D</a:t>
            </a:r>
            <a:r>
              <a:rPr lang="cs-CZ" sz="3600" dirty="0"/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C073D-68E1-4A17-97D5-08DFEFA6B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3802" y="1295400"/>
                <a:ext cx="5257798" cy="5105400"/>
              </a:xfrm>
            </p:spPr>
            <p:txBody>
              <a:bodyPr/>
              <a:lstStyle/>
              <a:p>
                <a:r>
                  <a:rPr lang="cs-CZ" sz="1800" dirty="0"/>
                  <a:t>Apriorní pravděpodobnosti tříd mohou byt ML odhadnuty jako </a:t>
                </a:r>
                <a:r>
                  <a:rPr lang="cs-CZ" sz="1800" dirty="0">
                    <a:solidFill>
                      <a:schemeClr val="tx1"/>
                    </a:solidFill>
                  </a:rPr>
                  <a:t>poměry počtu příkladů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400+600</m:t>
                          </m:r>
                        </m:den>
                      </m:f>
                    </m:oMath>
                  </m:oMathPara>
                </a14:m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500" dirty="0">
                    <a:solidFill>
                      <a:schemeClr val="tx1"/>
                    </a:solidFill>
                  </a:rPr>
                </a:br>
                <a:endParaRPr lang="en-US" sz="5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Probability density function for each class is assumed to be 2D Gaussian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5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500" dirty="0">
                    <a:solidFill>
                      <a:schemeClr val="tx1"/>
                    </a:solidFill>
                  </a:rPr>
                </a:br>
                <a:r>
                  <a:rPr lang="en-US" sz="1800" dirty="0">
                    <a:solidFill>
                      <a:schemeClr val="tx1"/>
                    </a:solidFill>
                  </a:rPr>
                  <a:t>and its parameters ML estimated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𝒄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Class posterior probability for new observations is obtained from the prior and class pdf-s using Bayes rule: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5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cs-CZ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C073D-68E1-4A17-97D5-08DFEFA6B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2" y="1295400"/>
                <a:ext cx="5257798" cy="5105400"/>
              </a:xfrm>
              <a:blipFill>
                <a:blip r:embed="rId2"/>
                <a:stretch>
                  <a:fillRect l="-812" t="-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6" name="Picture 4">
            <a:extLst>
              <a:ext uri="{FF2B5EF4-FFF2-40B4-BE49-F238E27FC236}">
                <a16:creationId xmlns:a16="http://schemas.microsoft.com/office/drawing/2014/main" id="{3EBFC56D-F7D4-49C9-99BA-D34C6356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7606"/>
            <a:ext cx="3124202" cy="21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>
            <a:extLst>
              <a:ext uri="{FF2B5EF4-FFF2-40B4-BE49-F238E27FC236}">
                <a16:creationId xmlns:a16="http://schemas.microsoft.com/office/drawing/2014/main" id="{758C5C7D-C89D-40AE-975E-2FA03800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9697"/>
            <a:ext cx="3124200" cy="2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>
            <a:extLst>
              <a:ext uri="{FF2B5EF4-FFF2-40B4-BE49-F238E27FC236}">
                <a16:creationId xmlns:a16="http://schemas.microsoft.com/office/drawing/2014/main" id="{ADD1222C-2FAE-4503-80F4-242E7D27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53456"/>
            <a:ext cx="3124200" cy="21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4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473F-CA00-4353-8F34-682DD42C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/>
              <a:t>Gaussian classifier – more classes</a:t>
            </a:r>
            <a:endParaRPr lang="cs-CZ" sz="4000" dirty="0"/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543EC632-609E-4059-B086-8710257A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" y="1087251"/>
            <a:ext cx="3200400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96A46768-810E-4265-BA63-03CD764E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" y="2855771"/>
            <a:ext cx="3200400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>
            <a:extLst>
              <a:ext uri="{FF2B5EF4-FFF2-40B4-BE49-F238E27FC236}">
                <a16:creationId xmlns:a16="http://schemas.microsoft.com/office/drawing/2014/main" id="{680F70F1-0B28-4B14-B282-B4D5AB81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" y="4639901"/>
            <a:ext cx="3200400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B789E8B-EBB6-4EF9-AA1A-C38FEB075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4970" y="1158770"/>
                <a:ext cx="5410200" cy="5242030"/>
              </a:xfrm>
              <a:solidFill>
                <a:schemeClr val="accent3"/>
              </a:solidFill>
            </p:spPr>
            <p:txBody>
              <a:bodyPr/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Class priors can be ML estimated as the proportions of the example counts 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400+600+500</m:t>
                          </m:r>
                        </m:den>
                      </m:f>
                    </m:oMath>
                  </m:oMathPara>
                </a14:m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700" dirty="0">
                    <a:solidFill>
                      <a:schemeClr val="tx1"/>
                    </a:solidFill>
                  </a:rPr>
                </a:br>
                <a:endParaRPr lang="en-US" sz="7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Probability density function for each class is assumed to be 2D Gaussian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5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dirty="0">
                    <a:solidFill>
                      <a:schemeClr val="tx1"/>
                    </a:solidFill>
                  </a:rPr>
                </a:br>
                <a:br>
                  <a:rPr lang="en-US" sz="500" dirty="0">
                    <a:solidFill>
                      <a:schemeClr val="tx1"/>
                    </a:solidFill>
                  </a:rPr>
                </a:br>
                <a:r>
                  <a:rPr lang="en-US" sz="1800" dirty="0">
                    <a:solidFill>
                      <a:schemeClr val="tx1"/>
                    </a:solidFill>
                  </a:rPr>
                  <a:t>and its parameters ML estimated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𝑐𝑛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16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Class posterior probability for new observations is obtained from the prior and class pdf-s using Bayes rule: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endParaRPr lang="en-US" sz="5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cs-CZ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5B789E8B-EBB6-4EF9-AA1A-C38FEB075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4970" y="1158770"/>
                <a:ext cx="5410200" cy="5242030"/>
              </a:xfrm>
              <a:blipFill>
                <a:blip r:embed="rId5"/>
                <a:stretch>
                  <a:fillRect l="-789" t="-581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454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g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" b="1482"/>
          <a:stretch/>
        </p:blipFill>
        <p:spPr bwMode="auto">
          <a:xfrm>
            <a:off x="2209801" y="0"/>
            <a:ext cx="4800599" cy="68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14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76250"/>
            <a:ext cx="6808787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 dirty="0"/>
              <a:t>Směs gaussovských rozložení</a:t>
            </a:r>
            <a:br>
              <a:rPr lang="cs-CZ" altLang="en-US" sz="4000" dirty="0"/>
            </a:br>
            <a:r>
              <a:rPr lang="en-US" altLang="en-US" sz="3200" dirty="0"/>
              <a:t>(Gaussian Mixture Model – </a:t>
            </a:r>
            <a:r>
              <a:rPr lang="cs-CZ" altLang="en-US" sz="3200" dirty="0"/>
              <a:t>GMM</a:t>
            </a:r>
            <a:r>
              <a:rPr lang="en-US" altLang="en-US" sz="3200" dirty="0"/>
              <a:t>)</a:t>
            </a:r>
            <a:endParaRPr lang="cs-CZ" altLang="en-US" sz="4000" dirty="0"/>
          </a:p>
        </p:txBody>
      </p:sp>
      <p:pic>
        <p:nvPicPr>
          <p:cNvPr id="139291" name="Picture 27" descr="gaus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/>
          <a:stretch>
            <a:fillRect/>
          </a:stretch>
        </p:blipFill>
        <p:spPr bwMode="auto">
          <a:xfrm>
            <a:off x="533400" y="3505200"/>
            <a:ext cx="4067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93" name="Text Box 29"/>
          <p:cNvSpPr txBox="1">
            <a:spLocks noChangeArrowheads="1"/>
          </p:cNvSpPr>
          <p:nvPr/>
        </p:nvSpPr>
        <p:spPr bwMode="auto">
          <a:xfrm>
            <a:off x="5029200" y="3290887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kde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8167"/>
                <a:ext cx="7620000" cy="888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05401" y="3820180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3820180"/>
                <a:ext cx="2819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81600" y="4429780"/>
                <a:ext cx="18288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29780"/>
                <a:ext cx="1828800" cy="888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Směs gaussovských rozložení</a:t>
            </a:r>
          </a:p>
        </p:txBody>
      </p:sp>
      <p:sp>
        <p:nvSpPr>
          <p:cNvPr id="140316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43656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Vzoreček můžeme chápat jen jako něco co definuje tvar funkce hustoty pravděpodobnosti…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nebo jej můžeme vidět jako složitější generativní model,který generuje příznaky následujícím způsobem:</a:t>
            </a:r>
          </a:p>
          <a:p>
            <a:pPr lvl="1">
              <a:lnSpc>
                <a:spcPct val="90000"/>
              </a:lnSpc>
            </a:pPr>
            <a:r>
              <a:rPr lang="cs-CZ" altLang="en-US" sz="2000" dirty="0"/>
              <a:t>Napřed je jedna z gaussovských komponent vybrána tak aby respektovala apriorní pravděpodobnosti </a:t>
            </a:r>
            <a:r>
              <a:rPr lang="cs-CZ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cs-CZ" altLang="en-US" sz="2000" dirty="0"/>
              <a:t>Příznakový vektor se generuje z vybraného gaussovského rozložení.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Pro vyhodnoceni modelu ale nevíme, která komponenta příznakový vektor generovala a proto musíme marginalizovat (suma přes gaussovské komponenty násobené jejich </a:t>
            </a:r>
            <a:r>
              <a:rPr lang="en-US" altLang="en-US" sz="2400" dirty="0"/>
              <a:t>“</a:t>
            </a:r>
            <a:r>
              <a:rPr lang="cs-CZ" altLang="en-US" sz="2400" dirty="0"/>
              <a:t>apriorními</a:t>
            </a:r>
            <a:r>
              <a:rPr lang="en-US" altLang="en-US" sz="2400" dirty="0"/>
              <a:t>”</a:t>
            </a:r>
            <a:r>
              <a:rPr lang="cs-CZ" altLang="en-US" sz="2400" dirty="0"/>
              <a:t> pravděpodobnostmi)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8200" y="1473367"/>
                <a:ext cx="7620000" cy="8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3367"/>
                <a:ext cx="7620000" cy="8888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/>
              <a:t>Trénování </a:t>
            </a:r>
            <a:r>
              <a:rPr lang="en-US" altLang="en-US" dirty="0"/>
              <a:t>GMM –</a:t>
            </a:r>
            <a:r>
              <a:rPr lang="cs-CZ" altLang="en-US" dirty="0"/>
              <a:t> </a:t>
            </a:r>
            <a:r>
              <a:rPr lang="en-US" altLang="en-US" dirty="0"/>
              <a:t>Viterbi training</a:t>
            </a:r>
            <a:endParaRPr lang="cs-CZ" altLang="en-US" dirty="0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 dirty="0"/>
              <a:t>Intuitivní ale nepřesný iterativní algoritmus pro ML trénování GMM parametrů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Apriorní pravděpodobnost – Stav věci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Hádej co mám za zády, jablko nebo granát?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Klasifikační pravidlo: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Vyber čeho je nejvíc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Třída s největší apriorní pravděpodobností (a-priori probability)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3910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6596" y="2904548"/>
                <a:ext cx="251000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6" y="2904548"/>
                <a:ext cx="2510004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257800" y="2904548"/>
                <a:ext cx="251000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𝑗𝑎𝑏𝑙𝑘𝑜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04548"/>
                <a:ext cx="2510004" cy="6768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91452" y="3604646"/>
                <a:ext cx="3304548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52" y="3604646"/>
                <a:ext cx="3304548" cy="662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Oval 4"/>
          <p:cNvSpPr>
            <a:spLocks noChangeArrowheads="1"/>
          </p:cNvSpPr>
          <p:nvPr/>
        </p:nvSpPr>
        <p:spPr bwMode="auto">
          <a:xfrm rot="762892">
            <a:off x="4810125" y="2862263"/>
            <a:ext cx="2089150" cy="14970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 rot="-2792227">
            <a:off x="6281737" y="2832101"/>
            <a:ext cx="2016125" cy="131445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 dirty="0"/>
              <a:t>Intuitivní ale nepřesný iterativní algoritmus pro ML trénování GMM parametrů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Současným modelem klasifikujeme data jako kdyby by jednotlivé Gaussovky modelovaly různé třídy a váhy byly apriorní pravděpodobnosti tříd </a:t>
            </a:r>
            <a:r>
              <a:rPr lang="en-US" altLang="en-US" dirty="0"/>
              <a:t>(</a:t>
            </a:r>
            <a:r>
              <a:rPr lang="cs-CZ" altLang="en-US" dirty="0"/>
              <a:t>přesto, že všechnadata patří do jedné třídy, kterou se snažíme modelovat</a:t>
            </a:r>
            <a:r>
              <a:rPr lang="en-US" altLang="en-US" dirty="0"/>
              <a:t>)</a:t>
            </a:r>
            <a:r>
              <a:rPr lang="cs-CZ" altLang="en-US" dirty="0"/>
              <a:t>.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/>
              <a:t>Trénování </a:t>
            </a:r>
            <a:r>
              <a:rPr lang="en-US" altLang="en-US" dirty="0"/>
              <a:t>GMM –</a:t>
            </a:r>
            <a:r>
              <a:rPr lang="cs-CZ" altLang="en-US" dirty="0"/>
              <a:t> </a:t>
            </a:r>
            <a:r>
              <a:rPr lang="en-US" altLang="en-US" dirty="0"/>
              <a:t>Viterbi 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8666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84248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en-US" sz="1800" kern="0"/>
              <a:t>Intuitivní ale nepřesný iterativní algoritmus pro ML trénování GMM parametrů</a:t>
            </a:r>
            <a:endParaRPr lang="cs-CZ" altLang="en-US" sz="1800" kern="0" dirty="0"/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Současným modelem klasifikujeme data jako kdyby by jednotlivé Gaussovky modelovaly různé třídy a váhy byly apriorní pravděpodobnosti tříd </a:t>
            </a:r>
            <a:r>
              <a:rPr lang="en-US" altLang="en-US" dirty="0"/>
              <a:t>(</a:t>
            </a:r>
            <a:r>
              <a:rPr lang="cs-CZ" altLang="en-US" dirty="0"/>
              <a:t>přesto, že všechnadata patří do jedné třídy, kterou se snažíme modelovat</a:t>
            </a:r>
            <a:r>
              <a:rPr lang="en-US" altLang="en-US" dirty="0"/>
              <a:t>)</a:t>
            </a:r>
            <a:r>
              <a:rPr lang="cs-CZ" altLang="en-US" dirty="0"/>
              <a:t>.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79388" y="4076700"/>
            <a:ext cx="431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Nové parametry každé Gaussovky odhadneme na datech k ní přiřazených v předchozím kroku. Nové váhy jsou dány poměry možství dat přiřazených Gausovkám.</a:t>
            </a: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/>
              <a:t>Trénování </a:t>
            </a:r>
            <a:r>
              <a:rPr lang="en-US" altLang="en-US" dirty="0"/>
              <a:t>GMM –</a:t>
            </a:r>
            <a:r>
              <a:rPr lang="cs-CZ" altLang="en-US" dirty="0"/>
              <a:t> </a:t>
            </a:r>
            <a:r>
              <a:rPr lang="en-US" altLang="en-US" dirty="0"/>
              <a:t>Viterbi 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8666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424862" cy="388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1800" dirty="0"/>
              <a:t>Intuitivní ale nepřesný iterativní algoritmus pro ML trénování GMM parametrů</a:t>
            </a: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08625" y="37163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8459788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795963" y="3141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572000" y="38608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64436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27763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659563" y="36449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4932363" y="40767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92950" y="4005263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8243888" y="2708275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7740650" y="3860800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380288" y="3429000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101013" y="3716338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219700" y="35004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5435600" y="40767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5580063" y="32131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8101013" y="33575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Oval 24"/>
          <p:cNvSpPr>
            <a:spLocks noChangeArrowheads="1"/>
          </p:cNvSpPr>
          <p:nvPr/>
        </p:nvSpPr>
        <p:spPr bwMode="auto">
          <a:xfrm>
            <a:off x="7812088" y="3141663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Oval 25"/>
          <p:cNvSpPr>
            <a:spLocks noChangeArrowheads="1"/>
          </p:cNvSpPr>
          <p:nvPr/>
        </p:nvSpPr>
        <p:spPr bwMode="auto">
          <a:xfrm>
            <a:off x="5795963" y="39322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Oval 26"/>
          <p:cNvSpPr>
            <a:spLocks noChangeArrowheads="1"/>
          </p:cNvSpPr>
          <p:nvPr/>
        </p:nvSpPr>
        <p:spPr bwMode="auto">
          <a:xfrm rot="-844415">
            <a:off x="4354513" y="3149600"/>
            <a:ext cx="2376487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Oval 27"/>
          <p:cNvSpPr>
            <a:spLocks noChangeArrowheads="1"/>
          </p:cNvSpPr>
          <p:nvPr/>
        </p:nvSpPr>
        <p:spPr bwMode="auto">
          <a:xfrm rot="-23088474">
            <a:off x="6659563" y="2781300"/>
            <a:ext cx="2085975" cy="1582738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179388" y="2060575"/>
            <a:ext cx="4679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Současným modelem klasifikujeme data jako kdyby by jednotlivé Gaussovky modelovaly různé třídy a váhy byly apriorní pravděpodobnosti tříd </a:t>
            </a:r>
            <a:r>
              <a:rPr lang="en-US" altLang="en-US" dirty="0"/>
              <a:t>(</a:t>
            </a:r>
            <a:r>
              <a:rPr lang="cs-CZ" altLang="en-US" dirty="0"/>
              <a:t>přesto, že všechnadata patří do jedné třídy, kterou se snažíme modelovat</a:t>
            </a:r>
            <a:r>
              <a:rPr lang="en-US" altLang="en-US" dirty="0"/>
              <a:t>)</a:t>
            </a:r>
            <a:r>
              <a:rPr lang="cs-CZ" altLang="en-US" dirty="0"/>
              <a:t>.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79388" y="4076700"/>
            <a:ext cx="431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Nové parametry každé Gaussovky odhadneme na datech k ní přiřazených v předchozím kroku. Nové váhy jsou dány poměry možství dat přiřazených Gausovkám.</a:t>
            </a:r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179388" y="5683250"/>
            <a:ext cx="4176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dirty="0"/>
              <a:t>Předchozí dva kroky opakujeme až do konvergence.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cs-CZ" altLang="en-US" dirty="0"/>
              <a:t>Trénování </a:t>
            </a:r>
            <a:r>
              <a:rPr lang="en-US" altLang="en-US" dirty="0"/>
              <a:t>GMM –</a:t>
            </a:r>
            <a:r>
              <a:rPr lang="cs-CZ" altLang="en-US" dirty="0"/>
              <a:t> </a:t>
            </a:r>
            <a:r>
              <a:rPr lang="en-US" altLang="en-US" dirty="0"/>
              <a:t>Viterbi training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1676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dirty="0"/>
              <a:t>Trénování </a:t>
            </a:r>
            <a:r>
              <a:rPr lang="en-US" altLang="en-US" dirty="0"/>
              <a:t>GMM – EM algorithm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491" name="Rectangle 15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914400"/>
                <a:ext cx="8218487" cy="2438400"/>
              </a:xfrm>
              <a:noFill/>
              <a:ln/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800" b="1" dirty="0"/>
                  <a:t>Expectation Maximization</a:t>
                </a:r>
                <a:r>
                  <a:rPr lang="en-US" altLang="en-US" sz="1800" dirty="0"/>
                  <a:t> </a:t>
                </a:r>
                <a:r>
                  <a:rPr lang="cs-CZ" altLang="en-US" sz="1800" dirty="0"/>
                  <a:t>je iterativní algoritmus pro trénování různých generativních modelů se skrytými proměnnými (latent</a:t>
                </a:r>
                <a:r>
                  <a:rPr lang="en-US" altLang="en-US" sz="1800" dirty="0"/>
                  <a:t> or hidden variables</a:t>
                </a:r>
                <a:r>
                  <a:rPr lang="cs-CZ" altLang="en-US" sz="1800" dirty="0"/>
                  <a:t>), jehož kazdá iterace vede ke zvýšení věrohodnosti (likelihood) trenovacích dat</a:t>
                </a:r>
                <a:r>
                  <a:rPr lang="en-US" altLang="en-US" sz="1800" dirty="0"/>
                  <a:t>.</a:t>
                </a:r>
                <a:r>
                  <a:rPr lang="cs-CZ" altLang="en-US" sz="1800" dirty="0"/>
                  <a:t> Nezaručuje ale nalezení globalního optima.</a:t>
                </a:r>
                <a:endParaRPr lang="en-US" altLang="en-US" sz="18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1800" dirty="0"/>
                  <a:t>Zde ukazujeme pouze výsledek aplikace EM na trénování GMM. 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1800" dirty="0"/>
                  <a:t>Algoritmus je podobny předchozímu Viterbi trénování, s tím rozdílem, že (místo tvrdých přiřazení) jsou data Gaussovkám přiřazena </a:t>
                </a:r>
                <a:r>
                  <a:rPr lang="en-US" altLang="en-US" sz="1800" dirty="0"/>
                  <a:t>“m</a:t>
                </a:r>
                <a:r>
                  <a:rPr lang="cs-CZ" altLang="en-US" sz="1800" dirty="0"/>
                  <a:t>ěkce</a:t>
                </a:r>
                <a:r>
                  <a:rPr lang="en-US" altLang="en-US" sz="1800" dirty="0"/>
                  <a:t>”</a:t>
                </a:r>
                <a:r>
                  <a:rPr lang="cs-CZ" altLang="en-US" sz="1800" dirty="0"/>
                  <a:t> pomocí vah </a:t>
                </a:r>
                <a:r>
                  <a:rPr lang="en-US" altLang="en-US" sz="1800" dirty="0"/>
                  <a:t>– </a:t>
                </a:r>
                <a:r>
                  <a:rPr lang="cs-CZ" altLang="en-US" sz="1800" dirty="0"/>
                  <a:t>posteriorních pravděpodobností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1800" dirty="0"/>
                  <a:t>spočítaných současným modelem.</a:t>
                </a:r>
                <a:r>
                  <a:rPr lang="en-US" altLang="en-US" sz="1800" dirty="0"/>
                  <a:t> </a:t>
                </a:r>
                <a:r>
                  <a:rPr lang="cs-CZ" altLang="en-US" sz="1800" dirty="0"/>
                  <a:t>Parametry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alt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b="1" smtClean="0">
                            <a:latin typeface="Cambria Math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s-CZ" altLang="en-US" sz="1800" dirty="0"/>
                  <a:t> jsou potom pocítány pomocí váhovaných (namísto prostých) průměrů.</a:t>
                </a:r>
              </a:p>
            </p:txBody>
          </p:sp>
        </mc:Choice>
        <mc:Fallback xmlns="">
          <p:sp>
            <p:nvSpPr>
              <p:cNvPr id="142491" name="Rectangle 15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914400"/>
                <a:ext cx="8218487" cy="2438400"/>
              </a:xfrm>
              <a:blipFill>
                <a:blip r:embed="rId3"/>
                <a:stretch>
                  <a:fillRect l="-519" t="-3500" b="-4250"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04800" y="4800600"/>
                <a:ext cx="3429000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3429000" cy="8712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12736" y="5928398"/>
                <a:ext cx="5859464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l-GR" sz="2400" b="1" smtClean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6" y="5928398"/>
                <a:ext cx="5859464" cy="871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0" y="3409076"/>
                <a:ext cx="9144000" cy="162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l-GR" sz="24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𝑜𝑙𝑑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sz="2400" b="1">
                                          <a:latin typeface="Cambria Math"/>
                                          <a:ea typeface="Cambria Math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𝑜𝑙𝑑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𝑜𝑙𝑑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09076"/>
                <a:ext cx="9144000" cy="16201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724400" y="4800600"/>
                <a:ext cx="3429000" cy="89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𝑛𝑒𝑤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𝑐𝑖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00600"/>
                <a:ext cx="3429000" cy="8913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Společná pravděpodobnost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Je to těžké. Hádej co to je?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Klasifikační pravidlo: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Ve sloupci váhové kategorie vyber nejčastější třídu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Třída s největší společnou pravděpodobností (</a:t>
            </a:r>
            <a:r>
              <a:rPr lang="en-US" altLang="en-US" sz="2000" dirty="0"/>
              <a:t>joint probability</a:t>
            </a:r>
            <a:r>
              <a:rPr lang="cs-CZ" altLang="en-US" sz="2000"/>
              <a:t>) – pravděpodobnost  chlívečku.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… ale také největší podmíněnou pravděpodobností (viz další slajd)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5958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805488" y="3124200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88" y="3124200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572000" y="3124200"/>
                <a:ext cx="38100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𝑗𝑎𝑏𝑙𝑘𝑜</m:t>
                      </m:r>
                      <m:r>
                        <a:rPr lang="cs-CZ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𝑡𝑒</m:t>
                      </m:r>
                      <m:r>
                        <a:rPr lang="cs-CZ" sz="2000" b="0" i="1" smtClean="0">
                          <a:latin typeface="Cambria Math"/>
                        </a:rPr>
                        <m:t>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24200"/>
                <a:ext cx="381000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3020052" y="3810933"/>
                <a:ext cx="3304548" cy="68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0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52" y="3810933"/>
                <a:ext cx="3304548" cy="684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Podmíněná pravděpodobnost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Je to těžké. </a:t>
            </a:r>
            <a:r>
              <a:rPr lang="en-US" altLang="en-US" sz="2400" dirty="0"/>
              <a:t>S</a:t>
            </a:r>
            <a:r>
              <a:rPr lang="cs-CZ" altLang="en-US" sz="2400" dirty="0"/>
              <a:t> jakou pravděpodobností je to granát?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Podmíněnou pravděpodobnost</a:t>
            </a:r>
            <a:r>
              <a:rPr lang="en-US" altLang="en-US" sz="2400" dirty="0"/>
              <a:t> </a:t>
            </a:r>
            <a:r>
              <a:rPr lang="cs-CZ" altLang="en-US" sz="2400" dirty="0"/>
              <a:t>(</a:t>
            </a:r>
            <a:r>
              <a:rPr lang="en-US" altLang="en-US" sz="2400" dirty="0"/>
              <a:t>conditional probability</a:t>
            </a:r>
            <a:r>
              <a:rPr lang="cs-CZ" altLang="en-US" sz="2400" dirty="0"/>
              <a:t>) - pravděpodobnost  chlívečku dáno sloupec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6982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514600" y="3200400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00400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Ještě nějaké další pravděpodobnosti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006" name="Group 6"/>
          <p:cNvGraphicFramePr>
            <a:graphicFrameLocks noGrp="1"/>
          </p:cNvGraphicFramePr>
          <p:nvPr/>
        </p:nvGraphicFramePr>
        <p:xfrm>
          <a:off x="1295400" y="4495800"/>
          <a:ext cx="7543800" cy="2151888"/>
        </p:xfrm>
        <a:graphic>
          <a:graphicData uri="http://schemas.openxmlformats.org/drawingml/2006/table">
            <a:tbl>
              <a:tblPr/>
              <a:tblGrid>
                <a:gridCol w="985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nejlehčí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0.0 - 0.1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lehčí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0.1 - 0.2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lehký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0.2 - 0.3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těžký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– 0.5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– 0.6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nejtěžší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cs-CZ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[kg]</a:t>
                      </a:r>
                      <a:endParaRPr kumimoji="0" lang="cs-CZ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/>
              <p:cNvSpPr txBox="1"/>
              <p:nvPr/>
            </p:nvSpPr>
            <p:spPr>
              <a:xfrm>
                <a:off x="4158288" y="1166491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0" name="TextBox 2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288" y="1166491"/>
                <a:ext cx="361411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/>
              <p:cNvSpPr txBox="1"/>
              <p:nvPr/>
            </p:nvSpPr>
            <p:spPr>
              <a:xfrm>
                <a:off x="3943349" y="1920232"/>
                <a:ext cx="3614112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ý|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1" name="TextBox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49" y="1920232"/>
                <a:ext cx="3614112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TextBox 271"/>
              <p:cNvSpPr txBox="1"/>
              <p:nvPr/>
            </p:nvSpPr>
            <p:spPr>
              <a:xfrm>
                <a:off x="1234280" y="1160207"/>
                <a:ext cx="2162969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2" name="TextBox 2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80" y="1160207"/>
                <a:ext cx="2162969" cy="6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1212849" y="1969886"/>
                <a:ext cx="2510004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i="1">
                          <a:latin typeface="Cambria Math"/>
                        </a:rPr>
                        <m:t>𝑡</m:t>
                      </m:r>
                      <m:r>
                        <a:rPr lang="cs-CZ" sz="2000" i="1">
                          <a:latin typeface="Cambria Math"/>
                        </a:rPr>
                        <m:t>ěž</m:t>
                      </m:r>
                      <m:r>
                        <a:rPr lang="cs-CZ" sz="2000" i="1">
                          <a:latin typeface="Cambria Math"/>
                        </a:rPr>
                        <m:t>𝑘</m:t>
                      </m:r>
                      <m:r>
                        <a:rPr lang="cs-CZ" sz="2000" i="1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12+6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49" y="1969886"/>
                <a:ext cx="2510004" cy="697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143000" y="2753302"/>
                <a:ext cx="6196013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|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53302"/>
                <a:ext cx="6196013" cy="6756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1156493" y="3520432"/>
                <a:ext cx="6463507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ý)=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ěž</m:t>
                      </m:r>
                      <m:r>
                        <a:rPr lang="cs-CZ" sz="2000" b="0" i="1" smtClean="0">
                          <a:latin typeface="Cambria Math"/>
                        </a:rPr>
                        <m:t>𝑘</m:t>
                      </m:r>
                      <m:r>
                        <a:rPr lang="cs-CZ" sz="2000" b="0" i="1" smtClean="0">
                          <a:latin typeface="Cambria Math"/>
                        </a:rPr>
                        <m:t>ý|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𝑔𝑟𝑎𝑛</m:t>
                      </m:r>
                      <m:r>
                        <a:rPr lang="cs-CZ" sz="2000" b="0" i="1" smtClean="0">
                          <a:latin typeface="Cambria Math"/>
                        </a:rPr>
                        <m:t>á</m:t>
                      </m:r>
                      <m:r>
                        <a:rPr lang="cs-CZ" sz="2000" b="0" i="1" smtClean="0">
                          <a:latin typeface="Cambria Math"/>
                        </a:rPr>
                        <m:t>𝑡</m:t>
                      </m:r>
                      <m:r>
                        <a:rPr lang="cs-CZ" sz="20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93" y="3520432"/>
                <a:ext cx="6463507" cy="670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/>
              <a:t>Bayesův teorém</a:t>
            </a:r>
          </a:p>
        </p:txBody>
      </p:sp>
      <p:sp>
        <p:nvSpPr>
          <p:cNvPr id="129318" name="Rectangle 294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Věrohodnost nás zatím moc nezajímala, ale za chvíli to bude </a:t>
            </a:r>
            <a:r>
              <a:rPr lang="en-US" altLang="en-US" sz="1800" dirty="0"/>
              <a:t>to </a:t>
            </a:r>
            <a:r>
              <a:rPr lang="cs-CZ" altLang="en-US" sz="1800" dirty="0"/>
              <a:t>hlavní co se budeme snažit odhadovat z trénovacích dat.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Již dříve jsme viděli že (</a:t>
            </a:r>
            <a:r>
              <a:rPr lang="en-US" altLang="en-US" sz="1800" dirty="0"/>
              <a:t>product rule</a:t>
            </a:r>
            <a:r>
              <a:rPr lang="cs-CZ" altLang="en-US" sz="1800" dirty="0"/>
              <a:t>):</a:t>
            </a:r>
          </a:p>
          <a:p>
            <a:pPr>
              <a:lnSpc>
                <a:spcPct val="80000"/>
              </a:lnSpc>
            </a:pPr>
            <a:endParaRPr lang="cs-CZ" alt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cs-CZ" altLang="en-US" sz="1800" dirty="0"/>
              <a:t>Pro evidenci platí (</a:t>
            </a:r>
            <a:r>
              <a:rPr lang="en-US" altLang="en-US" sz="1800" dirty="0"/>
              <a:t>sum rule</a:t>
            </a:r>
            <a:r>
              <a:rPr lang="cs-CZ" altLang="en-US" sz="1800" dirty="0"/>
              <a:t>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1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en-US" sz="1800" dirty="0"/>
              <a:t>např.:</a:t>
            </a:r>
          </a:p>
        </p:txBody>
      </p:sp>
      <p:sp>
        <p:nvSpPr>
          <p:cNvPr id="129343" name="AutoShape 319"/>
          <p:cNvSpPr>
            <a:spLocks noChangeArrowheads="1"/>
          </p:cNvSpPr>
          <p:nvPr/>
        </p:nvSpPr>
        <p:spPr bwMode="auto">
          <a:xfrm>
            <a:off x="228600" y="1524000"/>
            <a:ext cx="3200400" cy="609600"/>
          </a:xfrm>
          <a:prstGeom prst="wedgeRectCallout">
            <a:avLst>
              <a:gd name="adj1" fmla="val 42707"/>
              <a:gd name="adj2" fmla="val 113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/>
              <a:t>Posteriorní pravděpodobnost</a:t>
            </a:r>
          </a:p>
          <a:p>
            <a:pPr algn="ctr"/>
            <a:r>
              <a:rPr lang="cs-CZ" altLang="en-US"/>
              <a:t>(</a:t>
            </a:r>
            <a:r>
              <a:rPr lang="en-US" altLang="en-US" dirty="0"/>
              <a:t>posterior probability</a:t>
            </a:r>
            <a:r>
              <a:rPr lang="cs-CZ" altLang="en-US"/>
              <a:t>)</a:t>
            </a:r>
          </a:p>
        </p:txBody>
      </p:sp>
      <p:sp>
        <p:nvSpPr>
          <p:cNvPr id="129344" name="AutoShape 320"/>
          <p:cNvSpPr>
            <a:spLocks noChangeArrowheads="1"/>
          </p:cNvSpPr>
          <p:nvPr/>
        </p:nvSpPr>
        <p:spPr bwMode="auto">
          <a:xfrm>
            <a:off x="3733800" y="1524000"/>
            <a:ext cx="1752600" cy="609600"/>
          </a:xfrm>
          <a:prstGeom prst="wedgeRectCallout">
            <a:avLst>
              <a:gd name="adj1" fmla="val 25088"/>
              <a:gd name="adj2" fmla="val 79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/>
              <a:t>Věrohodnost</a:t>
            </a:r>
          </a:p>
          <a:p>
            <a:pPr algn="ctr"/>
            <a:r>
              <a:rPr lang="cs-CZ" altLang="en-US"/>
              <a:t>(</a:t>
            </a:r>
            <a:r>
              <a:rPr lang="en-US" altLang="en-US" dirty="0"/>
              <a:t>likelihood</a:t>
            </a:r>
            <a:r>
              <a:rPr lang="cs-CZ" altLang="en-US"/>
              <a:t>)</a:t>
            </a:r>
          </a:p>
        </p:txBody>
      </p:sp>
      <p:sp>
        <p:nvSpPr>
          <p:cNvPr id="129345" name="AutoShape 321"/>
          <p:cNvSpPr>
            <a:spLocks noChangeArrowheads="1"/>
          </p:cNvSpPr>
          <p:nvPr/>
        </p:nvSpPr>
        <p:spPr bwMode="auto">
          <a:xfrm>
            <a:off x="5715000" y="1524000"/>
            <a:ext cx="2895600" cy="609600"/>
          </a:xfrm>
          <a:prstGeom prst="wedgeRectCallout">
            <a:avLst>
              <a:gd name="adj1" fmla="val -39639"/>
              <a:gd name="adj2" fmla="val 921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/>
              <a:t>Apriorní pravděpodobnost</a:t>
            </a:r>
          </a:p>
          <a:p>
            <a:r>
              <a:rPr lang="cs-CZ" altLang="en-US"/>
              <a:t>(</a:t>
            </a:r>
            <a:r>
              <a:rPr lang="en-US" altLang="en-US" dirty="0"/>
              <a:t>prior probability</a:t>
            </a:r>
            <a:r>
              <a:rPr lang="cs-CZ" altLang="en-US"/>
              <a:t>)</a:t>
            </a:r>
          </a:p>
        </p:txBody>
      </p:sp>
      <p:sp>
        <p:nvSpPr>
          <p:cNvPr id="129346" name="AutoShape 322"/>
          <p:cNvSpPr>
            <a:spLocks noChangeArrowheads="1"/>
          </p:cNvSpPr>
          <p:nvPr/>
        </p:nvSpPr>
        <p:spPr bwMode="auto">
          <a:xfrm>
            <a:off x="7391400" y="2667000"/>
            <a:ext cx="1219200" cy="457200"/>
          </a:xfrm>
          <a:prstGeom prst="wedgeRectCallout">
            <a:avLst>
              <a:gd name="adj1" fmla="val -185806"/>
              <a:gd name="adj2" fmla="val 506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/>
              <a:t>Evidence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295400" y="2377432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|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800" dirty="0">
                              <a:latin typeface="cmmi10" pitchFamily="34" charset="0"/>
                            </a:rPr>
                            <m:t>!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377432"/>
                <a:ext cx="6463507" cy="98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232693" y="4353580"/>
                <a:ext cx="6463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cs-CZ" sz="2800" b="0" i="1" smtClean="0">
                          <a:latin typeface="Cambria Math"/>
                        </a:rPr>
                        <m:t>)=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|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cs-CZ" altLang="en-US" sz="2800" dirty="0">
                          <a:latin typeface="cmmi10" pitchFamily="34" charset="0"/>
                        </a:rPr>
                        <m:t>!</m:t>
                      </m:r>
                      <m:r>
                        <a:rPr lang="cs-CZ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93" y="4353580"/>
                <a:ext cx="64635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819400" y="5167041"/>
                <a:ext cx="3304548" cy="77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cs-CZ" altLang="en-US" sz="2400" dirty="0" smtClean="0">
                              <a:latin typeface="cmmi10" pitchFamily="34" charset="0"/>
                            </a:rPr>
                            <m:t>!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en-US" sz="2400" dirty="0" smtClean="0">
                              <a:latin typeface="cmmi10" pitchFamily="34" charset="0"/>
                            </a:rPr>
                            <m:t>!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167041"/>
                <a:ext cx="3304548" cy="776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0" y="5882632"/>
                <a:ext cx="93726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ěž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r>
                        <a:rPr lang="cs-CZ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𝑔𝑟𝑎𝑛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ěž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cs-CZ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𝑗𝑎𝑏𝑙𝑘𝑜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cs-CZ" sz="2000" i="1">
                              <a:latin typeface="Cambria Math"/>
                            </a:rPr>
                            <m:t>𝑡</m:t>
                          </m:r>
                          <m:r>
                            <a:rPr lang="cs-CZ" sz="2000" i="1">
                              <a:latin typeface="Cambria Math"/>
                            </a:rPr>
                            <m:t>ěž</m:t>
                          </m:r>
                          <m:r>
                            <a:rPr lang="cs-CZ" sz="2000" i="1">
                              <a:latin typeface="Cambria Math"/>
                            </a:rPr>
                            <m:t>𝑘</m:t>
                          </m:r>
                          <m:r>
                            <a:rPr lang="cs-CZ" sz="2000" i="1">
                              <a:latin typeface="Cambria Math"/>
                            </a:rPr>
                            <m:t>ý</m:t>
                          </m:r>
                        </m:e>
                      </m:d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82632"/>
                <a:ext cx="937260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/>
              <a:t>Maximum a-posteriori (MAP) klasifikátor</a:t>
            </a:r>
            <a:endParaRPr lang="cs-CZ" altLang="en-US" sz="4000">
              <a:cs typeface="Arial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800" dirty="0"/>
              <a:t>Mějme 2 třídy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en-US" sz="2800" dirty="0">
                <a:cs typeface="Arial" charset="0"/>
              </a:rPr>
              <a:t> a </a:t>
            </a:r>
            <a:r>
              <a:rPr lang="el-G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400" dirty="0"/>
              <a:t>Pro daný příznak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400" dirty="0"/>
              <a:t> vyber třídu 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sz="2400" dirty="0"/>
              <a:t> s větší posteriorní pravděpodobností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cs-CZ" altLang="en-US" sz="2400" dirty="0"/>
              <a:t>Vyber </a:t>
            </a:r>
            <a:r>
              <a: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/>
              <a:t> </a:t>
            </a:r>
            <a:r>
              <a:rPr lang="cs-CZ" altLang="en-US" sz="2400" dirty="0"/>
              <a:t>pouze pokud</a:t>
            </a:r>
            <a:r>
              <a:rPr lang="en-US" altLang="en-US" sz="2400" dirty="0"/>
              <a:t>:</a:t>
            </a:r>
            <a:endParaRPr lang="cs-CZ" altLang="en-US" sz="2400" dirty="0"/>
          </a:p>
        </p:txBody>
      </p:sp>
      <p:sp>
        <p:nvSpPr>
          <p:cNvPr id="131692" name="Line 620"/>
          <p:cNvSpPr>
            <a:spLocks noChangeShapeType="1"/>
          </p:cNvSpPr>
          <p:nvPr/>
        </p:nvSpPr>
        <p:spPr bwMode="auto">
          <a:xfrm flipV="1">
            <a:off x="2590800" y="502920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693" name="Line 621"/>
          <p:cNvSpPr>
            <a:spLocks noChangeShapeType="1"/>
          </p:cNvSpPr>
          <p:nvPr/>
        </p:nvSpPr>
        <p:spPr bwMode="auto">
          <a:xfrm flipV="1">
            <a:off x="5181600" y="502920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80293" y="3505200"/>
                <a:ext cx="6463507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93" y="3505200"/>
                <a:ext cx="6463507" cy="5927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66800" y="4420762"/>
                <a:ext cx="6463507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20762"/>
                <a:ext cx="6463507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080293" y="5579474"/>
                <a:ext cx="6463507" cy="59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r>
                        <a:rPr lang="cs-CZ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altLang="en-US" sz="2800" dirty="0">
                                  <a:latin typeface="cmmi10" pitchFamily="34" charset="0"/>
                                </a:rPr>
                                <m:t>!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8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altLang="en-US" sz="2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93" y="5579474"/>
                <a:ext cx="6463507" cy="5927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2665</Words>
  <Application>Microsoft Office PowerPoint</Application>
  <PresentationFormat>On-screen Show (4:3)</PresentationFormat>
  <Paragraphs>498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Cambria Math</vt:lpstr>
      <vt:lpstr>cmmi10</vt:lpstr>
      <vt:lpstr>Times New Roman</vt:lpstr>
      <vt:lpstr>Výchozí návrh</vt:lpstr>
      <vt:lpstr>PowerPoint Presentation</vt:lpstr>
      <vt:lpstr>Extrakce příznaků</vt:lpstr>
      <vt:lpstr>Pravděpodobnosti - diskrétní příznaky</vt:lpstr>
      <vt:lpstr>Apriorní pravděpodobnost – Stav věci </vt:lpstr>
      <vt:lpstr>Společná pravděpodobnost</vt:lpstr>
      <vt:lpstr>Podmíněná pravděpodobnost</vt:lpstr>
      <vt:lpstr>Ještě nějaké další pravděpodobnosti</vt:lpstr>
      <vt:lpstr>Bayesův teorém</vt:lpstr>
      <vt:lpstr>Maximum a-posteriori (MAP) klasifikátor</vt:lpstr>
      <vt:lpstr>Maximum a-posteriori (MAP) klasifikátor</vt:lpstr>
      <vt:lpstr>Spojité příznaky</vt:lpstr>
      <vt:lpstr>Bayesův teorém – spojité příznaky</vt:lpstr>
      <vt:lpstr>MAP klasifikátor – spojité příznaky</vt:lpstr>
      <vt:lpstr>MAP klasifikátor – pravděpodobnost chyby</vt:lpstr>
      <vt:lpstr>Posteriorní pravděpodobnosti pro různé apriorní pravděpodobnosti </vt:lpstr>
      <vt:lpstr>Vícerozměrné příznaky</vt:lpstr>
      <vt:lpstr>Parametrické modely</vt:lpstr>
      <vt:lpstr>Parametrické modely</vt:lpstr>
      <vt:lpstr>Gaussovské rozložení  (jednorozměrné)</vt:lpstr>
      <vt:lpstr>Proč gaussovské rozložení?</vt:lpstr>
      <vt:lpstr>Proč gaussovské rozložení?</vt:lpstr>
      <vt:lpstr>Gaussovské rozložení (vícerozměrné)</vt:lpstr>
      <vt:lpstr>Příklady dvourozměrných gaussovek</vt:lpstr>
      <vt:lpstr>Kvadratické funkce (dvourozměrné)</vt:lpstr>
      <vt:lpstr>Odhad parametrů rozložení s maximální věrohodností</vt:lpstr>
      <vt:lpstr>Proč odhad s maximální věrohodností</vt:lpstr>
      <vt:lpstr>Ještě jednou: Proč gaussovské rozložení?</vt:lpstr>
      <vt:lpstr>ML odhad pro Gaussovku</vt:lpstr>
      <vt:lpstr>ML odhad pro Gaussovku</vt:lpstr>
      <vt:lpstr>Gaussovské rozložení (vícerozměrné)</vt:lpstr>
      <vt:lpstr>Diskrétní rozložení</vt:lpstr>
      <vt:lpstr>ML odhad pro diskrétní rozložení</vt:lpstr>
      <vt:lpstr>Gaussovský klasifikátor – 2D data</vt:lpstr>
      <vt:lpstr>Gaussian classifier – more classes</vt:lpstr>
      <vt:lpstr>PowerPoint Presentation</vt:lpstr>
      <vt:lpstr>PowerPoint Presentation</vt:lpstr>
      <vt:lpstr>Směs gaussovských rozložení (Gaussian Mixture Model – GMM)</vt:lpstr>
      <vt:lpstr>Směs gaussovských rozložení</vt:lpstr>
      <vt:lpstr>Trénování GMM – Viterbi training</vt:lpstr>
      <vt:lpstr>Trénování GMM – Viterbi training</vt:lpstr>
      <vt:lpstr>Trénování GMM – Viterbi training</vt:lpstr>
      <vt:lpstr>Trénování GMM – Viterbi training</vt:lpstr>
      <vt:lpstr>Trénování GMM – EM algorithm</vt:lpstr>
    </vt:vector>
  </TitlesOfParts>
  <Company>Brno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Klasifikace a rozpoznávání</dc:title>
  <dc:creator>Lukáš Burget</dc:creator>
  <cp:lastModifiedBy>Burget Lukáš (2782)</cp:lastModifiedBy>
  <cp:revision>107</cp:revision>
  <dcterms:created xsi:type="dcterms:W3CDTF">2009-02-11T22:37:20Z</dcterms:created>
  <dcterms:modified xsi:type="dcterms:W3CDTF">2023-03-08T15:48:20Z</dcterms:modified>
</cp:coreProperties>
</file>