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handoutMasterIdLst>
    <p:handoutMasterId r:id="rId41"/>
  </p:handoutMasterIdLst>
  <p:sldIdLst>
    <p:sldId id="327" r:id="rId3"/>
    <p:sldId id="320" r:id="rId4"/>
    <p:sldId id="258" r:id="rId5"/>
    <p:sldId id="322" r:id="rId6"/>
    <p:sldId id="323" r:id="rId7"/>
    <p:sldId id="325" r:id="rId8"/>
    <p:sldId id="329" r:id="rId9"/>
    <p:sldId id="270" r:id="rId10"/>
    <p:sldId id="324" r:id="rId11"/>
    <p:sldId id="336" r:id="rId12"/>
    <p:sldId id="339" r:id="rId13"/>
    <p:sldId id="341" r:id="rId14"/>
    <p:sldId id="271" r:id="rId15"/>
    <p:sldId id="272" r:id="rId16"/>
    <p:sldId id="273" r:id="rId17"/>
    <p:sldId id="337" r:id="rId18"/>
    <p:sldId id="338" r:id="rId19"/>
    <p:sldId id="333" r:id="rId20"/>
    <p:sldId id="331" r:id="rId21"/>
    <p:sldId id="332" r:id="rId22"/>
    <p:sldId id="334" r:id="rId23"/>
    <p:sldId id="330" r:id="rId24"/>
    <p:sldId id="304" r:id="rId25"/>
    <p:sldId id="279" r:id="rId26"/>
    <p:sldId id="280" r:id="rId27"/>
    <p:sldId id="302" r:id="rId28"/>
    <p:sldId id="303" r:id="rId29"/>
    <p:sldId id="305" r:id="rId30"/>
    <p:sldId id="286" r:id="rId31"/>
    <p:sldId id="306" r:id="rId32"/>
    <p:sldId id="308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1" autoAdjust="0"/>
    <p:restoredTop sz="93659" autoAdjust="0"/>
  </p:normalViewPr>
  <p:slideViewPr>
    <p:cSldViewPr>
      <p:cViewPr>
        <p:scale>
          <a:sx n="90" d="100"/>
          <a:sy n="90" d="100"/>
        </p:scale>
        <p:origin x="142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3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 alt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 alt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0197974-2A06-4FBB-94B9-7F59985B47B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5739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4378E190-EE88-4D8E-B8A3-653EB10C4E6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221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90CDD6-A396-4881-8071-9DB9D6CB7AA2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78E190-EE88-4D8E-B8A3-653EB10C4E65}" type="slidenum">
              <a:rPr lang="cs-CZ" altLang="en-US" smtClean="0"/>
              <a:pPr/>
              <a:t>22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4309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035805-2F3E-4133-8E2C-4D81213FA75F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EB9E7-0499-4721-B055-24E1ACA3A240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78E190-EE88-4D8E-B8A3-653EB10C4E65}" type="slidenum">
              <a:rPr lang="cs-CZ" altLang="en-US" smtClean="0"/>
              <a:pPr/>
              <a:t>26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3742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CBE40-7C8B-4106-8F21-8C1D956ABD4B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7FDD0-4C7C-430F-B5B5-48A1917B0D6C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1064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6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D77E33-225C-4A62-B10C-BA11613EA328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1157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B290C-7431-4E85-8C2F-44DF4BBD8911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DAF31F-7A83-44E5-97E1-DD73B41C90B1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4EC76-C82E-4C6C-973F-81B9F3BBFF04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D5F91-B9C1-4D97-B125-B91ED731C431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955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195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1834A-E630-4F62-97A9-565FA176B18B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22E2B7-9052-4F63-B412-513CD9723C96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B7B0B-5360-4376-92DA-FC3C1C008065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49426-A5F0-41B5-B91F-CDAB80639FA6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2FD005-19FC-481E-AA55-06F7D131499C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679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7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8B09BE-1303-4A18-BAF5-2563DA9776A9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1853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1853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2170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8B09BE-1303-4A18-BAF5-2563DA9776A9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1853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1853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6599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719EAF-60C9-41EB-A26C-2D23956D3070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DE263-2F5B-4719-A254-5FF2A8CAA72D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5956CA-41DC-4E84-97C0-3AEB5BF85BF7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EC0526-9B1E-44BE-8EFA-7B76E6D9F83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322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67A461-8CF0-462D-9FD3-EF0D977FBD8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541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541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2EB74D-994E-426E-9FD4-067D540DCC2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8661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07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07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636E2F4-2A6C-4E79-B350-C301EA521FC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2516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3330865-8B62-43F1-B872-13752B27E7E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314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070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195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11575"/>
            <a:ext cx="4038600" cy="195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BB1F5C8-0FD6-424C-BFA7-D9300E248F2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138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60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83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64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866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41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2EC04B-0000-4923-8048-28BA886F36C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6112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918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68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85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561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67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4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F76E65-3654-4EB8-ABA6-5262F662746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88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E27BBC-858D-41E0-BC4C-F0457F449F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676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B93A8F-5DAB-4032-9A30-DB7F0BAF367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5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222698-C9AB-43A4-A50C-D51F44D5BD5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615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A0E372-0EAC-439B-84FC-42A7279C93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660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BE814E-CE9E-4777-8D43-7E357511415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8972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575819-8721-4C8E-88D2-B41D65F3861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3779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Klikněte pro úpravu formátu textu nadpisu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Klikněte pro úpravu formátu textu osnovy</a:t>
            </a:r>
          </a:p>
          <a:p>
            <a:pPr lvl="1"/>
            <a:r>
              <a:rPr lang="en-GB" altLang="en-US"/>
              <a:t>Druhá úroveň</a:t>
            </a:r>
          </a:p>
          <a:p>
            <a:pPr lvl="2"/>
            <a:r>
              <a:rPr lang="en-GB" altLang="en-US"/>
              <a:t>Třetí úroveň</a:t>
            </a:r>
          </a:p>
          <a:p>
            <a:pPr lvl="3"/>
            <a:r>
              <a:rPr lang="en-GB" altLang="en-US"/>
              <a:t>Čtvrtá úroveň osnovy</a:t>
            </a:r>
          </a:p>
          <a:p>
            <a:pPr lvl="4"/>
            <a:r>
              <a:rPr lang="en-GB" altLang="en-US"/>
              <a:t>Pátá úroveň osnovy</a:t>
            </a:r>
          </a:p>
          <a:p>
            <a:pPr lvl="4"/>
            <a:r>
              <a:rPr lang="en-GB" altLang="en-US"/>
              <a:t>Šestá úroveň</a:t>
            </a:r>
          </a:p>
          <a:p>
            <a:pPr lvl="4"/>
            <a:r>
              <a:rPr lang="en-GB" altLang="en-US"/>
              <a:t>Sedmá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A2E38C62-0F09-4C93-82B7-58063AA6138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0.png"/><Relationship Id="rId21" Type="http://schemas.openxmlformats.org/officeDocument/2006/relationships/image" Target="../media/image4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28.png"/><Relationship Id="rId19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0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23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421.png"/><Relationship Id="rId3" Type="http://schemas.openxmlformats.org/officeDocument/2006/relationships/image" Target="../media/image321.png"/><Relationship Id="rId7" Type="http://schemas.openxmlformats.org/officeDocument/2006/relationships/image" Target="../media/image361.png"/><Relationship Id="rId12" Type="http://schemas.openxmlformats.org/officeDocument/2006/relationships/image" Target="../media/image411.png"/><Relationship Id="rId17" Type="http://schemas.openxmlformats.org/officeDocument/2006/relationships/image" Target="../media/image460.png"/><Relationship Id="rId2" Type="http://schemas.openxmlformats.org/officeDocument/2006/relationships/image" Target="../media/image311.png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1.png"/><Relationship Id="rId15" Type="http://schemas.openxmlformats.org/officeDocument/2006/relationships/image" Target="../media/image441.png"/><Relationship Id="rId10" Type="http://schemas.openxmlformats.org/officeDocument/2006/relationships/image" Target="../media/image391.png"/><Relationship Id="rId4" Type="http://schemas.openxmlformats.org/officeDocument/2006/relationships/image" Target="../media/image331.png"/><Relationship Id="rId9" Type="http://schemas.openxmlformats.org/officeDocument/2006/relationships/image" Target="../media/image381.png"/><Relationship Id="rId14" Type="http://schemas.openxmlformats.org/officeDocument/2006/relationships/image" Target="../media/image4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6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3" Type="http://schemas.openxmlformats.org/officeDocument/2006/relationships/oleObject" Target="../embeddings/oleObject6.bin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11" Type="http://schemas.openxmlformats.org/officeDocument/2006/relationships/image" Target="../media/image300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40.png"/><Relationship Id="rId10" Type="http://schemas.openxmlformats.org/officeDocument/2006/relationships/image" Target="../media/image290.png"/><Relationship Id="rId4" Type="http://schemas.openxmlformats.org/officeDocument/2006/relationships/image" Target="../media/image86.wmf"/><Relationship Id="rId9" Type="http://schemas.openxmlformats.org/officeDocument/2006/relationships/image" Target="../media/image280.png"/><Relationship Id="rId1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88.wmf"/><Relationship Id="rId7" Type="http://schemas.openxmlformats.org/officeDocument/2006/relationships/image" Target="../media/image380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89.wmf"/><Relationship Id="rId7" Type="http://schemas.openxmlformats.org/officeDocument/2006/relationships/image" Target="../media/image430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4400"/>
            <a:r>
              <a:rPr lang="cs-CZ" altLang="en-US"/>
              <a:t>Klasifikace a rozpoznávání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4400"/>
            <a:r>
              <a:rPr lang="cs-CZ" altLang="en-US"/>
              <a:t>Umělé neuronové sítě </a:t>
            </a:r>
            <a:br>
              <a:rPr lang="cs-CZ" altLang="en-US"/>
            </a:br>
            <a:r>
              <a:rPr lang="cs-CZ" altLang="en-US"/>
              <a:t>a Support Vector Machines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433512"/>
          </a:xfrm>
        </p:spPr>
        <p:txBody>
          <a:bodyPr/>
          <a:lstStyle/>
          <a:p>
            <a:r>
              <a:rPr lang="cs-CZ" sz="4000" dirty="0"/>
              <a:t>Dopředna klasifikační neuronová síť</a:t>
            </a:r>
            <a:br>
              <a:rPr lang="cs-CZ" sz="4000" dirty="0"/>
            </a:br>
            <a:r>
              <a:rPr lang="cs-CZ" sz="4000" dirty="0"/>
              <a:t>pro více tříd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149080"/>
                <a:ext cx="8640960" cy="2880320"/>
              </a:xfrm>
            </p:spPr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 	- </a:t>
                </a:r>
                <a:r>
                  <a:rPr lang="cs-CZ" sz="1600" dirty="0"/>
                  <a:t>matice vah ze vstupu do skryté vrstvy</a:t>
                </a:r>
                <a:endParaRPr lang="en-US" sz="1600" dirty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	-</a:t>
                </a:r>
                <a:r>
                  <a:rPr lang="cs-CZ" sz="1600" dirty="0"/>
                  <a:t> vektor biasů ve skryté vrstvě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	- </a:t>
                </a:r>
                <a:r>
                  <a:rPr lang="cs-CZ" sz="1600" dirty="0"/>
                  <a:t>matice vah ze skryté vrstvy do výstupní vrstvy</a:t>
                </a:r>
                <a:r>
                  <a:rPr lang="en-US" sz="1600" dirty="0"/>
                  <a:t>.</a:t>
                </a:r>
                <a:endParaRPr lang="cs-CZ" sz="1600" dirty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/>
                  <a:t>	</a:t>
                </a:r>
                <a:r>
                  <a:rPr lang="cs-CZ" sz="1600" dirty="0"/>
                  <a:t>- vektor biasů ve výstupní vrstvě</a:t>
                </a:r>
                <a:endParaRPr lang="en-US" sz="1600" dirty="0"/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1600" dirty="0"/>
                  <a:t> </a:t>
                </a:r>
                <a:r>
                  <a:rPr lang="en-US" sz="1600" dirty="0"/>
                  <a:t>			- </a:t>
                </a:r>
                <a:r>
                  <a:rPr lang="cs-CZ" sz="1600" dirty="0"/>
                  <a:t>logistická sigmoida aplikovaná na vektor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</m:oMath>
                </a14:m>
                <a:r>
                  <a:rPr lang="cs-CZ" sz="1600" dirty="0"/>
                  <a:t> po elementech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/>
                      </a:rPr>
                      <m:t>softmax</m:t>
                    </m:r>
                    <m:d>
                      <m:dPr>
                        <m:ctrlPr>
                          <a:rPr 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exp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1600" dirty="0"/>
                  <a:t>	-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cs-CZ" sz="1600" dirty="0"/>
                  <a:t>jsou elementy vektoru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</m:oMath>
                </a14:m>
                <a:endParaRPr lang="cs-CZ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149080"/>
                <a:ext cx="8640960" cy="2880320"/>
              </a:xfrm>
              <a:blipFill>
                <a:blip r:embed="rId2"/>
                <a:stretch>
                  <a:fillRect b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131840" y="3153162"/>
                <a:ext cx="30192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𝑖h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softmax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153162"/>
                <a:ext cx="3019288" cy="707886"/>
              </a:xfrm>
              <a:prstGeom prst="rect">
                <a:avLst/>
              </a:prstGeom>
              <a:blipFill rotWithShape="1">
                <a:blip r:embed="rId3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999" y="1500684"/>
            <a:ext cx="5776289" cy="1652474"/>
            <a:chOff x="1475656" y="2379020"/>
            <a:chExt cx="5683913" cy="1635111"/>
          </a:xfrm>
        </p:grpSpPr>
        <p:sp>
          <p:nvSpPr>
            <p:cNvPr id="101" name="Oval 23"/>
            <p:cNvSpPr>
              <a:spLocks noChangeArrowheads="1"/>
            </p:cNvSpPr>
            <p:nvPr/>
          </p:nvSpPr>
          <p:spPr bwMode="auto">
            <a:xfrm>
              <a:off x="2309515" y="2379291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02" name="Text Box 47"/>
            <p:cNvSpPr txBox="1">
              <a:spLocks noChangeArrowheads="1"/>
            </p:cNvSpPr>
            <p:nvPr/>
          </p:nvSpPr>
          <p:spPr bwMode="auto">
            <a:xfrm>
              <a:off x="1907488" y="2379020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 Box 59"/>
            <p:cNvSpPr txBox="1">
              <a:spLocks noChangeArrowheads="1"/>
            </p:cNvSpPr>
            <p:nvPr/>
          </p:nvSpPr>
          <p:spPr bwMode="auto">
            <a:xfrm>
              <a:off x="4750450" y="2390880"/>
              <a:ext cx="4444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31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 Box 174"/>
            <p:cNvSpPr txBox="1">
              <a:spLocks noChangeArrowheads="1"/>
            </p:cNvSpPr>
            <p:nvPr/>
          </p:nvSpPr>
          <p:spPr bwMode="auto">
            <a:xfrm>
              <a:off x="5292080" y="3737132"/>
              <a:ext cx="38048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4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V="1">
              <a:off x="2771800" y="2635477"/>
              <a:ext cx="627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25"/>
                <p:cNvSpPr>
                  <a:spLocks noChangeArrowheads="1"/>
                </p:cNvSpPr>
                <p:nvPr/>
              </p:nvSpPr>
              <p:spPr bwMode="auto">
                <a:xfrm>
                  <a:off x="3399268" y="2397235"/>
                  <a:ext cx="459051" cy="48120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9268" y="2397235"/>
                  <a:ext cx="459051" cy="481201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4124974" y="2483333"/>
              <a:ext cx="335709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 flipV="1">
              <a:off x="3858320" y="2636657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09" name="Text Box 28"/>
            <p:cNvSpPr txBox="1">
              <a:spLocks noChangeArrowheads="1"/>
            </p:cNvSpPr>
            <p:nvPr/>
          </p:nvSpPr>
          <p:spPr bwMode="auto">
            <a:xfrm>
              <a:off x="1475656" y="2610710"/>
              <a:ext cx="32512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1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 flipV="1">
              <a:off x="1800777" y="2610710"/>
              <a:ext cx="508738" cy="64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V="1">
              <a:off x="1805459" y="2777006"/>
              <a:ext cx="573813" cy="432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12" name="Text Box 33"/>
            <p:cNvSpPr txBox="1">
              <a:spLocks noChangeArrowheads="1"/>
            </p:cNvSpPr>
            <p:nvPr/>
          </p:nvSpPr>
          <p:spPr bwMode="auto">
            <a:xfrm>
              <a:off x="1972031" y="2624826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 Box 34"/>
            <p:cNvSpPr txBox="1">
              <a:spLocks noChangeArrowheads="1"/>
            </p:cNvSpPr>
            <p:nvPr/>
          </p:nvSpPr>
          <p:spPr bwMode="auto">
            <a:xfrm>
              <a:off x="2901120" y="2498591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35"/>
            <p:cNvSpPr>
              <a:spLocks noChangeArrowheads="1"/>
            </p:cNvSpPr>
            <p:nvPr/>
          </p:nvSpPr>
          <p:spPr bwMode="auto">
            <a:xfrm>
              <a:off x="2316266" y="3209852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15" name="Line 36"/>
            <p:cNvSpPr>
              <a:spLocks noChangeShapeType="1"/>
            </p:cNvSpPr>
            <p:nvPr/>
          </p:nvSpPr>
          <p:spPr bwMode="auto">
            <a:xfrm>
              <a:off x="2778692" y="3448093"/>
              <a:ext cx="609325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 37"/>
                <p:cNvSpPr>
                  <a:spLocks noChangeArrowheads="1"/>
                </p:cNvSpPr>
                <p:nvPr/>
              </p:nvSpPr>
              <p:spPr bwMode="auto">
                <a:xfrm>
                  <a:off x="3388017" y="3209852"/>
                  <a:ext cx="459051" cy="48120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6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017" y="3209852"/>
                  <a:ext cx="459051" cy="481201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38"/>
            <p:cNvSpPr txBox="1">
              <a:spLocks noChangeArrowheads="1"/>
            </p:cNvSpPr>
            <p:nvPr/>
          </p:nvSpPr>
          <p:spPr bwMode="auto">
            <a:xfrm>
              <a:off x="4113723" y="3295949"/>
              <a:ext cx="34897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18" name="Line 39"/>
            <p:cNvSpPr>
              <a:spLocks noChangeShapeType="1"/>
            </p:cNvSpPr>
            <p:nvPr/>
          </p:nvSpPr>
          <p:spPr bwMode="auto">
            <a:xfrm flipV="1">
              <a:off x="3847068" y="3449273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19" name="Text Box 41"/>
            <p:cNvSpPr txBox="1">
              <a:spLocks noChangeArrowheads="1"/>
            </p:cNvSpPr>
            <p:nvPr/>
          </p:nvSpPr>
          <p:spPr bwMode="auto">
            <a:xfrm>
              <a:off x="1485816" y="3144984"/>
              <a:ext cx="31964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20" name="Line 42"/>
            <p:cNvSpPr>
              <a:spLocks noChangeShapeType="1"/>
            </p:cNvSpPr>
            <p:nvPr/>
          </p:nvSpPr>
          <p:spPr bwMode="auto">
            <a:xfrm>
              <a:off x="1805460" y="2797162"/>
              <a:ext cx="573812" cy="480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21" name="Line 43"/>
            <p:cNvSpPr>
              <a:spLocks noChangeShapeType="1"/>
            </p:cNvSpPr>
            <p:nvPr/>
          </p:nvSpPr>
          <p:spPr bwMode="auto">
            <a:xfrm>
              <a:off x="1805459" y="3360816"/>
              <a:ext cx="510807" cy="91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22" name="Text Box 46"/>
            <p:cNvSpPr txBox="1">
              <a:spLocks noChangeArrowheads="1"/>
            </p:cNvSpPr>
            <p:nvPr/>
          </p:nvSpPr>
          <p:spPr bwMode="auto">
            <a:xfrm>
              <a:off x="2901295" y="3309985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 Box 48"/>
            <p:cNvSpPr txBox="1">
              <a:spLocks noChangeArrowheads="1"/>
            </p:cNvSpPr>
            <p:nvPr/>
          </p:nvSpPr>
          <p:spPr bwMode="auto">
            <a:xfrm>
              <a:off x="1971402" y="3036461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1924944" y="3301186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5" name="Oval 50"/>
            <p:cNvSpPr>
              <a:spLocks noChangeArrowheads="1"/>
            </p:cNvSpPr>
            <p:nvPr/>
          </p:nvSpPr>
          <p:spPr bwMode="auto">
            <a:xfrm>
              <a:off x="5119596" y="2397524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altLang="en-US" sz="12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5578647" y="2642554"/>
              <a:ext cx="609185" cy="7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28" name="Text Box 53"/>
            <p:cNvSpPr txBox="1">
              <a:spLocks noChangeArrowheads="1"/>
            </p:cNvSpPr>
            <p:nvPr/>
          </p:nvSpPr>
          <p:spPr bwMode="auto">
            <a:xfrm>
              <a:off x="6841692" y="2496977"/>
              <a:ext cx="312567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y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9" name="Line 54"/>
            <p:cNvSpPr>
              <a:spLocks noChangeShapeType="1"/>
            </p:cNvSpPr>
            <p:nvPr/>
          </p:nvSpPr>
          <p:spPr bwMode="auto">
            <a:xfrm flipV="1">
              <a:off x="6591599" y="2636944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0" name="Line 57"/>
            <p:cNvSpPr>
              <a:spLocks noChangeShapeType="1"/>
            </p:cNvSpPr>
            <p:nvPr/>
          </p:nvSpPr>
          <p:spPr bwMode="auto">
            <a:xfrm>
              <a:off x="4462694" y="2646092"/>
              <a:ext cx="6569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1" name="Line 58"/>
            <p:cNvSpPr>
              <a:spLocks noChangeShapeType="1"/>
            </p:cNvSpPr>
            <p:nvPr/>
          </p:nvSpPr>
          <p:spPr bwMode="auto">
            <a:xfrm flipV="1">
              <a:off x="4462696" y="2807293"/>
              <a:ext cx="757376" cy="572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2" name="Text Box 60"/>
            <p:cNvSpPr txBox="1">
              <a:spLocks noChangeArrowheads="1"/>
            </p:cNvSpPr>
            <p:nvPr/>
          </p:nvSpPr>
          <p:spPr bwMode="auto">
            <a:xfrm>
              <a:off x="4788024" y="2663145"/>
              <a:ext cx="4601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32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 Box 61"/>
            <p:cNvSpPr txBox="1">
              <a:spLocks noChangeArrowheads="1"/>
            </p:cNvSpPr>
            <p:nvPr/>
          </p:nvSpPr>
          <p:spPr bwMode="auto">
            <a:xfrm>
              <a:off x="5692478" y="2487693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3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34" name="Line 168"/>
            <p:cNvSpPr>
              <a:spLocks noChangeShapeType="1"/>
            </p:cNvSpPr>
            <p:nvPr/>
          </p:nvSpPr>
          <p:spPr bwMode="auto">
            <a:xfrm flipV="1">
              <a:off x="2539041" y="3680438"/>
              <a:ext cx="1125" cy="155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5" name="Line 169"/>
            <p:cNvSpPr>
              <a:spLocks noChangeShapeType="1"/>
            </p:cNvSpPr>
            <p:nvPr/>
          </p:nvSpPr>
          <p:spPr bwMode="auto">
            <a:xfrm flipV="1">
              <a:off x="2535665" y="2872540"/>
              <a:ext cx="1125" cy="155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6" name="Line 170"/>
            <p:cNvSpPr>
              <a:spLocks noChangeShapeType="1"/>
            </p:cNvSpPr>
            <p:nvPr/>
          </p:nvSpPr>
          <p:spPr bwMode="auto">
            <a:xfrm flipV="1">
              <a:off x="5355861" y="2875106"/>
              <a:ext cx="0" cy="179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7" name="Text Box 171"/>
            <p:cNvSpPr txBox="1">
              <a:spLocks noChangeArrowheads="1"/>
            </p:cNvSpPr>
            <p:nvPr/>
          </p:nvSpPr>
          <p:spPr bwMode="auto">
            <a:xfrm>
              <a:off x="2519913" y="2867822"/>
              <a:ext cx="3813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 Box 173"/>
            <p:cNvSpPr txBox="1">
              <a:spLocks noChangeArrowheads="1"/>
            </p:cNvSpPr>
            <p:nvPr/>
          </p:nvSpPr>
          <p:spPr bwMode="auto">
            <a:xfrm>
              <a:off x="2519912" y="3616749"/>
              <a:ext cx="381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39" name="Text Box 174"/>
            <p:cNvSpPr txBox="1">
              <a:spLocks noChangeArrowheads="1"/>
            </p:cNvSpPr>
            <p:nvPr/>
          </p:nvSpPr>
          <p:spPr bwMode="auto">
            <a:xfrm>
              <a:off x="5343642" y="2909268"/>
              <a:ext cx="38048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3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5119596" y="3187547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l-GR" altLang="en-US" sz="12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45" name="Line 51"/>
            <p:cNvSpPr>
              <a:spLocks noChangeShapeType="1"/>
            </p:cNvSpPr>
            <p:nvPr/>
          </p:nvSpPr>
          <p:spPr bwMode="auto">
            <a:xfrm>
              <a:off x="5580112" y="3445138"/>
              <a:ext cx="609185" cy="7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47" name="Line 54"/>
            <p:cNvSpPr>
              <a:spLocks noChangeShapeType="1"/>
            </p:cNvSpPr>
            <p:nvPr/>
          </p:nvSpPr>
          <p:spPr bwMode="auto">
            <a:xfrm flipV="1">
              <a:off x="6588225" y="3445138"/>
              <a:ext cx="258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48" name="Text Box 59"/>
            <p:cNvSpPr txBox="1">
              <a:spLocks noChangeArrowheads="1"/>
            </p:cNvSpPr>
            <p:nvPr/>
          </p:nvSpPr>
          <p:spPr bwMode="auto">
            <a:xfrm>
              <a:off x="4747311" y="3057726"/>
              <a:ext cx="4444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41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9" name="Text Box 60"/>
            <p:cNvSpPr txBox="1">
              <a:spLocks noChangeArrowheads="1"/>
            </p:cNvSpPr>
            <p:nvPr/>
          </p:nvSpPr>
          <p:spPr bwMode="auto">
            <a:xfrm>
              <a:off x="4742627" y="3348391"/>
              <a:ext cx="4601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42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 Box 61"/>
            <p:cNvSpPr txBox="1">
              <a:spLocks noChangeArrowheads="1"/>
            </p:cNvSpPr>
            <p:nvPr/>
          </p:nvSpPr>
          <p:spPr bwMode="auto">
            <a:xfrm>
              <a:off x="5692478" y="3338649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4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1" name="Line 170"/>
            <p:cNvSpPr>
              <a:spLocks noChangeShapeType="1"/>
            </p:cNvSpPr>
            <p:nvPr/>
          </p:nvSpPr>
          <p:spPr bwMode="auto">
            <a:xfrm flipH="1" flipV="1">
              <a:off x="5355861" y="3668747"/>
              <a:ext cx="0" cy="186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53" name="Text Box 53"/>
            <p:cNvSpPr txBox="1">
              <a:spLocks noChangeArrowheads="1"/>
            </p:cNvSpPr>
            <p:nvPr/>
          </p:nvSpPr>
          <p:spPr bwMode="auto">
            <a:xfrm>
              <a:off x="6847002" y="3308114"/>
              <a:ext cx="312567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y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Line 57"/>
            <p:cNvSpPr>
              <a:spLocks noChangeShapeType="1"/>
            </p:cNvSpPr>
            <p:nvPr/>
          </p:nvSpPr>
          <p:spPr bwMode="auto">
            <a:xfrm>
              <a:off x="4460683" y="2675574"/>
              <a:ext cx="699769" cy="634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55" name="Line 57"/>
            <p:cNvSpPr>
              <a:spLocks noChangeShapeType="1"/>
            </p:cNvSpPr>
            <p:nvPr/>
          </p:nvSpPr>
          <p:spPr bwMode="auto">
            <a:xfrm>
              <a:off x="4460684" y="3445138"/>
              <a:ext cx="658912" cy="2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 rot="16200000">
              <a:off x="5822055" y="2850578"/>
              <a:ext cx="1133416" cy="39892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Softmax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1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Zpětné šíření chyby I</a:t>
            </a:r>
            <a:r>
              <a:rPr lang="en-US" altLang="en-US"/>
              <a:t>I</a:t>
            </a:r>
            <a:r>
              <a:rPr lang="cs-CZ" altLang="en-US"/>
              <a:t>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23" name="Text Box 3"/>
              <p:cNvSpPr txBox="1">
                <a:spLocks noChangeArrowheads="1"/>
              </p:cNvSpPr>
              <p:nvPr/>
            </p:nvSpPr>
            <p:spPr bwMode="auto">
              <a:xfrm>
                <a:off x="250825" y="1412875"/>
                <a:ext cx="8642350" cy="64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cs-CZ" altLang="en-US" sz="1800" dirty="0"/>
                  <a:t>V případě, že má neuronová sít více výstupů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altLang="en-US" sz="1800" dirty="0"/>
                  <a:t> (např. pro více tříd) nebo více vrstev, bude mít chyba</a:t>
                </a:r>
                <a:r>
                  <a:rPr lang="en-US" altLang="en-US" sz="1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cs-CZ" altLang="en-US" sz="1800" dirty="0"/>
                  <a:t> složitější tvar:</a:t>
                </a:r>
              </a:p>
            </p:txBody>
          </p:sp>
        </mc:Choice>
        <mc:Fallback>
          <p:sp>
            <p:nvSpPr>
              <p:cNvPr id="1843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412875"/>
                <a:ext cx="8642350" cy="648512"/>
              </a:xfrm>
              <a:prstGeom prst="rect">
                <a:avLst/>
              </a:prstGeom>
              <a:blipFill>
                <a:blip r:embed="rId3"/>
                <a:stretch>
                  <a:fillRect l="-635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326" name="Object 6"/>
              <p:cNvSpPr txBox="1"/>
              <p:nvPr/>
            </p:nvSpPr>
            <p:spPr bwMode="auto">
              <a:xfrm>
                <a:off x="1043608" y="2379550"/>
                <a:ext cx="6974615" cy="905434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8432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379550"/>
                <a:ext cx="6974615" cy="905434"/>
              </a:xfrm>
              <a:prstGeom prst="rect">
                <a:avLst/>
              </a:prstGeom>
              <a:blipFill>
                <a:blip r:embed="rId4"/>
                <a:stretch>
                  <a:fillRect b="-335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328" name="Text Box 8"/>
              <p:cNvSpPr txBox="1">
                <a:spLocks noChangeArrowheads="1"/>
              </p:cNvSpPr>
              <p:nvPr/>
            </p:nvSpPr>
            <p:spPr bwMode="auto">
              <a:xfrm>
                <a:off x="250825" y="3501008"/>
                <a:ext cx="8640763" cy="987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cs-CZ" altLang="en-US" sz="1800" dirty="0"/>
                  <a:t>Protože všechny výstupy sítě závisí na hodnotě  skryté vrstvy </a:t>
                </a:r>
                <a:r>
                  <a:rPr lang="cs-CZ" altLang="en-US" sz="2000" dirty="0">
                    <a:latin typeface="Times" pitchFamily="18" charset="0"/>
                  </a:rPr>
                  <a:t>h</a:t>
                </a:r>
                <a:r>
                  <a:rPr lang="cs-CZ" altLang="en-US" sz="2000" baseline="-25000" dirty="0">
                    <a:latin typeface="Times" pitchFamily="18" charset="0"/>
                  </a:rPr>
                  <a:t>k</a:t>
                </a:r>
                <a:r>
                  <a:rPr lang="cs-CZ" altLang="en-US" sz="1800" dirty="0"/>
                  <a:t>, sčítáme parciální </a:t>
                </a:r>
              </a:p>
              <a:p>
                <a:pPr>
                  <a:buClrTx/>
                  <a:buFontTx/>
                  <a:buNone/>
                </a:pPr>
                <a:r>
                  <a:rPr lang="cs-CZ" altLang="en-US" sz="1800" dirty="0"/>
                  <a:t>derivace ze všech neuronů další vrstvy. Výraz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cs-CZ" altLang="en-US" sz="1800" dirty="0"/>
                  <a:t> je chyba na </a:t>
                </a:r>
                <a:r>
                  <a:rPr lang="cs-CZ" altLang="en-US" sz="1800" i="1" dirty="0">
                    <a:latin typeface="Times" pitchFamily="18" charset="0"/>
                  </a:rPr>
                  <a:t>m</a:t>
                </a:r>
                <a:r>
                  <a:rPr lang="cs-CZ" altLang="en-US" sz="1800" dirty="0"/>
                  <a:t>-tém výstupu.</a:t>
                </a:r>
                <a:endParaRPr lang="cs-CZ" altLang="en-US" sz="2000" dirty="0"/>
              </a:p>
            </p:txBody>
          </p:sp>
        </mc:Choice>
        <mc:Fallback>
          <p:sp>
            <p:nvSpPr>
              <p:cNvPr id="1843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3501008"/>
                <a:ext cx="8640763" cy="987066"/>
              </a:xfrm>
              <a:prstGeom prst="rect">
                <a:avLst/>
              </a:prstGeom>
              <a:blipFill>
                <a:blip r:embed="rId5"/>
                <a:stretch>
                  <a:fillRect l="-635" t="-3086" b="-8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309515" y="4602472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2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7"/>
              <p:cNvSpPr txBox="1">
                <a:spLocks noChangeArrowheads="1"/>
              </p:cNvSpPr>
              <p:nvPr/>
            </p:nvSpPr>
            <p:spPr bwMode="auto">
              <a:xfrm>
                <a:off x="1755737" y="4617301"/>
                <a:ext cx="408420" cy="278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5737" y="4617301"/>
                <a:ext cx="408420" cy="2787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 Box 174"/>
              <p:cNvSpPr txBox="1">
                <a:spLocks noChangeArrowheads="1"/>
              </p:cNvSpPr>
              <p:nvPr/>
            </p:nvSpPr>
            <p:spPr bwMode="auto">
              <a:xfrm>
                <a:off x="5292080" y="5960313"/>
                <a:ext cx="38048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0" name="Text 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5960313"/>
                <a:ext cx="38048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2771800" y="4858658"/>
            <a:ext cx="62746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399268" y="4620416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altLang="en-US" sz="1200" dirty="0">
                <a:solidFill>
                  <a:srgbClr val="FF0000"/>
                </a:solidFill>
                <a:cs typeface="Arial" charset="0"/>
              </a:rPr>
              <a:t>𝜎(.)</a:t>
            </a:r>
            <a:endParaRPr lang="el-GR" altLang="en-US" sz="1200" dirty="0">
              <a:solidFill>
                <a:srgbClr val="FF0000"/>
              </a:solidFill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4124974" y="4706514"/>
                <a:ext cx="335709" cy="27699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4974" y="4706514"/>
                <a:ext cx="33570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3858320" y="4859838"/>
            <a:ext cx="25540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75656" y="4833891"/>
            <a:ext cx="32512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x</a:t>
            </a:r>
            <a:r>
              <a:rPr lang="en-US" altLang="en-US" sz="1200" baseline="-25000">
                <a:solidFill>
                  <a:schemeClr val="tx1"/>
                </a:solidFill>
              </a:rPr>
              <a:t>1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1800777" y="4833891"/>
            <a:ext cx="508738" cy="64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1805459" y="5000187"/>
            <a:ext cx="573813" cy="43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33"/>
              <p:cNvSpPr txBox="1">
                <a:spLocks noChangeArrowheads="1"/>
              </p:cNvSpPr>
              <p:nvPr/>
            </p:nvSpPr>
            <p:spPr bwMode="auto">
              <a:xfrm>
                <a:off x="1763688" y="4855253"/>
                <a:ext cx="337537" cy="279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4855253"/>
                <a:ext cx="337537" cy="279179"/>
              </a:xfrm>
              <a:prstGeom prst="rect">
                <a:avLst/>
              </a:prstGeom>
              <a:blipFill>
                <a:blip r:embed="rId9"/>
                <a:stretch>
                  <a:fillRect r="-5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auto">
              <a:xfrm>
                <a:off x="2901120" y="4721772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1120" y="4721772"/>
                <a:ext cx="30603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2316266" y="5433033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2778692" y="5671274"/>
            <a:ext cx="609325" cy="1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37"/>
              <p:cNvSpPr>
                <a:spLocks noChangeArrowheads="1"/>
              </p:cNvSpPr>
              <p:nvPr/>
            </p:nvSpPr>
            <p:spPr bwMode="auto">
              <a:xfrm>
                <a:off x="3388017" y="5433033"/>
                <a:ext cx="459051" cy="4812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cs-CZ" altLang="en-US" sz="1200" dirty="0">
                    <a:solidFill>
                      <a:schemeClr val="tx1"/>
                    </a:solidFill>
                    <a:cs typeface="Arial" charset="0"/>
                  </a:rPr>
                  <a:t>(.)</a:t>
                </a:r>
                <a:endParaRPr lang="el-GR" altLang="en-US" sz="12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21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8017" y="5433033"/>
                <a:ext cx="459051" cy="481201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38"/>
              <p:cNvSpPr txBox="1">
                <a:spLocks noChangeArrowheads="1"/>
              </p:cNvSpPr>
              <p:nvPr/>
            </p:nvSpPr>
            <p:spPr bwMode="auto">
              <a:xfrm>
                <a:off x="4113723" y="5519130"/>
                <a:ext cx="348973" cy="2769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3723" y="5519130"/>
                <a:ext cx="34897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3847068" y="5672454"/>
            <a:ext cx="255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1485816" y="5368165"/>
            <a:ext cx="31964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x</a:t>
            </a:r>
            <a:r>
              <a:rPr lang="en-US" altLang="en-US" sz="1200" baseline="-25000">
                <a:solidFill>
                  <a:schemeClr val="tx1"/>
                </a:solidFill>
              </a:rPr>
              <a:t>2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1795258" y="5019163"/>
            <a:ext cx="584014" cy="48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1805459" y="5583997"/>
            <a:ext cx="510807" cy="91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auto">
              <a:xfrm>
                <a:off x="2901295" y="5533166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1295" y="5533166"/>
                <a:ext cx="306034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8"/>
              <p:cNvSpPr txBox="1">
                <a:spLocks noChangeArrowheads="1"/>
              </p:cNvSpPr>
              <p:nvPr/>
            </p:nvSpPr>
            <p:spPr bwMode="auto">
              <a:xfrm>
                <a:off x="1780486" y="5275350"/>
                <a:ext cx="40842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0486" y="5275350"/>
                <a:ext cx="40842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auto">
              <a:xfrm>
                <a:off x="1763688" y="5584371"/>
                <a:ext cx="408420" cy="288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5584371"/>
                <a:ext cx="408420" cy="2889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50"/>
          <p:cNvSpPr>
            <a:spLocks noChangeArrowheads="1"/>
          </p:cNvSpPr>
          <p:nvPr/>
        </p:nvSpPr>
        <p:spPr bwMode="auto">
          <a:xfrm>
            <a:off x="5119596" y="4620705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rgbClr val="FF0000"/>
                </a:solidFill>
                <a:cs typeface="Arial" charset="0"/>
              </a:rPr>
              <a:t>Σ</a:t>
            </a:r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>
            <a:off x="5578647" y="4865735"/>
            <a:ext cx="609185" cy="7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53"/>
              <p:cNvSpPr txBox="1">
                <a:spLocks noChangeArrowheads="1"/>
              </p:cNvSpPr>
              <p:nvPr/>
            </p:nvSpPr>
            <p:spPr bwMode="auto">
              <a:xfrm>
                <a:off x="6858254" y="4706801"/>
                <a:ext cx="312567" cy="27699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254" y="4706801"/>
                <a:ext cx="312567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54"/>
          <p:cNvSpPr>
            <a:spLocks noChangeShapeType="1"/>
          </p:cNvSpPr>
          <p:nvPr/>
        </p:nvSpPr>
        <p:spPr bwMode="auto">
          <a:xfrm flipV="1">
            <a:off x="6599550" y="4872242"/>
            <a:ext cx="25870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4462694" y="4869273"/>
            <a:ext cx="65690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V="1">
            <a:off x="4462696" y="5041298"/>
            <a:ext cx="712231" cy="561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61"/>
              <p:cNvSpPr txBox="1">
                <a:spLocks noChangeArrowheads="1"/>
              </p:cNvSpPr>
              <p:nvPr/>
            </p:nvSpPr>
            <p:spPr bwMode="auto">
              <a:xfrm>
                <a:off x="5692478" y="4710874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2478" y="4710874"/>
                <a:ext cx="306034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ine 168"/>
          <p:cNvSpPr>
            <a:spLocks noChangeShapeType="1"/>
          </p:cNvSpPr>
          <p:nvPr/>
        </p:nvSpPr>
        <p:spPr bwMode="auto">
          <a:xfrm flipV="1">
            <a:off x="2539041" y="5903619"/>
            <a:ext cx="1125" cy="155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42" name="Line 169"/>
          <p:cNvSpPr>
            <a:spLocks noChangeShapeType="1"/>
          </p:cNvSpPr>
          <p:nvPr/>
        </p:nvSpPr>
        <p:spPr bwMode="auto">
          <a:xfrm flipV="1">
            <a:off x="2535665" y="5095721"/>
            <a:ext cx="1125" cy="155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43" name="Line 170"/>
          <p:cNvSpPr>
            <a:spLocks noChangeShapeType="1"/>
          </p:cNvSpPr>
          <p:nvPr/>
        </p:nvSpPr>
        <p:spPr bwMode="auto">
          <a:xfrm flipV="1">
            <a:off x="5355861" y="5098287"/>
            <a:ext cx="0" cy="1797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171"/>
              <p:cNvSpPr txBox="1">
                <a:spLocks noChangeArrowheads="1"/>
              </p:cNvSpPr>
              <p:nvPr/>
            </p:nvSpPr>
            <p:spPr bwMode="auto">
              <a:xfrm>
                <a:off x="2519913" y="5091003"/>
                <a:ext cx="38138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 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913" y="5091003"/>
                <a:ext cx="381382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 Box 173"/>
              <p:cNvSpPr txBox="1">
                <a:spLocks noChangeArrowheads="1"/>
              </p:cNvSpPr>
              <p:nvPr/>
            </p:nvSpPr>
            <p:spPr bwMode="auto">
              <a:xfrm>
                <a:off x="2519912" y="5919440"/>
                <a:ext cx="38120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Text 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912" y="5919440"/>
                <a:ext cx="381207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 Box 174"/>
              <p:cNvSpPr txBox="1">
                <a:spLocks noChangeArrowheads="1"/>
              </p:cNvSpPr>
              <p:nvPr/>
            </p:nvSpPr>
            <p:spPr bwMode="auto">
              <a:xfrm>
                <a:off x="5311838" y="5124498"/>
                <a:ext cx="38048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Text 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1838" y="5124498"/>
                <a:ext cx="380486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 Box 53"/>
              <p:cNvSpPr txBox="1">
                <a:spLocks noChangeArrowheads="1"/>
              </p:cNvSpPr>
              <p:nvPr/>
            </p:nvSpPr>
            <p:spPr bwMode="auto">
              <a:xfrm>
                <a:off x="7416130" y="5091092"/>
                <a:ext cx="255403" cy="27699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cs-CZ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6130" y="5091092"/>
                <a:ext cx="255403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7170821" y="4872812"/>
            <a:ext cx="245308" cy="3153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416129" y="5755322"/>
            <a:ext cx="25540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V="1">
            <a:off x="7543830" y="5368165"/>
            <a:ext cx="0" cy="387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119596" y="5410728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rgbClr val="FF0000"/>
                </a:solidFill>
                <a:cs typeface="Arial" charset="0"/>
              </a:rPr>
              <a:t>Σ</a:t>
            </a: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5580112" y="5668319"/>
            <a:ext cx="609185" cy="7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6602683" y="5663320"/>
            <a:ext cx="232864" cy="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 Box 61"/>
              <p:cNvSpPr txBox="1">
                <a:spLocks noChangeArrowheads="1"/>
              </p:cNvSpPr>
              <p:nvPr/>
            </p:nvSpPr>
            <p:spPr bwMode="auto">
              <a:xfrm>
                <a:off x="5692478" y="5561830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8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2478" y="5561830"/>
                <a:ext cx="306034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ine 170"/>
          <p:cNvSpPr>
            <a:spLocks noChangeShapeType="1"/>
          </p:cNvSpPr>
          <p:nvPr/>
        </p:nvSpPr>
        <p:spPr bwMode="auto">
          <a:xfrm flipH="1" flipV="1">
            <a:off x="5355861" y="5891928"/>
            <a:ext cx="0" cy="18697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 flipV="1">
            <a:off x="7148114" y="5267516"/>
            <a:ext cx="268015" cy="4008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 Box 53"/>
              <p:cNvSpPr txBox="1">
                <a:spLocks noChangeArrowheads="1"/>
              </p:cNvSpPr>
              <p:nvPr/>
            </p:nvSpPr>
            <p:spPr bwMode="auto">
              <a:xfrm>
                <a:off x="6835547" y="5537355"/>
                <a:ext cx="312567" cy="27699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547" y="5537355"/>
                <a:ext cx="312567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4460683" y="4898755"/>
            <a:ext cx="699769" cy="634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>
            <a:off x="4460684" y="5668319"/>
            <a:ext cx="658912" cy="2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DB545E8-F3DA-2568-ED4E-25850DB8FDF9}"/>
              </a:ext>
            </a:extLst>
          </p:cNvPr>
          <p:cNvSpPr/>
          <p:nvPr/>
        </p:nvSpPr>
        <p:spPr bwMode="auto">
          <a:xfrm rot="16200000">
            <a:off x="5812794" y="5056988"/>
            <a:ext cx="1145453" cy="405406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Softmax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Line 51">
            <a:extLst>
              <a:ext uri="{FF2B5EF4-FFF2-40B4-BE49-F238E27FC236}">
                <a16:creationId xmlns:a16="http://schemas.microsoft.com/office/drawing/2014/main" id="{CA6CCA73-FC1B-3ACF-0D63-D421A0417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9441" y="4886037"/>
            <a:ext cx="401653" cy="789359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5" name="Line 51">
            <a:extLst>
              <a:ext uri="{FF2B5EF4-FFF2-40B4-BE49-F238E27FC236}">
                <a16:creationId xmlns:a16="http://schemas.microsoft.com/office/drawing/2014/main" id="{1899637D-6EB7-5C8E-63ED-1F409CCD9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297" y="4865736"/>
            <a:ext cx="398927" cy="79845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6" name="Line 51">
            <a:extLst>
              <a:ext uri="{FF2B5EF4-FFF2-40B4-BE49-F238E27FC236}">
                <a16:creationId xmlns:a16="http://schemas.microsoft.com/office/drawing/2014/main" id="{E9FF9E2C-C66D-994F-7A5A-A28E351703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5689" y="4872812"/>
            <a:ext cx="405406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7" name="Line 51">
            <a:extLst>
              <a:ext uri="{FF2B5EF4-FFF2-40B4-BE49-F238E27FC236}">
                <a16:creationId xmlns:a16="http://schemas.microsoft.com/office/drawing/2014/main" id="{841E9298-F005-9DF0-AFCE-9B4ABA19DB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2818" y="5672281"/>
            <a:ext cx="405406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7">
                <a:extLst>
                  <a:ext uri="{FF2B5EF4-FFF2-40B4-BE49-F238E27FC236}">
                    <a16:creationId xmlns:a16="http://schemas.microsoft.com/office/drawing/2014/main" id="{18C74E8A-0061-6026-1B26-63DACB1753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1792" y="4623965"/>
                <a:ext cx="408420" cy="278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 Box 47">
                <a:extLst>
                  <a:ext uri="{FF2B5EF4-FFF2-40B4-BE49-F238E27FC236}">
                    <a16:creationId xmlns:a16="http://schemas.microsoft.com/office/drawing/2014/main" id="{18C74E8A-0061-6026-1B26-63DACB17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1792" y="4623965"/>
                <a:ext cx="408420" cy="2787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BC8538EB-79A0-6AD6-F2AC-A49A6D4B2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7902" y="4881095"/>
                <a:ext cx="408420" cy="279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BC8538EB-79A0-6AD6-F2AC-A49A6D4B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7902" y="4881095"/>
                <a:ext cx="408420" cy="27917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48">
                <a:extLst>
                  <a:ext uri="{FF2B5EF4-FFF2-40B4-BE49-F238E27FC236}">
                    <a16:creationId xmlns:a16="http://schemas.microsoft.com/office/drawing/2014/main" id="{19AA672F-B308-B50D-D273-F802E1C55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5424" y="5350794"/>
                <a:ext cx="40842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 Box 48">
                <a:extLst>
                  <a:ext uri="{FF2B5EF4-FFF2-40B4-BE49-F238E27FC236}">
                    <a16:creationId xmlns:a16="http://schemas.microsoft.com/office/drawing/2014/main" id="{19AA672F-B308-B50D-D273-F802E1C55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5424" y="5350794"/>
                <a:ext cx="408420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 Box 49">
                <a:extLst>
                  <a:ext uri="{FF2B5EF4-FFF2-40B4-BE49-F238E27FC236}">
                    <a16:creationId xmlns:a16="http://schemas.microsoft.com/office/drawing/2014/main" id="{90B97223-A8F9-6268-FD01-1AB51282A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522" y="5619257"/>
                <a:ext cx="40842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Text Box 49">
                <a:extLst>
                  <a:ext uri="{FF2B5EF4-FFF2-40B4-BE49-F238E27FC236}">
                    <a16:creationId xmlns:a16="http://schemas.microsoft.com/office/drawing/2014/main" id="{90B97223-A8F9-6268-FD01-1AB51282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9522" y="5619257"/>
                <a:ext cx="408420" cy="2769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34D866E-030B-B377-53D0-76F24C2202C0}"/>
                  </a:ext>
                </a:extLst>
              </p:cNvPr>
              <p:cNvSpPr txBox="1"/>
              <p:nvPr/>
            </p:nvSpPr>
            <p:spPr>
              <a:xfrm>
                <a:off x="2862064" y="4314582"/>
                <a:ext cx="4137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34D866E-030B-B377-53D0-76F24C220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64" y="4314582"/>
                <a:ext cx="413792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D037DF8-AA1B-8120-5477-D271AC3007C1}"/>
                  </a:ext>
                </a:extLst>
              </p:cNvPr>
              <p:cNvSpPr txBox="1"/>
              <p:nvPr/>
            </p:nvSpPr>
            <p:spPr>
              <a:xfrm>
                <a:off x="5631720" y="4314582"/>
                <a:ext cx="4137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D037DF8-AA1B-8120-5477-D271AC30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720" y="4314582"/>
                <a:ext cx="413792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2D9B9F37-2AFA-2670-FB27-8FBDCA951FA8}"/>
              </a:ext>
            </a:extLst>
          </p:cNvPr>
          <p:cNvSpPr/>
          <p:nvPr/>
        </p:nvSpPr>
        <p:spPr bwMode="auto">
          <a:xfrm>
            <a:off x="7586174" y="2122727"/>
            <a:ext cx="946265" cy="247794"/>
          </a:xfrm>
          <a:prstGeom prst="wedgeRectCallout">
            <a:avLst>
              <a:gd name="adj1" fmla="val -34157"/>
              <a:gd name="adj2" fmla="val 18017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Index vrstvy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A9ACEFDD-60C3-F549-2EF0-B141DF369BC1}"/>
              </a:ext>
            </a:extLst>
          </p:cNvPr>
          <p:cNvSpPr/>
          <p:nvPr/>
        </p:nvSpPr>
        <p:spPr bwMode="auto">
          <a:xfrm>
            <a:off x="785161" y="6349558"/>
            <a:ext cx="2850735" cy="247794"/>
          </a:xfrm>
          <a:prstGeom prst="wedgeRectCallout">
            <a:avLst>
              <a:gd name="adj1" fmla="val -7118"/>
              <a:gd name="adj2" fmla="val -24339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</a:rPr>
              <a:t>Druhý vstup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</a:rPr>
              <a:t>druhého neuronu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cs-CZ" sz="105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 první vrsvě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052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4">
            <a:extLst>
              <a:ext uri="{FF2B5EF4-FFF2-40B4-BE49-F238E27FC236}">
                <a16:creationId xmlns:a16="http://schemas.microsoft.com/office/drawing/2014/main" id="{7BC88CB2-34EC-ECD8-40D9-14CB464603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2350" y="2827450"/>
            <a:ext cx="2080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48F38B9B-476E-E7CD-A83C-A90C32233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7170" y="2011509"/>
            <a:ext cx="2080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 Box 174"/>
              <p:cNvSpPr txBox="1">
                <a:spLocks noChangeArrowheads="1"/>
              </p:cNvSpPr>
              <p:nvPr/>
            </p:nvSpPr>
            <p:spPr bwMode="auto">
              <a:xfrm>
                <a:off x="4050945" y="2269356"/>
                <a:ext cx="3804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46" name="Text 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0945" y="2269356"/>
                <a:ext cx="38048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dirty="0"/>
              <a:t>Zpětné šíření chyby IV</a:t>
            </a:r>
          </a:p>
        </p:txBody>
      </p:sp>
      <p:sp>
        <p:nvSpPr>
          <p:cNvPr id="184326" name="Object 6"/>
          <p:cNvSpPr txBox="1"/>
          <p:nvPr/>
        </p:nvSpPr>
        <p:spPr bwMode="auto">
          <a:xfrm>
            <a:off x="1078859" y="1922016"/>
            <a:ext cx="6974615" cy="905434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/>
          <a:p>
            <a:pPr/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28" name="Text Box 8"/>
              <p:cNvSpPr txBox="1">
                <a:spLocks noChangeArrowheads="1"/>
              </p:cNvSpPr>
              <p:nvPr/>
            </p:nvSpPr>
            <p:spPr bwMode="auto">
              <a:xfrm>
                <a:off x="285540" y="1124744"/>
                <a:ext cx="8785671" cy="56418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buClrTx/>
                </a:pPr>
                <a:r>
                  <a:rPr lang="cs-CZ" altLang="en-US" sz="1600" dirty="0"/>
                  <a:t>Jak už jsme viděli, vyhodnocení neuronové sitě můzeme výjádřit vektorový zápisem:</a:t>
                </a:r>
              </a:p>
              <a:p>
                <a:pPr>
                  <a:buClrTx/>
                </a:pPr>
                <a:endParaRPr lang="en-U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endParaRPr lang="cs-CZ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r>
                  <a:rPr lang="cs-CZ" altLang="en-US" sz="1600" dirty="0"/>
                  <a:t>Jodobně můžeme výjádřit i zpětné šíření chyby</a:t>
                </a:r>
              </a:p>
              <a:p>
                <a:pPr>
                  <a:buClrTx/>
                </a:pP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den>
                              </m:f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d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𝑚𝑘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cs-CZ" altLang="en-US" sz="1600" dirty="0"/>
              </a:p>
              <a:p>
                <a:pPr>
                  <a:buClrTx/>
                  <a:buFontTx/>
                  <a:buNone/>
                </a:pPr>
                <a:r>
                  <a:rPr lang="cs-CZ" altLang="en-US" sz="1600" dirty="0"/>
                  <a:t>jako:</a:t>
                </a:r>
              </a:p>
              <a:p>
                <a:pPr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600" b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𝛅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1600" b="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600" b="1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16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b="1" i="0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  <a:p>
                <a:pPr>
                  <a:buClrTx/>
                </a:pPr>
                <a:endParaRPr lang="cs-CZ" sz="1600" dirty="0"/>
              </a:p>
              <a:p>
                <a:pPr>
                  <a:buClrTx/>
                </a:pPr>
                <a:r>
                  <a:rPr lang="cs-CZ" sz="1600" dirty="0"/>
                  <a:t>Kde Jacobiho matice:</a:t>
                </a: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softmax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6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sz="16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p>
                                <m:r>
                                  <a:rPr lang="en-US" sz="1600" b="1" i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𝐥</m:t>
                                </m:r>
                                <m:r>
                                  <a:rPr lang="en-US" sz="1600" b="1" i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en-US" sz="1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𝐖</m:t>
                            </m:r>
                          </m:e>
                          <m:sup>
                            <m:r>
                              <a:rPr lang="en-US" sz="1600" b="1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𝐡</m:t>
                            </m:r>
                          </m:e>
                          <m:sup>
                            <m:r>
                              <a:rPr lang="en-US" sz="1600" b="1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  <m:r>
                              <a:rPr lang="en-US" sz="1600" b="1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16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1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sz="1600" b="1" i="1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>
                  <a:buClrTx/>
                </a:pPr>
                <a:r>
                  <a:rPr lang="en-US" sz="1600" dirty="0">
                    <a:solidFill>
                      <a:schemeClr val="accent2"/>
                    </a:solidFill>
                  </a:rPr>
                  <a:t>  		</a:t>
                </a:r>
              </a:p>
              <a:p>
                <a:pPr>
                  <a:buClrTx/>
                </a:pPr>
                <a:r>
                  <a:rPr lang="en-US" sz="1600" dirty="0">
                    <a:solidFill>
                      <a:schemeClr val="accent2"/>
                    </a:solidFill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p>
                            <m:r>
                              <a:rPr lang="en-US" sz="16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𝐥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en-US" sz="1600" b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𝐥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en-US" sz="1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r>
                      <a:rPr lang="en-US" sz="1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p>
                        </m:sSup>
                        <m:r>
                          <a:rPr lang="en-U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6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p>
                                <m:r>
                                  <a:rPr lang="en-US" sz="16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432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40" y="1124744"/>
                <a:ext cx="8785671" cy="5641802"/>
              </a:xfrm>
              <a:prstGeom prst="rect">
                <a:avLst/>
              </a:prstGeom>
              <a:blipFill>
                <a:blip r:embed="rId4"/>
                <a:stretch>
                  <a:fillRect l="-416" t="-3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1048622" y="1747330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2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7"/>
              <p:cNvSpPr txBox="1">
                <a:spLocks noChangeArrowheads="1"/>
              </p:cNvSpPr>
              <p:nvPr/>
            </p:nvSpPr>
            <p:spPr bwMode="auto">
              <a:xfrm>
                <a:off x="494844" y="1762159"/>
                <a:ext cx="408420" cy="278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44" y="1762159"/>
                <a:ext cx="408420" cy="2787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 Box 174"/>
              <p:cNvSpPr txBox="1">
                <a:spLocks noChangeArrowheads="1"/>
              </p:cNvSpPr>
              <p:nvPr/>
            </p:nvSpPr>
            <p:spPr bwMode="auto">
              <a:xfrm>
                <a:off x="4031187" y="3105171"/>
                <a:ext cx="3804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60" name="Text 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1187" y="3105171"/>
                <a:ext cx="38048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1510907" y="2003516"/>
            <a:ext cx="6274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2138375" y="1765274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altLang="en-US" sz="1200" dirty="0">
                <a:solidFill>
                  <a:srgbClr val="3333FF"/>
                </a:solidFill>
                <a:cs typeface="Arial" charset="0"/>
              </a:rPr>
              <a:t>𝜎(.)</a:t>
            </a:r>
            <a:endParaRPr lang="el-GR" altLang="en-US" sz="1200" dirty="0">
              <a:solidFill>
                <a:srgbClr val="3333FF"/>
              </a:solidFill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2864081" y="1859323"/>
                <a:ext cx="335709" cy="2769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4081" y="1859323"/>
                <a:ext cx="33570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2597427" y="2004696"/>
            <a:ext cx="255403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3333FF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14763" y="1978749"/>
            <a:ext cx="32512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 dirty="0">
                <a:solidFill>
                  <a:schemeClr val="tx1"/>
                </a:solidFill>
              </a:rPr>
              <a:t>x</a:t>
            </a:r>
            <a:r>
              <a:rPr lang="en-US" altLang="en-US" sz="1200" baseline="-25000" dirty="0">
                <a:solidFill>
                  <a:schemeClr val="tx1"/>
                </a:solidFill>
              </a:rPr>
              <a:t>1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539884" y="1978749"/>
            <a:ext cx="508738" cy="64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544566" y="2145045"/>
            <a:ext cx="573813" cy="43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33"/>
              <p:cNvSpPr txBox="1">
                <a:spLocks noChangeArrowheads="1"/>
              </p:cNvSpPr>
              <p:nvPr/>
            </p:nvSpPr>
            <p:spPr bwMode="auto">
              <a:xfrm>
                <a:off x="502795" y="2000111"/>
                <a:ext cx="337537" cy="279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795" y="2000111"/>
                <a:ext cx="337537" cy="279179"/>
              </a:xfrm>
              <a:prstGeom prst="rect">
                <a:avLst/>
              </a:prstGeom>
              <a:blipFill>
                <a:blip r:embed="rId8"/>
                <a:stretch>
                  <a:fillRect r="-5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34"/>
              <p:cNvSpPr txBox="1">
                <a:spLocks noChangeArrowheads="1"/>
              </p:cNvSpPr>
              <p:nvPr/>
            </p:nvSpPr>
            <p:spPr bwMode="auto">
              <a:xfrm>
                <a:off x="1640227" y="1866630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227" y="1866630"/>
                <a:ext cx="30603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1055373" y="2577891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517799" y="2816132"/>
            <a:ext cx="609325" cy="1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37"/>
              <p:cNvSpPr>
                <a:spLocks noChangeArrowheads="1"/>
              </p:cNvSpPr>
              <p:nvPr/>
            </p:nvSpPr>
            <p:spPr bwMode="auto">
              <a:xfrm>
                <a:off x="2127124" y="2577891"/>
                <a:ext cx="459051" cy="4812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3333FF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cs-CZ" altLang="en-US" sz="1200" dirty="0">
                    <a:solidFill>
                      <a:srgbClr val="3333FF"/>
                    </a:solidFill>
                    <a:cs typeface="Arial" charset="0"/>
                  </a:rPr>
                  <a:t>(.)</a:t>
                </a:r>
                <a:endParaRPr lang="el-GR" altLang="en-US" sz="1200" dirty="0">
                  <a:solidFill>
                    <a:srgbClr val="3333FF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21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124" y="2577891"/>
                <a:ext cx="459051" cy="48120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38"/>
              <p:cNvSpPr txBox="1">
                <a:spLocks noChangeArrowheads="1"/>
              </p:cNvSpPr>
              <p:nvPr/>
            </p:nvSpPr>
            <p:spPr bwMode="auto">
              <a:xfrm>
                <a:off x="2852830" y="2679890"/>
                <a:ext cx="348973" cy="2769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2830" y="2679890"/>
                <a:ext cx="34897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2586175" y="2817312"/>
            <a:ext cx="255403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3333FF"/>
              </a:solidFill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224923" y="2513023"/>
            <a:ext cx="31964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 dirty="0">
                <a:solidFill>
                  <a:schemeClr val="tx1"/>
                </a:solidFill>
              </a:rPr>
              <a:t>x</a:t>
            </a:r>
            <a:r>
              <a:rPr lang="en-US" altLang="en-US" sz="1200" baseline="-25000" dirty="0">
                <a:solidFill>
                  <a:schemeClr val="tx1"/>
                </a:solidFill>
              </a:rPr>
              <a:t>2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534365" y="2164021"/>
            <a:ext cx="584014" cy="48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544566" y="2728855"/>
            <a:ext cx="510807" cy="91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46"/>
              <p:cNvSpPr txBox="1">
                <a:spLocks noChangeArrowheads="1"/>
              </p:cNvSpPr>
              <p:nvPr/>
            </p:nvSpPr>
            <p:spPr bwMode="auto">
              <a:xfrm>
                <a:off x="1640402" y="2678024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0402" y="2678024"/>
                <a:ext cx="30603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8"/>
              <p:cNvSpPr txBox="1">
                <a:spLocks noChangeArrowheads="1"/>
              </p:cNvSpPr>
              <p:nvPr/>
            </p:nvSpPr>
            <p:spPr bwMode="auto">
              <a:xfrm>
                <a:off x="519593" y="2420208"/>
                <a:ext cx="40842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593" y="2420208"/>
                <a:ext cx="40842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auto">
              <a:xfrm>
                <a:off x="502795" y="2729229"/>
                <a:ext cx="408420" cy="288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795" y="2729229"/>
                <a:ext cx="408420" cy="2889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50"/>
          <p:cNvSpPr>
            <a:spLocks noChangeArrowheads="1"/>
          </p:cNvSpPr>
          <p:nvPr/>
        </p:nvSpPr>
        <p:spPr bwMode="auto">
          <a:xfrm>
            <a:off x="3858703" y="1765563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rgbClr val="008000"/>
                </a:solidFill>
                <a:cs typeface="Arial" charset="0"/>
              </a:rPr>
              <a:t>Σ</a:t>
            </a:r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V="1">
            <a:off x="4751267" y="2013256"/>
            <a:ext cx="190785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53"/>
              <p:cNvSpPr txBox="1">
                <a:spLocks noChangeArrowheads="1"/>
              </p:cNvSpPr>
              <p:nvPr/>
            </p:nvSpPr>
            <p:spPr bwMode="auto">
              <a:xfrm>
                <a:off x="5597361" y="1851659"/>
                <a:ext cx="312567" cy="27699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361" y="1851659"/>
                <a:ext cx="312567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54"/>
          <p:cNvSpPr>
            <a:spLocks noChangeShapeType="1"/>
          </p:cNvSpPr>
          <p:nvPr/>
        </p:nvSpPr>
        <p:spPr bwMode="auto">
          <a:xfrm flipV="1">
            <a:off x="5338657" y="2017100"/>
            <a:ext cx="25870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3201801" y="2014131"/>
            <a:ext cx="656901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V="1">
            <a:off x="3201803" y="2186156"/>
            <a:ext cx="712231" cy="56174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61"/>
              <p:cNvSpPr txBox="1">
                <a:spLocks noChangeArrowheads="1"/>
              </p:cNvSpPr>
              <p:nvPr/>
            </p:nvSpPr>
            <p:spPr bwMode="auto">
              <a:xfrm>
                <a:off x="4431585" y="1863683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0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585" y="1863683"/>
                <a:ext cx="306034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ine 168"/>
          <p:cNvSpPr>
            <a:spLocks noChangeShapeType="1"/>
          </p:cNvSpPr>
          <p:nvPr/>
        </p:nvSpPr>
        <p:spPr bwMode="auto">
          <a:xfrm flipV="1">
            <a:off x="1278148" y="3048477"/>
            <a:ext cx="1125" cy="155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42" name="Line 169"/>
          <p:cNvSpPr>
            <a:spLocks noChangeShapeType="1"/>
          </p:cNvSpPr>
          <p:nvPr/>
        </p:nvSpPr>
        <p:spPr bwMode="auto">
          <a:xfrm flipV="1">
            <a:off x="1274772" y="2240579"/>
            <a:ext cx="1125" cy="155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43" name="Line 170"/>
          <p:cNvSpPr>
            <a:spLocks noChangeShapeType="1"/>
          </p:cNvSpPr>
          <p:nvPr/>
        </p:nvSpPr>
        <p:spPr bwMode="auto">
          <a:xfrm flipV="1">
            <a:off x="4094968" y="2243145"/>
            <a:ext cx="0" cy="17970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171"/>
              <p:cNvSpPr txBox="1">
                <a:spLocks noChangeArrowheads="1"/>
              </p:cNvSpPr>
              <p:nvPr/>
            </p:nvSpPr>
            <p:spPr bwMode="auto">
              <a:xfrm>
                <a:off x="1259020" y="2235861"/>
                <a:ext cx="38138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 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020" y="2235861"/>
                <a:ext cx="381382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 Box 173"/>
              <p:cNvSpPr txBox="1">
                <a:spLocks noChangeArrowheads="1"/>
              </p:cNvSpPr>
              <p:nvPr/>
            </p:nvSpPr>
            <p:spPr bwMode="auto">
              <a:xfrm>
                <a:off x="1259019" y="3064298"/>
                <a:ext cx="38120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Text 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019" y="3064298"/>
                <a:ext cx="381207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 Box 53"/>
              <p:cNvSpPr txBox="1">
                <a:spLocks noChangeArrowheads="1"/>
              </p:cNvSpPr>
              <p:nvPr/>
            </p:nvSpPr>
            <p:spPr bwMode="auto">
              <a:xfrm>
                <a:off x="6155237" y="2235950"/>
                <a:ext cx="255403" cy="27699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cs-CZ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7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5237" y="2235950"/>
                <a:ext cx="255403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5909928" y="2017670"/>
            <a:ext cx="245308" cy="31532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6155236" y="2900180"/>
            <a:ext cx="25540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V="1">
            <a:off x="6282937" y="2513023"/>
            <a:ext cx="0" cy="387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3858703" y="2555586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rgbClr val="008000"/>
                </a:solidFill>
                <a:cs typeface="Arial" charset="0"/>
              </a:rPr>
              <a:t>Σ</a:t>
            </a: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737618" y="2828205"/>
            <a:ext cx="190786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5341790" y="2808178"/>
            <a:ext cx="232864" cy="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 Box 61"/>
              <p:cNvSpPr txBox="1">
                <a:spLocks noChangeArrowheads="1"/>
              </p:cNvSpPr>
              <p:nvPr/>
            </p:nvSpPr>
            <p:spPr bwMode="auto">
              <a:xfrm>
                <a:off x="4431585" y="2674884"/>
                <a:ext cx="30603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585" y="2674884"/>
                <a:ext cx="306034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ine 170"/>
          <p:cNvSpPr>
            <a:spLocks noChangeShapeType="1"/>
          </p:cNvSpPr>
          <p:nvPr/>
        </p:nvSpPr>
        <p:spPr bwMode="auto">
          <a:xfrm flipH="1" flipV="1">
            <a:off x="4094968" y="3036786"/>
            <a:ext cx="0" cy="18697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008000"/>
              </a:solidFill>
            </a:endParaRPr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 flipV="1">
            <a:off x="5887221" y="2412374"/>
            <a:ext cx="268015" cy="400802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 Box 53"/>
              <p:cNvSpPr txBox="1">
                <a:spLocks noChangeArrowheads="1"/>
              </p:cNvSpPr>
              <p:nvPr/>
            </p:nvSpPr>
            <p:spPr bwMode="auto">
              <a:xfrm>
                <a:off x="5574654" y="2682213"/>
                <a:ext cx="312567" cy="276999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alt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4654" y="2682213"/>
                <a:ext cx="312567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3199790" y="2043613"/>
            <a:ext cx="699769" cy="634411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>
            <a:off x="3199791" y="2813177"/>
            <a:ext cx="658912" cy="295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DB545E8-F3DA-2568-ED4E-25850DB8FDF9}"/>
              </a:ext>
            </a:extLst>
          </p:cNvPr>
          <p:cNvSpPr/>
          <p:nvPr/>
        </p:nvSpPr>
        <p:spPr bwMode="auto">
          <a:xfrm rot="16200000">
            <a:off x="4551901" y="2201846"/>
            <a:ext cx="1145453" cy="40540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Softmax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7">
                <a:extLst>
                  <a:ext uri="{FF2B5EF4-FFF2-40B4-BE49-F238E27FC236}">
                    <a16:creationId xmlns:a16="http://schemas.microsoft.com/office/drawing/2014/main" id="{18C74E8A-0061-6026-1B26-63DACB1753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0899" y="1768823"/>
                <a:ext cx="408420" cy="27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8" name="Text Box 47">
                <a:extLst>
                  <a:ext uri="{FF2B5EF4-FFF2-40B4-BE49-F238E27FC236}">
                    <a16:creationId xmlns:a16="http://schemas.microsoft.com/office/drawing/2014/main" id="{18C74E8A-0061-6026-1B26-63DACB17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0899" y="1768823"/>
                <a:ext cx="408420" cy="2787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BC8538EB-79A0-6AD6-F2AC-A49A6D4B2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7009" y="2025953"/>
                <a:ext cx="408420" cy="279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33" name="Text Box 33">
                <a:extLst>
                  <a:ext uri="{FF2B5EF4-FFF2-40B4-BE49-F238E27FC236}">
                    <a16:creationId xmlns:a16="http://schemas.microsoft.com/office/drawing/2014/main" id="{BC8538EB-79A0-6AD6-F2AC-A49A6D4B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009" y="2025953"/>
                <a:ext cx="408420" cy="27917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48">
                <a:extLst>
                  <a:ext uri="{FF2B5EF4-FFF2-40B4-BE49-F238E27FC236}">
                    <a16:creationId xmlns:a16="http://schemas.microsoft.com/office/drawing/2014/main" id="{19AA672F-B308-B50D-D273-F802E1C55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4531" y="2495652"/>
                <a:ext cx="4084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53" name="Text Box 48">
                <a:extLst>
                  <a:ext uri="{FF2B5EF4-FFF2-40B4-BE49-F238E27FC236}">
                    <a16:creationId xmlns:a16="http://schemas.microsoft.com/office/drawing/2014/main" id="{19AA672F-B308-B50D-D273-F802E1C55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4531" y="2495652"/>
                <a:ext cx="408420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 Box 49">
                <a:extLst>
                  <a:ext uri="{FF2B5EF4-FFF2-40B4-BE49-F238E27FC236}">
                    <a16:creationId xmlns:a16="http://schemas.microsoft.com/office/drawing/2014/main" id="{90B97223-A8F9-6268-FD01-1AB51282A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8629" y="2764115"/>
                <a:ext cx="4084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cs-CZ" altLang="en-US" sz="1200" baseline="-250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54" name="Text Box 49">
                <a:extLst>
                  <a:ext uri="{FF2B5EF4-FFF2-40B4-BE49-F238E27FC236}">
                    <a16:creationId xmlns:a16="http://schemas.microsoft.com/office/drawing/2014/main" id="{90B97223-A8F9-6268-FD01-1AB51282A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8629" y="2764115"/>
                <a:ext cx="408420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3FF2E3-D586-8CF5-FC81-0C46A363F0D6}"/>
                  </a:ext>
                </a:extLst>
              </p:cNvPr>
              <p:cNvSpPr txBox="1"/>
              <p:nvPr/>
            </p:nvSpPr>
            <p:spPr>
              <a:xfrm>
                <a:off x="6335443" y="1763709"/>
                <a:ext cx="2701053" cy="13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1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solidFill>
                            <a:srgbClr val="3333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2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b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0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softmax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3FF2E3-D586-8CF5-FC81-0C46A363F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43" y="1763709"/>
                <a:ext cx="2701053" cy="1330429"/>
              </a:xfrm>
              <a:prstGeom prst="rect">
                <a:avLst/>
              </a:prstGeom>
              <a:blipFill>
                <a:blip r:embed="rId26"/>
                <a:stretch>
                  <a:fillRect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711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Úprava vah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90550" y="2052638"/>
            <a:ext cx="8048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cs-CZ" altLang="en-US" sz="2000"/>
              <a:t>Úpravu vah lze provádět:</a:t>
            </a:r>
          </a:p>
          <a:p>
            <a:pPr>
              <a:spcBef>
                <a:spcPts val="1250"/>
              </a:spcBef>
              <a:buFont typeface="Times New Roman" pitchFamily="18" charset="0"/>
              <a:buAutoNum type="arabicPeriod"/>
            </a:pPr>
            <a:r>
              <a:rPr lang="cs-CZ" altLang="en-US" sz="2000"/>
              <a:t> po předložení všech vektorů trénovací sady (</a:t>
            </a:r>
            <a:r>
              <a:rPr lang="cs-CZ" altLang="en-US" sz="2000" i="1"/>
              <a:t>batch training</a:t>
            </a:r>
            <a:r>
              <a:rPr lang="cs-CZ" altLang="en-US" sz="2000"/>
              <a:t>)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gradienty pro jednotlivé vzory z předchozích slajdů se akumulují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pomalejší konvergence, nebezpečí uvíznutí v lokálním minimu</a:t>
            </a:r>
          </a:p>
          <a:p>
            <a:pPr>
              <a:spcBef>
                <a:spcPts val="1250"/>
              </a:spcBef>
              <a:buFont typeface="StarSymbol" charset="0"/>
              <a:buAutoNum type="arabicPeriod"/>
            </a:pPr>
            <a:r>
              <a:rPr lang="cs-CZ" altLang="en-US" sz="2000"/>
              <a:t>po každém vektoru (</a:t>
            </a:r>
            <a:r>
              <a:rPr lang="cs-CZ" altLang="en-US" sz="2000" i="1"/>
              <a:t>Stochastic-Gradient Descent)</a:t>
            </a:r>
            <a:endParaRPr lang="cs-CZ" altLang="en-US" sz="2000"/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rychlejší postup trénování při redundantních trénovacích datech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riziko přetrénování na posledních pár vektorů z trénovací sady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data je lepší předkládat v náhodném pořadí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cs-CZ" altLang="en-US" sz="2000"/>
              <a:t>3. po předložení několika vektorů (</a:t>
            </a:r>
            <a:r>
              <a:rPr lang="cs-CZ" altLang="en-US" sz="2000" i="1"/>
              <a:t>mini-batch training</a:t>
            </a:r>
            <a:r>
              <a:rPr lang="cs-CZ" altLang="en-US" sz="200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Object 3"/>
              <p:cNvSpPr txBox="1"/>
              <p:nvPr/>
            </p:nvSpPr>
            <p:spPr bwMode="auto">
              <a:xfrm>
                <a:off x="2760663" y="1439863"/>
                <a:ext cx="3105150" cy="508000"/>
              </a:xfrm>
              <a:prstGeom prst="rect">
                <a:avLst/>
              </a:prstGeom>
              <a:noFill/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45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0663" y="1439863"/>
                <a:ext cx="3105150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Ochrana proti přetrénování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22425"/>
            <a:ext cx="8820150" cy="49085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1813" indent="-531813">
              <a:lnSpc>
                <a:spcPct val="80000"/>
              </a:lnSpc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 dirty="0"/>
              <a:t>Rozdělení dat: trénovací, cross-validační, testovací sada</a:t>
            </a:r>
          </a:p>
          <a:p>
            <a:pPr marL="531813" indent="-531813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 dirty="0"/>
              <a:t>Algoritmus New-Bob:</a:t>
            </a:r>
          </a:p>
          <a:p>
            <a:pPr marL="914400" lvl="1" indent="-457200">
              <a:lnSpc>
                <a:spcPct val="80000"/>
              </a:lnSpc>
              <a:spcBef>
                <a:spcPts val="550"/>
              </a:spcBef>
              <a:buFont typeface="StarSymbol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 dirty="0"/>
              <a:t>proveď jednu iteraci trénovaní</a:t>
            </a:r>
          </a:p>
          <a:p>
            <a:pPr marL="914400" lvl="1" indent="-457200">
              <a:lnSpc>
                <a:spcPct val="80000"/>
              </a:lnSpc>
              <a:spcBef>
                <a:spcPts val="550"/>
              </a:spcBef>
              <a:buFont typeface="StarSymbol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 dirty="0"/>
              <a:t>zjisti úspěšnost NN na CV sadě</a:t>
            </a:r>
          </a:p>
          <a:p>
            <a:pPr marL="531813" indent="-5318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 dirty="0"/>
              <a:t>		- pokud přírůstek je menší než 0.5</a:t>
            </a:r>
            <a:r>
              <a:rPr lang="ru-RU" altLang="en-US" sz="2000" dirty="0"/>
              <a:t>%</a:t>
            </a:r>
            <a:r>
              <a:rPr lang="en-US" altLang="en-US" sz="2000" dirty="0"/>
              <a:t>, </a:t>
            </a:r>
            <a:r>
              <a:rPr lang="cs-CZ" altLang="en-US" sz="2000" dirty="0"/>
              <a:t>sniž „teplotu“ </a:t>
            </a:r>
            <a:r>
              <a:rPr lang="cs-CZ" altLang="en-US" sz="2000" i="1" dirty="0">
                <a:cs typeface="Arial" charset="0"/>
              </a:rPr>
              <a:t>є o 1/2</a:t>
            </a:r>
          </a:p>
          <a:p>
            <a:pPr marL="531813" indent="-5318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 dirty="0"/>
              <a:t>		- pokud přírůstek opětovně menší než 0.5</a:t>
            </a:r>
            <a:r>
              <a:rPr lang="ru-RU" altLang="en-US" sz="2000" dirty="0"/>
              <a:t>%</a:t>
            </a:r>
            <a:r>
              <a:rPr lang="cs-CZ" altLang="en-US" sz="2000" dirty="0"/>
              <a:t>, zastav trénování</a:t>
            </a:r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 dirty="0"/>
              <a:t>3.   jdi na 1.</a:t>
            </a:r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cs-CZ" altLang="en-US" sz="2000" dirty="0"/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cs-CZ" altLang="en-US" sz="2000" dirty="0"/>
          </a:p>
          <a:p>
            <a:pPr marL="531813" indent="-531813">
              <a:lnSpc>
                <a:spcPct val="80000"/>
              </a:lnSpc>
              <a:buSzPct val="45000"/>
              <a:buFont typeface="StarSymbol" charset="0"/>
              <a:buChar char="●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 dirty="0"/>
              <a:t>Regularizace vah (weight-decay): do objektivní funkce přidáme výraz který penalizuje váhy s velkou kladnou či zápornou hondotou</a:t>
            </a:r>
            <a:r>
              <a:rPr lang="en-US" altLang="en-US" sz="2200" dirty="0"/>
              <a:t> (viz </a:t>
            </a:r>
            <a:r>
              <a:rPr lang="cs-CZ" altLang="en-US" sz="2200" dirty="0"/>
              <a:t>regularizace logistické regrese</a:t>
            </a:r>
            <a:r>
              <a:rPr lang="en-US" altLang="en-US" sz="2200" dirty="0"/>
              <a:t>)</a:t>
            </a:r>
            <a:endParaRPr lang="cs-CZ" alt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Normalizace dat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4837113"/>
            <a:ext cx="8343900" cy="17970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Transformujeme náhodné proměnné X, tak aby platilo: </a:t>
            </a:r>
            <a:br>
              <a:rPr lang="cs-CZ" altLang="en-US" sz="2400"/>
            </a:br>
            <a:r>
              <a:rPr lang="cs-CZ" altLang="en-US" sz="2400"/>
              <a:t>	E[X] = 0;  D[X] = 1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Dynamický rozsah hodnot se přizpůsobí dynamickému rozsahu vah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36600" y="2290763"/>
          <a:ext cx="73215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118560" imgH="2018160" progId="">
                  <p:embed/>
                </p:oleObj>
              </mc:Choice>
              <mc:Fallback>
                <p:oleObj r:id="rId3" imgW="6118560" imgH="2018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290763"/>
                        <a:ext cx="7321550" cy="2414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1075" y="1658938"/>
            <a:ext cx="1839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bez normalizace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814763" y="1511300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09480" imgH="203040" progId="">
                  <p:embed/>
                </p:oleObj>
              </mc:Choice>
              <mc:Fallback>
                <p:oleObj r:id="rId5" imgW="609480" imgH="203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1511300"/>
                        <a:ext cx="1409700" cy="469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278563" y="1473200"/>
          <a:ext cx="11604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34680" imgH="393480" progId="">
                  <p:embed/>
                </p:oleObj>
              </mc:Choice>
              <mc:Fallback>
                <p:oleObj r:id="rId7" imgW="63468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1473200"/>
                        <a:ext cx="1160462" cy="719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59458"/>
                <a:ext cx="8496944" cy="555391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Dopředná síť</a:t>
                </a:r>
                <a:r>
                  <a:rPr lang="en-US" sz="20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0" indent="0"/>
                <a:endParaRPr lang="cs-CZ" sz="2000" dirty="0"/>
              </a:p>
              <a:p>
                <a:pPr marL="0" indent="0"/>
                <a:endParaRPr lang="cs-CZ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Rekurentní neuronová sít</a:t>
                </a:r>
                <a:r>
                  <a:rPr lang="en-US" sz="2000" dirty="0"/>
                  <a:t>:</a:t>
                </a:r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/>
                  <a:t>Vhodná pro rozpoznávání sekvenčních dat (např. matice řečových příznaků)</a:t>
                </a:r>
                <a:endParaRPr lang="en-US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/>
                  <a:t>Ve „stavovém vektoru“ si pamatuje historii minulých vstupů</a:t>
                </a:r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/>
                  <a:t>Může nas zajímat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cs-CZ" sz="1600" dirty="0"/>
                  <a:t> pro každé t</a:t>
                </a:r>
                <a:r>
                  <a:rPr lang="en-US" sz="1600" dirty="0"/>
                  <a:t> </a:t>
                </a:r>
                <a:r>
                  <a:rPr lang="en-US" sz="1600" dirty="0">
                    <a:sym typeface="Wingdings" panose="05000000000000000000" pitchFamily="2" charset="2"/>
                  </a:rPr>
                  <a:t></a:t>
                </a:r>
                <a:r>
                  <a:rPr lang="cs-CZ" sz="1600" dirty="0"/>
                  <a:t> mapování</a:t>
                </a:r>
                <a:r>
                  <a:rPr lang="en-US" sz="1600" dirty="0"/>
                  <a:t> </a:t>
                </a:r>
                <a:r>
                  <a:rPr lang="cs-CZ" sz="1600" dirty="0"/>
                  <a:t>sekvenc</a:t>
                </a:r>
                <a:r>
                  <a:rPr lang="en-US" sz="1600" dirty="0"/>
                  <a:t>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cs-CZ" sz="1600" dirty="0"/>
                  <a:t> na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cs-CZ" sz="1600" b="1" dirty="0">
                  <a:solidFill>
                    <a:schemeClr val="tx1"/>
                  </a:solidFill>
                </a:endParaRPr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/>
                  <a:t>nebo jen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cs-CZ" sz="1600" dirty="0"/>
                  <a:t> pro posledni vzor sekvence </a:t>
                </a:r>
                <a:r>
                  <a:rPr lang="en-US" sz="1600" dirty="0">
                    <a:sym typeface="Wingdings" panose="05000000000000000000" pitchFamily="2" charset="2"/>
                  </a:rPr>
                  <a:t> </a:t>
                </a:r>
                <a:r>
                  <a:rPr lang="cs-CZ" sz="1600" dirty="0">
                    <a:sym typeface="Wingdings" panose="05000000000000000000" pitchFamily="2" charset="2"/>
                  </a:rPr>
                  <a:t>klasifikace celé </a:t>
                </a:r>
                <a:r>
                  <a:rPr lang="en-US" sz="1600" dirty="0">
                    <a:sym typeface="Wingdings" panose="05000000000000000000" pitchFamily="2" charset="2"/>
                  </a:rPr>
                  <a:t>s</a:t>
                </a:r>
                <a:r>
                  <a:rPr lang="cs-CZ" sz="1600" dirty="0">
                    <a:sym typeface="Wingdings" panose="05000000000000000000" pitchFamily="2" charset="2"/>
                  </a:rPr>
                  <a:t>ekvence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59458"/>
                <a:ext cx="8496944" cy="5553918"/>
              </a:xfrm>
              <a:blipFill rotWithShape="1">
                <a:blip r:embed="rId2"/>
                <a:stretch>
                  <a:fillRect l="-646" t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433512"/>
          </a:xfrm>
        </p:spPr>
        <p:txBody>
          <a:bodyPr/>
          <a:lstStyle/>
          <a:p>
            <a:r>
              <a:rPr lang="cs-CZ" sz="4000" dirty="0"/>
              <a:t>Rekurentní neuronová síť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34672" y="1772816"/>
                <a:ext cx="301928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𝑖h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softmax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72" y="1772816"/>
                <a:ext cx="3019288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3343" y="1393320"/>
                <a:ext cx="34336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43" y="1393320"/>
                <a:ext cx="34336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4"/>
          <p:cNvSpPr>
            <a:spLocks noChangeShapeType="1"/>
          </p:cNvSpPr>
          <p:nvPr/>
        </p:nvSpPr>
        <p:spPr bwMode="auto">
          <a:xfrm flipV="1">
            <a:off x="3776707" y="1562595"/>
            <a:ext cx="75343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4952" y="1198782"/>
                <a:ext cx="5765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52" y="1198782"/>
                <a:ext cx="5765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530140" y="1393320"/>
                <a:ext cx="36099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40" y="1393320"/>
                <a:ext cx="3609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Line 24"/>
          <p:cNvSpPr>
            <a:spLocks noChangeShapeType="1"/>
          </p:cNvSpPr>
          <p:nvPr/>
        </p:nvSpPr>
        <p:spPr bwMode="auto">
          <a:xfrm flipV="1">
            <a:off x="4912157" y="1560565"/>
            <a:ext cx="75343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000402" y="1196752"/>
                <a:ext cx="61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402" y="1196752"/>
                <a:ext cx="61125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65591" y="1393320"/>
                <a:ext cx="34656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91" y="1393320"/>
                <a:ext cx="346569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5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234672" y="4573577"/>
                <a:ext cx="36102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𝑖h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𝐭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softmax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h𝑜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72" y="4573577"/>
                <a:ext cx="3610219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64023" y="3493746"/>
                <a:ext cx="42094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23" y="3493746"/>
                <a:ext cx="42094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3784972" y="3637762"/>
            <a:ext cx="833335" cy="7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3796071" y="3299208"/>
                <a:ext cx="5765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71" y="3299208"/>
                <a:ext cx="576503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618308" y="3493746"/>
                <a:ext cx="42562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308" y="3493746"/>
                <a:ext cx="42562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24"/>
          <p:cNvSpPr>
            <a:spLocks noChangeShapeType="1"/>
          </p:cNvSpPr>
          <p:nvPr/>
        </p:nvSpPr>
        <p:spPr bwMode="auto">
          <a:xfrm flipV="1">
            <a:off x="5043936" y="3645020"/>
            <a:ext cx="7098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088569" y="3297178"/>
                <a:ext cx="61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69" y="3297178"/>
                <a:ext cx="611258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53758" y="3493746"/>
                <a:ext cx="40241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58" y="3493746"/>
                <a:ext cx="402418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760877" y="3861048"/>
                <a:ext cx="61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77" y="3861048"/>
                <a:ext cx="611258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516151" y="4170566"/>
                <a:ext cx="62760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51" y="4170566"/>
                <a:ext cx="627608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urved Connector 26"/>
          <p:cNvCxnSpPr>
            <a:stCxn id="86" idx="3"/>
          </p:cNvCxnSpPr>
          <p:nvPr/>
        </p:nvCxnSpPr>
        <p:spPr bwMode="auto">
          <a:xfrm flipH="1" flipV="1">
            <a:off x="5043936" y="3735031"/>
            <a:ext cx="99823" cy="604812"/>
          </a:xfrm>
          <a:prstGeom prst="curvedConnector3">
            <a:avLst>
              <a:gd name="adj1" fmla="val -2290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urved Connector 92"/>
          <p:cNvCxnSpPr>
            <a:stCxn id="86" idx="1"/>
          </p:cNvCxnSpPr>
          <p:nvPr/>
        </p:nvCxnSpPr>
        <p:spPr bwMode="auto">
          <a:xfrm rot="10800000" flipH="1">
            <a:off x="4516151" y="3735031"/>
            <a:ext cx="102156" cy="604812"/>
          </a:xfrm>
          <a:prstGeom prst="curvedConnector3">
            <a:avLst>
              <a:gd name="adj1" fmla="val -2237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308239" y="3861048"/>
                <a:ext cx="7104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elay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39" y="3861048"/>
                <a:ext cx="710451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61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https://s3-eu-west-1.amazonaws.com/ppreviews-plos-725668748/1953127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3731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propagace časem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4581128"/>
                <a:ext cx="5688632" cy="302433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000" dirty="0"/>
                  <a:t>Pro trénování můžeme rekurentní sít rozvinout v čase a trénovat ji stejně jako doprednou neuronovou sít.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000" dirty="0"/>
                  <a:t>Stejné „sdílené“ váhy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𝑖h</m:t>
                        </m:r>
                      </m:sub>
                    </m:sSub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hh</m:t>
                        </m:r>
                      </m:sub>
                    </m:sSub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2000" b="0" dirty="0">
                    <a:solidFill>
                      <a:schemeClr val="tx1"/>
                    </a:solidFill>
                  </a:rPr>
                  <a:t>se objeví na různých mistech </a:t>
                </a:r>
                <a:r>
                  <a:rPr lang="cs-CZ" sz="2000" dirty="0"/>
                  <a:t>v takto rozvinuté síti </a:t>
                </a:r>
                <a:r>
                  <a:rPr lang="en-US" sz="2000" dirty="0">
                    <a:sym typeface="Wingdings" panose="05000000000000000000" pitchFamily="2" charset="2"/>
                  </a:rPr>
                  <a:t></a:t>
                </a:r>
                <a:r>
                  <a:rPr lang="cs-CZ" sz="2000" dirty="0">
                    <a:sym typeface="Wingdings" panose="05000000000000000000" pitchFamily="2" charset="2"/>
                  </a:rPr>
                  <a:t> pro trénování sečteme odpovídající gradienty.</a:t>
                </a:r>
                <a:endParaRPr lang="cs-CZ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4581128"/>
                <a:ext cx="5688632" cy="3024336"/>
              </a:xfrm>
              <a:blipFill rotWithShape="1">
                <a:blip r:embed="rId3"/>
                <a:stretch>
                  <a:fillRect l="-965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30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1163" y="1405657"/>
            <a:ext cx="8229600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CNN je obvyklá architektura pro rozpoznávání obrázků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Berou v úvahu to jak jednotlive vstupy neuronové sítě (pixely obrázku) leží vedle sebe.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Sdílení vah pro různé pozice v obrázku </a:t>
            </a:r>
            <a:r>
              <a:rPr lang="en-US" altLang="en-US" sz="2000" kern="0" dirty="0">
                <a:sym typeface="Wingdings" panose="05000000000000000000" pitchFamily="2" charset="2"/>
              </a:rPr>
              <a:t></a:t>
            </a:r>
            <a:r>
              <a:rPr lang="cs-CZ" altLang="en-US" sz="2000" kern="0" dirty="0">
                <a:sym typeface="Wingdings" panose="05000000000000000000" pitchFamily="2" charset="2"/>
              </a:rPr>
              <a:t> invariance vůči translaci obrázku.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Konvoluční neuronové sítě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3126" y="3816623"/>
                <a:ext cx="3058914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26" y="3816623"/>
                <a:ext cx="3058914" cy="764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0378" y="5256783"/>
                <a:ext cx="454611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𝐇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78" y="5256783"/>
                <a:ext cx="4546116" cy="764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87624" y="350100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+mj-lt"/>
              </a:rPr>
              <a:t>Diskrétní konvoluce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0388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2d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konvoluce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30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</a:t>
            </a:r>
            <a:r>
              <a:rPr lang="cs-CZ" dirty="0"/>
              <a:t>konvoluce</a:t>
            </a:r>
          </a:p>
        </p:txBody>
      </p:sp>
      <p:pic>
        <p:nvPicPr>
          <p:cNvPr id="196610" name="Picture 2" descr="https://community.arm.com/cfs-file/__key/communityserver-blogs-components-weblogfiles/00-00-00-20-66/4786.con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556792"/>
            <a:ext cx="762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8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klasifikátory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22525"/>
            <a:ext cx="8424862" cy="43195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400"/>
              <a:t>Nevýhoda: pouze lineární rozhodovací hranice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400"/>
              <a:t>Možné řešení: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2000"/>
              <a:t>Použít jiný než lineární klasifikátor (např. GMM)</a:t>
            </a:r>
            <a:endParaRPr lang="en-US" alt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2000"/>
              <a:t>Nelineární transformace vstupních vektorů: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2000"/>
              <a:t>Postavit hierarchii lineárních klasifikátorů</a:t>
            </a:r>
          </a:p>
        </p:txBody>
      </p:sp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5435600" y="1268413"/>
          <a:ext cx="21605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14400" imgH="228600" progId="Equation.3">
                  <p:embed/>
                </p:oleObj>
              </mc:Choice>
              <mc:Fallback>
                <p:oleObj name="Rovnice" r:id="rId2" imgW="9144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268413"/>
                        <a:ext cx="2160588" cy="520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3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189413"/>
            <a:ext cx="3600450" cy="1760537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72" name="Text Box 44"/>
          <p:cNvSpPr txBox="1">
            <a:spLocks noChangeArrowheads="1"/>
          </p:cNvSpPr>
          <p:nvPr/>
        </p:nvSpPr>
        <p:spPr bwMode="auto">
          <a:xfrm>
            <a:off x="4859338" y="48688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  <a:latin typeface="Arial" charset="0"/>
              </a:rPr>
              <a:t>Ale jakou transformaci použít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</a:rPr>
              <a:t>?</a:t>
            </a:r>
            <a:endParaRPr lang="cs-CZ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0573" name="Oval 45"/>
          <p:cNvSpPr>
            <a:spLocks noChangeArrowheads="1"/>
          </p:cNvSpPr>
          <p:nvPr/>
        </p:nvSpPr>
        <p:spPr bwMode="auto">
          <a:xfrm>
            <a:off x="2124075" y="1349375"/>
            <a:ext cx="647700" cy="6477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8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>
            <a:off x="2776538" y="1670049"/>
            <a:ext cx="914742" cy="3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75" name="Oval 47"/>
          <p:cNvSpPr>
            <a:spLocks noChangeArrowheads="1"/>
          </p:cNvSpPr>
          <p:nvPr/>
        </p:nvSpPr>
        <p:spPr bwMode="auto">
          <a:xfrm>
            <a:off x="3691280" y="1349375"/>
            <a:ext cx="647700" cy="6477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1800">
                <a:solidFill>
                  <a:schemeClr val="tx1"/>
                </a:solidFill>
                <a:cs typeface="Arial" charset="0"/>
              </a:rPr>
              <a:t>f(.)</a:t>
            </a:r>
            <a:endParaRPr lang="el-GR" alt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0576" name="Text Box 48"/>
          <p:cNvSpPr txBox="1">
            <a:spLocks noChangeArrowheads="1"/>
          </p:cNvSpPr>
          <p:nvPr/>
        </p:nvSpPr>
        <p:spPr bwMode="auto">
          <a:xfrm>
            <a:off x="4715693" y="1465263"/>
            <a:ext cx="3603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50577" name="Line 49"/>
          <p:cNvSpPr>
            <a:spLocks noChangeShapeType="1"/>
          </p:cNvSpPr>
          <p:nvPr/>
        </p:nvSpPr>
        <p:spPr bwMode="auto">
          <a:xfrm flipV="1">
            <a:off x="4338980" y="16716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78" name="Text Box 50"/>
          <p:cNvSpPr txBox="1">
            <a:spLocks noChangeArrowheads="1"/>
          </p:cNvSpPr>
          <p:nvPr/>
        </p:nvSpPr>
        <p:spPr bwMode="auto">
          <a:xfrm>
            <a:off x="971550" y="1133475"/>
            <a:ext cx="431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79" name="Text Box 51"/>
          <p:cNvSpPr txBox="1">
            <a:spLocks noChangeArrowheads="1"/>
          </p:cNvSpPr>
          <p:nvPr/>
        </p:nvSpPr>
        <p:spPr bwMode="auto">
          <a:xfrm>
            <a:off x="971550" y="1765300"/>
            <a:ext cx="431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80" name="Line 52"/>
          <p:cNvSpPr>
            <a:spLocks noChangeShapeType="1"/>
          </p:cNvSpPr>
          <p:nvPr/>
        </p:nvSpPr>
        <p:spPr bwMode="auto">
          <a:xfrm>
            <a:off x="1403350" y="1349375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81" name="Line 53"/>
          <p:cNvSpPr>
            <a:spLocks noChangeShapeType="1"/>
          </p:cNvSpPr>
          <p:nvPr/>
        </p:nvSpPr>
        <p:spPr bwMode="auto">
          <a:xfrm flipV="1">
            <a:off x="1403350" y="1781175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82" name="Text Box 54"/>
          <p:cNvSpPr txBox="1">
            <a:spLocks noChangeArrowheads="1"/>
          </p:cNvSpPr>
          <p:nvPr/>
        </p:nvSpPr>
        <p:spPr bwMode="auto">
          <a:xfrm>
            <a:off x="1547813" y="11255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83" name="Text Box 55"/>
          <p:cNvSpPr txBox="1">
            <a:spLocks noChangeArrowheads="1"/>
          </p:cNvSpPr>
          <p:nvPr/>
        </p:nvSpPr>
        <p:spPr bwMode="auto">
          <a:xfrm>
            <a:off x="1476375" y="15589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90" name="Line 62"/>
          <p:cNvSpPr>
            <a:spLocks noChangeShapeType="1"/>
          </p:cNvSpPr>
          <p:nvPr/>
        </p:nvSpPr>
        <p:spPr bwMode="auto">
          <a:xfrm flipV="1">
            <a:off x="2411413" y="1989138"/>
            <a:ext cx="1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91" name="Text Box 63"/>
          <p:cNvSpPr txBox="1">
            <a:spLocks noChangeArrowheads="1"/>
          </p:cNvSpPr>
          <p:nvPr/>
        </p:nvSpPr>
        <p:spPr bwMode="auto">
          <a:xfrm>
            <a:off x="2374900" y="20605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b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3029352" y="1484784"/>
            <a:ext cx="36036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a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Konvoluč</a:t>
            </a:r>
            <a:r>
              <a:rPr lang="en-US" dirty="0"/>
              <a:t>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cs-CZ" dirty="0"/>
              <a:t>filtry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979"/>
          <a:stretch/>
        </p:blipFill>
        <p:spPr bwMode="auto">
          <a:xfrm>
            <a:off x="6228184" y="4840163"/>
            <a:ext cx="2381250" cy="182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328398"/>
              </p:ext>
            </p:extLst>
          </p:nvPr>
        </p:nvGraphicFramePr>
        <p:xfrm>
          <a:off x="4719016" y="5236403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764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39" b="3861"/>
          <a:stretch/>
        </p:blipFill>
        <p:spPr bwMode="auto">
          <a:xfrm>
            <a:off x="6228184" y="293556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61519"/>
              </p:ext>
            </p:extLst>
          </p:nvPr>
        </p:nvGraphicFramePr>
        <p:xfrm>
          <a:off x="4791024" y="3183979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7645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21" b="3979"/>
          <a:stretch/>
        </p:blipFill>
        <p:spPr bwMode="auto">
          <a:xfrm>
            <a:off x="1970559" y="4916759"/>
            <a:ext cx="238125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474066"/>
              </p:ext>
            </p:extLst>
          </p:nvPr>
        </p:nvGraphicFramePr>
        <p:xfrm>
          <a:off x="398536" y="5239811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7646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39" b="3861"/>
          <a:stretch/>
        </p:blipFill>
        <p:spPr bwMode="auto">
          <a:xfrm>
            <a:off x="2004814" y="293556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79953"/>
              </p:ext>
            </p:extLst>
          </p:nvPr>
        </p:nvGraphicFramePr>
        <p:xfrm>
          <a:off x="398536" y="3183979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11163" y="1268761"/>
            <a:ext cx="82296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Konvoluční vrstva aplikuje několik konvolučních filtru jejichž váhy se v rámci trénování CNN učíme.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>
                <a:sym typeface="Wingdings" panose="05000000000000000000" pitchFamily="2" charset="2"/>
              </a:rPr>
              <a:t>Výsledkem je několik hladin </a:t>
            </a:r>
            <a:r>
              <a:rPr lang="en-US" altLang="en-US" sz="2000" kern="0" dirty="0">
                <a:sym typeface="Wingdings" panose="05000000000000000000" pitchFamily="2" charset="2"/>
              </a:rPr>
              <a:t>(</a:t>
            </a:r>
            <a:r>
              <a:rPr lang="cs-CZ" altLang="en-US" sz="2000" kern="0" dirty="0">
                <a:sym typeface="Wingdings" panose="05000000000000000000" pitchFamily="2" charset="2"/>
              </a:rPr>
              <a:t>replik</a:t>
            </a:r>
            <a:r>
              <a:rPr lang="en-US" altLang="en-US" sz="2000" kern="0" dirty="0">
                <a:sym typeface="Wingdings" panose="05000000000000000000" pitchFamily="2" charset="2"/>
              </a:rPr>
              <a:t>) </a:t>
            </a:r>
            <a:r>
              <a:rPr lang="cs-CZ" altLang="en-US" sz="2000" kern="0" dirty="0">
                <a:sym typeface="Wingdings" panose="05000000000000000000" pitchFamily="2" charset="2"/>
              </a:rPr>
              <a:t>obrázku (tzv. feature maps)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>
                <a:sym typeface="Wingdings" panose="05000000000000000000" pitchFamily="2" charset="2"/>
              </a:rPr>
              <a:t>Na výsledné obrázky se jestě pixel po pixelu aplikuje nelinearita</a:t>
            </a:r>
            <a:r>
              <a:rPr lang="en-US" altLang="en-US" sz="2000" kern="0" dirty="0">
                <a:sym typeface="Wingdings" panose="05000000000000000000" pitchFamily="2" charset="2"/>
              </a:rPr>
              <a:t>:</a:t>
            </a:r>
            <a:r>
              <a:rPr lang="cs-CZ" altLang="en-US" sz="2000" kern="0" dirty="0">
                <a:sym typeface="Wingdings" panose="05000000000000000000" pitchFamily="2" charset="2"/>
              </a:rPr>
              <a:t> např</a:t>
            </a:r>
            <a:r>
              <a:rPr lang="en-US" altLang="en-US" sz="2000" kern="0" dirty="0">
                <a:sym typeface="Wingdings" panose="05000000000000000000" pitchFamily="2" charset="2"/>
              </a:rPr>
              <a:t>.</a:t>
            </a:r>
            <a:r>
              <a:rPr lang="cs-CZ" altLang="en-US" sz="2000" kern="0" dirty="0">
                <a:sym typeface="Wingdings" panose="05000000000000000000" pitchFamily="2" charset="2"/>
              </a:rPr>
              <a:t> sigmoida nebo </a:t>
            </a:r>
            <a:r>
              <a:rPr lang="cs-CZ" altLang="en-US" sz="2000" i="1" kern="0" dirty="0">
                <a:sym typeface="Wingdings" panose="05000000000000000000" pitchFamily="2" charset="2"/>
              </a:rPr>
              <a:t>ReLU(a</a:t>
            </a:r>
            <a:r>
              <a:rPr lang="en-US" altLang="en-US" sz="2000" i="1" kern="0" dirty="0">
                <a:sym typeface="Wingdings" panose="05000000000000000000" pitchFamily="2" charset="2"/>
              </a:rPr>
              <a:t>) = max(0,a)</a:t>
            </a:r>
            <a:endParaRPr lang="cs-CZ" altLang="en-US" sz="2000" kern="0" dirty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25924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Pooling</a:t>
            </a:r>
            <a:endParaRPr lang="en-US" dirty="0"/>
          </a:p>
        </p:txBody>
      </p:sp>
      <p:pic>
        <p:nvPicPr>
          <p:cNvPr id="198658" name="Picture 2" descr="https://cambridgespark.com/content/tutorials/convolutional-neural-networks-with-keras/figures/p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143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1163" y="1268761"/>
            <a:ext cx="82296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kern="0" dirty="0"/>
              <a:t>Pooling </a:t>
            </a:r>
            <a:r>
              <a:rPr lang="cs-CZ" altLang="en-US" sz="2000" kern="0" dirty="0"/>
              <a:t>vrstva provede podvzorkování obrázku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Např Max-pooling nahradí každou čtverici pizeků pouze jejich maximalní hodnotou </a:t>
            </a:r>
            <a:r>
              <a:rPr lang="en-US" altLang="en-US" sz="2000" kern="0" dirty="0">
                <a:sym typeface="Wingdings" panose="05000000000000000000" pitchFamily="2" charset="2"/>
              </a:rPr>
              <a:t></a:t>
            </a:r>
            <a:r>
              <a:rPr lang="cs-CZ" altLang="en-US" sz="2000" kern="0" dirty="0">
                <a:sym typeface="Wingdings" panose="05000000000000000000" pitchFamily="2" charset="2"/>
              </a:rPr>
              <a:t> zredukuje onrázek na poloviční velikost</a:t>
            </a:r>
            <a:endParaRPr lang="cs-CZ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44342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1163" y="1340767"/>
            <a:ext cx="8229600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kern="0" dirty="0"/>
              <a:t>CNN</a:t>
            </a:r>
            <a:r>
              <a:rPr lang="cs-CZ" altLang="en-US" sz="2000" kern="0" dirty="0"/>
              <a:t> střídá konvolučni a pooling vrstvy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Na konci se většinou objevi obvyklá plně propojená hladina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Konvoluční filtry v pozdějších vrstvách mají tvar </a:t>
            </a:r>
            <a:r>
              <a:rPr lang="en-US" altLang="en-US" sz="2000" kern="0" dirty="0"/>
              <a:t>3D </a:t>
            </a:r>
            <a:r>
              <a:rPr lang="cs-CZ" altLang="en-US" sz="2000" kern="0" dirty="0"/>
              <a:t>matic</a:t>
            </a:r>
            <a:r>
              <a:rPr lang="en-US" altLang="en-US" sz="2000" kern="0" dirty="0"/>
              <a:t> </a:t>
            </a:r>
            <a:r>
              <a:rPr lang="cs-CZ" altLang="en-US" sz="2000" kern="0" dirty="0"/>
              <a:t>tak a</a:t>
            </a:r>
            <a:r>
              <a:rPr lang="en-US" altLang="en-US" sz="2000" kern="0" dirty="0"/>
              <a:t>by </a:t>
            </a:r>
            <a:r>
              <a:rPr lang="cs-CZ" altLang="en-US" sz="2000" kern="0" dirty="0"/>
              <a:t>operovaly nad</a:t>
            </a:r>
            <a:r>
              <a:rPr lang="en-US" altLang="en-US" sz="2000" kern="0" dirty="0"/>
              <a:t> </a:t>
            </a:r>
            <a:r>
              <a:rPr lang="cs-CZ" altLang="en-US" sz="2000" kern="0" dirty="0"/>
              <a:t>všemi </a:t>
            </a:r>
            <a:r>
              <a:rPr lang="en-US" altLang="en-US" sz="2000" kern="0" dirty="0"/>
              <a:t>“</a:t>
            </a:r>
            <a:r>
              <a:rPr lang="cs-CZ" altLang="en-US" sz="2000" kern="0" dirty="0"/>
              <a:t>feature maps</a:t>
            </a:r>
            <a:r>
              <a:rPr lang="en-US" altLang="en-US" sz="2000" kern="0" dirty="0"/>
              <a:t>”</a:t>
            </a:r>
            <a:r>
              <a:rPr lang="cs-CZ" altLang="en-US" sz="2000" kern="0" dirty="0"/>
              <a:t>. Filtry se ale pohybuji jen ve dvou dimenzich: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/>
              <a:t>Pro barevné obrázky</a:t>
            </a:r>
            <a:r>
              <a:rPr lang="en-US" altLang="en-US" sz="2000" kern="0" dirty="0"/>
              <a:t> </a:t>
            </a:r>
            <a:r>
              <a:rPr lang="cs-CZ" altLang="en-US" sz="2000" kern="0" dirty="0"/>
              <a:t>operuje i prvni konvoliční vrstva nad třemi barevnými hladinami (RGB feature maps)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212179"/>
          </a:xfrm>
        </p:spPr>
        <p:txBody>
          <a:bodyPr/>
          <a:lstStyle/>
          <a:p>
            <a:r>
              <a:rPr lang="cs-CZ" dirty="0"/>
              <a:t>Kompletní CNN</a:t>
            </a:r>
            <a:endParaRPr lang="en-US" dirty="0"/>
          </a:p>
        </p:txBody>
      </p:sp>
      <p:pic>
        <p:nvPicPr>
          <p:cNvPr id="195588" name="Picture 4" descr="_images/myle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75" y="2204864"/>
            <a:ext cx="71723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5013176"/>
                <a:ext cx="5812297" cy="82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conv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𝐗</m:t>
                              </m:r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𝐇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cs-CZ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𝐇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13176"/>
                <a:ext cx="5812297" cy="8288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07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2667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400">
                <a:solidFill>
                  <a:srgbClr val="000000"/>
                </a:solidFill>
                <a:latin typeface="Arial" charset="0"/>
              </a:rPr>
              <a:t>Support Vector Machines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Support Vector Machines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SVM lineární klasifikátor s specifickou objektivní funkci: maximum margin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V základní variantě zvládne pouze dvě nepřekrývající se lineárně separovatelné třídy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003800" y="2940050"/>
          <a:ext cx="3103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600200" imgH="431640" progId="Equation.3">
                  <p:embed/>
                </p:oleObj>
              </mc:Choice>
              <mc:Fallback>
                <p:oleObj name="Rovnice" r:id="rId3" imgW="16002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940050"/>
                        <a:ext cx="3103563" cy="839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6900" y="2741613"/>
            <a:ext cx="4537075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47975" y="5033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692150" y="2592388"/>
            <a:ext cx="4167188" cy="1725612"/>
            <a:chOff x="436" y="1633"/>
            <a:chExt cx="2625" cy="1087"/>
          </a:xfrm>
        </p:grpSpPr>
        <p:sp>
          <p:nvSpPr>
            <p:cNvPr id="27655" name="Freeform 7"/>
            <p:cNvSpPr>
              <a:spLocks noChangeArrowheads="1"/>
            </p:cNvSpPr>
            <p:nvPr/>
          </p:nvSpPr>
          <p:spPr bwMode="auto">
            <a:xfrm>
              <a:off x="798" y="1746"/>
              <a:ext cx="215" cy="153"/>
            </a:xfrm>
            <a:custGeom>
              <a:avLst/>
              <a:gdLst>
                <a:gd name="T0" fmla="*/ 0 w 952"/>
                <a:gd name="T1" fmla="*/ 0 h 677"/>
                <a:gd name="T2" fmla="*/ 951 w 952"/>
                <a:gd name="T3" fmla="*/ 0 h 677"/>
                <a:gd name="T4" fmla="*/ 951 w 952"/>
                <a:gd name="T5" fmla="*/ 676 h 677"/>
                <a:gd name="T6" fmla="*/ 0 w 952"/>
                <a:gd name="T7" fmla="*/ 676 h 677"/>
                <a:gd name="T8" fmla="*/ 0 w 952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677">
                  <a:moveTo>
                    <a:pt x="0" y="0"/>
                  </a:moveTo>
                  <a:cubicBezTo>
                    <a:pt x="317" y="0"/>
                    <a:pt x="634" y="0"/>
                    <a:pt x="951" y="0"/>
                  </a:cubicBezTo>
                  <a:cubicBezTo>
                    <a:pt x="951" y="225"/>
                    <a:pt x="951" y="451"/>
                    <a:pt x="951" y="676"/>
                  </a:cubicBezTo>
                  <a:cubicBezTo>
                    <a:pt x="634" y="676"/>
                    <a:pt x="317" y="676"/>
                    <a:pt x="0" y="676"/>
                  </a:cubicBezTo>
                  <a:cubicBezTo>
                    <a:pt x="0" y="451"/>
                    <a:pt x="0" y="225"/>
                    <a:pt x="0" y="0"/>
                  </a:cubicBezTo>
                </a:path>
              </a:pathLst>
            </a:custGeom>
            <a:solidFill>
              <a:srgbClr val="FFFFFF"/>
            </a:solidFill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 noChangeArrowheads="1"/>
            </p:cNvSpPr>
            <p:nvPr/>
          </p:nvSpPr>
          <p:spPr bwMode="auto">
            <a:xfrm>
              <a:off x="436" y="1633"/>
              <a:ext cx="2625" cy="1088"/>
            </a:xfrm>
            <a:custGeom>
              <a:avLst/>
              <a:gdLst>
                <a:gd name="T0" fmla="*/ 399 w 11580"/>
                <a:gd name="T1" fmla="*/ 0 h 4800"/>
                <a:gd name="T2" fmla="*/ 11180 w 11580"/>
                <a:gd name="T3" fmla="*/ 0 h 4800"/>
                <a:gd name="T4" fmla="*/ 11180 w 11580"/>
                <a:gd name="T5" fmla="*/ 0 h 4800"/>
                <a:gd name="T6" fmla="*/ 11579 w 11580"/>
                <a:gd name="T7" fmla="*/ 374 h 4800"/>
                <a:gd name="T8" fmla="*/ 11579 w 11580"/>
                <a:gd name="T9" fmla="*/ 4425 h 4800"/>
                <a:gd name="T10" fmla="*/ 11579 w 11580"/>
                <a:gd name="T11" fmla="*/ 4425 h 4800"/>
                <a:gd name="T12" fmla="*/ 11180 w 11580"/>
                <a:gd name="T13" fmla="*/ 4799 h 4800"/>
                <a:gd name="T14" fmla="*/ 399 w 11580"/>
                <a:gd name="T15" fmla="*/ 4799 h 4800"/>
                <a:gd name="T16" fmla="*/ 399 w 11580"/>
                <a:gd name="T17" fmla="*/ 4799 h 4800"/>
                <a:gd name="T18" fmla="*/ 0 w 11580"/>
                <a:gd name="T19" fmla="*/ 4425 h 4800"/>
                <a:gd name="T20" fmla="*/ 0 w 11580"/>
                <a:gd name="T21" fmla="*/ 374 h 4800"/>
                <a:gd name="T22" fmla="*/ 0 w 11580"/>
                <a:gd name="T23" fmla="*/ 374 h 4800"/>
                <a:gd name="T24" fmla="*/ 399 w 11580"/>
                <a:gd name="T25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80" h="4800">
                  <a:moveTo>
                    <a:pt x="399" y="0"/>
                  </a:moveTo>
                  <a:cubicBezTo>
                    <a:pt x="3993" y="0"/>
                    <a:pt x="7586" y="0"/>
                    <a:pt x="11180" y="0"/>
                  </a:cubicBezTo>
                  <a:lnTo>
                    <a:pt x="11180" y="0"/>
                  </a:lnTo>
                  <a:cubicBezTo>
                    <a:pt x="11401" y="0"/>
                    <a:pt x="11579" y="167"/>
                    <a:pt x="11579" y="374"/>
                  </a:cubicBezTo>
                  <a:cubicBezTo>
                    <a:pt x="11579" y="1724"/>
                    <a:pt x="11579" y="3075"/>
                    <a:pt x="11579" y="4425"/>
                  </a:cubicBezTo>
                  <a:lnTo>
                    <a:pt x="11579" y="4425"/>
                  </a:lnTo>
                  <a:cubicBezTo>
                    <a:pt x="11579" y="4632"/>
                    <a:pt x="11401" y="4799"/>
                    <a:pt x="11180" y="4799"/>
                  </a:cubicBezTo>
                  <a:cubicBezTo>
                    <a:pt x="7586" y="4799"/>
                    <a:pt x="3993" y="4799"/>
                    <a:pt x="399" y="4799"/>
                  </a:cubicBezTo>
                  <a:lnTo>
                    <a:pt x="399" y="4799"/>
                  </a:lnTo>
                  <a:cubicBezTo>
                    <a:pt x="179" y="4799"/>
                    <a:pt x="0" y="4632"/>
                    <a:pt x="0" y="4425"/>
                  </a:cubicBezTo>
                  <a:cubicBezTo>
                    <a:pt x="0" y="3075"/>
                    <a:pt x="0" y="1724"/>
                    <a:pt x="0" y="374"/>
                  </a:cubicBezTo>
                  <a:lnTo>
                    <a:pt x="0" y="374"/>
                  </a:lnTo>
                  <a:cubicBezTo>
                    <a:pt x="0" y="167"/>
                    <a:pt x="179" y="0"/>
                    <a:pt x="399" y="0"/>
                  </a:cubicBezTo>
                </a:path>
              </a:pathLst>
            </a:custGeom>
            <a:solidFill>
              <a:srgbClr val="FFFFEA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 noChangeArrowheads="1"/>
            </p:cNvSpPr>
            <p:nvPr/>
          </p:nvSpPr>
          <p:spPr bwMode="auto">
            <a:xfrm>
              <a:off x="1499" y="1911"/>
              <a:ext cx="461" cy="461"/>
            </a:xfrm>
            <a:custGeom>
              <a:avLst/>
              <a:gdLst>
                <a:gd name="T0" fmla="*/ 2033 w 2039"/>
                <a:gd name="T1" fmla="*/ 916 h 2039"/>
                <a:gd name="T2" fmla="*/ 2005 w 2039"/>
                <a:gd name="T3" fmla="*/ 764 h 2039"/>
                <a:gd name="T4" fmla="*/ 1955 w 2039"/>
                <a:gd name="T5" fmla="*/ 617 h 2039"/>
                <a:gd name="T6" fmla="*/ 1884 w 2039"/>
                <a:gd name="T7" fmla="*/ 480 h 2039"/>
                <a:gd name="T8" fmla="*/ 1792 w 2039"/>
                <a:gd name="T9" fmla="*/ 355 h 2039"/>
                <a:gd name="T10" fmla="*/ 1683 w 2039"/>
                <a:gd name="T11" fmla="*/ 246 h 2039"/>
                <a:gd name="T12" fmla="*/ 1558 w 2039"/>
                <a:gd name="T13" fmla="*/ 154 h 2039"/>
                <a:gd name="T14" fmla="*/ 1421 w 2039"/>
                <a:gd name="T15" fmla="*/ 83 h 2039"/>
                <a:gd name="T16" fmla="*/ 1274 w 2039"/>
                <a:gd name="T17" fmla="*/ 33 h 2039"/>
                <a:gd name="T18" fmla="*/ 1122 w 2039"/>
                <a:gd name="T19" fmla="*/ 5 h 2039"/>
                <a:gd name="T20" fmla="*/ 1019 w 2039"/>
                <a:gd name="T21" fmla="*/ 0 h 2039"/>
                <a:gd name="T22" fmla="*/ 865 w 2039"/>
                <a:gd name="T23" fmla="*/ 12 h 2039"/>
                <a:gd name="T24" fmla="*/ 714 w 2039"/>
                <a:gd name="T25" fmla="*/ 47 h 2039"/>
                <a:gd name="T26" fmla="*/ 570 w 2039"/>
                <a:gd name="T27" fmla="*/ 104 h 2039"/>
                <a:gd name="T28" fmla="*/ 437 w 2039"/>
                <a:gd name="T29" fmla="*/ 183 h 2039"/>
                <a:gd name="T30" fmla="*/ 317 w 2039"/>
                <a:gd name="T31" fmla="*/ 280 h 2039"/>
                <a:gd name="T32" fmla="*/ 213 w 2039"/>
                <a:gd name="T33" fmla="*/ 395 h 2039"/>
                <a:gd name="T34" fmla="*/ 128 w 2039"/>
                <a:gd name="T35" fmla="*/ 524 h 2039"/>
                <a:gd name="T36" fmla="*/ 63 w 2039"/>
                <a:gd name="T37" fmla="*/ 665 h 2039"/>
                <a:gd name="T38" fmla="*/ 21 w 2039"/>
                <a:gd name="T39" fmla="*/ 814 h 2039"/>
                <a:gd name="T40" fmla="*/ 1 w 2039"/>
                <a:gd name="T41" fmla="*/ 967 h 2039"/>
                <a:gd name="T42" fmla="*/ 1 w 2039"/>
                <a:gd name="T43" fmla="*/ 1071 h 2039"/>
                <a:gd name="T44" fmla="*/ 21 w 2039"/>
                <a:gd name="T45" fmla="*/ 1224 h 2039"/>
                <a:gd name="T46" fmla="*/ 63 w 2039"/>
                <a:gd name="T47" fmla="*/ 1373 h 2039"/>
                <a:gd name="T48" fmla="*/ 128 w 2039"/>
                <a:gd name="T49" fmla="*/ 1514 h 2039"/>
                <a:gd name="T50" fmla="*/ 213 w 2039"/>
                <a:gd name="T51" fmla="*/ 1643 h 2039"/>
                <a:gd name="T52" fmla="*/ 317 w 2039"/>
                <a:gd name="T53" fmla="*/ 1758 h 2039"/>
                <a:gd name="T54" fmla="*/ 437 w 2039"/>
                <a:gd name="T55" fmla="*/ 1855 h 2039"/>
                <a:gd name="T56" fmla="*/ 570 w 2039"/>
                <a:gd name="T57" fmla="*/ 1934 h 2039"/>
                <a:gd name="T58" fmla="*/ 714 w 2039"/>
                <a:gd name="T59" fmla="*/ 1991 h 2039"/>
                <a:gd name="T60" fmla="*/ 865 w 2039"/>
                <a:gd name="T61" fmla="*/ 2026 h 2039"/>
                <a:gd name="T62" fmla="*/ 1019 w 2039"/>
                <a:gd name="T63" fmla="*/ 2038 h 2039"/>
                <a:gd name="T64" fmla="*/ 1122 w 2039"/>
                <a:gd name="T65" fmla="*/ 2033 h 2039"/>
                <a:gd name="T66" fmla="*/ 1274 w 2039"/>
                <a:gd name="T67" fmla="*/ 2005 h 2039"/>
                <a:gd name="T68" fmla="*/ 1421 w 2039"/>
                <a:gd name="T69" fmla="*/ 1955 h 2039"/>
                <a:gd name="T70" fmla="*/ 1558 w 2039"/>
                <a:gd name="T71" fmla="*/ 1884 h 2039"/>
                <a:gd name="T72" fmla="*/ 1683 w 2039"/>
                <a:gd name="T73" fmla="*/ 1792 h 2039"/>
                <a:gd name="T74" fmla="*/ 1792 w 2039"/>
                <a:gd name="T75" fmla="*/ 1683 h 2039"/>
                <a:gd name="T76" fmla="*/ 1884 w 2039"/>
                <a:gd name="T77" fmla="*/ 1558 h 2039"/>
                <a:gd name="T78" fmla="*/ 1955 w 2039"/>
                <a:gd name="T79" fmla="*/ 1421 h 2039"/>
                <a:gd name="T80" fmla="*/ 2005 w 2039"/>
                <a:gd name="T81" fmla="*/ 1274 h 2039"/>
                <a:gd name="T82" fmla="*/ 2033 w 2039"/>
                <a:gd name="T83" fmla="*/ 112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9" h="2039">
                  <a:moveTo>
                    <a:pt x="2038" y="1019"/>
                  </a:moveTo>
                  <a:cubicBezTo>
                    <a:pt x="2037" y="1001"/>
                    <a:pt x="2037" y="984"/>
                    <a:pt x="2037" y="967"/>
                  </a:cubicBezTo>
                  <a:cubicBezTo>
                    <a:pt x="2035" y="950"/>
                    <a:pt x="2034" y="933"/>
                    <a:pt x="2033" y="916"/>
                  </a:cubicBezTo>
                  <a:cubicBezTo>
                    <a:pt x="2030" y="899"/>
                    <a:pt x="2028" y="882"/>
                    <a:pt x="2026" y="865"/>
                  </a:cubicBezTo>
                  <a:cubicBezTo>
                    <a:pt x="2023" y="848"/>
                    <a:pt x="2020" y="831"/>
                    <a:pt x="2017" y="814"/>
                  </a:cubicBezTo>
                  <a:cubicBezTo>
                    <a:pt x="2013" y="797"/>
                    <a:pt x="2009" y="781"/>
                    <a:pt x="2005" y="764"/>
                  </a:cubicBezTo>
                  <a:cubicBezTo>
                    <a:pt x="2000" y="747"/>
                    <a:pt x="1995" y="731"/>
                    <a:pt x="1991" y="714"/>
                  </a:cubicBezTo>
                  <a:cubicBezTo>
                    <a:pt x="1985" y="698"/>
                    <a:pt x="1980" y="681"/>
                    <a:pt x="1975" y="665"/>
                  </a:cubicBezTo>
                  <a:cubicBezTo>
                    <a:pt x="1968" y="649"/>
                    <a:pt x="1961" y="633"/>
                    <a:pt x="1955" y="617"/>
                  </a:cubicBezTo>
                  <a:cubicBezTo>
                    <a:pt x="1948" y="601"/>
                    <a:pt x="1941" y="586"/>
                    <a:pt x="1934" y="570"/>
                  </a:cubicBezTo>
                  <a:cubicBezTo>
                    <a:pt x="1926" y="555"/>
                    <a:pt x="1918" y="539"/>
                    <a:pt x="1910" y="524"/>
                  </a:cubicBezTo>
                  <a:cubicBezTo>
                    <a:pt x="1901" y="509"/>
                    <a:pt x="1893" y="495"/>
                    <a:pt x="1884" y="480"/>
                  </a:cubicBezTo>
                  <a:cubicBezTo>
                    <a:pt x="1874" y="466"/>
                    <a:pt x="1865" y="451"/>
                    <a:pt x="1855" y="437"/>
                  </a:cubicBezTo>
                  <a:cubicBezTo>
                    <a:pt x="1845" y="423"/>
                    <a:pt x="1835" y="409"/>
                    <a:pt x="1825" y="395"/>
                  </a:cubicBezTo>
                  <a:cubicBezTo>
                    <a:pt x="1814" y="382"/>
                    <a:pt x="1803" y="368"/>
                    <a:pt x="1792" y="355"/>
                  </a:cubicBezTo>
                  <a:cubicBezTo>
                    <a:pt x="1781" y="342"/>
                    <a:pt x="1769" y="330"/>
                    <a:pt x="1758" y="317"/>
                  </a:cubicBezTo>
                  <a:cubicBezTo>
                    <a:pt x="1746" y="305"/>
                    <a:pt x="1733" y="292"/>
                    <a:pt x="1721" y="280"/>
                  </a:cubicBezTo>
                  <a:cubicBezTo>
                    <a:pt x="1708" y="269"/>
                    <a:pt x="1696" y="257"/>
                    <a:pt x="1683" y="246"/>
                  </a:cubicBezTo>
                  <a:cubicBezTo>
                    <a:pt x="1670" y="235"/>
                    <a:pt x="1656" y="224"/>
                    <a:pt x="1643" y="213"/>
                  </a:cubicBezTo>
                  <a:cubicBezTo>
                    <a:pt x="1629" y="203"/>
                    <a:pt x="1615" y="193"/>
                    <a:pt x="1601" y="183"/>
                  </a:cubicBezTo>
                  <a:cubicBezTo>
                    <a:pt x="1587" y="173"/>
                    <a:pt x="1572" y="164"/>
                    <a:pt x="1558" y="154"/>
                  </a:cubicBezTo>
                  <a:cubicBezTo>
                    <a:pt x="1543" y="145"/>
                    <a:pt x="1529" y="137"/>
                    <a:pt x="1514" y="128"/>
                  </a:cubicBezTo>
                  <a:cubicBezTo>
                    <a:pt x="1499" y="120"/>
                    <a:pt x="1483" y="112"/>
                    <a:pt x="1468" y="104"/>
                  </a:cubicBezTo>
                  <a:cubicBezTo>
                    <a:pt x="1452" y="97"/>
                    <a:pt x="1437" y="90"/>
                    <a:pt x="1421" y="83"/>
                  </a:cubicBezTo>
                  <a:cubicBezTo>
                    <a:pt x="1405" y="76"/>
                    <a:pt x="1389" y="70"/>
                    <a:pt x="1373" y="63"/>
                  </a:cubicBezTo>
                  <a:cubicBezTo>
                    <a:pt x="1357" y="58"/>
                    <a:pt x="1340" y="52"/>
                    <a:pt x="1324" y="47"/>
                  </a:cubicBezTo>
                  <a:cubicBezTo>
                    <a:pt x="1307" y="42"/>
                    <a:pt x="1291" y="38"/>
                    <a:pt x="1274" y="33"/>
                  </a:cubicBezTo>
                  <a:cubicBezTo>
                    <a:pt x="1257" y="29"/>
                    <a:pt x="1241" y="25"/>
                    <a:pt x="1224" y="21"/>
                  </a:cubicBezTo>
                  <a:cubicBezTo>
                    <a:pt x="1207" y="18"/>
                    <a:pt x="1190" y="15"/>
                    <a:pt x="1173" y="12"/>
                  </a:cubicBezTo>
                  <a:cubicBezTo>
                    <a:pt x="1156" y="10"/>
                    <a:pt x="1139" y="7"/>
                    <a:pt x="1122" y="5"/>
                  </a:cubicBezTo>
                  <a:cubicBezTo>
                    <a:pt x="1105" y="4"/>
                    <a:pt x="1088" y="2"/>
                    <a:pt x="1071" y="1"/>
                  </a:cubicBezTo>
                  <a:cubicBezTo>
                    <a:pt x="1054" y="1"/>
                    <a:pt x="1036" y="0"/>
                    <a:pt x="1019" y="0"/>
                  </a:cubicBezTo>
                  <a:lnTo>
                    <a:pt x="1019" y="0"/>
                  </a:lnTo>
                  <a:cubicBezTo>
                    <a:pt x="1002" y="0"/>
                    <a:pt x="984" y="1"/>
                    <a:pt x="967" y="1"/>
                  </a:cubicBezTo>
                  <a:cubicBezTo>
                    <a:pt x="950" y="2"/>
                    <a:pt x="933" y="4"/>
                    <a:pt x="916" y="5"/>
                  </a:cubicBezTo>
                  <a:cubicBezTo>
                    <a:pt x="899" y="7"/>
                    <a:pt x="882" y="10"/>
                    <a:pt x="865" y="12"/>
                  </a:cubicBezTo>
                  <a:cubicBezTo>
                    <a:pt x="848" y="15"/>
                    <a:pt x="831" y="18"/>
                    <a:pt x="814" y="21"/>
                  </a:cubicBezTo>
                  <a:cubicBezTo>
                    <a:pt x="797" y="25"/>
                    <a:pt x="781" y="29"/>
                    <a:pt x="764" y="33"/>
                  </a:cubicBezTo>
                  <a:cubicBezTo>
                    <a:pt x="747" y="38"/>
                    <a:pt x="731" y="42"/>
                    <a:pt x="714" y="47"/>
                  </a:cubicBezTo>
                  <a:cubicBezTo>
                    <a:pt x="698" y="52"/>
                    <a:pt x="681" y="58"/>
                    <a:pt x="665" y="63"/>
                  </a:cubicBezTo>
                  <a:cubicBezTo>
                    <a:pt x="649" y="70"/>
                    <a:pt x="633" y="76"/>
                    <a:pt x="617" y="83"/>
                  </a:cubicBezTo>
                  <a:cubicBezTo>
                    <a:pt x="601" y="90"/>
                    <a:pt x="586" y="97"/>
                    <a:pt x="570" y="104"/>
                  </a:cubicBezTo>
                  <a:cubicBezTo>
                    <a:pt x="555" y="112"/>
                    <a:pt x="539" y="120"/>
                    <a:pt x="524" y="128"/>
                  </a:cubicBezTo>
                  <a:cubicBezTo>
                    <a:pt x="509" y="137"/>
                    <a:pt x="495" y="145"/>
                    <a:pt x="480" y="154"/>
                  </a:cubicBezTo>
                  <a:cubicBezTo>
                    <a:pt x="466" y="164"/>
                    <a:pt x="451" y="173"/>
                    <a:pt x="437" y="183"/>
                  </a:cubicBezTo>
                  <a:cubicBezTo>
                    <a:pt x="423" y="193"/>
                    <a:pt x="409" y="203"/>
                    <a:pt x="395" y="213"/>
                  </a:cubicBezTo>
                  <a:cubicBezTo>
                    <a:pt x="382" y="224"/>
                    <a:pt x="368" y="235"/>
                    <a:pt x="355" y="246"/>
                  </a:cubicBezTo>
                  <a:cubicBezTo>
                    <a:pt x="342" y="257"/>
                    <a:pt x="330" y="269"/>
                    <a:pt x="317" y="280"/>
                  </a:cubicBezTo>
                  <a:cubicBezTo>
                    <a:pt x="305" y="292"/>
                    <a:pt x="292" y="305"/>
                    <a:pt x="280" y="317"/>
                  </a:cubicBezTo>
                  <a:cubicBezTo>
                    <a:pt x="269" y="330"/>
                    <a:pt x="257" y="342"/>
                    <a:pt x="246" y="355"/>
                  </a:cubicBezTo>
                  <a:cubicBezTo>
                    <a:pt x="235" y="368"/>
                    <a:pt x="224" y="382"/>
                    <a:pt x="213" y="395"/>
                  </a:cubicBezTo>
                  <a:cubicBezTo>
                    <a:pt x="203" y="409"/>
                    <a:pt x="193" y="423"/>
                    <a:pt x="183" y="437"/>
                  </a:cubicBezTo>
                  <a:cubicBezTo>
                    <a:pt x="173" y="451"/>
                    <a:pt x="164" y="466"/>
                    <a:pt x="154" y="480"/>
                  </a:cubicBezTo>
                  <a:cubicBezTo>
                    <a:pt x="145" y="495"/>
                    <a:pt x="137" y="509"/>
                    <a:pt x="128" y="524"/>
                  </a:cubicBezTo>
                  <a:cubicBezTo>
                    <a:pt x="120" y="539"/>
                    <a:pt x="112" y="555"/>
                    <a:pt x="104" y="570"/>
                  </a:cubicBezTo>
                  <a:cubicBezTo>
                    <a:pt x="97" y="586"/>
                    <a:pt x="90" y="601"/>
                    <a:pt x="83" y="617"/>
                  </a:cubicBezTo>
                  <a:cubicBezTo>
                    <a:pt x="76" y="633"/>
                    <a:pt x="70" y="649"/>
                    <a:pt x="63" y="665"/>
                  </a:cubicBezTo>
                  <a:cubicBezTo>
                    <a:pt x="58" y="681"/>
                    <a:pt x="52" y="698"/>
                    <a:pt x="47" y="714"/>
                  </a:cubicBezTo>
                  <a:cubicBezTo>
                    <a:pt x="42" y="731"/>
                    <a:pt x="38" y="747"/>
                    <a:pt x="33" y="764"/>
                  </a:cubicBezTo>
                  <a:cubicBezTo>
                    <a:pt x="29" y="781"/>
                    <a:pt x="25" y="797"/>
                    <a:pt x="21" y="814"/>
                  </a:cubicBezTo>
                  <a:cubicBezTo>
                    <a:pt x="18" y="831"/>
                    <a:pt x="15" y="848"/>
                    <a:pt x="12" y="865"/>
                  </a:cubicBezTo>
                  <a:cubicBezTo>
                    <a:pt x="10" y="882"/>
                    <a:pt x="7" y="899"/>
                    <a:pt x="5" y="916"/>
                  </a:cubicBezTo>
                  <a:cubicBezTo>
                    <a:pt x="4" y="933"/>
                    <a:pt x="2" y="950"/>
                    <a:pt x="1" y="967"/>
                  </a:cubicBezTo>
                  <a:cubicBezTo>
                    <a:pt x="1" y="984"/>
                    <a:pt x="0" y="1001"/>
                    <a:pt x="0" y="1019"/>
                  </a:cubicBezTo>
                  <a:lnTo>
                    <a:pt x="0" y="1019"/>
                  </a:lnTo>
                  <a:cubicBezTo>
                    <a:pt x="0" y="1036"/>
                    <a:pt x="1" y="1053"/>
                    <a:pt x="1" y="1071"/>
                  </a:cubicBezTo>
                  <a:cubicBezTo>
                    <a:pt x="2" y="1088"/>
                    <a:pt x="4" y="1105"/>
                    <a:pt x="5" y="1122"/>
                  </a:cubicBezTo>
                  <a:cubicBezTo>
                    <a:pt x="7" y="1139"/>
                    <a:pt x="10" y="1156"/>
                    <a:pt x="12" y="1173"/>
                  </a:cubicBezTo>
                  <a:cubicBezTo>
                    <a:pt x="15" y="1190"/>
                    <a:pt x="18" y="1207"/>
                    <a:pt x="21" y="1224"/>
                  </a:cubicBezTo>
                  <a:cubicBezTo>
                    <a:pt x="25" y="1240"/>
                    <a:pt x="29" y="1257"/>
                    <a:pt x="33" y="1274"/>
                  </a:cubicBezTo>
                  <a:cubicBezTo>
                    <a:pt x="38" y="1290"/>
                    <a:pt x="42" y="1307"/>
                    <a:pt x="47" y="1324"/>
                  </a:cubicBezTo>
                  <a:cubicBezTo>
                    <a:pt x="52" y="1340"/>
                    <a:pt x="58" y="1356"/>
                    <a:pt x="63" y="1373"/>
                  </a:cubicBezTo>
                  <a:cubicBezTo>
                    <a:pt x="70" y="1389"/>
                    <a:pt x="76" y="1405"/>
                    <a:pt x="83" y="1421"/>
                  </a:cubicBezTo>
                  <a:cubicBezTo>
                    <a:pt x="90" y="1436"/>
                    <a:pt x="97" y="1452"/>
                    <a:pt x="104" y="1468"/>
                  </a:cubicBezTo>
                  <a:cubicBezTo>
                    <a:pt x="112" y="1483"/>
                    <a:pt x="120" y="1498"/>
                    <a:pt x="128" y="1514"/>
                  </a:cubicBezTo>
                  <a:cubicBezTo>
                    <a:pt x="137" y="1528"/>
                    <a:pt x="145" y="1543"/>
                    <a:pt x="154" y="1558"/>
                  </a:cubicBezTo>
                  <a:cubicBezTo>
                    <a:pt x="164" y="1572"/>
                    <a:pt x="173" y="1586"/>
                    <a:pt x="183" y="1601"/>
                  </a:cubicBezTo>
                  <a:cubicBezTo>
                    <a:pt x="193" y="1615"/>
                    <a:pt x="203" y="1629"/>
                    <a:pt x="213" y="1643"/>
                  </a:cubicBezTo>
                  <a:cubicBezTo>
                    <a:pt x="224" y="1656"/>
                    <a:pt x="235" y="1669"/>
                    <a:pt x="246" y="1683"/>
                  </a:cubicBezTo>
                  <a:cubicBezTo>
                    <a:pt x="257" y="1695"/>
                    <a:pt x="269" y="1708"/>
                    <a:pt x="280" y="1721"/>
                  </a:cubicBezTo>
                  <a:cubicBezTo>
                    <a:pt x="292" y="1733"/>
                    <a:pt x="305" y="1745"/>
                    <a:pt x="317" y="1758"/>
                  </a:cubicBezTo>
                  <a:cubicBezTo>
                    <a:pt x="330" y="1769"/>
                    <a:pt x="342" y="1780"/>
                    <a:pt x="355" y="1792"/>
                  </a:cubicBezTo>
                  <a:cubicBezTo>
                    <a:pt x="368" y="1803"/>
                    <a:pt x="382" y="1814"/>
                    <a:pt x="395" y="1825"/>
                  </a:cubicBezTo>
                  <a:cubicBezTo>
                    <a:pt x="409" y="1835"/>
                    <a:pt x="423" y="1845"/>
                    <a:pt x="437" y="1855"/>
                  </a:cubicBezTo>
                  <a:cubicBezTo>
                    <a:pt x="451" y="1864"/>
                    <a:pt x="466" y="1874"/>
                    <a:pt x="480" y="1884"/>
                  </a:cubicBezTo>
                  <a:cubicBezTo>
                    <a:pt x="495" y="1892"/>
                    <a:pt x="509" y="1901"/>
                    <a:pt x="524" y="1910"/>
                  </a:cubicBezTo>
                  <a:cubicBezTo>
                    <a:pt x="539" y="1918"/>
                    <a:pt x="555" y="1926"/>
                    <a:pt x="570" y="1934"/>
                  </a:cubicBezTo>
                  <a:cubicBezTo>
                    <a:pt x="586" y="1941"/>
                    <a:pt x="601" y="1948"/>
                    <a:pt x="617" y="1955"/>
                  </a:cubicBezTo>
                  <a:cubicBezTo>
                    <a:pt x="633" y="1961"/>
                    <a:pt x="649" y="1968"/>
                    <a:pt x="665" y="1975"/>
                  </a:cubicBezTo>
                  <a:cubicBezTo>
                    <a:pt x="681" y="1980"/>
                    <a:pt x="698" y="1985"/>
                    <a:pt x="714" y="1991"/>
                  </a:cubicBezTo>
                  <a:cubicBezTo>
                    <a:pt x="731" y="1995"/>
                    <a:pt x="747" y="2000"/>
                    <a:pt x="764" y="2005"/>
                  </a:cubicBezTo>
                  <a:cubicBezTo>
                    <a:pt x="781" y="2009"/>
                    <a:pt x="797" y="2013"/>
                    <a:pt x="814" y="2017"/>
                  </a:cubicBezTo>
                  <a:cubicBezTo>
                    <a:pt x="831" y="2020"/>
                    <a:pt x="848" y="2023"/>
                    <a:pt x="865" y="2026"/>
                  </a:cubicBezTo>
                  <a:cubicBezTo>
                    <a:pt x="882" y="2028"/>
                    <a:pt x="899" y="2030"/>
                    <a:pt x="916" y="2033"/>
                  </a:cubicBezTo>
                  <a:cubicBezTo>
                    <a:pt x="933" y="2034"/>
                    <a:pt x="950" y="2035"/>
                    <a:pt x="967" y="2037"/>
                  </a:cubicBezTo>
                  <a:cubicBezTo>
                    <a:pt x="984" y="2037"/>
                    <a:pt x="1002" y="2037"/>
                    <a:pt x="1019" y="2038"/>
                  </a:cubicBezTo>
                  <a:lnTo>
                    <a:pt x="1019" y="2038"/>
                  </a:lnTo>
                  <a:cubicBezTo>
                    <a:pt x="1036" y="2037"/>
                    <a:pt x="1054" y="2037"/>
                    <a:pt x="1071" y="2037"/>
                  </a:cubicBezTo>
                  <a:cubicBezTo>
                    <a:pt x="1088" y="2035"/>
                    <a:pt x="1105" y="2034"/>
                    <a:pt x="1122" y="2033"/>
                  </a:cubicBezTo>
                  <a:cubicBezTo>
                    <a:pt x="1139" y="2030"/>
                    <a:pt x="1156" y="2028"/>
                    <a:pt x="1173" y="2026"/>
                  </a:cubicBezTo>
                  <a:cubicBezTo>
                    <a:pt x="1190" y="2023"/>
                    <a:pt x="1207" y="2020"/>
                    <a:pt x="1224" y="2017"/>
                  </a:cubicBezTo>
                  <a:cubicBezTo>
                    <a:pt x="1241" y="2013"/>
                    <a:pt x="1257" y="2009"/>
                    <a:pt x="1274" y="2005"/>
                  </a:cubicBezTo>
                  <a:cubicBezTo>
                    <a:pt x="1291" y="2000"/>
                    <a:pt x="1307" y="1995"/>
                    <a:pt x="1324" y="1991"/>
                  </a:cubicBezTo>
                  <a:cubicBezTo>
                    <a:pt x="1340" y="1985"/>
                    <a:pt x="1357" y="1980"/>
                    <a:pt x="1373" y="1975"/>
                  </a:cubicBezTo>
                  <a:cubicBezTo>
                    <a:pt x="1389" y="1968"/>
                    <a:pt x="1405" y="1961"/>
                    <a:pt x="1421" y="1955"/>
                  </a:cubicBezTo>
                  <a:cubicBezTo>
                    <a:pt x="1437" y="1948"/>
                    <a:pt x="1452" y="1941"/>
                    <a:pt x="1468" y="1934"/>
                  </a:cubicBezTo>
                  <a:cubicBezTo>
                    <a:pt x="1483" y="1926"/>
                    <a:pt x="1499" y="1918"/>
                    <a:pt x="1514" y="1910"/>
                  </a:cubicBezTo>
                  <a:cubicBezTo>
                    <a:pt x="1529" y="1901"/>
                    <a:pt x="1543" y="1892"/>
                    <a:pt x="1558" y="1884"/>
                  </a:cubicBezTo>
                  <a:cubicBezTo>
                    <a:pt x="1572" y="1874"/>
                    <a:pt x="1587" y="1864"/>
                    <a:pt x="1601" y="1855"/>
                  </a:cubicBezTo>
                  <a:cubicBezTo>
                    <a:pt x="1615" y="1845"/>
                    <a:pt x="1629" y="1835"/>
                    <a:pt x="1643" y="1825"/>
                  </a:cubicBezTo>
                  <a:cubicBezTo>
                    <a:pt x="1656" y="1814"/>
                    <a:pt x="1670" y="1803"/>
                    <a:pt x="1683" y="1792"/>
                  </a:cubicBezTo>
                  <a:cubicBezTo>
                    <a:pt x="1696" y="1780"/>
                    <a:pt x="1708" y="1769"/>
                    <a:pt x="1721" y="1758"/>
                  </a:cubicBezTo>
                  <a:cubicBezTo>
                    <a:pt x="1733" y="1745"/>
                    <a:pt x="1746" y="1733"/>
                    <a:pt x="1758" y="1721"/>
                  </a:cubicBezTo>
                  <a:cubicBezTo>
                    <a:pt x="1769" y="1708"/>
                    <a:pt x="1781" y="1695"/>
                    <a:pt x="1792" y="1683"/>
                  </a:cubicBezTo>
                  <a:cubicBezTo>
                    <a:pt x="1803" y="1669"/>
                    <a:pt x="1814" y="1656"/>
                    <a:pt x="1825" y="1643"/>
                  </a:cubicBezTo>
                  <a:cubicBezTo>
                    <a:pt x="1835" y="1629"/>
                    <a:pt x="1845" y="1615"/>
                    <a:pt x="1855" y="1601"/>
                  </a:cubicBezTo>
                  <a:cubicBezTo>
                    <a:pt x="1865" y="1586"/>
                    <a:pt x="1874" y="1572"/>
                    <a:pt x="1884" y="1558"/>
                  </a:cubicBezTo>
                  <a:cubicBezTo>
                    <a:pt x="1893" y="1543"/>
                    <a:pt x="1901" y="1528"/>
                    <a:pt x="1910" y="1514"/>
                  </a:cubicBezTo>
                  <a:cubicBezTo>
                    <a:pt x="1918" y="1498"/>
                    <a:pt x="1926" y="1483"/>
                    <a:pt x="1934" y="1468"/>
                  </a:cubicBezTo>
                  <a:cubicBezTo>
                    <a:pt x="1941" y="1452"/>
                    <a:pt x="1948" y="1436"/>
                    <a:pt x="1955" y="1421"/>
                  </a:cubicBezTo>
                  <a:cubicBezTo>
                    <a:pt x="1961" y="1405"/>
                    <a:pt x="1968" y="1389"/>
                    <a:pt x="1975" y="1373"/>
                  </a:cubicBezTo>
                  <a:cubicBezTo>
                    <a:pt x="1980" y="1356"/>
                    <a:pt x="1985" y="1340"/>
                    <a:pt x="1991" y="1324"/>
                  </a:cubicBezTo>
                  <a:cubicBezTo>
                    <a:pt x="1995" y="1307"/>
                    <a:pt x="2000" y="1290"/>
                    <a:pt x="2005" y="1274"/>
                  </a:cubicBezTo>
                  <a:cubicBezTo>
                    <a:pt x="2009" y="1257"/>
                    <a:pt x="2013" y="1240"/>
                    <a:pt x="2017" y="1224"/>
                  </a:cubicBezTo>
                  <a:cubicBezTo>
                    <a:pt x="2020" y="1207"/>
                    <a:pt x="2023" y="1190"/>
                    <a:pt x="2026" y="1173"/>
                  </a:cubicBezTo>
                  <a:cubicBezTo>
                    <a:pt x="2028" y="1156"/>
                    <a:pt x="2030" y="1139"/>
                    <a:pt x="2033" y="1122"/>
                  </a:cubicBezTo>
                  <a:cubicBezTo>
                    <a:pt x="2034" y="1105"/>
                    <a:pt x="2035" y="1088"/>
                    <a:pt x="2037" y="1071"/>
                  </a:cubicBezTo>
                  <a:cubicBezTo>
                    <a:pt x="2037" y="1053"/>
                    <a:pt x="2037" y="1036"/>
                    <a:pt x="2038" y="1019"/>
                  </a:cubicBezTo>
                </a:path>
              </a:pathLst>
            </a:custGeom>
            <a:noFill/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 noChangeArrowheads="1"/>
            </p:cNvSpPr>
            <p:nvPr/>
          </p:nvSpPr>
          <p:spPr bwMode="auto">
            <a:xfrm>
              <a:off x="1499" y="1911"/>
              <a:ext cx="461" cy="461"/>
            </a:xfrm>
            <a:custGeom>
              <a:avLst/>
              <a:gdLst>
                <a:gd name="T0" fmla="*/ 2033 w 2039"/>
                <a:gd name="T1" fmla="*/ 916 h 2039"/>
                <a:gd name="T2" fmla="*/ 2005 w 2039"/>
                <a:gd name="T3" fmla="*/ 764 h 2039"/>
                <a:gd name="T4" fmla="*/ 1955 w 2039"/>
                <a:gd name="T5" fmla="*/ 617 h 2039"/>
                <a:gd name="T6" fmla="*/ 1884 w 2039"/>
                <a:gd name="T7" fmla="*/ 480 h 2039"/>
                <a:gd name="T8" fmla="*/ 1792 w 2039"/>
                <a:gd name="T9" fmla="*/ 355 h 2039"/>
                <a:gd name="T10" fmla="*/ 1683 w 2039"/>
                <a:gd name="T11" fmla="*/ 246 h 2039"/>
                <a:gd name="T12" fmla="*/ 1558 w 2039"/>
                <a:gd name="T13" fmla="*/ 154 h 2039"/>
                <a:gd name="T14" fmla="*/ 1421 w 2039"/>
                <a:gd name="T15" fmla="*/ 83 h 2039"/>
                <a:gd name="T16" fmla="*/ 1274 w 2039"/>
                <a:gd name="T17" fmla="*/ 33 h 2039"/>
                <a:gd name="T18" fmla="*/ 1122 w 2039"/>
                <a:gd name="T19" fmla="*/ 5 h 2039"/>
                <a:gd name="T20" fmla="*/ 1019 w 2039"/>
                <a:gd name="T21" fmla="*/ 0 h 2039"/>
                <a:gd name="T22" fmla="*/ 865 w 2039"/>
                <a:gd name="T23" fmla="*/ 12 h 2039"/>
                <a:gd name="T24" fmla="*/ 714 w 2039"/>
                <a:gd name="T25" fmla="*/ 47 h 2039"/>
                <a:gd name="T26" fmla="*/ 570 w 2039"/>
                <a:gd name="T27" fmla="*/ 104 h 2039"/>
                <a:gd name="T28" fmla="*/ 437 w 2039"/>
                <a:gd name="T29" fmla="*/ 183 h 2039"/>
                <a:gd name="T30" fmla="*/ 317 w 2039"/>
                <a:gd name="T31" fmla="*/ 280 h 2039"/>
                <a:gd name="T32" fmla="*/ 213 w 2039"/>
                <a:gd name="T33" fmla="*/ 395 h 2039"/>
                <a:gd name="T34" fmla="*/ 128 w 2039"/>
                <a:gd name="T35" fmla="*/ 524 h 2039"/>
                <a:gd name="T36" fmla="*/ 63 w 2039"/>
                <a:gd name="T37" fmla="*/ 665 h 2039"/>
                <a:gd name="T38" fmla="*/ 21 w 2039"/>
                <a:gd name="T39" fmla="*/ 814 h 2039"/>
                <a:gd name="T40" fmla="*/ 1 w 2039"/>
                <a:gd name="T41" fmla="*/ 967 h 2039"/>
                <a:gd name="T42" fmla="*/ 1 w 2039"/>
                <a:gd name="T43" fmla="*/ 1071 h 2039"/>
                <a:gd name="T44" fmla="*/ 21 w 2039"/>
                <a:gd name="T45" fmla="*/ 1224 h 2039"/>
                <a:gd name="T46" fmla="*/ 63 w 2039"/>
                <a:gd name="T47" fmla="*/ 1373 h 2039"/>
                <a:gd name="T48" fmla="*/ 128 w 2039"/>
                <a:gd name="T49" fmla="*/ 1514 h 2039"/>
                <a:gd name="T50" fmla="*/ 213 w 2039"/>
                <a:gd name="T51" fmla="*/ 1643 h 2039"/>
                <a:gd name="T52" fmla="*/ 317 w 2039"/>
                <a:gd name="T53" fmla="*/ 1758 h 2039"/>
                <a:gd name="T54" fmla="*/ 437 w 2039"/>
                <a:gd name="T55" fmla="*/ 1855 h 2039"/>
                <a:gd name="T56" fmla="*/ 570 w 2039"/>
                <a:gd name="T57" fmla="*/ 1934 h 2039"/>
                <a:gd name="T58" fmla="*/ 714 w 2039"/>
                <a:gd name="T59" fmla="*/ 1991 h 2039"/>
                <a:gd name="T60" fmla="*/ 865 w 2039"/>
                <a:gd name="T61" fmla="*/ 2026 h 2039"/>
                <a:gd name="T62" fmla="*/ 1019 w 2039"/>
                <a:gd name="T63" fmla="*/ 2038 h 2039"/>
                <a:gd name="T64" fmla="*/ 1122 w 2039"/>
                <a:gd name="T65" fmla="*/ 2033 h 2039"/>
                <a:gd name="T66" fmla="*/ 1274 w 2039"/>
                <a:gd name="T67" fmla="*/ 2005 h 2039"/>
                <a:gd name="T68" fmla="*/ 1421 w 2039"/>
                <a:gd name="T69" fmla="*/ 1955 h 2039"/>
                <a:gd name="T70" fmla="*/ 1558 w 2039"/>
                <a:gd name="T71" fmla="*/ 1884 h 2039"/>
                <a:gd name="T72" fmla="*/ 1683 w 2039"/>
                <a:gd name="T73" fmla="*/ 1792 h 2039"/>
                <a:gd name="T74" fmla="*/ 1792 w 2039"/>
                <a:gd name="T75" fmla="*/ 1683 h 2039"/>
                <a:gd name="T76" fmla="*/ 1884 w 2039"/>
                <a:gd name="T77" fmla="*/ 1558 h 2039"/>
                <a:gd name="T78" fmla="*/ 1955 w 2039"/>
                <a:gd name="T79" fmla="*/ 1421 h 2039"/>
                <a:gd name="T80" fmla="*/ 2005 w 2039"/>
                <a:gd name="T81" fmla="*/ 1274 h 2039"/>
                <a:gd name="T82" fmla="*/ 2033 w 2039"/>
                <a:gd name="T83" fmla="*/ 112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9" h="2039">
                  <a:moveTo>
                    <a:pt x="2038" y="1019"/>
                  </a:moveTo>
                  <a:cubicBezTo>
                    <a:pt x="2037" y="1001"/>
                    <a:pt x="2037" y="984"/>
                    <a:pt x="2037" y="967"/>
                  </a:cubicBezTo>
                  <a:cubicBezTo>
                    <a:pt x="2035" y="950"/>
                    <a:pt x="2034" y="933"/>
                    <a:pt x="2033" y="916"/>
                  </a:cubicBezTo>
                  <a:cubicBezTo>
                    <a:pt x="2030" y="899"/>
                    <a:pt x="2028" y="882"/>
                    <a:pt x="2026" y="865"/>
                  </a:cubicBezTo>
                  <a:cubicBezTo>
                    <a:pt x="2023" y="848"/>
                    <a:pt x="2020" y="831"/>
                    <a:pt x="2017" y="814"/>
                  </a:cubicBezTo>
                  <a:cubicBezTo>
                    <a:pt x="2013" y="797"/>
                    <a:pt x="2009" y="781"/>
                    <a:pt x="2005" y="764"/>
                  </a:cubicBezTo>
                  <a:cubicBezTo>
                    <a:pt x="2000" y="747"/>
                    <a:pt x="1995" y="731"/>
                    <a:pt x="1991" y="714"/>
                  </a:cubicBezTo>
                  <a:cubicBezTo>
                    <a:pt x="1985" y="698"/>
                    <a:pt x="1980" y="681"/>
                    <a:pt x="1975" y="665"/>
                  </a:cubicBezTo>
                  <a:cubicBezTo>
                    <a:pt x="1968" y="649"/>
                    <a:pt x="1961" y="633"/>
                    <a:pt x="1955" y="617"/>
                  </a:cubicBezTo>
                  <a:cubicBezTo>
                    <a:pt x="1948" y="601"/>
                    <a:pt x="1941" y="586"/>
                    <a:pt x="1934" y="570"/>
                  </a:cubicBezTo>
                  <a:cubicBezTo>
                    <a:pt x="1926" y="555"/>
                    <a:pt x="1918" y="539"/>
                    <a:pt x="1910" y="524"/>
                  </a:cubicBezTo>
                  <a:cubicBezTo>
                    <a:pt x="1901" y="509"/>
                    <a:pt x="1893" y="495"/>
                    <a:pt x="1884" y="480"/>
                  </a:cubicBezTo>
                  <a:cubicBezTo>
                    <a:pt x="1874" y="466"/>
                    <a:pt x="1865" y="451"/>
                    <a:pt x="1855" y="437"/>
                  </a:cubicBezTo>
                  <a:cubicBezTo>
                    <a:pt x="1845" y="423"/>
                    <a:pt x="1835" y="409"/>
                    <a:pt x="1825" y="395"/>
                  </a:cubicBezTo>
                  <a:cubicBezTo>
                    <a:pt x="1814" y="382"/>
                    <a:pt x="1803" y="368"/>
                    <a:pt x="1792" y="355"/>
                  </a:cubicBezTo>
                  <a:cubicBezTo>
                    <a:pt x="1781" y="342"/>
                    <a:pt x="1769" y="330"/>
                    <a:pt x="1758" y="317"/>
                  </a:cubicBezTo>
                  <a:cubicBezTo>
                    <a:pt x="1746" y="305"/>
                    <a:pt x="1733" y="292"/>
                    <a:pt x="1721" y="280"/>
                  </a:cubicBezTo>
                  <a:cubicBezTo>
                    <a:pt x="1708" y="269"/>
                    <a:pt x="1696" y="257"/>
                    <a:pt x="1683" y="246"/>
                  </a:cubicBezTo>
                  <a:cubicBezTo>
                    <a:pt x="1670" y="235"/>
                    <a:pt x="1656" y="224"/>
                    <a:pt x="1643" y="213"/>
                  </a:cubicBezTo>
                  <a:cubicBezTo>
                    <a:pt x="1629" y="203"/>
                    <a:pt x="1615" y="193"/>
                    <a:pt x="1601" y="183"/>
                  </a:cubicBezTo>
                  <a:cubicBezTo>
                    <a:pt x="1587" y="173"/>
                    <a:pt x="1572" y="164"/>
                    <a:pt x="1558" y="154"/>
                  </a:cubicBezTo>
                  <a:cubicBezTo>
                    <a:pt x="1543" y="145"/>
                    <a:pt x="1529" y="137"/>
                    <a:pt x="1514" y="128"/>
                  </a:cubicBezTo>
                  <a:cubicBezTo>
                    <a:pt x="1499" y="120"/>
                    <a:pt x="1483" y="112"/>
                    <a:pt x="1468" y="104"/>
                  </a:cubicBezTo>
                  <a:cubicBezTo>
                    <a:pt x="1452" y="97"/>
                    <a:pt x="1437" y="90"/>
                    <a:pt x="1421" y="83"/>
                  </a:cubicBezTo>
                  <a:cubicBezTo>
                    <a:pt x="1405" y="76"/>
                    <a:pt x="1389" y="70"/>
                    <a:pt x="1373" y="63"/>
                  </a:cubicBezTo>
                  <a:cubicBezTo>
                    <a:pt x="1357" y="58"/>
                    <a:pt x="1340" y="52"/>
                    <a:pt x="1324" y="47"/>
                  </a:cubicBezTo>
                  <a:cubicBezTo>
                    <a:pt x="1307" y="42"/>
                    <a:pt x="1291" y="38"/>
                    <a:pt x="1274" y="33"/>
                  </a:cubicBezTo>
                  <a:cubicBezTo>
                    <a:pt x="1257" y="29"/>
                    <a:pt x="1241" y="25"/>
                    <a:pt x="1224" y="21"/>
                  </a:cubicBezTo>
                  <a:cubicBezTo>
                    <a:pt x="1207" y="18"/>
                    <a:pt x="1190" y="15"/>
                    <a:pt x="1173" y="12"/>
                  </a:cubicBezTo>
                  <a:cubicBezTo>
                    <a:pt x="1156" y="10"/>
                    <a:pt x="1139" y="7"/>
                    <a:pt x="1122" y="5"/>
                  </a:cubicBezTo>
                  <a:cubicBezTo>
                    <a:pt x="1105" y="4"/>
                    <a:pt x="1088" y="2"/>
                    <a:pt x="1071" y="1"/>
                  </a:cubicBezTo>
                  <a:cubicBezTo>
                    <a:pt x="1054" y="1"/>
                    <a:pt x="1036" y="0"/>
                    <a:pt x="1019" y="0"/>
                  </a:cubicBezTo>
                  <a:lnTo>
                    <a:pt x="1019" y="0"/>
                  </a:lnTo>
                  <a:cubicBezTo>
                    <a:pt x="1002" y="0"/>
                    <a:pt x="984" y="1"/>
                    <a:pt x="967" y="1"/>
                  </a:cubicBezTo>
                  <a:cubicBezTo>
                    <a:pt x="950" y="2"/>
                    <a:pt x="933" y="4"/>
                    <a:pt x="916" y="5"/>
                  </a:cubicBezTo>
                  <a:cubicBezTo>
                    <a:pt x="899" y="7"/>
                    <a:pt x="882" y="10"/>
                    <a:pt x="865" y="12"/>
                  </a:cubicBezTo>
                  <a:cubicBezTo>
                    <a:pt x="848" y="15"/>
                    <a:pt x="831" y="18"/>
                    <a:pt x="814" y="21"/>
                  </a:cubicBezTo>
                  <a:cubicBezTo>
                    <a:pt x="797" y="25"/>
                    <a:pt x="781" y="29"/>
                    <a:pt x="764" y="33"/>
                  </a:cubicBezTo>
                  <a:cubicBezTo>
                    <a:pt x="747" y="38"/>
                    <a:pt x="731" y="42"/>
                    <a:pt x="714" y="47"/>
                  </a:cubicBezTo>
                  <a:cubicBezTo>
                    <a:pt x="698" y="52"/>
                    <a:pt x="681" y="58"/>
                    <a:pt x="665" y="63"/>
                  </a:cubicBezTo>
                  <a:cubicBezTo>
                    <a:pt x="649" y="70"/>
                    <a:pt x="633" y="76"/>
                    <a:pt x="617" y="83"/>
                  </a:cubicBezTo>
                  <a:cubicBezTo>
                    <a:pt x="601" y="90"/>
                    <a:pt x="586" y="97"/>
                    <a:pt x="570" y="104"/>
                  </a:cubicBezTo>
                  <a:cubicBezTo>
                    <a:pt x="555" y="112"/>
                    <a:pt x="539" y="120"/>
                    <a:pt x="524" y="128"/>
                  </a:cubicBezTo>
                  <a:cubicBezTo>
                    <a:pt x="509" y="137"/>
                    <a:pt x="495" y="145"/>
                    <a:pt x="480" y="154"/>
                  </a:cubicBezTo>
                  <a:cubicBezTo>
                    <a:pt x="466" y="164"/>
                    <a:pt x="451" y="173"/>
                    <a:pt x="437" y="183"/>
                  </a:cubicBezTo>
                  <a:cubicBezTo>
                    <a:pt x="423" y="193"/>
                    <a:pt x="409" y="203"/>
                    <a:pt x="395" y="213"/>
                  </a:cubicBezTo>
                  <a:cubicBezTo>
                    <a:pt x="382" y="224"/>
                    <a:pt x="368" y="235"/>
                    <a:pt x="355" y="246"/>
                  </a:cubicBezTo>
                  <a:cubicBezTo>
                    <a:pt x="342" y="257"/>
                    <a:pt x="330" y="269"/>
                    <a:pt x="317" y="280"/>
                  </a:cubicBezTo>
                  <a:cubicBezTo>
                    <a:pt x="305" y="292"/>
                    <a:pt x="292" y="305"/>
                    <a:pt x="280" y="317"/>
                  </a:cubicBezTo>
                  <a:cubicBezTo>
                    <a:pt x="269" y="330"/>
                    <a:pt x="257" y="342"/>
                    <a:pt x="246" y="355"/>
                  </a:cubicBezTo>
                  <a:cubicBezTo>
                    <a:pt x="235" y="368"/>
                    <a:pt x="224" y="382"/>
                    <a:pt x="213" y="395"/>
                  </a:cubicBezTo>
                  <a:cubicBezTo>
                    <a:pt x="203" y="409"/>
                    <a:pt x="193" y="423"/>
                    <a:pt x="183" y="437"/>
                  </a:cubicBezTo>
                  <a:cubicBezTo>
                    <a:pt x="173" y="451"/>
                    <a:pt x="164" y="466"/>
                    <a:pt x="154" y="480"/>
                  </a:cubicBezTo>
                  <a:cubicBezTo>
                    <a:pt x="145" y="495"/>
                    <a:pt x="137" y="509"/>
                    <a:pt x="128" y="524"/>
                  </a:cubicBezTo>
                  <a:cubicBezTo>
                    <a:pt x="120" y="539"/>
                    <a:pt x="112" y="555"/>
                    <a:pt x="104" y="570"/>
                  </a:cubicBezTo>
                  <a:cubicBezTo>
                    <a:pt x="97" y="586"/>
                    <a:pt x="90" y="601"/>
                    <a:pt x="83" y="617"/>
                  </a:cubicBezTo>
                  <a:cubicBezTo>
                    <a:pt x="76" y="633"/>
                    <a:pt x="70" y="649"/>
                    <a:pt x="63" y="665"/>
                  </a:cubicBezTo>
                  <a:cubicBezTo>
                    <a:pt x="58" y="681"/>
                    <a:pt x="52" y="698"/>
                    <a:pt x="47" y="714"/>
                  </a:cubicBezTo>
                  <a:cubicBezTo>
                    <a:pt x="42" y="731"/>
                    <a:pt x="38" y="747"/>
                    <a:pt x="33" y="764"/>
                  </a:cubicBezTo>
                  <a:cubicBezTo>
                    <a:pt x="29" y="781"/>
                    <a:pt x="25" y="797"/>
                    <a:pt x="21" y="814"/>
                  </a:cubicBezTo>
                  <a:cubicBezTo>
                    <a:pt x="18" y="831"/>
                    <a:pt x="15" y="848"/>
                    <a:pt x="12" y="865"/>
                  </a:cubicBezTo>
                  <a:cubicBezTo>
                    <a:pt x="10" y="882"/>
                    <a:pt x="7" y="899"/>
                    <a:pt x="5" y="916"/>
                  </a:cubicBezTo>
                  <a:cubicBezTo>
                    <a:pt x="4" y="933"/>
                    <a:pt x="2" y="950"/>
                    <a:pt x="1" y="967"/>
                  </a:cubicBezTo>
                  <a:cubicBezTo>
                    <a:pt x="1" y="984"/>
                    <a:pt x="0" y="1001"/>
                    <a:pt x="0" y="1019"/>
                  </a:cubicBezTo>
                  <a:lnTo>
                    <a:pt x="0" y="1019"/>
                  </a:lnTo>
                  <a:cubicBezTo>
                    <a:pt x="0" y="1036"/>
                    <a:pt x="1" y="1053"/>
                    <a:pt x="1" y="1071"/>
                  </a:cubicBezTo>
                  <a:cubicBezTo>
                    <a:pt x="2" y="1088"/>
                    <a:pt x="4" y="1105"/>
                    <a:pt x="5" y="1122"/>
                  </a:cubicBezTo>
                  <a:cubicBezTo>
                    <a:pt x="7" y="1139"/>
                    <a:pt x="10" y="1156"/>
                    <a:pt x="12" y="1173"/>
                  </a:cubicBezTo>
                  <a:cubicBezTo>
                    <a:pt x="15" y="1190"/>
                    <a:pt x="18" y="1207"/>
                    <a:pt x="21" y="1224"/>
                  </a:cubicBezTo>
                  <a:cubicBezTo>
                    <a:pt x="25" y="1240"/>
                    <a:pt x="29" y="1257"/>
                    <a:pt x="33" y="1274"/>
                  </a:cubicBezTo>
                  <a:cubicBezTo>
                    <a:pt x="38" y="1290"/>
                    <a:pt x="42" y="1307"/>
                    <a:pt x="47" y="1324"/>
                  </a:cubicBezTo>
                  <a:cubicBezTo>
                    <a:pt x="52" y="1340"/>
                    <a:pt x="58" y="1356"/>
                    <a:pt x="63" y="1373"/>
                  </a:cubicBezTo>
                  <a:cubicBezTo>
                    <a:pt x="70" y="1389"/>
                    <a:pt x="76" y="1405"/>
                    <a:pt x="83" y="1421"/>
                  </a:cubicBezTo>
                  <a:cubicBezTo>
                    <a:pt x="90" y="1436"/>
                    <a:pt x="97" y="1452"/>
                    <a:pt x="104" y="1468"/>
                  </a:cubicBezTo>
                  <a:cubicBezTo>
                    <a:pt x="112" y="1483"/>
                    <a:pt x="120" y="1498"/>
                    <a:pt x="128" y="1514"/>
                  </a:cubicBezTo>
                  <a:cubicBezTo>
                    <a:pt x="137" y="1528"/>
                    <a:pt x="145" y="1543"/>
                    <a:pt x="154" y="1558"/>
                  </a:cubicBezTo>
                  <a:cubicBezTo>
                    <a:pt x="164" y="1572"/>
                    <a:pt x="173" y="1586"/>
                    <a:pt x="183" y="1601"/>
                  </a:cubicBezTo>
                  <a:cubicBezTo>
                    <a:pt x="193" y="1615"/>
                    <a:pt x="203" y="1629"/>
                    <a:pt x="213" y="1643"/>
                  </a:cubicBezTo>
                  <a:cubicBezTo>
                    <a:pt x="224" y="1656"/>
                    <a:pt x="235" y="1669"/>
                    <a:pt x="246" y="1683"/>
                  </a:cubicBezTo>
                  <a:cubicBezTo>
                    <a:pt x="257" y="1695"/>
                    <a:pt x="269" y="1708"/>
                    <a:pt x="280" y="1721"/>
                  </a:cubicBezTo>
                  <a:cubicBezTo>
                    <a:pt x="292" y="1733"/>
                    <a:pt x="305" y="1745"/>
                    <a:pt x="317" y="1758"/>
                  </a:cubicBezTo>
                  <a:cubicBezTo>
                    <a:pt x="330" y="1769"/>
                    <a:pt x="342" y="1780"/>
                    <a:pt x="355" y="1792"/>
                  </a:cubicBezTo>
                  <a:cubicBezTo>
                    <a:pt x="368" y="1803"/>
                    <a:pt x="382" y="1814"/>
                    <a:pt x="395" y="1825"/>
                  </a:cubicBezTo>
                  <a:cubicBezTo>
                    <a:pt x="409" y="1835"/>
                    <a:pt x="423" y="1845"/>
                    <a:pt x="437" y="1855"/>
                  </a:cubicBezTo>
                  <a:cubicBezTo>
                    <a:pt x="451" y="1864"/>
                    <a:pt x="466" y="1874"/>
                    <a:pt x="480" y="1884"/>
                  </a:cubicBezTo>
                  <a:cubicBezTo>
                    <a:pt x="495" y="1892"/>
                    <a:pt x="509" y="1901"/>
                    <a:pt x="524" y="1910"/>
                  </a:cubicBezTo>
                  <a:cubicBezTo>
                    <a:pt x="539" y="1918"/>
                    <a:pt x="555" y="1926"/>
                    <a:pt x="570" y="1934"/>
                  </a:cubicBezTo>
                  <a:cubicBezTo>
                    <a:pt x="586" y="1941"/>
                    <a:pt x="601" y="1948"/>
                    <a:pt x="617" y="1955"/>
                  </a:cubicBezTo>
                  <a:cubicBezTo>
                    <a:pt x="633" y="1961"/>
                    <a:pt x="649" y="1968"/>
                    <a:pt x="665" y="1975"/>
                  </a:cubicBezTo>
                  <a:cubicBezTo>
                    <a:pt x="681" y="1980"/>
                    <a:pt x="698" y="1985"/>
                    <a:pt x="714" y="1991"/>
                  </a:cubicBezTo>
                  <a:cubicBezTo>
                    <a:pt x="731" y="1995"/>
                    <a:pt x="747" y="2000"/>
                    <a:pt x="764" y="2005"/>
                  </a:cubicBezTo>
                  <a:cubicBezTo>
                    <a:pt x="781" y="2009"/>
                    <a:pt x="797" y="2013"/>
                    <a:pt x="814" y="2017"/>
                  </a:cubicBezTo>
                  <a:cubicBezTo>
                    <a:pt x="831" y="2020"/>
                    <a:pt x="848" y="2023"/>
                    <a:pt x="865" y="2026"/>
                  </a:cubicBezTo>
                  <a:cubicBezTo>
                    <a:pt x="882" y="2028"/>
                    <a:pt x="899" y="2030"/>
                    <a:pt x="916" y="2033"/>
                  </a:cubicBezTo>
                  <a:cubicBezTo>
                    <a:pt x="933" y="2034"/>
                    <a:pt x="950" y="2035"/>
                    <a:pt x="967" y="2037"/>
                  </a:cubicBezTo>
                  <a:cubicBezTo>
                    <a:pt x="984" y="2037"/>
                    <a:pt x="1002" y="2037"/>
                    <a:pt x="1019" y="2038"/>
                  </a:cubicBezTo>
                  <a:lnTo>
                    <a:pt x="1019" y="2038"/>
                  </a:lnTo>
                  <a:cubicBezTo>
                    <a:pt x="1036" y="2037"/>
                    <a:pt x="1054" y="2037"/>
                    <a:pt x="1071" y="2037"/>
                  </a:cubicBezTo>
                  <a:cubicBezTo>
                    <a:pt x="1088" y="2035"/>
                    <a:pt x="1105" y="2034"/>
                    <a:pt x="1122" y="2033"/>
                  </a:cubicBezTo>
                  <a:cubicBezTo>
                    <a:pt x="1139" y="2030"/>
                    <a:pt x="1156" y="2028"/>
                    <a:pt x="1173" y="2026"/>
                  </a:cubicBezTo>
                  <a:cubicBezTo>
                    <a:pt x="1190" y="2023"/>
                    <a:pt x="1207" y="2020"/>
                    <a:pt x="1224" y="2017"/>
                  </a:cubicBezTo>
                  <a:cubicBezTo>
                    <a:pt x="1241" y="2013"/>
                    <a:pt x="1257" y="2009"/>
                    <a:pt x="1274" y="2005"/>
                  </a:cubicBezTo>
                  <a:cubicBezTo>
                    <a:pt x="1291" y="2000"/>
                    <a:pt x="1307" y="1995"/>
                    <a:pt x="1324" y="1991"/>
                  </a:cubicBezTo>
                  <a:cubicBezTo>
                    <a:pt x="1340" y="1985"/>
                    <a:pt x="1357" y="1980"/>
                    <a:pt x="1373" y="1975"/>
                  </a:cubicBezTo>
                  <a:cubicBezTo>
                    <a:pt x="1389" y="1968"/>
                    <a:pt x="1405" y="1961"/>
                    <a:pt x="1421" y="1955"/>
                  </a:cubicBezTo>
                  <a:cubicBezTo>
                    <a:pt x="1437" y="1948"/>
                    <a:pt x="1452" y="1941"/>
                    <a:pt x="1468" y="1934"/>
                  </a:cubicBezTo>
                  <a:cubicBezTo>
                    <a:pt x="1483" y="1926"/>
                    <a:pt x="1499" y="1918"/>
                    <a:pt x="1514" y="1910"/>
                  </a:cubicBezTo>
                  <a:cubicBezTo>
                    <a:pt x="1529" y="1901"/>
                    <a:pt x="1543" y="1892"/>
                    <a:pt x="1558" y="1884"/>
                  </a:cubicBezTo>
                  <a:cubicBezTo>
                    <a:pt x="1572" y="1874"/>
                    <a:pt x="1587" y="1864"/>
                    <a:pt x="1601" y="1855"/>
                  </a:cubicBezTo>
                  <a:cubicBezTo>
                    <a:pt x="1615" y="1845"/>
                    <a:pt x="1629" y="1835"/>
                    <a:pt x="1643" y="1825"/>
                  </a:cubicBezTo>
                  <a:cubicBezTo>
                    <a:pt x="1656" y="1814"/>
                    <a:pt x="1670" y="1803"/>
                    <a:pt x="1683" y="1792"/>
                  </a:cubicBezTo>
                  <a:cubicBezTo>
                    <a:pt x="1696" y="1780"/>
                    <a:pt x="1708" y="1769"/>
                    <a:pt x="1721" y="1758"/>
                  </a:cubicBezTo>
                  <a:cubicBezTo>
                    <a:pt x="1733" y="1745"/>
                    <a:pt x="1746" y="1733"/>
                    <a:pt x="1758" y="1721"/>
                  </a:cubicBezTo>
                  <a:cubicBezTo>
                    <a:pt x="1769" y="1708"/>
                    <a:pt x="1781" y="1695"/>
                    <a:pt x="1792" y="1683"/>
                  </a:cubicBezTo>
                  <a:cubicBezTo>
                    <a:pt x="1803" y="1669"/>
                    <a:pt x="1814" y="1656"/>
                    <a:pt x="1825" y="1643"/>
                  </a:cubicBezTo>
                  <a:cubicBezTo>
                    <a:pt x="1835" y="1629"/>
                    <a:pt x="1845" y="1615"/>
                    <a:pt x="1855" y="1601"/>
                  </a:cubicBezTo>
                  <a:cubicBezTo>
                    <a:pt x="1865" y="1586"/>
                    <a:pt x="1874" y="1572"/>
                    <a:pt x="1884" y="1558"/>
                  </a:cubicBezTo>
                  <a:cubicBezTo>
                    <a:pt x="1893" y="1543"/>
                    <a:pt x="1901" y="1528"/>
                    <a:pt x="1910" y="1514"/>
                  </a:cubicBezTo>
                  <a:cubicBezTo>
                    <a:pt x="1918" y="1498"/>
                    <a:pt x="1926" y="1483"/>
                    <a:pt x="1934" y="1468"/>
                  </a:cubicBezTo>
                  <a:cubicBezTo>
                    <a:pt x="1941" y="1452"/>
                    <a:pt x="1948" y="1436"/>
                    <a:pt x="1955" y="1421"/>
                  </a:cubicBezTo>
                  <a:cubicBezTo>
                    <a:pt x="1961" y="1405"/>
                    <a:pt x="1968" y="1389"/>
                    <a:pt x="1975" y="1373"/>
                  </a:cubicBezTo>
                  <a:cubicBezTo>
                    <a:pt x="1980" y="1356"/>
                    <a:pt x="1985" y="1340"/>
                    <a:pt x="1991" y="1324"/>
                  </a:cubicBezTo>
                  <a:cubicBezTo>
                    <a:pt x="1995" y="1307"/>
                    <a:pt x="2000" y="1290"/>
                    <a:pt x="2005" y="1274"/>
                  </a:cubicBezTo>
                  <a:cubicBezTo>
                    <a:pt x="2009" y="1257"/>
                    <a:pt x="2013" y="1240"/>
                    <a:pt x="2017" y="1224"/>
                  </a:cubicBezTo>
                  <a:cubicBezTo>
                    <a:pt x="2020" y="1207"/>
                    <a:pt x="2023" y="1190"/>
                    <a:pt x="2026" y="1173"/>
                  </a:cubicBezTo>
                  <a:cubicBezTo>
                    <a:pt x="2028" y="1156"/>
                    <a:pt x="2030" y="1139"/>
                    <a:pt x="2033" y="1122"/>
                  </a:cubicBezTo>
                  <a:cubicBezTo>
                    <a:pt x="2034" y="1105"/>
                    <a:pt x="2035" y="1088"/>
                    <a:pt x="2037" y="1071"/>
                  </a:cubicBezTo>
                  <a:cubicBezTo>
                    <a:pt x="2037" y="1053"/>
                    <a:pt x="2037" y="1036"/>
                    <a:pt x="2038" y="1019"/>
                  </a:cubicBezTo>
                </a:path>
              </a:pathLst>
            </a:custGeom>
            <a:noFill/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 noChangeArrowheads="1"/>
            </p:cNvSpPr>
            <p:nvPr/>
          </p:nvSpPr>
          <p:spPr bwMode="auto">
            <a:xfrm>
              <a:off x="899" y="2215"/>
              <a:ext cx="4" cy="4"/>
            </a:xfrm>
            <a:custGeom>
              <a:avLst/>
              <a:gdLst>
                <a:gd name="T0" fmla="*/ 0 w 24"/>
                <a:gd name="T1" fmla="*/ 23 h 24"/>
                <a:gd name="T2" fmla="*/ 0 w 24"/>
                <a:gd name="T3" fmla="*/ 0 h 24"/>
                <a:gd name="T4" fmla="*/ 23 w 24"/>
                <a:gd name="T5" fmla="*/ 0 h 24"/>
                <a:gd name="T6" fmla="*/ 23 w 24"/>
                <a:gd name="T7" fmla="*/ 23 h 24"/>
                <a:gd name="T8" fmla="*/ 0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8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 noChangeArrowheads="1"/>
            </p:cNvSpPr>
            <p:nvPr/>
          </p:nvSpPr>
          <p:spPr bwMode="auto">
            <a:xfrm>
              <a:off x="899" y="2279"/>
              <a:ext cx="4" cy="4"/>
            </a:xfrm>
            <a:custGeom>
              <a:avLst/>
              <a:gdLst>
                <a:gd name="T0" fmla="*/ 0 w 24"/>
                <a:gd name="T1" fmla="*/ 23 h 24"/>
                <a:gd name="T2" fmla="*/ 0 w 24"/>
                <a:gd name="T3" fmla="*/ 0 h 24"/>
                <a:gd name="T4" fmla="*/ 23 w 24"/>
                <a:gd name="T5" fmla="*/ 0 h 24"/>
                <a:gd name="T6" fmla="*/ 23 w 24"/>
                <a:gd name="T7" fmla="*/ 23 h 24"/>
                <a:gd name="T8" fmla="*/ 0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8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 noChangeArrowheads="1"/>
            </p:cNvSpPr>
            <p:nvPr/>
          </p:nvSpPr>
          <p:spPr bwMode="auto">
            <a:xfrm>
              <a:off x="899" y="2343"/>
              <a:ext cx="4" cy="4"/>
            </a:xfrm>
            <a:custGeom>
              <a:avLst/>
              <a:gdLst>
                <a:gd name="T0" fmla="*/ 0 w 24"/>
                <a:gd name="T1" fmla="*/ 23 h 24"/>
                <a:gd name="T2" fmla="*/ 0 w 24"/>
                <a:gd name="T3" fmla="*/ 0 h 24"/>
                <a:gd name="T4" fmla="*/ 23 w 24"/>
                <a:gd name="T5" fmla="*/ 0 h 24"/>
                <a:gd name="T6" fmla="*/ 23 w 24"/>
                <a:gd name="T7" fmla="*/ 23 h 24"/>
                <a:gd name="T8" fmla="*/ 0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8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 noChangeArrowheads="1"/>
            </p:cNvSpPr>
            <p:nvPr/>
          </p:nvSpPr>
          <p:spPr bwMode="auto">
            <a:xfrm>
              <a:off x="799" y="1969"/>
              <a:ext cx="216" cy="158"/>
            </a:xfrm>
            <a:custGeom>
              <a:avLst/>
              <a:gdLst>
                <a:gd name="T0" fmla="*/ 0 w 958"/>
                <a:gd name="T1" fmla="*/ 0 h 699"/>
                <a:gd name="T2" fmla="*/ 957 w 958"/>
                <a:gd name="T3" fmla="*/ 0 h 699"/>
                <a:gd name="T4" fmla="*/ 957 w 958"/>
                <a:gd name="T5" fmla="*/ 698 h 699"/>
                <a:gd name="T6" fmla="*/ 0 w 958"/>
                <a:gd name="T7" fmla="*/ 698 h 699"/>
                <a:gd name="T8" fmla="*/ 0 w 958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99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5"/>
                    <a:pt x="957" y="698"/>
                  </a:cubicBezTo>
                  <a:cubicBezTo>
                    <a:pt x="638" y="698"/>
                    <a:pt x="319" y="698"/>
                    <a:pt x="0" y="698"/>
                  </a:cubicBezTo>
                  <a:cubicBezTo>
                    <a:pt x="0" y="465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 noChangeArrowheads="1"/>
            </p:cNvSpPr>
            <p:nvPr/>
          </p:nvSpPr>
          <p:spPr bwMode="auto">
            <a:xfrm>
              <a:off x="846" y="2021"/>
              <a:ext cx="61" cy="66"/>
            </a:xfrm>
            <a:custGeom>
              <a:avLst/>
              <a:gdLst>
                <a:gd name="T0" fmla="*/ 0 w 275"/>
                <a:gd name="T1" fmla="*/ 293 h 294"/>
                <a:gd name="T2" fmla="*/ 107 w 275"/>
                <a:gd name="T3" fmla="*/ 140 h 294"/>
                <a:gd name="T4" fmla="*/ 8 w 275"/>
                <a:gd name="T5" fmla="*/ 0 h 294"/>
                <a:gd name="T6" fmla="*/ 70 w 275"/>
                <a:gd name="T7" fmla="*/ 0 h 294"/>
                <a:gd name="T8" fmla="*/ 115 w 275"/>
                <a:gd name="T9" fmla="*/ 68 h 294"/>
                <a:gd name="T10" fmla="*/ 115 w 275"/>
                <a:gd name="T11" fmla="*/ 68 h 294"/>
                <a:gd name="T12" fmla="*/ 136 w 275"/>
                <a:gd name="T13" fmla="*/ 101 h 294"/>
                <a:gd name="T14" fmla="*/ 136 w 275"/>
                <a:gd name="T15" fmla="*/ 101 h 294"/>
                <a:gd name="T16" fmla="*/ 158 w 275"/>
                <a:gd name="T17" fmla="*/ 69 h 294"/>
                <a:gd name="T18" fmla="*/ 207 w 275"/>
                <a:gd name="T19" fmla="*/ 0 h 294"/>
                <a:gd name="T20" fmla="*/ 267 w 275"/>
                <a:gd name="T21" fmla="*/ 0 h 294"/>
                <a:gd name="T22" fmla="*/ 165 w 275"/>
                <a:gd name="T23" fmla="*/ 138 h 294"/>
                <a:gd name="T24" fmla="*/ 274 w 275"/>
                <a:gd name="T25" fmla="*/ 293 h 294"/>
                <a:gd name="T26" fmla="*/ 213 w 275"/>
                <a:gd name="T27" fmla="*/ 293 h 294"/>
                <a:gd name="T28" fmla="*/ 153 w 275"/>
                <a:gd name="T29" fmla="*/ 202 h 294"/>
                <a:gd name="T30" fmla="*/ 137 w 275"/>
                <a:gd name="T31" fmla="*/ 177 h 294"/>
                <a:gd name="T32" fmla="*/ 60 w 275"/>
                <a:gd name="T33" fmla="*/ 293 h 294"/>
                <a:gd name="T34" fmla="*/ 0 w 275"/>
                <a:gd name="T35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294">
                  <a:moveTo>
                    <a:pt x="0" y="293"/>
                  </a:moveTo>
                  <a:cubicBezTo>
                    <a:pt x="36" y="242"/>
                    <a:pt x="71" y="191"/>
                    <a:pt x="107" y="140"/>
                  </a:cubicBezTo>
                  <a:cubicBezTo>
                    <a:pt x="74" y="93"/>
                    <a:pt x="41" y="47"/>
                    <a:pt x="8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85" y="23"/>
                    <a:pt x="100" y="45"/>
                    <a:pt x="115" y="68"/>
                  </a:cubicBezTo>
                  <a:lnTo>
                    <a:pt x="115" y="68"/>
                  </a:lnTo>
                  <a:cubicBezTo>
                    <a:pt x="124" y="81"/>
                    <a:pt x="131" y="92"/>
                    <a:pt x="136" y="101"/>
                  </a:cubicBezTo>
                  <a:lnTo>
                    <a:pt x="136" y="101"/>
                  </a:lnTo>
                  <a:cubicBezTo>
                    <a:pt x="144" y="89"/>
                    <a:pt x="151" y="78"/>
                    <a:pt x="158" y="69"/>
                  </a:cubicBezTo>
                  <a:cubicBezTo>
                    <a:pt x="174" y="46"/>
                    <a:pt x="191" y="23"/>
                    <a:pt x="207" y="0"/>
                  </a:cubicBezTo>
                  <a:cubicBezTo>
                    <a:pt x="227" y="0"/>
                    <a:pt x="247" y="0"/>
                    <a:pt x="267" y="0"/>
                  </a:cubicBezTo>
                  <a:cubicBezTo>
                    <a:pt x="233" y="46"/>
                    <a:pt x="199" y="92"/>
                    <a:pt x="165" y="138"/>
                  </a:cubicBezTo>
                  <a:cubicBezTo>
                    <a:pt x="201" y="190"/>
                    <a:pt x="238" y="241"/>
                    <a:pt x="274" y="293"/>
                  </a:cubicBezTo>
                  <a:cubicBezTo>
                    <a:pt x="254" y="293"/>
                    <a:pt x="233" y="293"/>
                    <a:pt x="213" y="293"/>
                  </a:cubicBezTo>
                  <a:cubicBezTo>
                    <a:pt x="193" y="263"/>
                    <a:pt x="173" y="232"/>
                    <a:pt x="153" y="202"/>
                  </a:cubicBezTo>
                  <a:cubicBezTo>
                    <a:pt x="148" y="194"/>
                    <a:pt x="142" y="185"/>
                    <a:pt x="137" y="177"/>
                  </a:cubicBezTo>
                  <a:cubicBezTo>
                    <a:pt x="111" y="216"/>
                    <a:pt x="86" y="254"/>
                    <a:pt x="60" y="293"/>
                  </a:cubicBezTo>
                  <a:cubicBezTo>
                    <a:pt x="40" y="293"/>
                    <a:pt x="20" y="293"/>
                    <a:pt x="0" y="2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 noChangeArrowheads="1"/>
            </p:cNvSpPr>
            <p:nvPr/>
          </p:nvSpPr>
          <p:spPr bwMode="auto">
            <a:xfrm>
              <a:off x="911" y="2041"/>
              <a:ext cx="29" cy="45"/>
            </a:xfrm>
            <a:custGeom>
              <a:avLst/>
              <a:gdLst>
                <a:gd name="T0" fmla="*/ 133 w 134"/>
                <a:gd name="T1" fmla="*/ 179 h 204"/>
                <a:gd name="T2" fmla="*/ 133 w 134"/>
                <a:gd name="T3" fmla="*/ 203 h 204"/>
                <a:gd name="T4" fmla="*/ 0 w 134"/>
                <a:gd name="T5" fmla="*/ 203 h 204"/>
                <a:gd name="T6" fmla="*/ 0 w 134"/>
                <a:gd name="T7" fmla="*/ 203 h 204"/>
                <a:gd name="T8" fmla="*/ 3 w 134"/>
                <a:gd name="T9" fmla="*/ 185 h 204"/>
                <a:gd name="T10" fmla="*/ 3 w 134"/>
                <a:gd name="T11" fmla="*/ 185 h 204"/>
                <a:gd name="T12" fmla="*/ 19 w 134"/>
                <a:gd name="T13" fmla="*/ 158 h 204"/>
                <a:gd name="T14" fmla="*/ 19 w 134"/>
                <a:gd name="T15" fmla="*/ 158 h 204"/>
                <a:gd name="T16" fmla="*/ 52 w 134"/>
                <a:gd name="T17" fmla="*/ 128 h 204"/>
                <a:gd name="T18" fmla="*/ 52 w 134"/>
                <a:gd name="T19" fmla="*/ 128 h 204"/>
                <a:gd name="T20" fmla="*/ 95 w 134"/>
                <a:gd name="T21" fmla="*/ 85 h 204"/>
                <a:gd name="T22" fmla="*/ 95 w 134"/>
                <a:gd name="T23" fmla="*/ 85 h 204"/>
                <a:gd name="T24" fmla="*/ 107 w 134"/>
                <a:gd name="T25" fmla="*/ 55 h 204"/>
                <a:gd name="T26" fmla="*/ 107 w 134"/>
                <a:gd name="T27" fmla="*/ 55 h 204"/>
                <a:gd name="T28" fmla="*/ 96 w 134"/>
                <a:gd name="T29" fmla="*/ 30 h 204"/>
                <a:gd name="T30" fmla="*/ 96 w 134"/>
                <a:gd name="T31" fmla="*/ 30 h 204"/>
                <a:gd name="T32" fmla="*/ 70 w 134"/>
                <a:gd name="T33" fmla="*/ 20 h 204"/>
                <a:gd name="T34" fmla="*/ 70 w 134"/>
                <a:gd name="T35" fmla="*/ 20 h 204"/>
                <a:gd name="T36" fmla="*/ 41 w 134"/>
                <a:gd name="T37" fmla="*/ 31 h 204"/>
                <a:gd name="T38" fmla="*/ 41 w 134"/>
                <a:gd name="T39" fmla="*/ 31 h 204"/>
                <a:gd name="T40" fmla="*/ 30 w 134"/>
                <a:gd name="T41" fmla="*/ 61 h 204"/>
                <a:gd name="T42" fmla="*/ 5 w 134"/>
                <a:gd name="T43" fmla="*/ 58 h 204"/>
                <a:gd name="T44" fmla="*/ 5 w 134"/>
                <a:gd name="T45" fmla="*/ 58 h 204"/>
                <a:gd name="T46" fmla="*/ 24 w 134"/>
                <a:gd name="T47" fmla="*/ 15 h 204"/>
                <a:gd name="T48" fmla="*/ 24 w 134"/>
                <a:gd name="T49" fmla="*/ 15 h 204"/>
                <a:gd name="T50" fmla="*/ 70 w 134"/>
                <a:gd name="T51" fmla="*/ 0 h 204"/>
                <a:gd name="T52" fmla="*/ 70 w 134"/>
                <a:gd name="T53" fmla="*/ 0 h 204"/>
                <a:gd name="T54" fmla="*/ 115 w 134"/>
                <a:gd name="T55" fmla="*/ 16 h 204"/>
                <a:gd name="T56" fmla="*/ 115 w 134"/>
                <a:gd name="T57" fmla="*/ 16 h 204"/>
                <a:gd name="T58" fmla="*/ 132 w 134"/>
                <a:gd name="T59" fmla="*/ 56 h 204"/>
                <a:gd name="T60" fmla="*/ 132 w 134"/>
                <a:gd name="T61" fmla="*/ 56 h 204"/>
                <a:gd name="T62" fmla="*/ 127 w 134"/>
                <a:gd name="T63" fmla="*/ 80 h 204"/>
                <a:gd name="T64" fmla="*/ 127 w 134"/>
                <a:gd name="T65" fmla="*/ 80 h 204"/>
                <a:gd name="T66" fmla="*/ 111 w 134"/>
                <a:gd name="T67" fmla="*/ 104 h 204"/>
                <a:gd name="T68" fmla="*/ 111 w 134"/>
                <a:gd name="T69" fmla="*/ 104 h 204"/>
                <a:gd name="T70" fmla="*/ 74 w 134"/>
                <a:gd name="T71" fmla="*/ 140 h 204"/>
                <a:gd name="T72" fmla="*/ 74 w 134"/>
                <a:gd name="T73" fmla="*/ 140 h 204"/>
                <a:gd name="T74" fmla="*/ 45 w 134"/>
                <a:gd name="T75" fmla="*/ 165 h 204"/>
                <a:gd name="T76" fmla="*/ 45 w 134"/>
                <a:gd name="T77" fmla="*/ 165 h 204"/>
                <a:gd name="T78" fmla="*/ 34 w 134"/>
                <a:gd name="T79" fmla="*/ 179 h 204"/>
                <a:gd name="T80" fmla="*/ 133 w 134"/>
                <a:gd name="T81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204">
                  <a:moveTo>
                    <a:pt x="133" y="179"/>
                  </a:moveTo>
                  <a:cubicBezTo>
                    <a:pt x="133" y="187"/>
                    <a:pt x="133" y="195"/>
                    <a:pt x="133" y="203"/>
                  </a:cubicBezTo>
                  <a:cubicBezTo>
                    <a:pt x="89" y="203"/>
                    <a:pt x="44" y="203"/>
                    <a:pt x="0" y="203"/>
                  </a:cubicBezTo>
                  <a:lnTo>
                    <a:pt x="0" y="203"/>
                  </a:lnTo>
                  <a:cubicBezTo>
                    <a:pt x="0" y="197"/>
                    <a:pt x="1" y="191"/>
                    <a:pt x="3" y="185"/>
                  </a:cubicBezTo>
                  <a:lnTo>
                    <a:pt x="3" y="185"/>
                  </a:lnTo>
                  <a:cubicBezTo>
                    <a:pt x="6" y="176"/>
                    <a:pt x="12" y="167"/>
                    <a:pt x="19" y="158"/>
                  </a:cubicBezTo>
                  <a:lnTo>
                    <a:pt x="19" y="158"/>
                  </a:lnTo>
                  <a:cubicBezTo>
                    <a:pt x="27" y="150"/>
                    <a:pt x="38" y="139"/>
                    <a:pt x="52" y="128"/>
                  </a:cubicBezTo>
                  <a:lnTo>
                    <a:pt x="52" y="128"/>
                  </a:lnTo>
                  <a:cubicBezTo>
                    <a:pt x="74" y="110"/>
                    <a:pt x="87" y="96"/>
                    <a:pt x="95" y="85"/>
                  </a:cubicBezTo>
                  <a:lnTo>
                    <a:pt x="95" y="85"/>
                  </a:lnTo>
                  <a:cubicBezTo>
                    <a:pt x="103" y="75"/>
                    <a:pt x="107" y="65"/>
                    <a:pt x="107" y="55"/>
                  </a:cubicBezTo>
                  <a:lnTo>
                    <a:pt x="107" y="55"/>
                  </a:lnTo>
                  <a:cubicBezTo>
                    <a:pt x="107" y="45"/>
                    <a:pt x="103" y="37"/>
                    <a:pt x="96" y="30"/>
                  </a:cubicBezTo>
                  <a:lnTo>
                    <a:pt x="96" y="30"/>
                  </a:lnTo>
                  <a:cubicBezTo>
                    <a:pt x="89" y="24"/>
                    <a:pt x="81" y="20"/>
                    <a:pt x="70" y="20"/>
                  </a:cubicBezTo>
                  <a:lnTo>
                    <a:pt x="70" y="20"/>
                  </a:lnTo>
                  <a:cubicBezTo>
                    <a:pt x="58" y="20"/>
                    <a:pt x="48" y="24"/>
                    <a:pt x="41" y="31"/>
                  </a:cubicBezTo>
                  <a:lnTo>
                    <a:pt x="41" y="31"/>
                  </a:lnTo>
                  <a:cubicBezTo>
                    <a:pt x="34" y="38"/>
                    <a:pt x="30" y="48"/>
                    <a:pt x="30" y="61"/>
                  </a:cubicBezTo>
                  <a:cubicBezTo>
                    <a:pt x="22" y="60"/>
                    <a:pt x="13" y="59"/>
                    <a:pt x="5" y="58"/>
                  </a:cubicBezTo>
                  <a:lnTo>
                    <a:pt x="5" y="58"/>
                  </a:lnTo>
                  <a:cubicBezTo>
                    <a:pt x="6" y="39"/>
                    <a:pt x="13" y="25"/>
                    <a:pt x="24" y="15"/>
                  </a:cubicBezTo>
                  <a:lnTo>
                    <a:pt x="24" y="15"/>
                  </a:lnTo>
                  <a:cubicBezTo>
                    <a:pt x="36" y="5"/>
                    <a:pt x="51" y="0"/>
                    <a:pt x="70" y="0"/>
                  </a:cubicBezTo>
                  <a:lnTo>
                    <a:pt x="70" y="0"/>
                  </a:lnTo>
                  <a:cubicBezTo>
                    <a:pt x="89" y="0"/>
                    <a:pt x="104" y="5"/>
                    <a:pt x="115" y="16"/>
                  </a:cubicBezTo>
                  <a:lnTo>
                    <a:pt x="115" y="16"/>
                  </a:lnTo>
                  <a:cubicBezTo>
                    <a:pt x="127" y="27"/>
                    <a:pt x="132" y="40"/>
                    <a:pt x="132" y="56"/>
                  </a:cubicBezTo>
                  <a:lnTo>
                    <a:pt x="132" y="56"/>
                  </a:lnTo>
                  <a:cubicBezTo>
                    <a:pt x="132" y="64"/>
                    <a:pt x="131" y="72"/>
                    <a:pt x="127" y="80"/>
                  </a:cubicBezTo>
                  <a:lnTo>
                    <a:pt x="127" y="80"/>
                  </a:lnTo>
                  <a:cubicBezTo>
                    <a:pt x="124" y="87"/>
                    <a:pt x="118" y="96"/>
                    <a:pt x="111" y="104"/>
                  </a:cubicBezTo>
                  <a:lnTo>
                    <a:pt x="111" y="104"/>
                  </a:lnTo>
                  <a:cubicBezTo>
                    <a:pt x="103" y="113"/>
                    <a:pt x="90" y="125"/>
                    <a:pt x="74" y="140"/>
                  </a:cubicBezTo>
                  <a:lnTo>
                    <a:pt x="74" y="140"/>
                  </a:lnTo>
                  <a:cubicBezTo>
                    <a:pt x="59" y="152"/>
                    <a:pt x="49" y="161"/>
                    <a:pt x="45" y="165"/>
                  </a:cubicBezTo>
                  <a:lnTo>
                    <a:pt x="45" y="165"/>
                  </a:lnTo>
                  <a:cubicBezTo>
                    <a:pt x="41" y="170"/>
                    <a:pt x="37" y="174"/>
                    <a:pt x="34" y="179"/>
                  </a:cubicBezTo>
                  <a:cubicBezTo>
                    <a:pt x="67" y="179"/>
                    <a:pt x="100" y="179"/>
                    <a:pt x="133" y="17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 noChangeArrowheads="1"/>
            </p:cNvSpPr>
            <p:nvPr/>
          </p:nvSpPr>
          <p:spPr bwMode="auto">
            <a:xfrm>
              <a:off x="794" y="2436"/>
              <a:ext cx="216" cy="158"/>
            </a:xfrm>
            <a:custGeom>
              <a:avLst/>
              <a:gdLst>
                <a:gd name="T0" fmla="*/ 0 w 958"/>
                <a:gd name="T1" fmla="*/ 0 h 699"/>
                <a:gd name="T2" fmla="*/ 957 w 958"/>
                <a:gd name="T3" fmla="*/ 0 h 699"/>
                <a:gd name="T4" fmla="*/ 957 w 958"/>
                <a:gd name="T5" fmla="*/ 698 h 699"/>
                <a:gd name="T6" fmla="*/ 0 w 958"/>
                <a:gd name="T7" fmla="*/ 698 h 699"/>
                <a:gd name="T8" fmla="*/ 0 w 958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99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5"/>
                    <a:pt x="957" y="698"/>
                  </a:cubicBezTo>
                  <a:cubicBezTo>
                    <a:pt x="638" y="698"/>
                    <a:pt x="319" y="698"/>
                    <a:pt x="0" y="698"/>
                  </a:cubicBezTo>
                  <a:cubicBezTo>
                    <a:pt x="0" y="465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 noChangeArrowheads="1"/>
            </p:cNvSpPr>
            <p:nvPr/>
          </p:nvSpPr>
          <p:spPr bwMode="auto">
            <a:xfrm>
              <a:off x="849" y="2482"/>
              <a:ext cx="61" cy="65"/>
            </a:xfrm>
            <a:custGeom>
              <a:avLst/>
              <a:gdLst>
                <a:gd name="T0" fmla="*/ 0 w 275"/>
                <a:gd name="T1" fmla="*/ 292 h 293"/>
                <a:gd name="T2" fmla="*/ 107 w 275"/>
                <a:gd name="T3" fmla="*/ 140 h 293"/>
                <a:gd name="T4" fmla="*/ 8 w 275"/>
                <a:gd name="T5" fmla="*/ 0 h 293"/>
                <a:gd name="T6" fmla="*/ 70 w 275"/>
                <a:gd name="T7" fmla="*/ 0 h 293"/>
                <a:gd name="T8" fmla="*/ 115 w 275"/>
                <a:gd name="T9" fmla="*/ 68 h 293"/>
                <a:gd name="T10" fmla="*/ 115 w 275"/>
                <a:gd name="T11" fmla="*/ 68 h 293"/>
                <a:gd name="T12" fmla="*/ 135 w 275"/>
                <a:gd name="T13" fmla="*/ 101 h 293"/>
                <a:gd name="T14" fmla="*/ 135 w 275"/>
                <a:gd name="T15" fmla="*/ 101 h 293"/>
                <a:gd name="T16" fmla="*/ 157 w 275"/>
                <a:gd name="T17" fmla="*/ 69 h 293"/>
                <a:gd name="T18" fmla="*/ 207 w 275"/>
                <a:gd name="T19" fmla="*/ 0 h 293"/>
                <a:gd name="T20" fmla="*/ 266 w 275"/>
                <a:gd name="T21" fmla="*/ 0 h 293"/>
                <a:gd name="T22" fmla="*/ 165 w 275"/>
                <a:gd name="T23" fmla="*/ 137 h 293"/>
                <a:gd name="T24" fmla="*/ 274 w 275"/>
                <a:gd name="T25" fmla="*/ 292 h 293"/>
                <a:gd name="T26" fmla="*/ 213 w 275"/>
                <a:gd name="T27" fmla="*/ 292 h 293"/>
                <a:gd name="T28" fmla="*/ 153 w 275"/>
                <a:gd name="T29" fmla="*/ 201 h 293"/>
                <a:gd name="T30" fmla="*/ 137 w 275"/>
                <a:gd name="T31" fmla="*/ 177 h 293"/>
                <a:gd name="T32" fmla="*/ 60 w 275"/>
                <a:gd name="T33" fmla="*/ 292 h 293"/>
                <a:gd name="T34" fmla="*/ 0 w 275"/>
                <a:gd name="T35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293">
                  <a:moveTo>
                    <a:pt x="0" y="292"/>
                  </a:moveTo>
                  <a:cubicBezTo>
                    <a:pt x="36" y="241"/>
                    <a:pt x="71" y="191"/>
                    <a:pt x="107" y="140"/>
                  </a:cubicBezTo>
                  <a:cubicBezTo>
                    <a:pt x="74" y="93"/>
                    <a:pt x="41" y="47"/>
                    <a:pt x="8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85" y="23"/>
                    <a:pt x="100" y="45"/>
                    <a:pt x="115" y="68"/>
                  </a:cubicBezTo>
                  <a:lnTo>
                    <a:pt x="115" y="68"/>
                  </a:lnTo>
                  <a:cubicBezTo>
                    <a:pt x="123" y="81"/>
                    <a:pt x="130" y="92"/>
                    <a:pt x="135" y="101"/>
                  </a:cubicBezTo>
                  <a:lnTo>
                    <a:pt x="135" y="101"/>
                  </a:lnTo>
                  <a:cubicBezTo>
                    <a:pt x="143" y="89"/>
                    <a:pt x="151" y="78"/>
                    <a:pt x="157" y="69"/>
                  </a:cubicBezTo>
                  <a:cubicBezTo>
                    <a:pt x="174" y="46"/>
                    <a:pt x="190" y="23"/>
                    <a:pt x="207" y="0"/>
                  </a:cubicBezTo>
                  <a:cubicBezTo>
                    <a:pt x="227" y="0"/>
                    <a:pt x="246" y="0"/>
                    <a:pt x="266" y="0"/>
                  </a:cubicBezTo>
                  <a:cubicBezTo>
                    <a:pt x="232" y="46"/>
                    <a:pt x="199" y="91"/>
                    <a:pt x="165" y="137"/>
                  </a:cubicBezTo>
                  <a:cubicBezTo>
                    <a:pt x="201" y="189"/>
                    <a:pt x="238" y="240"/>
                    <a:pt x="274" y="292"/>
                  </a:cubicBezTo>
                  <a:cubicBezTo>
                    <a:pt x="254" y="292"/>
                    <a:pt x="233" y="292"/>
                    <a:pt x="213" y="292"/>
                  </a:cubicBezTo>
                  <a:cubicBezTo>
                    <a:pt x="193" y="262"/>
                    <a:pt x="173" y="231"/>
                    <a:pt x="153" y="201"/>
                  </a:cubicBezTo>
                  <a:cubicBezTo>
                    <a:pt x="148" y="193"/>
                    <a:pt x="142" y="185"/>
                    <a:pt x="137" y="177"/>
                  </a:cubicBezTo>
                  <a:cubicBezTo>
                    <a:pt x="111" y="215"/>
                    <a:pt x="86" y="254"/>
                    <a:pt x="60" y="292"/>
                  </a:cubicBezTo>
                  <a:cubicBezTo>
                    <a:pt x="40" y="292"/>
                    <a:pt x="20" y="292"/>
                    <a:pt x="0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 noChangeArrowheads="1"/>
            </p:cNvSpPr>
            <p:nvPr/>
          </p:nvSpPr>
          <p:spPr bwMode="auto">
            <a:xfrm>
              <a:off x="917" y="2502"/>
              <a:ext cx="35" cy="45"/>
            </a:xfrm>
            <a:custGeom>
              <a:avLst/>
              <a:gdLst>
                <a:gd name="T0" fmla="*/ 0 w 159"/>
                <a:gd name="T1" fmla="*/ 202 h 203"/>
                <a:gd name="T2" fmla="*/ 0 w 159"/>
                <a:gd name="T3" fmla="*/ 0 h 203"/>
                <a:gd name="T4" fmla="*/ 28 w 159"/>
                <a:gd name="T5" fmla="*/ 0 h 203"/>
                <a:gd name="T6" fmla="*/ 133 w 159"/>
                <a:gd name="T7" fmla="*/ 159 h 203"/>
                <a:gd name="T8" fmla="*/ 133 w 159"/>
                <a:gd name="T9" fmla="*/ 0 h 203"/>
                <a:gd name="T10" fmla="*/ 158 w 159"/>
                <a:gd name="T11" fmla="*/ 0 h 203"/>
                <a:gd name="T12" fmla="*/ 158 w 159"/>
                <a:gd name="T13" fmla="*/ 202 h 203"/>
                <a:gd name="T14" fmla="*/ 131 w 159"/>
                <a:gd name="T15" fmla="*/ 202 h 203"/>
                <a:gd name="T16" fmla="*/ 26 w 159"/>
                <a:gd name="T17" fmla="*/ 44 h 203"/>
                <a:gd name="T18" fmla="*/ 26 w 159"/>
                <a:gd name="T19" fmla="*/ 202 h 203"/>
                <a:gd name="T20" fmla="*/ 0 w 159"/>
                <a:gd name="T21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03">
                  <a:moveTo>
                    <a:pt x="0" y="202"/>
                  </a:moveTo>
                  <a:cubicBezTo>
                    <a:pt x="0" y="135"/>
                    <a:pt x="0" y="67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ubicBezTo>
                    <a:pt x="63" y="53"/>
                    <a:pt x="98" y="106"/>
                    <a:pt x="133" y="159"/>
                  </a:cubicBezTo>
                  <a:cubicBezTo>
                    <a:pt x="133" y="106"/>
                    <a:pt x="133" y="53"/>
                    <a:pt x="133" y="0"/>
                  </a:cubicBezTo>
                  <a:cubicBezTo>
                    <a:pt x="141" y="0"/>
                    <a:pt x="150" y="0"/>
                    <a:pt x="158" y="0"/>
                  </a:cubicBezTo>
                  <a:cubicBezTo>
                    <a:pt x="158" y="67"/>
                    <a:pt x="158" y="135"/>
                    <a:pt x="158" y="202"/>
                  </a:cubicBezTo>
                  <a:cubicBezTo>
                    <a:pt x="149" y="202"/>
                    <a:pt x="140" y="202"/>
                    <a:pt x="131" y="202"/>
                  </a:cubicBezTo>
                  <a:cubicBezTo>
                    <a:pt x="96" y="149"/>
                    <a:pt x="61" y="97"/>
                    <a:pt x="26" y="44"/>
                  </a:cubicBezTo>
                  <a:cubicBezTo>
                    <a:pt x="26" y="97"/>
                    <a:pt x="26" y="149"/>
                    <a:pt x="26" y="202"/>
                  </a:cubicBezTo>
                  <a:cubicBezTo>
                    <a:pt x="17" y="202"/>
                    <a:pt x="9" y="202"/>
                    <a:pt x="0" y="2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 noChangeArrowheads="1"/>
            </p:cNvSpPr>
            <p:nvPr/>
          </p:nvSpPr>
          <p:spPr bwMode="auto">
            <a:xfrm>
              <a:off x="1016" y="1866"/>
              <a:ext cx="717" cy="279"/>
            </a:xfrm>
            <a:custGeom>
              <a:avLst/>
              <a:gdLst>
                <a:gd name="T0" fmla="*/ 0 w 3167"/>
                <a:gd name="T1" fmla="*/ 0 h 1236"/>
                <a:gd name="T2" fmla="*/ 3166 w 3167"/>
                <a:gd name="T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7" h="1236">
                  <a:moveTo>
                    <a:pt x="0" y="0"/>
                  </a:moveTo>
                  <a:cubicBezTo>
                    <a:pt x="1055" y="411"/>
                    <a:pt x="2110" y="823"/>
                    <a:pt x="3166" y="1235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 noChangeArrowheads="1"/>
            </p:cNvSpPr>
            <p:nvPr/>
          </p:nvSpPr>
          <p:spPr bwMode="auto">
            <a:xfrm>
              <a:off x="1697" y="2119"/>
              <a:ext cx="44" cy="29"/>
            </a:xfrm>
            <a:custGeom>
              <a:avLst/>
              <a:gdLst>
                <a:gd name="T0" fmla="*/ 49 w 197"/>
                <a:gd name="T1" fmla="*/ 0 h 131"/>
                <a:gd name="T2" fmla="*/ 196 w 197"/>
                <a:gd name="T3" fmla="*/ 130 h 131"/>
                <a:gd name="T4" fmla="*/ 0 w 197"/>
                <a:gd name="T5" fmla="*/ 127 h 131"/>
                <a:gd name="T6" fmla="*/ 0 w 197"/>
                <a:gd name="T7" fmla="*/ 127 h 131"/>
                <a:gd name="T8" fmla="*/ 49 w 19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1">
                  <a:moveTo>
                    <a:pt x="49" y="0"/>
                  </a:moveTo>
                  <a:cubicBezTo>
                    <a:pt x="98" y="43"/>
                    <a:pt x="147" y="87"/>
                    <a:pt x="196" y="130"/>
                  </a:cubicBezTo>
                  <a:cubicBezTo>
                    <a:pt x="131" y="129"/>
                    <a:pt x="65" y="128"/>
                    <a:pt x="0" y="127"/>
                  </a:cubicBezTo>
                  <a:lnTo>
                    <a:pt x="0" y="127"/>
                  </a:lnTo>
                  <a:cubicBezTo>
                    <a:pt x="41" y="100"/>
                    <a:pt x="61" y="49"/>
                    <a:pt x="4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 noChangeArrowheads="1"/>
            </p:cNvSpPr>
            <p:nvPr/>
          </p:nvSpPr>
          <p:spPr bwMode="auto">
            <a:xfrm>
              <a:off x="1016" y="2061"/>
              <a:ext cx="717" cy="84"/>
            </a:xfrm>
            <a:custGeom>
              <a:avLst/>
              <a:gdLst>
                <a:gd name="T0" fmla="*/ 0 w 3167"/>
                <a:gd name="T1" fmla="*/ 0 h 376"/>
                <a:gd name="T2" fmla="*/ 3166 w 3167"/>
                <a:gd name="T3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7" h="376">
                  <a:moveTo>
                    <a:pt x="0" y="0"/>
                  </a:moveTo>
                  <a:cubicBezTo>
                    <a:pt x="1056" y="125"/>
                    <a:pt x="2110" y="250"/>
                    <a:pt x="3166" y="375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 noChangeArrowheads="1"/>
            </p:cNvSpPr>
            <p:nvPr/>
          </p:nvSpPr>
          <p:spPr bwMode="auto">
            <a:xfrm>
              <a:off x="1699" y="2127"/>
              <a:ext cx="43" cy="30"/>
            </a:xfrm>
            <a:custGeom>
              <a:avLst/>
              <a:gdLst>
                <a:gd name="T0" fmla="*/ 16 w 192"/>
                <a:gd name="T1" fmla="*/ 0 h 136"/>
                <a:gd name="T2" fmla="*/ 191 w 192"/>
                <a:gd name="T3" fmla="*/ 89 h 136"/>
                <a:gd name="T4" fmla="*/ 0 w 192"/>
                <a:gd name="T5" fmla="*/ 135 h 136"/>
                <a:gd name="T6" fmla="*/ 0 w 192"/>
                <a:gd name="T7" fmla="*/ 135 h 136"/>
                <a:gd name="T8" fmla="*/ 16 w 19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6">
                  <a:moveTo>
                    <a:pt x="16" y="0"/>
                  </a:moveTo>
                  <a:cubicBezTo>
                    <a:pt x="74" y="30"/>
                    <a:pt x="133" y="59"/>
                    <a:pt x="191" y="89"/>
                  </a:cubicBezTo>
                  <a:cubicBezTo>
                    <a:pt x="127" y="104"/>
                    <a:pt x="64" y="120"/>
                    <a:pt x="0" y="135"/>
                  </a:cubicBezTo>
                  <a:lnTo>
                    <a:pt x="0" y="135"/>
                  </a:lnTo>
                  <a:cubicBezTo>
                    <a:pt x="33" y="99"/>
                    <a:pt x="39" y="44"/>
                    <a:pt x="1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 noChangeArrowheads="1"/>
            </p:cNvSpPr>
            <p:nvPr/>
          </p:nvSpPr>
          <p:spPr bwMode="auto">
            <a:xfrm>
              <a:off x="1011" y="2146"/>
              <a:ext cx="722" cy="321"/>
            </a:xfrm>
            <a:custGeom>
              <a:avLst/>
              <a:gdLst>
                <a:gd name="T0" fmla="*/ 0 w 3187"/>
                <a:gd name="T1" fmla="*/ 1418 h 1419"/>
                <a:gd name="T2" fmla="*/ 3186 w 3187"/>
                <a:gd name="T3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7" h="1419">
                  <a:moveTo>
                    <a:pt x="0" y="1418"/>
                  </a:moveTo>
                  <a:cubicBezTo>
                    <a:pt x="1061" y="944"/>
                    <a:pt x="2124" y="472"/>
                    <a:pt x="3186" y="0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 noChangeArrowheads="1"/>
            </p:cNvSpPr>
            <p:nvPr/>
          </p:nvSpPr>
          <p:spPr bwMode="auto">
            <a:xfrm>
              <a:off x="1697" y="2143"/>
              <a:ext cx="43" cy="30"/>
            </a:xfrm>
            <a:custGeom>
              <a:avLst/>
              <a:gdLst>
                <a:gd name="T0" fmla="*/ 0 w 196"/>
                <a:gd name="T1" fmla="*/ 13 h 138"/>
                <a:gd name="T2" fmla="*/ 195 w 196"/>
                <a:gd name="T3" fmla="*/ 0 h 138"/>
                <a:gd name="T4" fmla="*/ 54 w 196"/>
                <a:gd name="T5" fmla="*/ 137 h 138"/>
                <a:gd name="T6" fmla="*/ 54 w 196"/>
                <a:gd name="T7" fmla="*/ 137 h 138"/>
                <a:gd name="T8" fmla="*/ 0 w 196"/>
                <a:gd name="T9" fmla="*/ 1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38">
                  <a:moveTo>
                    <a:pt x="0" y="13"/>
                  </a:moveTo>
                  <a:cubicBezTo>
                    <a:pt x="65" y="9"/>
                    <a:pt x="130" y="4"/>
                    <a:pt x="195" y="0"/>
                  </a:cubicBezTo>
                  <a:cubicBezTo>
                    <a:pt x="148" y="46"/>
                    <a:pt x="101" y="91"/>
                    <a:pt x="54" y="137"/>
                  </a:cubicBezTo>
                  <a:lnTo>
                    <a:pt x="54" y="137"/>
                  </a:lnTo>
                  <a:cubicBezTo>
                    <a:pt x="65" y="88"/>
                    <a:pt x="42" y="38"/>
                    <a:pt x="0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 noChangeArrowheads="1"/>
            </p:cNvSpPr>
            <p:nvPr/>
          </p:nvSpPr>
          <p:spPr bwMode="auto">
            <a:xfrm>
              <a:off x="1167" y="1818"/>
              <a:ext cx="90" cy="65"/>
            </a:xfrm>
            <a:custGeom>
              <a:avLst/>
              <a:gdLst>
                <a:gd name="T0" fmla="*/ 90 w 402"/>
                <a:gd name="T1" fmla="*/ 292 h 293"/>
                <a:gd name="T2" fmla="*/ 0 w 402"/>
                <a:gd name="T3" fmla="*/ 0 h 293"/>
                <a:gd name="T4" fmla="*/ 51 w 402"/>
                <a:gd name="T5" fmla="*/ 0 h 293"/>
                <a:gd name="T6" fmla="*/ 98 w 402"/>
                <a:gd name="T7" fmla="*/ 168 h 293"/>
                <a:gd name="T8" fmla="*/ 115 w 402"/>
                <a:gd name="T9" fmla="*/ 231 h 293"/>
                <a:gd name="T10" fmla="*/ 115 w 402"/>
                <a:gd name="T11" fmla="*/ 231 h 293"/>
                <a:gd name="T12" fmla="*/ 130 w 402"/>
                <a:gd name="T13" fmla="*/ 170 h 293"/>
                <a:gd name="T14" fmla="*/ 177 w 402"/>
                <a:gd name="T15" fmla="*/ 0 h 293"/>
                <a:gd name="T16" fmla="*/ 228 w 402"/>
                <a:gd name="T17" fmla="*/ 0 h 293"/>
                <a:gd name="T18" fmla="*/ 272 w 402"/>
                <a:gd name="T19" fmla="*/ 169 h 293"/>
                <a:gd name="T20" fmla="*/ 286 w 402"/>
                <a:gd name="T21" fmla="*/ 225 h 293"/>
                <a:gd name="T22" fmla="*/ 303 w 402"/>
                <a:gd name="T23" fmla="*/ 168 h 293"/>
                <a:gd name="T24" fmla="*/ 352 w 402"/>
                <a:gd name="T25" fmla="*/ 0 h 293"/>
                <a:gd name="T26" fmla="*/ 401 w 402"/>
                <a:gd name="T27" fmla="*/ 0 h 293"/>
                <a:gd name="T28" fmla="*/ 310 w 402"/>
                <a:gd name="T29" fmla="*/ 292 h 293"/>
                <a:gd name="T30" fmla="*/ 259 w 402"/>
                <a:gd name="T31" fmla="*/ 292 h 293"/>
                <a:gd name="T32" fmla="*/ 212 w 402"/>
                <a:gd name="T33" fmla="*/ 117 h 293"/>
                <a:gd name="T34" fmla="*/ 201 w 402"/>
                <a:gd name="T35" fmla="*/ 67 h 293"/>
                <a:gd name="T36" fmla="*/ 141 w 402"/>
                <a:gd name="T37" fmla="*/ 292 h 293"/>
                <a:gd name="T38" fmla="*/ 90 w 402"/>
                <a:gd name="T3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93">
                  <a:moveTo>
                    <a:pt x="90" y="292"/>
                  </a:moveTo>
                  <a:cubicBezTo>
                    <a:pt x="60" y="195"/>
                    <a:pt x="30" y="97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67" y="56"/>
                    <a:pt x="82" y="112"/>
                    <a:pt x="98" y="168"/>
                  </a:cubicBezTo>
                  <a:cubicBezTo>
                    <a:pt x="104" y="189"/>
                    <a:pt x="109" y="210"/>
                    <a:pt x="115" y="231"/>
                  </a:cubicBezTo>
                  <a:lnTo>
                    <a:pt x="115" y="231"/>
                  </a:lnTo>
                  <a:cubicBezTo>
                    <a:pt x="116" y="228"/>
                    <a:pt x="121" y="207"/>
                    <a:pt x="130" y="170"/>
                  </a:cubicBezTo>
                  <a:cubicBezTo>
                    <a:pt x="146" y="113"/>
                    <a:pt x="161" y="57"/>
                    <a:pt x="177" y="0"/>
                  </a:cubicBezTo>
                  <a:cubicBezTo>
                    <a:pt x="194" y="0"/>
                    <a:pt x="211" y="0"/>
                    <a:pt x="228" y="0"/>
                  </a:cubicBezTo>
                  <a:cubicBezTo>
                    <a:pt x="243" y="56"/>
                    <a:pt x="257" y="113"/>
                    <a:pt x="272" y="169"/>
                  </a:cubicBezTo>
                  <a:cubicBezTo>
                    <a:pt x="277" y="188"/>
                    <a:pt x="281" y="206"/>
                    <a:pt x="286" y="225"/>
                  </a:cubicBezTo>
                  <a:cubicBezTo>
                    <a:pt x="292" y="206"/>
                    <a:pt x="297" y="187"/>
                    <a:pt x="303" y="168"/>
                  </a:cubicBezTo>
                  <a:cubicBezTo>
                    <a:pt x="319" y="112"/>
                    <a:pt x="336" y="56"/>
                    <a:pt x="352" y="0"/>
                  </a:cubicBezTo>
                  <a:cubicBezTo>
                    <a:pt x="368" y="0"/>
                    <a:pt x="385" y="0"/>
                    <a:pt x="401" y="0"/>
                  </a:cubicBezTo>
                  <a:cubicBezTo>
                    <a:pt x="371" y="97"/>
                    <a:pt x="340" y="195"/>
                    <a:pt x="310" y="292"/>
                  </a:cubicBezTo>
                  <a:cubicBezTo>
                    <a:pt x="293" y="292"/>
                    <a:pt x="276" y="292"/>
                    <a:pt x="259" y="292"/>
                  </a:cubicBezTo>
                  <a:cubicBezTo>
                    <a:pt x="243" y="234"/>
                    <a:pt x="228" y="175"/>
                    <a:pt x="212" y="117"/>
                  </a:cubicBezTo>
                  <a:cubicBezTo>
                    <a:pt x="208" y="100"/>
                    <a:pt x="205" y="84"/>
                    <a:pt x="201" y="67"/>
                  </a:cubicBezTo>
                  <a:cubicBezTo>
                    <a:pt x="181" y="142"/>
                    <a:pt x="161" y="217"/>
                    <a:pt x="141" y="292"/>
                  </a:cubicBezTo>
                  <a:cubicBezTo>
                    <a:pt x="124" y="292"/>
                    <a:pt x="107" y="292"/>
                    <a:pt x="90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 noChangeArrowheads="1"/>
            </p:cNvSpPr>
            <p:nvPr/>
          </p:nvSpPr>
          <p:spPr bwMode="auto">
            <a:xfrm>
              <a:off x="1266" y="1838"/>
              <a:ext cx="16" cy="45"/>
            </a:xfrm>
            <a:custGeom>
              <a:avLst/>
              <a:gdLst>
                <a:gd name="T0" fmla="*/ 74 w 75"/>
                <a:gd name="T1" fmla="*/ 202 h 203"/>
                <a:gd name="T2" fmla="*/ 50 w 75"/>
                <a:gd name="T3" fmla="*/ 202 h 203"/>
                <a:gd name="T4" fmla="*/ 50 w 75"/>
                <a:gd name="T5" fmla="*/ 44 h 203"/>
                <a:gd name="T6" fmla="*/ 50 w 75"/>
                <a:gd name="T7" fmla="*/ 44 h 203"/>
                <a:gd name="T8" fmla="*/ 26 w 75"/>
                <a:gd name="T9" fmla="*/ 62 h 203"/>
                <a:gd name="T10" fmla="*/ 26 w 75"/>
                <a:gd name="T11" fmla="*/ 62 h 203"/>
                <a:gd name="T12" fmla="*/ 0 w 75"/>
                <a:gd name="T13" fmla="*/ 74 h 203"/>
                <a:gd name="T14" fmla="*/ 0 w 75"/>
                <a:gd name="T15" fmla="*/ 50 h 203"/>
                <a:gd name="T16" fmla="*/ 0 w 75"/>
                <a:gd name="T17" fmla="*/ 50 h 203"/>
                <a:gd name="T18" fmla="*/ 36 w 75"/>
                <a:gd name="T19" fmla="*/ 27 h 203"/>
                <a:gd name="T20" fmla="*/ 36 w 75"/>
                <a:gd name="T21" fmla="*/ 27 h 203"/>
                <a:gd name="T22" fmla="*/ 58 w 75"/>
                <a:gd name="T23" fmla="*/ 0 h 203"/>
                <a:gd name="T24" fmla="*/ 74 w 75"/>
                <a:gd name="T25" fmla="*/ 0 h 203"/>
                <a:gd name="T26" fmla="*/ 74 w 75"/>
                <a:gd name="T27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03">
                  <a:moveTo>
                    <a:pt x="74" y="202"/>
                  </a:moveTo>
                  <a:cubicBezTo>
                    <a:pt x="66" y="202"/>
                    <a:pt x="58" y="202"/>
                    <a:pt x="50" y="202"/>
                  </a:cubicBezTo>
                  <a:cubicBezTo>
                    <a:pt x="50" y="149"/>
                    <a:pt x="50" y="97"/>
                    <a:pt x="50" y="44"/>
                  </a:cubicBezTo>
                  <a:lnTo>
                    <a:pt x="50" y="44"/>
                  </a:lnTo>
                  <a:cubicBezTo>
                    <a:pt x="44" y="50"/>
                    <a:pt x="36" y="56"/>
                    <a:pt x="26" y="62"/>
                  </a:cubicBezTo>
                  <a:lnTo>
                    <a:pt x="26" y="62"/>
                  </a:lnTo>
                  <a:cubicBezTo>
                    <a:pt x="16" y="67"/>
                    <a:pt x="8" y="72"/>
                    <a:pt x="0" y="74"/>
                  </a:cubicBezTo>
                  <a:cubicBezTo>
                    <a:pt x="0" y="66"/>
                    <a:pt x="0" y="58"/>
                    <a:pt x="0" y="50"/>
                  </a:cubicBezTo>
                  <a:lnTo>
                    <a:pt x="0" y="50"/>
                  </a:lnTo>
                  <a:cubicBezTo>
                    <a:pt x="14" y="44"/>
                    <a:pt x="26" y="36"/>
                    <a:pt x="36" y="27"/>
                  </a:cubicBezTo>
                  <a:lnTo>
                    <a:pt x="36" y="27"/>
                  </a:lnTo>
                  <a:cubicBezTo>
                    <a:pt x="47" y="17"/>
                    <a:pt x="54" y="8"/>
                    <a:pt x="58" y="0"/>
                  </a:cubicBezTo>
                  <a:cubicBezTo>
                    <a:pt x="63" y="0"/>
                    <a:pt x="69" y="0"/>
                    <a:pt x="74" y="0"/>
                  </a:cubicBezTo>
                  <a:cubicBezTo>
                    <a:pt x="74" y="67"/>
                    <a:pt x="74" y="135"/>
                    <a:pt x="74" y="2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Freeform 28"/>
            <p:cNvSpPr>
              <a:spLocks noChangeArrowheads="1"/>
            </p:cNvSpPr>
            <p:nvPr/>
          </p:nvSpPr>
          <p:spPr bwMode="auto">
            <a:xfrm>
              <a:off x="1167" y="2004"/>
              <a:ext cx="90" cy="66"/>
            </a:xfrm>
            <a:custGeom>
              <a:avLst/>
              <a:gdLst>
                <a:gd name="T0" fmla="*/ 89 w 401"/>
                <a:gd name="T1" fmla="*/ 293 h 294"/>
                <a:gd name="T2" fmla="*/ 0 w 401"/>
                <a:gd name="T3" fmla="*/ 0 h 294"/>
                <a:gd name="T4" fmla="*/ 51 w 401"/>
                <a:gd name="T5" fmla="*/ 0 h 294"/>
                <a:gd name="T6" fmla="*/ 97 w 401"/>
                <a:gd name="T7" fmla="*/ 169 h 294"/>
                <a:gd name="T8" fmla="*/ 115 w 401"/>
                <a:gd name="T9" fmla="*/ 232 h 294"/>
                <a:gd name="T10" fmla="*/ 115 w 401"/>
                <a:gd name="T11" fmla="*/ 232 h 294"/>
                <a:gd name="T12" fmla="*/ 130 w 401"/>
                <a:gd name="T13" fmla="*/ 172 h 294"/>
                <a:gd name="T14" fmla="*/ 176 w 401"/>
                <a:gd name="T15" fmla="*/ 0 h 294"/>
                <a:gd name="T16" fmla="*/ 227 w 401"/>
                <a:gd name="T17" fmla="*/ 0 h 294"/>
                <a:gd name="T18" fmla="*/ 271 w 401"/>
                <a:gd name="T19" fmla="*/ 170 h 294"/>
                <a:gd name="T20" fmla="*/ 286 w 401"/>
                <a:gd name="T21" fmla="*/ 226 h 294"/>
                <a:gd name="T22" fmla="*/ 303 w 401"/>
                <a:gd name="T23" fmla="*/ 170 h 294"/>
                <a:gd name="T24" fmla="*/ 352 w 401"/>
                <a:gd name="T25" fmla="*/ 0 h 294"/>
                <a:gd name="T26" fmla="*/ 400 w 401"/>
                <a:gd name="T27" fmla="*/ 0 h 294"/>
                <a:gd name="T28" fmla="*/ 310 w 401"/>
                <a:gd name="T29" fmla="*/ 293 h 294"/>
                <a:gd name="T30" fmla="*/ 258 w 401"/>
                <a:gd name="T31" fmla="*/ 293 h 294"/>
                <a:gd name="T32" fmla="*/ 211 w 401"/>
                <a:gd name="T33" fmla="*/ 118 h 294"/>
                <a:gd name="T34" fmla="*/ 200 w 401"/>
                <a:gd name="T35" fmla="*/ 68 h 294"/>
                <a:gd name="T36" fmla="*/ 141 w 401"/>
                <a:gd name="T37" fmla="*/ 293 h 294"/>
                <a:gd name="T38" fmla="*/ 89 w 401"/>
                <a:gd name="T39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294">
                  <a:moveTo>
                    <a:pt x="89" y="293"/>
                  </a:moveTo>
                  <a:cubicBezTo>
                    <a:pt x="59" y="195"/>
                    <a:pt x="30" y="98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66" y="56"/>
                    <a:pt x="82" y="113"/>
                    <a:pt x="97" y="169"/>
                  </a:cubicBezTo>
                  <a:cubicBezTo>
                    <a:pt x="103" y="190"/>
                    <a:pt x="109" y="211"/>
                    <a:pt x="115" y="232"/>
                  </a:cubicBezTo>
                  <a:lnTo>
                    <a:pt x="115" y="232"/>
                  </a:lnTo>
                  <a:cubicBezTo>
                    <a:pt x="115" y="229"/>
                    <a:pt x="121" y="209"/>
                    <a:pt x="130" y="172"/>
                  </a:cubicBezTo>
                  <a:cubicBezTo>
                    <a:pt x="145" y="115"/>
                    <a:pt x="161" y="57"/>
                    <a:pt x="176" y="0"/>
                  </a:cubicBezTo>
                  <a:cubicBezTo>
                    <a:pt x="193" y="0"/>
                    <a:pt x="210" y="0"/>
                    <a:pt x="227" y="0"/>
                  </a:cubicBezTo>
                  <a:cubicBezTo>
                    <a:pt x="242" y="57"/>
                    <a:pt x="256" y="113"/>
                    <a:pt x="271" y="170"/>
                  </a:cubicBezTo>
                  <a:cubicBezTo>
                    <a:pt x="276" y="189"/>
                    <a:pt x="281" y="207"/>
                    <a:pt x="286" y="226"/>
                  </a:cubicBezTo>
                  <a:cubicBezTo>
                    <a:pt x="292" y="207"/>
                    <a:pt x="297" y="189"/>
                    <a:pt x="303" y="170"/>
                  </a:cubicBezTo>
                  <a:cubicBezTo>
                    <a:pt x="319" y="113"/>
                    <a:pt x="336" y="57"/>
                    <a:pt x="352" y="0"/>
                  </a:cubicBezTo>
                  <a:cubicBezTo>
                    <a:pt x="368" y="0"/>
                    <a:pt x="384" y="0"/>
                    <a:pt x="400" y="0"/>
                  </a:cubicBezTo>
                  <a:cubicBezTo>
                    <a:pt x="370" y="98"/>
                    <a:pt x="340" y="195"/>
                    <a:pt x="310" y="293"/>
                  </a:cubicBezTo>
                  <a:cubicBezTo>
                    <a:pt x="293" y="293"/>
                    <a:pt x="275" y="293"/>
                    <a:pt x="258" y="293"/>
                  </a:cubicBezTo>
                  <a:cubicBezTo>
                    <a:pt x="242" y="235"/>
                    <a:pt x="227" y="176"/>
                    <a:pt x="211" y="118"/>
                  </a:cubicBezTo>
                  <a:cubicBezTo>
                    <a:pt x="207" y="101"/>
                    <a:pt x="204" y="85"/>
                    <a:pt x="200" y="68"/>
                  </a:cubicBezTo>
                  <a:cubicBezTo>
                    <a:pt x="180" y="143"/>
                    <a:pt x="161" y="218"/>
                    <a:pt x="141" y="293"/>
                  </a:cubicBezTo>
                  <a:cubicBezTo>
                    <a:pt x="124" y="293"/>
                    <a:pt x="106" y="293"/>
                    <a:pt x="89" y="2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 noChangeArrowheads="1"/>
            </p:cNvSpPr>
            <p:nvPr/>
          </p:nvSpPr>
          <p:spPr bwMode="auto">
            <a:xfrm>
              <a:off x="1261" y="2024"/>
              <a:ext cx="30" cy="45"/>
            </a:xfrm>
            <a:custGeom>
              <a:avLst/>
              <a:gdLst>
                <a:gd name="T0" fmla="*/ 134 w 135"/>
                <a:gd name="T1" fmla="*/ 179 h 204"/>
                <a:gd name="T2" fmla="*/ 134 w 135"/>
                <a:gd name="T3" fmla="*/ 203 h 204"/>
                <a:gd name="T4" fmla="*/ 0 w 135"/>
                <a:gd name="T5" fmla="*/ 203 h 204"/>
                <a:gd name="T6" fmla="*/ 0 w 135"/>
                <a:gd name="T7" fmla="*/ 203 h 204"/>
                <a:gd name="T8" fmla="*/ 3 w 135"/>
                <a:gd name="T9" fmla="*/ 186 h 204"/>
                <a:gd name="T10" fmla="*/ 3 w 135"/>
                <a:gd name="T11" fmla="*/ 186 h 204"/>
                <a:gd name="T12" fmla="*/ 20 w 135"/>
                <a:gd name="T13" fmla="*/ 159 h 204"/>
                <a:gd name="T14" fmla="*/ 20 w 135"/>
                <a:gd name="T15" fmla="*/ 159 h 204"/>
                <a:gd name="T16" fmla="*/ 52 w 135"/>
                <a:gd name="T17" fmla="*/ 128 h 204"/>
                <a:gd name="T18" fmla="*/ 52 w 135"/>
                <a:gd name="T19" fmla="*/ 128 h 204"/>
                <a:gd name="T20" fmla="*/ 96 w 135"/>
                <a:gd name="T21" fmla="*/ 86 h 204"/>
                <a:gd name="T22" fmla="*/ 96 w 135"/>
                <a:gd name="T23" fmla="*/ 86 h 204"/>
                <a:gd name="T24" fmla="*/ 108 w 135"/>
                <a:gd name="T25" fmla="*/ 56 h 204"/>
                <a:gd name="T26" fmla="*/ 108 w 135"/>
                <a:gd name="T27" fmla="*/ 56 h 204"/>
                <a:gd name="T28" fmla="*/ 98 w 135"/>
                <a:gd name="T29" fmla="*/ 31 h 204"/>
                <a:gd name="T30" fmla="*/ 98 w 135"/>
                <a:gd name="T31" fmla="*/ 31 h 204"/>
                <a:gd name="T32" fmla="*/ 70 w 135"/>
                <a:gd name="T33" fmla="*/ 21 h 204"/>
                <a:gd name="T34" fmla="*/ 70 w 135"/>
                <a:gd name="T35" fmla="*/ 21 h 204"/>
                <a:gd name="T36" fmla="*/ 41 w 135"/>
                <a:gd name="T37" fmla="*/ 32 h 204"/>
                <a:gd name="T38" fmla="*/ 41 w 135"/>
                <a:gd name="T39" fmla="*/ 32 h 204"/>
                <a:gd name="T40" fmla="*/ 30 w 135"/>
                <a:gd name="T41" fmla="*/ 61 h 204"/>
                <a:gd name="T42" fmla="*/ 5 w 135"/>
                <a:gd name="T43" fmla="*/ 59 h 204"/>
                <a:gd name="T44" fmla="*/ 5 w 135"/>
                <a:gd name="T45" fmla="*/ 59 h 204"/>
                <a:gd name="T46" fmla="*/ 25 w 135"/>
                <a:gd name="T47" fmla="*/ 15 h 204"/>
                <a:gd name="T48" fmla="*/ 25 w 135"/>
                <a:gd name="T49" fmla="*/ 15 h 204"/>
                <a:gd name="T50" fmla="*/ 71 w 135"/>
                <a:gd name="T51" fmla="*/ 0 h 204"/>
                <a:gd name="T52" fmla="*/ 71 w 135"/>
                <a:gd name="T53" fmla="*/ 0 h 204"/>
                <a:gd name="T54" fmla="*/ 117 w 135"/>
                <a:gd name="T55" fmla="*/ 16 h 204"/>
                <a:gd name="T56" fmla="*/ 117 w 135"/>
                <a:gd name="T57" fmla="*/ 16 h 204"/>
                <a:gd name="T58" fmla="*/ 134 w 135"/>
                <a:gd name="T59" fmla="*/ 56 h 204"/>
                <a:gd name="T60" fmla="*/ 134 w 135"/>
                <a:gd name="T61" fmla="*/ 56 h 204"/>
                <a:gd name="T62" fmla="*/ 129 w 135"/>
                <a:gd name="T63" fmla="*/ 80 h 204"/>
                <a:gd name="T64" fmla="*/ 129 w 135"/>
                <a:gd name="T65" fmla="*/ 80 h 204"/>
                <a:gd name="T66" fmla="*/ 112 w 135"/>
                <a:gd name="T67" fmla="*/ 105 h 204"/>
                <a:gd name="T68" fmla="*/ 112 w 135"/>
                <a:gd name="T69" fmla="*/ 105 h 204"/>
                <a:gd name="T70" fmla="*/ 74 w 135"/>
                <a:gd name="T71" fmla="*/ 140 h 204"/>
                <a:gd name="T72" fmla="*/ 74 w 135"/>
                <a:gd name="T73" fmla="*/ 140 h 204"/>
                <a:gd name="T74" fmla="*/ 45 w 135"/>
                <a:gd name="T75" fmla="*/ 166 h 204"/>
                <a:gd name="T76" fmla="*/ 45 w 135"/>
                <a:gd name="T77" fmla="*/ 166 h 204"/>
                <a:gd name="T78" fmla="*/ 35 w 135"/>
                <a:gd name="T79" fmla="*/ 179 h 204"/>
                <a:gd name="T80" fmla="*/ 134 w 135"/>
                <a:gd name="T81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204">
                  <a:moveTo>
                    <a:pt x="134" y="179"/>
                  </a:moveTo>
                  <a:cubicBezTo>
                    <a:pt x="134" y="187"/>
                    <a:pt x="134" y="195"/>
                    <a:pt x="134" y="203"/>
                  </a:cubicBezTo>
                  <a:cubicBezTo>
                    <a:pt x="89" y="203"/>
                    <a:pt x="45" y="203"/>
                    <a:pt x="0" y="203"/>
                  </a:cubicBezTo>
                  <a:lnTo>
                    <a:pt x="0" y="203"/>
                  </a:lnTo>
                  <a:cubicBezTo>
                    <a:pt x="0" y="197"/>
                    <a:pt x="1" y="191"/>
                    <a:pt x="3" y="186"/>
                  </a:cubicBezTo>
                  <a:lnTo>
                    <a:pt x="3" y="186"/>
                  </a:lnTo>
                  <a:cubicBezTo>
                    <a:pt x="7" y="177"/>
                    <a:pt x="12" y="168"/>
                    <a:pt x="20" y="159"/>
                  </a:cubicBezTo>
                  <a:lnTo>
                    <a:pt x="20" y="159"/>
                  </a:lnTo>
                  <a:cubicBezTo>
                    <a:pt x="27" y="150"/>
                    <a:pt x="38" y="140"/>
                    <a:pt x="52" y="128"/>
                  </a:cubicBezTo>
                  <a:lnTo>
                    <a:pt x="52" y="128"/>
                  </a:lnTo>
                  <a:cubicBezTo>
                    <a:pt x="74" y="110"/>
                    <a:pt x="89" y="96"/>
                    <a:pt x="96" y="86"/>
                  </a:cubicBezTo>
                  <a:lnTo>
                    <a:pt x="96" y="86"/>
                  </a:lnTo>
                  <a:cubicBezTo>
                    <a:pt x="104" y="75"/>
                    <a:pt x="108" y="65"/>
                    <a:pt x="108" y="56"/>
                  </a:cubicBezTo>
                  <a:lnTo>
                    <a:pt x="108" y="56"/>
                  </a:lnTo>
                  <a:cubicBezTo>
                    <a:pt x="108" y="46"/>
                    <a:pt x="105" y="38"/>
                    <a:pt x="98" y="31"/>
                  </a:cubicBezTo>
                  <a:lnTo>
                    <a:pt x="98" y="31"/>
                  </a:lnTo>
                  <a:cubicBezTo>
                    <a:pt x="91" y="24"/>
                    <a:pt x="81" y="21"/>
                    <a:pt x="70" y="21"/>
                  </a:cubicBezTo>
                  <a:lnTo>
                    <a:pt x="70" y="21"/>
                  </a:lnTo>
                  <a:cubicBezTo>
                    <a:pt x="58" y="21"/>
                    <a:pt x="49" y="24"/>
                    <a:pt x="41" y="32"/>
                  </a:cubicBezTo>
                  <a:lnTo>
                    <a:pt x="41" y="32"/>
                  </a:lnTo>
                  <a:cubicBezTo>
                    <a:pt x="34" y="39"/>
                    <a:pt x="31" y="49"/>
                    <a:pt x="30" y="61"/>
                  </a:cubicBezTo>
                  <a:cubicBezTo>
                    <a:pt x="22" y="60"/>
                    <a:pt x="13" y="60"/>
                    <a:pt x="5" y="59"/>
                  </a:cubicBezTo>
                  <a:lnTo>
                    <a:pt x="5" y="59"/>
                  </a:lnTo>
                  <a:cubicBezTo>
                    <a:pt x="7" y="40"/>
                    <a:pt x="13" y="25"/>
                    <a:pt x="25" y="15"/>
                  </a:cubicBezTo>
                  <a:lnTo>
                    <a:pt x="25" y="15"/>
                  </a:lnTo>
                  <a:cubicBezTo>
                    <a:pt x="36" y="5"/>
                    <a:pt x="51" y="0"/>
                    <a:pt x="71" y="0"/>
                  </a:cubicBezTo>
                  <a:lnTo>
                    <a:pt x="71" y="0"/>
                  </a:lnTo>
                  <a:cubicBezTo>
                    <a:pt x="90" y="0"/>
                    <a:pt x="105" y="6"/>
                    <a:pt x="117" y="16"/>
                  </a:cubicBezTo>
                  <a:lnTo>
                    <a:pt x="117" y="16"/>
                  </a:lnTo>
                  <a:cubicBezTo>
                    <a:pt x="128" y="27"/>
                    <a:pt x="134" y="40"/>
                    <a:pt x="134" y="56"/>
                  </a:cubicBezTo>
                  <a:lnTo>
                    <a:pt x="134" y="56"/>
                  </a:lnTo>
                  <a:cubicBezTo>
                    <a:pt x="134" y="64"/>
                    <a:pt x="132" y="72"/>
                    <a:pt x="129" y="80"/>
                  </a:cubicBezTo>
                  <a:lnTo>
                    <a:pt x="129" y="80"/>
                  </a:lnTo>
                  <a:cubicBezTo>
                    <a:pt x="125" y="88"/>
                    <a:pt x="120" y="96"/>
                    <a:pt x="112" y="105"/>
                  </a:cubicBezTo>
                  <a:lnTo>
                    <a:pt x="112" y="105"/>
                  </a:lnTo>
                  <a:cubicBezTo>
                    <a:pt x="104" y="113"/>
                    <a:pt x="92" y="125"/>
                    <a:pt x="74" y="140"/>
                  </a:cubicBezTo>
                  <a:lnTo>
                    <a:pt x="74" y="140"/>
                  </a:lnTo>
                  <a:cubicBezTo>
                    <a:pt x="59" y="153"/>
                    <a:pt x="49" y="161"/>
                    <a:pt x="45" y="166"/>
                  </a:cubicBezTo>
                  <a:lnTo>
                    <a:pt x="45" y="166"/>
                  </a:lnTo>
                  <a:cubicBezTo>
                    <a:pt x="41" y="170"/>
                    <a:pt x="38" y="175"/>
                    <a:pt x="35" y="179"/>
                  </a:cubicBezTo>
                  <a:cubicBezTo>
                    <a:pt x="68" y="179"/>
                    <a:pt x="101" y="179"/>
                    <a:pt x="134" y="17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 noChangeArrowheads="1"/>
            </p:cNvSpPr>
            <p:nvPr/>
          </p:nvSpPr>
          <p:spPr bwMode="auto">
            <a:xfrm>
              <a:off x="1169" y="2265"/>
              <a:ext cx="90" cy="65"/>
            </a:xfrm>
            <a:custGeom>
              <a:avLst/>
              <a:gdLst>
                <a:gd name="T0" fmla="*/ 89 w 401"/>
                <a:gd name="T1" fmla="*/ 292 h 293"/>
                <a:gd name="T2" fmla="*/ 0 w 401"/>
                <a:gd name="T3" fmla="*/ 0 h 293"/>
                <a:gd name="T4" fmla="*/ 51 w 401"/>
                <a:gd name="T5" fmla="*/ 0 h 293"/>
                <a:gd name="T6" fmla="*/ 97 w 401"/>
                <a:gd name="T7" fmla="*/ 169 h 293"/>
                <a:gd name="T8" fmla="*/ 115 w 401"/>
                <a:gd name="T9" fmla="*/ 231 h 293"/>
                <a:gd name="T10" fmla="*/ 115 w 401"/>
                <a:gd name="T11" fmla="*/ 231 h 293"/>
                <a:gd name="T12" fmla="*/ 130 w 401"/>
                <a:gd name="T13" fmla="*/ 172 h 293"/>
                <a:gd name="T14" fmla="*/ 177 w 401"/>
                <a:gd name="T15" fmla="*/ 0 h 293"/>
                <a:gd name="T16" fmla="*/ 228 w 401"/>
                <a:gd name="T17" fmla="*/ 0 h 293"/>
                <a:gd name="T18" fmla="*/ 271 w 401"/>
                <a:gd name="T19" fmla="*/ 170 h 293"/>
                <a:gd name="T20" fmla="*/ 286 w 401"/>
                <a:gd name="T21" fmla="*/ 225 h 293"/>
                <a:gd name="T22" fmla="*/ 303 w 401"/>
                <a:gd name="T23" fmla="*/ 169 h 293"/>
                <a:gd name="T24" fmla="*/ 352 w 401"/>
                <a:gd name="T25" fmla="*/ 0 h 293"/>
                <a:gd name="T26" fmla="*/ 400 w 401"/>
                <a:gd name="T27" fmla="*/ 0 h 293"/>
                <a:gd name="T28" fmla="*/ 309 w 401"/>
                <a:gd name="T29" fmla="*/ 292 h 293"/>
                <a:gd name="T30" fmla="*/ 258 w 401"/>
                <a:gd name="T31" fmla="*/ 292 h 293"/>
                <a:gd name="T32" fmla="*/ 212 w 401"/>
                <a:gd name="T33" fmla="*/ 118 h 293"/>
                <a:gd name="T34" fmla="*/ 200 w 401"/>
                <a:gd name="T35" fmla="*/ 68 h 293"/>
                <a:gd name="T36" fmla="*/ 141 w 401"/>
                <a:gd name="T37" fmla="*/ 292 h 293"/>
                <a:gd name="T38" fmla="*/ 89 w 401"/>
                <a:gd name="T3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293">
                  <a:moveTo>
                    <a:pt x="89" y="292"/>
                  </a:moveTo>
                  <a:cubicBezTo>
                    <a:pt x="59" y="195"/>
                    <a:pt x="30" y="97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66" y="56"/>
                    <a:pt x="82" y="113"/>
                    <a:pt x="97" y="169"/>
                  </a:cubicBezTo>
                  <a:cubicBezTo>
                    <a:pt x="103" y="190"/>
                    <a:pt x="109" y="210"/>
                    <a:pt x="115" y="231"/>
                  </a:cubicBezTo>
                  <a:lnTo>
                    <a:pt x="115" y="231"/>
                  </a:lnTo>
                  <a:cubicBezTo>
                    <a:pt x="116" y="228"/>
                    <a:pt x="121" y="209"/>
                    <a:pt x="130" y="172"/>
                  </a:cubicBezTo>
                  <a:cubicBezTo>
                    <a:pt x="146" y="115"/>
                    <a:pt x="161" y="57"/>
                    <a:pt x="177" y="0"/>
                  </a:cubicBezTo>
                  <a:cubicBezTo>
                    <a:pt x="194" y="0"/>
                    <a:pt x="211" y="0"/>
                    <a:pt x="228" y="0"/>
                  </a:cubicBezTo>
                  <a:cubicBezTo>
                    <a:pt x="242" y="57"/>
                    <a:pt x="257" y="113"/>
                    <a:pt x="271" y="170"/>
                  </a:cubicBezTo>
                  <a:cubicBezTo>
                    <a:pt x="276" y="188"/>
                    <a:pt x="281" y="207"/>
                    <a:pt x="286" y="225"/>
                  </a:cubicBezTo>
                  <a:cubicBezTo>
                    <a:pt x="292" y="206"/>
                    <a:pt x="297" y="188"/>
                    <a:pt x="303" y="169"/>
                  </a:cubicBezTo>
                  <a:cubicBezTo>
                    <a:pt x="319" y="113"/>
                    <a:pt x="336" y="56"/>
                    <a:pt x="352" y="0"/>
                  </a:cubicBezTo>
                  <a:cubicBezTo>
                    <a:pt x="368" y="0"/>
                    <a:pt x="384" y="0"/>
                    <a:pt x="400" y="0"/>
                  </a:cubicBezTo>
                  <a:cubicBezTo>
                    <a:pt x="370" y="97"/>
                    <a:pt x="339" y="195"/>
                    <a:pt x="309" y="292"/>
                  </a:cubicBezTo>
                  <a:cubicBezTo>
                    <a:pt x="292" y="292"/>
                    <a:pt x="275" y="292"/>
                    <a:pt x="258" y="292"/>
                  </a:cubicBezTo>
                  <a:cubicBezTo>
                    <a:pt x="243" y="234"/>
                    <a:pt x="227" y="176"/>
                    <a:pt x="212" y="118"/>
                  </a:cubicBezTo>
                  <a:cubicBezTo>
                    <a:pt x="208" y="101"/>
                    <a:pt x="204" y="85"/>
                    <a:pt x="200" y="68"/>
                  </a:cubicBezTo>
                  <a:cubicBezTo>
                    <a:pt x="180" y="143"/>
                    <a:pt x="161" y="217"/>
                    <a:pt x="141" y="292"/>
                  </a:cubicBezTo>
                  <a:cubicBezTo>
                    <a:pt x="124" y="292"/>
                    <a:pt x="106" y="292"/>
                    <a:pt x="89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 noChangeArrowheads="1"/>
            </p:cNvSpPr>
            <p:nvPr/>
          </p:nvSpPr>
          <p:spPr bwMode="auto">
            <a:xfrm>
              <a:off x="1266" y="2286"/>
              <a:ext cx="36" cy="45"/>
            </a:xfrm>
            <a:custGeom>
              <a:avLst/>
              <a:gdLst>
                <a:gd name="T0" fmla="*/ 0 w 161"/>
                <a:gd name="T1" fmla="*/ 201 h 202"/>
                <a:gd name="T2" fmla="*/ 0 w 161"/>
                <a:gd name="T3" fmla="*/ 0 h 202"/>
                <a:gd name="T4" fmla="*/ 28 w 161"/>
                <a:gd name="T5" fmla="*/ 0 h 202"/>
                <a:gd name="T6" fmla="*/ 134 w 161"/>
                <a:gd name="T7" fmla="*/ 157 h 202"/>
                <a:gd name="T8" fmla="*/ 134 w 161"/>
                <a:gd name="T9" fmla="*/ 0 h 202"/>
                <a:gd name="T10" fmla="*/ 160 w 161"/>
                <a:gd name="T11" fmla="*/ 0 h 202"/>
                <a:gd name="T12" fmla="*/ 160 w 161"/>
                <a:gd name="T13" fmla="*/ 201 h 202"/>
                <a:gd name="T14" fmla="*/ 132 w 161"/>
                <a:gd name="T15" fmla="*/ 201 h 202"/>
                <a:gd name="T16" fmla="*/ 26 w 161"/>
                <a:gd name="T17" fmla="*/ 43 h 202"/>
                <a:gd name="T18" fmla="*/ 26 w 161"/>
                <a:gd name="T19" fmla="*/ 201 h 202"/>
                <a:gd name="T20" fmla="*/ 0 w 161"/>
                <a:gd name="T21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02">
                  <a:moveTo>
                    <a:pt x="0" y="201"/>
                  </a:moveTo>
                  <a:cubicBezTo>
                    <a:pt x="0" y="134"/>
                    <a:pt x="0" y="67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ubicBezTo>
                    <a:pt x="63" y="52"/>
                    <a:pt x="99" y="105"/>
                    <a:pt x="134" y="157"/>
                  </a:cubicBezTo>
                  <a:cubicBezTo>
                    <a:pt x="134" y="105"/>
                    <a:pt x="134" y="52"/>
                    <a:pt x="134" y="0"/>
                  </a:cubicBezTo>
                  <a:cubicBezTo>
                    <a:pt x="143" y="0"/>
                    <a:pt x="151" y="0"/>
                    <a:pt x="160" y="0"/>
                  </a:cubicBezTo>
                  <a:cubicBezTo>
                    <a:pt x="160" y="67"/>
                    <a:pt x="160" y="134"/>
                    <a:pt x="160" y="201"/>
                  </a:cubicBezTo>
                  <a:cubicBezTo>
                    <a:pt x="151" y="201"/>
                    <a:pt x="141" y="201"/>
                    <a:pt x="132" y="201"/>
                  </a:cubicBezTo>
                  <a:cubicBezTo>
                    <a:pt x="97" y="148"/>
                    <a:pt x="61" y="96"/>
                    <a:pt x="26" y="43"/>
                  </a:cubicBezTo>
                  <a:cubicBezTo>
                    <a:pt x="26" y="96"/>
                    <a:pt x="26" y="148"/>
                    <a:pt x="26" y="201"/>
                  </a:cubicBezTo>
                  <a:cubicBezTo>
                    <a:pt x="17" y="201"/>
                    <a:pt x="9" y="201"/>
                    <a:pt x="0" y="2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 noChangeArrowheads="1"/>
            </p:cNvSpPr>
            <p:nvPr/>
          </p:nvSpPr>
          <p:spPr bwMode="auto">
            <a:xfrm>
              <a:off x="1497" y="1905"/>
              <a:ext cx="470" cy="470"/>
            </a:xfrm>
            <a:custGeom>
              <a:avLst/>
              <a:gdLst>
                <a:gd name="T0" fmla="*/ 1038 w 2077"/>
                <a:gd name="T1" fmla="*/ 2077 h 2078"/>
                <a:gd name="T2" fmla="*/ 519 w 2077"/>
                <a:gd name="T3" fmla="*/ 1938 h 2078"/>
                <a:gd name="T4" fmla="*/ 139 w 2077"/>
                <a:gd name="T5" fmla="*/ 1558 h 2078"/>
                <a:gd name="T6" fmla="*/ 0 w 2077"/>
                <a:gd name="T7" fmla="*/ 1039 h 2078"/>
                <a:gd name="T8" fmla="*/ 139 w 2077"/>
                <a:gd name="T9" fmla="*/ 519 h 2078"/>
                <a:gd name="T10" fmla="*/ 519 w 2077"/>
                <a:gd name="T11" fmla="*/ 139 h 2078"/>
                <a:gd name="T12" fmla="*/ 1038 w 2077"/>
                <a:gd name="T13" fmla="*/ 0 h 2078"/>
                <a:gd name="T14" fmla="*/ 1557 w 2077"/>
                <a:gd name="T15" fmla="*/ 139 h 2078"/>
                <a:gd name="T16" fmla="*/ 1937 w 2077"/>
                <a:gd name="T17" fmla="*/ 519 h 2078"/>
                <a:gd name="T18" fmla="*/ 2076 w 2077"/>
                <a:gd name="T19" fmla="*/ 1039 h 2078"/>
                <a:gd name="T20" fmla="*/ 1937 w 2077"/>
                <a:gd name="T21" fmla="*/ 1558 h 2078"/>
                <a:gd name="T22" fmla="*/ 1557 w 2077"/>
                <a:gd name="T23" fmla="*/ 1938 h 2078"/>
                <a:gd name="T24" fmla="*/ 1038 w 2077"/>
                <a:gd name="T25" fmla="*/ 2077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7" h="2078">
                  <a:moveTo>
                    <a:pt x="1038" y="2077"/>
                  </a:moveTo>
                  <a:cubicBezTo>
                    <a:pt x="847" y="2077"/>
                    <a:pt x="684" y="2033"/>
                    <a:pt x="519" y="1938"/>
                  </a:cubicBezTo>
                  <a:cubicBezTo>
                    <a:pt x="354" y="1843"/>
                    <a:pt x="235" y="1723"/>
                    <a:pt x="139" y="1558"/>
                  </a:cubicBezTo>
                  <a:cubicBezTo>
                    <a:pt x="43" y="1393"/>
                    <a:pt x="0" y="1230"/>
                    <a:pt x="0" y="1039"/>
                  </a:cubicBezTo>
                  <a:cubicBezTo>
                    <a:pt x="0" y="848"/>
                    <a:pt x="44" y="685"/>
                    <a:pt x="139" y="519"/>
                  </a:cubicBezTo>
                  <a:cubicBezTo>
                    <a:pt x="234" y="353"/>
                    <a:pt x="354" y="235"/>
                    <a:pt x="519" y="139"/>
                  </a:cubicBezTo>
                  <a:cubicBezTo>
                    <a:pt x="684" y="43"/>
                    <a:pt x="847" y="0"/>
                    <a:pt x="1038" y="0"/>
                  </a:cubicBezTo>
                  <a:cubicBezTo>
                    <a:pt x="1229" y="0"/>
                    <a:pt x="1392" y="44"/>
                    <a:pt x="1557" y="139"/>
                  </a:cubicBezTo>
                  <a:cubicBezTo>
                    <a:pt x="1722" y="234"/>
                    <a:pt x="1841" y="354"/>
                    <a:pt x="1937" y="519"/>
                  </a:cubicBezTo>
                  <a:cubicBezTo>
                    <a:pt x="2033" y="684"/>
                    <a:pt x="2076" y="847"/>
                    <a:pt x="2076" y="1039"/>
                  </a:cubicBezTo>
                  <a:cubicBezTo>
                    <a:pt x="2076" y="1230"/>
                    <a:pt x="2032" y="1392"/>
                    <a:pt x="1937" y="1558"/>
                  </a:cubicBezTo>
                  <a:cubicBezTo>
                    <a:pt x="1842" y="1724"/>
                    <a:pt x="1722" y="1842"/>
                    <a:pt x="1557" y="1938"/>
                  </a:cubicBezTo>
                  <a:cubicBezTo>
                    <a:pt x="1392" y="2034"/>
                    <a:pt x="1229" y="2077"/>
                    <a:pt x="1038" y="2077"/>
                  </a:cubicBezTo>
                </a:path>
              </a:pathLst>
            </a:custGeom>
            <a:solidFill>
              <a:srgbClr val="FEE2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Freeform 33"/>
            <p:cNvSpPr>
              <a:spLocks noChangeArrowheads="1"/>
            </p:cNvSpPr>
            <p:nvPr/>
          </p:nvSpPr>
          <p:spPr bwMode="auto">
            <a:xfrm>
              <a:off x="1497" y="1905"/>
              <a:ext cx="470" cy="470"/>
            </a:xfrm>
            <a:custGeom>
              <a:avLst/>
              <a:gdLst>
                <a:gd name="T0" fmla="*/ 2071 w 2077"/>
                <a:gd name="T1" fmla="*/ 934 h 2079"/>
                <a:gd name="T2" fmla="*/ 2043 w 2077"/>
                <a:gd name="T3" fmla="*/ 779 h 2079"/>
                <a:gd name="T4" fmla="*/ 1992 w 2077"/>
                <a:gd name="T5" fmla="*/ 629 h 2079"/>
                <a:gd name="T6" fmla="*/ 1919 w 2077"/>
                <a:gd name="T7" fmla="*/ 489 h 2079"/>
                <a:gd name="T8" fmla="*/ 1826 w 2077"/>
                <a:gd name="T9" fmla="*/ 362 h 2079"/>
                <a:gd name="T10" fmla="*/ 1714 w 2077"/>
                <a:gd name="T11" fmla="*/ 251 h 2079"/>
                <a:gd name="T12" fmla="*/ 1587 w 2077"/>
                <a:gd name="T13" fmla="*/ 157 h 2079"/>
                <a:gd name="T14" fmla="*/ 1447 w 2077"/>
                <a:gd name="T15" fmla="*/ 84 h 2079"/>
                <a:gd name="T16" fmla="*/ 1298 w 2077"/>
                <a:gd name="T17" fmla="*/ 33 h 2079"/>
                <a:gd name="T18" fmla="*/ 1143 w 2077"/>
                <a:gd name="T19" fmla="*/ 5 h 2079"/>
                <a:gd name="T20" fmla="*/ 1038 w 2077"/>
                <a:gd name="T21" fmla="*/ 0 h 2079"/>
                <a:gd name="T22" fmla="*/ 881 w 2077"/>
                <a:gd name="T23" fmla="*/ 12 h 2079"/>
                <a:gd name="T24" fmla="*/ 727 w 2077"/>
                <a:gd name="T25" fmla="*/ 48 h 2079"/>
                <a:gd name="T26" fmla="*/ 581 w 2077"/>
                <a:gd name="T27" fmla="*/ 106 h 2079"/>
                <a:gd name="T28" fmla="*/ 445 w 2077"/>
                <a:gd name="T29" fmla="*/ 186 h 2079"/>
                <a:gd name="T30" fmla="*/ 323 w 2077"/>
                <a:gd name="T31" fmla="*/ 286 h 2079"/>
                <a:gd name="T32" fmla="*/ 217 w 2077"/>
                <a:gd name="T33" fmla="*/ 403 h 2079"/>
                <a:gd name="T34" fmla="*/ 130 w 2077"/>
                <a:gd name="T35" fmla="*/ 535 h 2079"/>
                <a:gd name="T36" fmla="*/ 65 w 2077"/>
                <a:gd name="T37" fmla="*/ 678 h 2079"/>
                <a:gd name="T38" fmla="*/ 21 w 2077"/>
                <a:gd name="T39" fmla="*/ 830 h 2079"/>
                <a:gd name="T40" fmla="*/ 1 w 2077"/>
                <a:gd name="T41" fmla="*/ 986 h 2079"/>
                <a:gd name="T42" fmla="*/ 1 w 2077"/>
                <a:gd name="T43" fmla="*/ 1092 h 2079"/>
                <a:gd name="T44" fmla="*/ 21 w 2077"/>
                <a:gd name="T45" fmla="*/ 1248 h 2079"/>
                <a:gd name="T46" fmla="*/ 65 w 2077"/>
                <a:gd name="T47" fmla="*/ 1400 h 2079"/>
                <a:gd name="T48" fmla="*/ 130 w 2077"/>
                <a:gd name="T49" fmla="*/ 1543 h 2079"/>
                <a:gd name="T50" fmla="*/ 217 w 2077"/>
                <a:gd name="T51" fmla="*/ 1675 h 2079"/>
                <a:gd name="T52" fmla="*/ 323 w 2077"/>
                <a:gd name="T53" fmla="*/ 1792 h 2079"/>
                <a:gd name="T54" fmla="*/ 445 w 2077"/>
                <a:gd name="T55" fmla="*/ 1892 h 2079"/>
                <a:gd name="T56" fmla="*/ 581 w 2077"/>
                <a:gd name="T57" fmla="*/ 1972 h 2079"/>
                <a:gd name="T58" fmla="*/ 727 w 2077"/>
                <a:gd name="T59" fmla="*/ 2030 h 2079"/>
                <a:gd name="T60" fmla="*/ 881 w 2077"/>
                <a:gd name="T61" fmla="*/ 2066 h 2079"/>
                <a:gd name="T62" fmla="*/ 1038 w 2077"/>
                <a:gd name="T63" fmla="*/ 2078 h 2079"/>
                <a:gd name="T64" fmla="*/ 1143 w 2077"/>
                <a:gd name="T65" fmla="*/ 2073 h 2079"/>
                <a:gd name="T66" fmla="*/ 1298 w 2077"/>
                <a:gd name="T67" fmla="*/ 2045 h 2079"/>
                <a:gd name="T68" fmla="*/ 1447 w 2077"/>
                <a:gd name="T69" fmla="*/ 1994 h 2079"/>
                <a:gd name="T70" fmla="*/ 1587 w 2077"/>
                <a:gd name="T71" fmla="*/ 1921 h 2079"/>
                <a:gd name="T72" fmla="*/ 1714 w 2077"/>
                <a:gd name="T73" fmla="*/ 1827 h 2079"/>
                <a:gd name="T74" fmla="*/ 1826 w 2077"/>
                <a:gd name="T75" fmla="*/ 1716 h 2079"/>
                <a:gd name="T76" fmla="*/ 1919 w 2077"/>
                <a:gd name="T77" fmla="*/ 1589 h 2079"/>
                <a:gd name="T78" fmla="*/ 1992 w 2077"/>
                <a:gd name="T79" fmla="*/ 1449 h 2079"/>
                <a:gd name="T80" fmla="*/ 2043 w 2077"/>
                <a:gd name="T81" fmla="*/ 1299 h 2079"/>
                <a:gd name="T82" fmla="*/ 2071 w 2077"/>
                <a:gd name="T83" fmla="*/ 1144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7" h="2079">
                  <a:moveTo>
                    <a:pt x="2076" y="1039"/>
                  </a:moveTo>
                  <a:cubicBezTo>
                    <a:pt x="2075" y="1021"/>
                    <a:pt x="2075" y="1003"/>
                    <a:pt x="2075" y="986"/>
                  </a:cubicBezTo>
                  <a:cubicBezTo>
                    <a:pt x="2073" y="968"/>
                    <a:pt x="2072" y="951"/>
                    <a:pt x="2071" y="934"/>
                  </a:cubicBezTo>
                  <a:cubicBezTo>
                    <a:pt x="2068" y="916"/>
                    <a:pt x="2066" y="899"/>
                    <a:pt x="2064" y="882"/>
                  </a:cubicBezTo>
                  <a:cubicBezTo>
                    <a:pt x="2061" y="864"/>
                    <a:pt x="2058" y="847"/>
                    <a:pt x="2055" y="830"/>
                  </a:cubicBezTo>
                  <a:cubicBezTo>
                    <a:pt x="2051" y="813"/>
                    <a:pt x="2047" y="796"/>
                    <a:pt x="2043" y="779"/>
                  </a:cubicBezTo>
                  <a:cubicBezTo>
                    <a:pt x="2038" y="762"/>
                    <a:pt x="2033" y="745"/>
                    <a:pt x="2028" y="728"/>
                  </a:cubicBezTo>
                  <a:cubicBezTo>
                    <a:pt x="2022" y="711"/>
                    <a:pt x="2016" y="695"/>
                    <a:pt x="2011" y="678"/>
                  </a:cubicBezTo>
                  <a:cubicBezTo>
                    <a:pt x="2004" y="662"/>
                    <a:pt x="1998" y="645"/>
                    <a:pt x="1992" y="629"/>
                  </a:cubicBezTo>
                  <a:cubicBezTo>
                    <a:pt x="1984" y="613"/>
                    <a:pt x="1977" y="597"/>
                    <a:pt x="1970" y="581"/>
                  </a:cubicBezTo>
                  <a:cubicBezTo>
                    <a:pt x="1962" y="566"/>
                    <a:pt x="1954" y="550"/>
                    <a:pt x="1946" y="535"/>
                  </a:cubicBezTo>
                  <a:cubicBezTo>
                    <a:pt x="1937" y="520"/>
                    <a:pt x="1928" y="504"/>
                    <a:pt x="1919" y="489"/>
                  </a:cubicBezTo>
                  <a:cubicBezTo>
                    <a:pt x="1909" y="474"/>
                    <a:pt x="1900" y="460"/>
                    <a:pt x="1890" y="445"/>
                  </a:cubicBezTo>
                  <a:cubicBezTo>
                    <a:pt x="1880" y="431"/>
                    <a:pt x="1869" y="417"/>
                    <a:pt x="1859" y="403"/>
                  </a:cubicBezTo>
                  <a:cubicBezTo>
                    <a:pt x="1848" y="389"/>
                    <a:pt x="1837" y="376"/>
                    <a:pt x="1826" y="362"/>
                  </a:cubicBezTo>
                  <a:cubicBezTo>
                    <a:pt x="1814" y="349"/>
                    <a:pt x="1802" y="336"/>
                    <a:pt x="1790" y="323"/>
                  </a:cubicBezTo>
                  <a:cubicBezTo>
                    <a:pt x="1778" y="311"/>
                    <a:pt x="1765" y="298"/>
                    <a:pt x="1753" y="286"/>
                  </a:cubicBezTo>
                  <a:cubicBezTo>
                    <a:pt x="1740" y="274"/>
                    <a:pt x="1727" y="263"/>
                    <a:pt x="1714" y="251"/>
                  </a:cubicBezTo>
                  <a:cubicBezTo>
                    <a:pt x="1700" y="240"/>
                    <a:pt x="1687" y="228"/>
                    <a:pt x="1673" y="217"/>
                  </a:cubicBezTo>
                  <a:cubicBezTo>
                    <a:pt x="1659" y="207"/>
                    <a:pt x="1645" y="196"/>
                    <a:pt x="1631" y="186"/>
                  </a:cubicBezTo>
                  <a:cubicBezTo>
                    <a:pt x="1616" y="176"/>
                    <a:pt x="1602" y="167"/>
                    <a:pt x="1587" y="157"/>
                  </a:cubicBezTo>
                  <a:cubicBezTo>
                    <a:pt x="1572" y="148"/>
                    <a:pt x="1557" y="140"/>
                    <a:pt x="1542" y="131"/>
                  </a:cubicBezTo>
                  <a:cubicBezTo>
                    <a:pt x="1526" y="123"/>
                    <a:pt x="1511" y="114"/>
                    <a:pt x="1495" y="106"/>
                  </a:cubicBezTo>
                  <a:cubicBezTo>
                    <a:pt x="1479" y="99"/>
                    <a:pt x="1463" y="91"/>
                    <a:pt x="1447" y="84"/>
                  </a:cubicBezTo>
                  <a:cubicBezTo>
                    <a:pt x="1431" y="78"/>
                    <a:pt x="1415" y="71"/>
                    <a:pt x="1399" y="65"/>
                  </a:cubicBezTo>
                  <a:cubicBezTo>
                    <a:pt x="1382" y="59"/>
                    <a:pt x="1366" y="54"/>
                    <a:pt x="1349" y="48"/>
                  </a:cubicBezTo>
                  <a:cubicBezTo>
                    <a:pt x="1332" y="43"/>
                    <a:pt x="1315" y="38"/>
                    <a:pt x="1298" y="33"/>
                  </a:cubicBezTo>
                  <a:cubicBezTo>
                    <a:pt x="1281" y="29"/>
                    <a:pt x="1264" y="25"/>
                    <a:pt x="1247" y="21"/>
                  </a:cubicBezTo>
                  <a:cubicBezTo>
                    <a:pt x="1230" y="18"/>
                    <a:pt x="1212" y="15"/>
                    <a:pt x="1195" y="12"/>
                  </a:cubicBezTo>
                  <a:cubicBezTo>
                    <a:pt x="1178" y="10"/>
                    <a:pt x="1160" y="7"/>
                    <a:pt x="1143" y="5"/>
                  </a:cubicBezTo>
                  <a:cubicBezTo>
                    <a:pt x="1126" y="4"/>
                    <a:pt x="1108" y="2"/>
                    <a:pt x="1091" y="1"/>
                  </a:cubicBezTo>
                  <a:cubicBezTo>
                    <a:pt x="1073" y="1"/>
                    <a:pt x="1056" y="0"/>
                    <a:pt x="1038" y="0"/>
                  </a:cubicBezTo>
                  <a:lnTo>
                    <a:pt x="1038" y="0"/>
                  </a:lnTo>
                  <a:cubicBezTo>
                    <a:pt x="1020" y="0"/>
                    <a:pt x="1003" y="1"/>
                    <a:pt x="985" y="1"/>
                  </a:cubicBezTo>
                  <a:cubicBezTo>
                    <a:pt x="968" y="2"/>
                    <a:pt x="950" y="4"/>
                    <a:pt x="933" y="5"/>
                  </a:cubicBezTo>
                  <a:cubicBezTo>
                    <a:pt x="916" y="7"/>
                    <a:pt x="898" y="10"/>
                    <a:pt x="881" y="12"/>
                  </a:cubicBezTo>
                  <a:cubicBezTo>
                    <a:pt x="864" y="15"/>
                    <a:pt x="846" y="18"/>
                    <a:pt x="829" y="21"/>
                  </a:cubicBezTo>
                  <a:cubicBezTo>
                    <a:pt x="812" y="25"/>
                    <a:pt x="795" y="29"/>
                    <a:pt x="778" y="33"/>
                  </a:cubicBezTo>
                  <a:cubicBezTo>
                    <a:pt x="761" y="38"/>
                    <a:pt x="744" y="43"/>
                    <a:pt x="727" y="48"/>
                  </a:cubicBezTo>
                  <a:cubicBezTo>
                    <a:pt x="710" y="54"/>
                    <a:pt x="694" y="59"/>
                    <a:pt x="677" y="65"/>
                  </a:cubicBezTo>
                  <a:cubicBezTo>
                    <a:pt x="661" y="71"/>
                    <a:pt x="645" y="78"/>
                    <a:pt x="629" y="84"/>
                  </a:cubicBezTo>
                  <a:cubicBezTo>
                    <a:pt x="613" y="91"/>
                    <a:pt x="597" y="99"/>
                    <a:pt x="581" y="106"/>
                  </a:cubicBezTo>
                  <a:cubicBezTo>
                    <a:pt x="565" y="114"/>
                    <a:pt x="550" y="123"/>
                    <a:pt x="534" y="131"/>
                  </a:cubicBezTo>
                  <a:cubicBezTo>
                    <a:pt x="519" y="140"/>
                    <a:pt x="504" y="148"/>
                    <a:pt x="489" y="157"/>
                  </a:cubicBezTo>
                  <a:cubicBezTo>
                    <a:pt x="474" y="167"/>
                    <a:pt x="460" y="176"/>
                    <a:pt x="445" y="186"/>
                  </a:cubicBezTo>
                  <a:cubicBezTo>
                    <a:pt x="431" y="196"/>
                    <a:pt x="417" y="207"/>
                    <a:pt x="403" y="217"/>
                  </a:cubicBezTo>
                  <a:cubicBezTo>
                    <a:pt x="389" y="228"/>
                    <a:pt x="376" y="240"/>
                    <a:pt x="362" y="251"/>
                  </a:cubicBezTo>
                  <a:cubicBezTo>
                    <a:pt x="349" y="263"/>
                    <a:pt x="336" y="274"/>
                    <a:pt x="323" y="286"/>
                  </a:cubicBezTo>
                  <a:cubicBezTo>
                    <a:pt x="311" y="298"/>
                    <a:pt x="298" y="311"/>
                    <a:pt x="286" y="323"/>
                  </a:cubicBezTo>
                  <a:cubicBezTo>
                    <a:pt x="274" y="336"/>
                    <a:pt x="262" y="349"/>
                    <a:pt x="250" y="362"/>
                  </a:cubicBezTo>
                  <a:cubicBezTo>
                    <a:pt x="239" y="376"/>
                    <a:pt x="228" y="389"/>
                    <a:pt x="217" y="403"/>
                  </a:cubicBezTo>
                  <a:cubicBezTo>
                    <a:pt x="207" y="417"/>
                    <a:pt x="196" y="431"/>
                    <a:pt x="186" y="445"/>
                  </a:cubicBezTo>
                  <a:cubicBezTo>
                    <a:pt x="176" y="460"/>
                    <a:pt x="167" y="474"/>
                    <a:pt x="157" y="489"/>
                  </a:cubicBezTo>
                  <a:cubicBezTo>
                    <a:pt x="148" y="504"/>
                    <a:pt x="139" y="520"/>
                    <a:pt x="130" y="535"/>
                  </a:cubicBezTo>
                  <a:cubicBezTo>
                    <a:pt x="122" y="550"/>
                    <a:pt x="114" y="566"/>
                    <a:pt x="106" y="581"/>
                  </a:cubicBezTo>
                  <a:cubicBezTo>
                    <a:pt x="99" y="597"/>
                    <a:pt x="91" y="613"/>
                    <a:pt x="84" y="629"/>
                  </a:cubicBezTo>
                  <a:cubicBezTo>
                    <a:pt x="78" y="645"/>
                    <a:pt x="71" y="662"/>
                    <a:pt x="65" y="678"/>
                  </a:cubicBezTo>
                  <a:cubicBezTo>
                    <a:pt x="59" y="695"/>
                    <a:pt x="54" y="711"/>
                    <a:pt x="48" y="728"/>
                  </a:cubicBezTo>
                  <a:cubicBezTo>
                    <a:pt x="43" y="745"/>
                    <a:pt x="38" y="762"/>
                    <a:pt x="33" y="779"/>
                  </a:cubicBezTo>
                  <a:cubicBezTo>
                    <a:pt x="29" y="796"/>
                    <a:pt x="25" y="813"/>
                    <a:pt x="21" y="830"/>
                  </a:cubicBezTo>
                  <a:cubicBezTo>
                    <a:pt x="18" y="847"/>
                    <a:pt x="15" y="864"/>
                    <a:pt x="12" y="882"/>
                  </a:cubicBezTo>
                  <a:cubicBezTo>
                    <a:pt x="10" y="899"/>
                    <a:pt x="7" y="916"/>
                    <a:pt x="5" y="934"/>
                  </a:cubicBezTo>
                  <a:cubicBezTo>
                    <a:pt x="4" y="951"/>
                    <a:pt x="2" y="968"/>
                    <a:pt x="1" y="986"/>
                  </a:cubicBezTo>
                  <a:cubicBezTo>
                    <a:pt x="1" y="1003"/>
                    <a:pt x="0" y="1021"/>
                    <a:pt x="0" y="1039"/>
                  </a:cubicBezTo>
                  <a:lnTo>
                    <a:pt x="0" y="1039"/>
                  </a:lnTo>
                  <a:cubicBezTo>
                    <a:pt x="0" y="1056"/>
                    <a:pt x="1" y="1074"/>
                    <a:pt x="1" y="1092"/>
                  </a:cubicBezTo>
                  <a:cubicBezTo>
                    <a:pt x="2" y="1109"/>
                    <a:pt x="4" y="1126"/>
                    <a:pt x="5" y="1144"/>
                  </a:cubicBezTo>
                  <a:cubicBezTo>
                    <a:pt x="7" y="1161"/>
                    <a:pt x="10" y="1178"/>
                    <a:pt x="12" y="1196"/>
                  </a:cubicBezTo>
                  <a:cubicBezTo>
                    <a:pt x="15" y="1213"/>
                    <a:pt x="18" y="1230"/>
                    <a:pt x="21" y="1248"/>
                  </a:cubicBezTo>
                  <a:cubicBezTo>
                    <a:pt x="25" y="1265"/>
                    <a:pt x="29" y="1282"/>
                    <a:pt x="33" y="1299"/>
                  </a:cubicBezTo>
                  <a:cubicBezTo>
                    <a:pt x="38" y="1316"/>
                    <a:pt x="43" y="1333"/>
                    <a:pt x="48" y="1350"/>
                  </a:cubicBezTo>
                  <a:cubicBezTo>
                    <a:pt x="54" y="1366"/>
                    <a:pt x="59" y="1383"/>
                    <a:pt x="65" y="1400"/>
                  </a:cubicBezTo>
                  <a:cubicBezTo>
                    <a:pt x="71" y="1416"/>
                    <a:pt x="78" y="1432"/>
                    <a:pt x="84" y="1449"/>
                  </a:cubicBezTo>
                  <a:cubicBezTo>
                    <a:pt x="91" y="1465"/>
                    <a:pt x="99" y="1481"/>
                    <a:pt x="106" y="1497"/>
                  </a:cubicBezTo>
                  <a:cubicBezTo>
                    <a:pt x="114" y="1512"/>
                    <a:pt x="122" y="1527"/>
                    <a:pt x="130" y="1543"/>
                  </a:cubicBezTo>
                  <a:cubicBezTo>
                    <a:pt x="139" y="1558"/>
                    <a:pt x="148" y="1573"/>
                    <a:pt x="157" y="1589"/>
                  </a:cubicBezTo>
                  <a:cubicBezTo>
                    <a:pt x="167" y="1603"/>
                    <a:pt x="176" y="1618"/>
                    <a:pt x="186" y="1633"/>
                  </a:cubicBezTo>
                  <a:cubicBezTo>
                    <a:pt x="196" y="1647"/>
                    <a:pt x="207" y="1661"/>
                    <a:pt x="217" y="1675"/>
                  </a:cubicBezTo>
                  <a:cubicBezTo>
                    <a:pt x="228" y="1688"/>
                    <a:pt x="239" y="1702"/>
                    <a:pt x="250" y="1716"/>
                  </a:cubicBezTo>
                  <a:cubicBezTo>
                    <a:pt x="262" y="1729"/>
                    <a:pt x="274" y="1742"/>
                    <a:pt x="286" y="1755"/>
                  </a:cubicBezTo>
                  <a:cubicBezTo>
                    <a:pt x="298" y="1767"/>
                    <a:pt x="311" y="1779"/>
                    <a:pt x="323" y="1792"/>
                  </a:cubicBezTo>
                  <a:cubicBezTo>
                    <a:pt x="336" y="1803"/>
                    <a:pt x="349" y="1815"/>
                    <a:pt x="362" y="1827"/>
                  </a:cubicBezTo>
                  <a:cubicBezTo>
                    <a:pt x="376" y="1838"/>
                    <a:pt x="389" y="1849"/>
                    <a:pt x="403" y="1861"/>
                  </a:cubicBezTo>
                  <a:cubicBezTo>
                    <a:pt x="417" y="1871"/>
                    <a:pt x="431" y="1881"/>
                    <a:pt x="445" y="1892"/>
                  </a:cubicBezTo>
                  <a:cubicBezTo>
                    <a:pt x="460" y="1901"/>
                    <a:pt x="474" y="1911"/>
                    <a:pt x="489" y="1921"/>
                  </a:cubicBezTo>
                  <a:cubicBezTo>
                    <a:pt x="504" y="1929"/>
                    <a:pt x="519" y="1938"/>
                    <a:pt x="534" y="1947"/>
                  </a:cubicBezTo>
                  <a:cubicBezTo>
                    <a:pt x="550" y="1955"/>
                    <a:pt x="565" y="1963"/>
                    <a:pt x="581" y="1972"/>
                  </a:cubicBezTo>
                  <a:cubicBezTo>
                    <a:pt x="597" y="1979"/>
                    <a:pt x="613" y="1986"/>
                    <a:pt x="629" y="1994"/>
                  </a:cubicBezTo>
                  <a:cubicBezTo>
                    <a:pt x="645" y="2000"/>
                    <a:pt x="661" y="2006"/>
                    <a:pt x="677" y="2013"/>
                  </a:cubicBezTo>
                  <a:cubicBezTo>
                    <a:pt x="694" y="2018"/>
                    <a:pt x="710" y="2024"/>
                    <a:pt x="727" y="2030"/>
                  </a:cubicBezTo>
                  <a:cubicBezTo>
                    <a:pt x="744" y="2035"/>
                    <a:pt x="761" y="2040"/>
                    <a:pt x="778" y="2045"/>
                  </a:cubicBezTo>
                  <a:cubicBezTo>
                    <a:pt x="795" y="2049"/>
                    <a:pt x="812" y="2053"/>
                    <a:pt x="829" y="2057"/>
                  </a:cubicBezTo>
                  <a:cubicBezTo>
                    <a:pt x="846" y="2060"/>
                    <a:pt x="864" y="2063"/>
                    <a:pt x="881" y="2066"/>
                  </a:cubicBezTo>
                  <a:cubicBezTo>
                    <a:pt x="898" y="2068"/>
                    <a:pt x="916" y="2070"/>
                    <a:pt x="933" y="2073"/>
                  </a:cubicBezTo>
                  <a:cubicBezTo>
                    <a:pt x="950" y="2074"/>
                    <a:pt x="968" y="2075"/>
                    <a:pt x="985" y="2077"/>
                  </a:cubicBezTo>
                  <a:cubicBezTo>
                    <a:pt x="1003" y="2077"/>
                    <a:pt x="1020" y="2077"/>
                    <a:pt x="1038" y="2078"/>
                  </a:cubicBezTo>
                  <a:lnTo>
                    <a:pt x="1038" y="2078"/>
                  </a:lnTo>
                  <a:cubicBezTo>
                    <a:pt x="1056" y="2077"/>
                    <a:pt x="1073" y="2077"/>
                    <a:pt x="1091" y="2077"/>
                  </a:cubicBezTo>
                  <a:cubicBezTo>
                    <a:pt x="1108" y="2075"/>
                    <a:pt x="1126" y="2074"/>
                    <a:pt x="1143" y="2073"/>
                  </a:cubicBezTo>
                  <a:cubicBezTo>
                    <a:pt x="1160" y="2070"/>
                    <a:pt x="1178" y="2068"/>
                    <a:pt x="1195" y="2066"/>
                  </a:cubicBezTo>
                  <a:cubicBezTo>
                    <a:pt x="1212" y="2063"/>
                    <a:pt x="1230" y="2060"/>
                    <a:pt x="1247" y="2057"/>
                  </a:cubicBezTo>
                  <a:cubicBezTo>
                    <a:pt x="1264" y="2053"/>
                    <a:pt x="1281" y="2049"/>
                    <a:pt x="1298" y="2045"/>
                  </a:cubicBezTo>
                  <a:cubicBezTo>
                    <a:pt x="1315" y="2040"/>
                    <a:pt x="1332" y="2035"/>
                    <a:pt x="1349" y="2030"/>
                  </a:cubicBezTo>
                  <a:cubicBezTo>
                    <a:pt x="1366" y="2024"/>
                    <a:pt x="1382" y="2018"/>
                    <a:pt x="1399" y="2013"/>
                  </a:cubicBezTo>
                  <a:cubicBezTo>
                    <a:pt x="1415" y="2006"/>
                    <a:pt x="1431" y="2000"/>
                    <a:pt x="1447" y="1994"/>
                  </a:cubicBezTo>
                  <a:cubicBezTo>
                    <a:pt x="1463" y="1986"/>
                    <a:pt x="1479" y="1979"/>
                    <a:pt x="1495" y="1972"/>
                  </a:cubicBezTo>
                  <a:cubicBezTo>
                    <a:pt x="1511" y="1963"/>
                    <a:pt x="1526" y="1955"/>
                    <a:pt x="1542" y="1947"/>
                  </a:cubicBezTo>
                  <a:cubicBezTo>
                    <a:pt x="1557" y="1938"/>
                    <a:pt x="1572" y="1929"/>
                    <a:pt x="1587" y="1921"/>
                  </a:cubicBezTo>
                  <a:cubicBezTo>
                    <a:pt x="1602" y="1911"/>
                    <a:pt x="1616" y="1901"/>
                    <a:pt x="1631" y="1892"/>
                  </a:cubicBezTo>
                  <a:cubicBezTo>
                    <a:pt x="1645" y="1881"/>
                    <a:pt x="1659" y="1871"/>
                    <a:pt x="1673" y="1861"/>
                  </a:cubicBezTo>
                  <a:cubicBezTo>
                    <a:pt x="1687" y="1849"/>
                    <a:pt x="1700" y="1838"/>
                    <a:pt x="1714" y="1827"/>
                  </a:cubicBezTo>
                  <a:cubicBezTo>
                    <a:pt x="1727" y="1815"/>
                    <a:pt x="1740" y="1803"/>
                    <a:pt x="1753" y="1792"/>
                  </a:cubicBezTo>
                  <a:cubicBezTo>
                    <a:pt x="1765" y="1779"/>
                    <a:pt x="1778" y="1767"/>
                    <a:pt x="1790" y="1755"/>
                  </a:cubicBezTo>
                  <a:cubicBezTo>
                    <a:pt x="1802" y="1742"/>
                    <a:pt x="1814" y="1729"/>
                    <a:pt x="1826" y="1716"/>
                  </a:cubicBezTo>
                  <a:cubicBezTo>
                    <a:pt x="1837" y="1702"/>
                    <a:pt x="1848" y="1688"/>
                    <a:pt x="1859" y="1675"/>
                  </a:cubicBezTo>
                  <a:cubicBezTo>
                    <a:pt x="1869" y="1661"/>
                    <a:pt x="1880" y="1647"/>
                    <a:pt x="1890" y="1633"/>
                  </a:cubicBezTo>
                  <a:cubicBezTo>
                    <a:pt x="1900" y="1618"/>
                    <a:pt x="1909" y="1603"/>
                    <a:pt x="1919" y="1589"/>
                  </a:cubicBezTo>
                  <a:cubicBezTo>
                    <a:pt x="1928" y="1573"/>
                    <a:pt x="1937" y="1558"/>
                    <a:pt x="1946" y="1543"/>
                  </a:cubicBezTo>
                  <a:cubicBezTo>
                    <a:pt x="1954" y="1527"/>
                    <a:pt x="1962" y="1512"/>
                    <a:pt x="1970" y="1497"/>
                  </a:cubicBezTo>
                  <a:cubicBezTo>
                    <a:pt x="1977" y="1481"/>
                    <a:pt x="1984" y="1465"/>
                    <a:pt x="1992" y="1449"/>
                  </a:cubicBezTo>
                  <a:cubicBezTo>
                    <a:pt x="1998" y="1432"/>
                    <a:pt x="2004" y="1416"/>
                    <a:pt x="2011" y="1400"/>
                  </a:cubicBezTo>
                  <a:cubicBezTo>
                    <a:pt x="2016" y="1383"/>
                    <a:pt x="2022" y="1366"/>
                    <a:pt x="2028" y="1350"/>
                  </a:cubicBezTo>
                  <a:cubicBezTo>
                    <a:pt x="2033" y="1333"/>
                    <a:pt x="2038" y="1316"/>
                    <a:pt x="2043" y="1299"/>
                  </a:cubicBezTo>
                  <a:cubicBezTo>
                    <a:pt x="2047" y="1282"/>
                    <a:pt x="2051" y="1265"/>
                    <a:pt x="2055" y="1248"/>
                  </a:cubicBezTo>
                  <a:cubicBezTo>
                    <a:pt x="2058" y="1230"/>
                    <a:pt x="2061" y="1213"/>
                    <a:pt x="2064" y="1196"/>
                  </a:cubicBezTo>
                  <a:cubicBezTo>
                    <a:pt x="2066" y="1178"/>
                    <a:pt x="2068" y="1161"/>
                    <a:pt x="2071" y="1144"/>
                  </a:cubicBezTo>
                  <a:cubicBezTo>
                    <a:pt x="2072" y="1126"/>
                    <a:pt x="2073" y="1109"/>
                    <a:pt x="2075" y="1092"/>
                  </a:cubicBezTo>
                  <a:cubicBezTo>
                    <a:pt x="2075" y="1074"/>
                    <a:pt x="2075" y="1056"/>
                    <a:pt x="2076" y="1039"/>
                  </a:cubicBezTo>
                </a:path>
              </a:pathLst>
            </a:custGeom>
            <a:solidFill>
              <a:srgbClr val="FEE249"/>
            </a:solidFill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Freeform 34"/>
            <p:cNvSpPr>
              <a:spLocks noChangeArrowheads="1"/>
            </p:cNvSpPr>
            <p:nvPr/>
          </p:nvSpPr>
          <p:spPr bwMode="auto">
            <a:xfrm>
              <a:off x="1678" y="2061"/>
              <a:ext cx="110" cy="167"/>
            </a:xfrm>
            <a:custGeom>
              <a:avLst/>
              <a:gdLst>
                <a:gd name="T0" fmla="*/ 7 w 488"/>
                <a:gd name="T1" fmla="*/ 0 h 743"/>
                <a:gd name="T2" fmla="*/ 483 w 488"/>
                <a:gd name="T3" fmla="*/ 0 h 743"/>
                <a:gd name="T4" fmla="*/ 483 w 488"/>
                <a:gd name="T5" fmla="*/ 63 h 743"/>
                <a:gd name="T6" fmla="*/ 103 w 488"/>
                <a:gd name="T7" fmla="*/ 63 h 743"/>
                <a:gd name="T8" fmla="*/ 336 w 488"/>
                <a:gd name="T9" fmla="*/ 362 h 743"/>
                <a:gd name="T10" fmla="*/ 87 w 488"/>
                <a:gd name="T11" fmla="*/ 680 h 743"/>
                <a:gd name="T12" fmla="*/ 487 w 488"/>
                <a:gd name="T13" fmla="*/ 680 h 743"/>
                <a:gd name="T14" fmla="*/ 487 w 488"/>
                <a:gd name="T15" fmla="*/ 742 h 743"/>
                <a:gd name="T16" fmla="*/ 0 w 488"/>
                <a:gd name="T17" fmla="*/ 742 h 743"/>
                <a:gd name="T18" fmla="*/ 0 w 488"/>
                <a:gd name="T19" fmla="*/ 670 h 743"/>
                <a:gd name="T20" fmla="*/ 238 w 488"/>
                <a:gd name="T21" fmla="*/ 366 h 743"/>
                <a:gd name="T22" fmla="*/ 7 w 488"/>
                <a:gd name="T23" fmla="*/ 68 h 743"/>
                <a:gd name="T24" fmla="*/ 7 w 488"/>
                <a:gd name="T25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8" h="743">
                  <a:moveTo>
                    <a:pt x="7" y="0"/>
                  </a:moveTo>
                  <a:cubicBezTo>
                    <a:pt x="166" y="0"/>
                    <a:pt x="324" y="0"/>
                    <a:pt x="483" y="0"/>
                  </a:cubicBezTo>
                  <a:cubicBezTo>
                    <a:pt x="483" y="21"/>
                    <a:pt x="483" y="42"/>
                    <a:pt x="483" y="63"/>
                  </a:cubicBezTo>
                  <a:cubicBezTo>
                    <a:pt x="356" y="63"/>
                    <a:pt x="230" y="63"/>
                    <a:pt x="103" y="63"/>
                  </a:cubicBezTo>
                  <a:cubicBezTo>
                    <a:pt x="181" y="163"/>
                    <a:pt x="258" y="262"/>
                    <a:pt x="336" y="362"/>
                  </a:cubicBezTo>
                  <a:cubicBezTo>
                    <a:pt x="253" y="468"/>
                    <a:pt x="170" y="574"/>
                    <a:pt x="87" y="680"/>
                  </a:cubicBezTo>
                  <a:cubicBezTo>
                    <a:pt x="220" y="680"/>
                    <a:pt x="354" y="680"/>
                    <a:pt x="487" y="680"/>
                  </a:cubicBezTo>
                  <a:cubicBezTo>
                    <a:pt x="487" y="701"/>
                    <a:pt x="487" y="721"/>
                    <a:pt x="487" y="742"/>
                  </a:cubicBezTo>
                  <a:cubicBezTo>
                    <a:pt x="325" y="742"/>
                    <a:pt x="162" y="742"/>
                    <a:pt x="0" y="742"/>
                  </a:cubicBezTo>
                  <a:cubicBezTo>
                    <a:pt x="0" y="718"/>
                    <a:pt x="0" y="694"/>
                    <a:pt x="0" y="670"/>
                  </a:cubicBezTo>
                  <a:cubicBezTo>
                    <a:pt x="79" y="569"/>
                    <a:pt x="159" y="467"/>
                    <a:pt x="238" y="366"/>
                  </a:cubicBezTo>
                  <a:cubicBezTo>
                    <a:pt x="161" y="267"/>
                    <a:pt x="84" y="167"/>
                    <a:pt x="7" y="68"/>
                  </a:cubicBezTo>
                  <a:cubicBezTo>
                    <a:pt x="7" y="45"/>
                    <a:pt x="7" y="23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Freeform 35"/>
            <p:cNvSpPr>
              <a:spLocks noChangeArrowheads="1"/>
            </p:cNvSpPr>
            <p:nvPr/>
          </p:nvSpPr>
          <p:spPr bwMode="auto">
            <a:xfrm>
              <a:off x="1731" y="2384"/>
              <a:ext cx="1" cy="91"/>
            </a:xfrm>
            <a:custGeom>
              <a:avLst/>
              <a:gdLst>
                <a:gd name="T0" fmla="*/ 0 w 8"/>
                <a:gd name="T1" fmla="*/ 405 h 406"/>
                <a:gd name="T2" fmla="*/ 7 w 8"/>
                <a:gd name="T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06">
                  <a:moveTo>
                    <a:pt x="0" y="405"/>
                  </a:moveTo>
                  <a:cubicBezTo>
                    <a:pt x="2" y="270"/>
                    <a:pt x="4" y="135"/>
                    <a:pt x="7" y="0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6"/>
            <p:cNvSpPr>
              <a:spLocks noChangeArrowheads="1"/>
            </p:cNvSpPr>
            <p:nvPr/>
          </p:nvSpPr>
          <p:spPr bwMode="auto">
            <a:xfrm>
              <a:off x="1716" y="2376"/>
              <a:ext cx="30" cy="41"/>
            </a:xfrm>
            <a:custGeom>
              <a:avLst/>
              <a:gdLst>
                <a:gd name="T0" fmla="*/ 0 w 137"/>
                <a:gd name="T1" fmla="*/ 184 h 187"/>
                <a:gd name="T2" fmla="*/ 71 w 137"/>
                <a:gd name="T3" fmla="*/ 0 h 187"/>
                <a:gd name="T4" fmla="*/ 136 w 137"/>
                <a:gd name="T5" fmla="*/ 186 h 187"/>
                <a:gd name="T6" fmla="*/ 136 w 137"/>
                <a:gd name="T7" fmla="*/ 186 h 187"/>
                <a:gd name="T8" fmla="*/ 0 w 137"/>
                <a:gd name="T9" fmla="*/ 1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7">
                  <a:moveTo>
                    <a:pt x="0" y="184"/>
                  </a:moveTo>
                  <a:cubicBezTo>
                    <a:pt x="24" y="123"/>
                    <a:pt x="47" y="61"/>
                    <a:pt x="71" y="0"/>
                  </a:cubicBezTo>
                  <a:cubicBezTo>
                    <a:pt x="93" y="62"/>
                    <a:pt x="114" y="124"/>
                    <a:pt x="136" y="186"/>
                  </a:cubicBezTo>
                  <a:lnTo>
                    <a:pt x="136" y="186"/>
                  </a:lnTo>
                  <a:cubicBezTo>
                    <a:pt x="96" y="156"/>
                    <a:pt x="41" y="155"/>
                    <a:pt x="0" y="1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37"/>
            <p:cNvSpPr>
              <a:spLocks noChangeArrowheads="1"/>
            </p:cNvSpPr>
            <p:nvPr/>
          </p:nvSpPr>
          <p:spPr bwMode="auto">
            <a:xfrm>
              <a:off x="2312" y="2068"/>
              <a:ext cx="216" cy="158"/>
            </a:xfrm>
            <a:custGeom>
              <a:avLst/>
              <a:gdLst>
                <a:gd name="T0" fmla="*/ 0 w 958"/>
                <a:gd name="T1" fmla="*/ 0 h 700"/>
                <a:gd name="T2" fmla="*/ 957 w 958"/>
                <a:gd name="T3" fmla="*/ 0 h 700"/>
                <a:gd name="T4" fmla="*/ 957 w 958"/>
                <a:gd name="T5" fmla="*/ 699 h 700"/>
                <a:gd name="T6" fmla="*/ 0 w 958"/>
                <a:gd name="T7" fmla="*/ 699 h 700"/>
                <a:gd name="T8" fmla="*/ 0 w 958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700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6"/>
                    <a:pt x="957" y="699"/>
                  </a:cubicBezTo>
                  <a:cubicBezTo>
                    <a:pt x="638" y="699"/>
                    <a:pt x="319" y="699"/>
                    <a:pt x="0" y="699"/>
                  </a:cubicBezTo>
                  <a:cubicBezTo>
                    <a:pt x="0" y="466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38"/>
            <p:cNvSpPr>
              <a:spLocks noChangeArrowheads="1"/>
            </p:cNvSpPr>
            <p:nvPr/>
          </p:nvSpPr>
          <p:spPr bwMode="auto">
            <a:xfrm>
              <a:off x="1973" y="2154"/>
              <a:ext cx="339" cy="1"/>
            </a:xfrm>
            <a:custGeom>
              <a:avLst/>
              <a:gdLst>
                <a:gd name="T0" fmla="*/ 0 w 1501"/>
                <a:gd name="T1" fmla="*/ 3 h 7"/>
                <a:gd name="T2" fmla="*/ 1500 w 1501"/>
                <a:gd name="T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7">
                  <a:moveTo>
                    <a:pt x="0" y="3"/>
                  </a:moveTo>
                  <a:cubicBezTo>
                    <a:pt x="432" y="6"/>
                    <a:pt x="1068" y="0"/>
                    <a:pt x="1500" y="3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9"/>
            <p:cNvSpPr>
              <a:spLocks noChangeArrowheads="1"/>
            </p:cNvSpPr>
            <p:nvPr/>
          </p:nvSpPr>
          <p:spPr bwMode="auto">
            <a:xfrm>
              <a:off x="2254" y="2143"/>
              <a:ext cx="41" cy="30"/>
            </a:xfrm>
            <a:custGeom>
              <a:avLst/>
              <a:gdLst>
                <a:gd name="T0" fmla="*/ 1 w 186"/>
                <a:gd name="T1" fmla="*/ 0 h 137"/>
                <a:gd name="T2" fmla="*/ 185 w 186"/>
                <a:gd name="T3" fmla="*/ 69 h 137"/>
                <a:gd name="T4" fmla="*/ 0 w 186"/>
                <a:gd name="T5" fmla="*/ 136 h 137"/>
                <a:gd name="T6" fmla="*/ 0 w 186"/>
                <a:gd name="T7" fmla="*/ 136 h 137"/>
                <a:gd name="T8" fmla="*/ 1 w 186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37">
                  <a:moveTo>
                    <a:pt x="1" y="0"/>
                  </a:moveTo>
                  <a:cubicBezTo>
                    <a:pt x="62" y="23"/>
                    <a:pt x="124" y="46"/>
                    <a:pt x="185" y="69"/>
                  </a:cubicBezTo>
                  <a:cubicBezTo>
                    <a:pt x="123" y="91"/>
                    <a:pt x="62" y="114"/>
                    <a:pt x="0" y="136"/>
                  </a:cubicBezTo>
                  <a:lnTo>
                    <a:pt x="0" y="136"/>
                  </a:lnTo>
                  <a:cubicBezTo>
                    <a:pt x="30" y="96"/>
                    <a:pt x="30" y="41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Freeform 40"/>
            <p:cNvSpPr>
              <a:spLocks noChangeArrowheads="1"/>
            </p:cNvSpPr>
            <p:nvPr/>
          </p:nvSpPr>
          <p:spPr bwMode="auto">
            <a:xfrm>
              <a:off x="2385" y="2102"/>
              <a:ext cx="60" cy="93"/>
            </a:xfrm>
            <a:custGeom>
              <a:avLst/>
              <a:gdLst>
                <a:gd name="T0" fmla="*/ 26 w 268"/>
                <a:gd name="T1" fmla="*/ 406 h 413"/>
                <a:gd name="T2" fmla="*/ 21 w 268"/>
                <a:gd name="T3" fmla="*/ 359 h 413"/>
                <a:gd name="T4" fmla="*/ 21 w 268"/>
                <a:gd name="T5" fmla="*/ 359 h 413"/>
                <a:gd name="T6" fmla="*/ 48 w 268"/>
                <a:gd name="T7" fmla="*/ 363 h 413"/>
                <a:gd name="T8" fmla="*/ 48 w 268"/>
                <a:gd name="T9" fmla="*/ 363 h 413"/>
                <a:gd name="T10" fmla="*/ 74 w 268"/>
                <a:gd name="T11" fmla="*/ 358 h 413"/>
                <a:gd name="T12" fmla="*/ 74 w 268"/>
                <a:gd name="T13" fmla="*/ 358 h 413"/>
                <a:gd name="T14" fmla="*/ 91 w 268"/>
                <a:gd name="T15" fmla="*/ 342 h 413"/>
                <a:gd name="T16" fmla="*/ 91 w 268"/>
                <a:gd name="T17" fmla="*/ 342 h 413"/>
                <a:gd name="T18" fmla="*/ 106 w 268"/>
                <a:gd name="T19" fmla="*/ 305 h 413"/>
                <a:gd name="T20" fmla="*/ 106 w 268"/>
                <a:gd name="T21" fmla="*/ 305 h 413"/>
                <a:gd name="T22" fmla="*/ 110 w 268"/>
                <a:gd name="T23" fmla="*/ 293 h 413"/>
                <a:gd name="T24" fmla="*/ 0 w 268"/>
                <a:gd name="T25" fmla="*/ 0 h 413"/>
                <a:gd name="T26" fmla="*/ 53 w 268"/>
                <a:gd name="T27" fmla="*/ 0 h 413"/>
                <a:gd name="T28" fmla="*/ 114 w 268"/>
                <a:gd name="T29" fmla="*/ 170 h 413"/>
                <a:gd name="T30" fmla="*/ 114 w 268"/>
                <a:gd name="T31" fmla="*/ 170 h 413"/>
                <a:gd name="T32" fmla="*/ 135 w 268"/>
                <a:gd name="T33" fmla="*/ 237 h 413"/>
                <a:gd name="T34" fmla="*/ 135 w 268"/>
                <a:gd name="T35" fmla="*/ 237 h 413"/>
                <a:gd name="T36" fmla="*/ 155 w 268"/>
                <a:gd name="T37" fmla="*/ 171 h 413"/>
                <a:gd name="T38" fmla="*/ 218 w 268"/>
                <a:gd name="T39" fmla="*/ 0 h 413"/>
                <a:gd name="T40" fmla="*/ 267 w 268"/>
                <a:gd name="T41" fmla="*/ 0 h 413"/>
                <a:gd name="T42" fmla="*/ 156 w 268"/>
                <a:gd name="T43" fmla="*/ 298 h 413"/>
                <a:gd name="T44" fmla="*/ 156 w 268"/>
                <a:gd name="T45" fmla="*/ 298 h 413"/>
                <a:gd name="T46" fmla="*/ 128 w 268"/>
                <a:gd name="T47" fmla="*/ 364 h 413"/>
                <a:gd name="T48" fmla="*/ 128 w 268"/>
                <a:gd name="T49" fmla="*/ 364 h 413"/>
                <a:gd name="T50" fmla="*/ 98 w 268"/>
                <a:gd name="T51" fmla="*/ 400 h 413"/>
                <a:gd name="T52" fmla="*/ 98 w 268"/>
                <a:gd name="T53" fmla="*/ 400 h 413"/>
                <a:gd name="T54" fmla="*/ 57 w 268"/>
                <a:gd name="T55" fmla="*/ 412 h 413"/>
                <a:gd name="T56" fmla="*/ 57 w 268"/>
                <a:gd name="T57" fmla="*/ 412 h 413"/>
                <a:gd name="T58" fmla="*/ 26 w 268"/>
                <a:gd name="T59" fmla="*/ 4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413">
                  <a:moveTo>
                    <a:pt x="26" y="406"/>
                  </a:moveTo>
                  <a:cubicBezTo>
                    <a:pt x="24" y="390"/>
                    <a:pt x="23" y="375"/>
                    <a:pt x="21" y="359"/>
                  </a:cubicBezTo>
                  <a:lnTo>
                    <a:pt x="21" y="359"/>
                  </a:lnTo>
                  <a:cubicBezTo>
                    <a:pt x="31" y="362"/>
                    <a:pt x="41" y="363"/>
                    <a:pt x="48" y="363"/>
                  </a:cubicBezTo>
                  <a:lnTo>
                    <a:pt x="48" y="363"/>
                  </a:lnTo>
                  <a:cubicBezTo>
                    <a:pt x="59" y="363"/>
                    <a:pt x="68" y="361"/>
                    <a:pt x="74" y="358"/>
                  </a:cubicBezTo>
                  <a:lnTo>
                    <a:pt x="74" y="358"/>
                  </a:lnTo>
                  <a:cubicBezTo>
                    <a:pt x="81" y="354"/>
                    <a:pt x="86" y="349"/>
                    <a:pt x="91" y="342"/>
                  </a:cubicBezTo>
                  <a:lnTo>
                    <a:pt x="91" y="342"/>
                  </a:lnTo>
                  <a:cubicBezTo>
                    <a:pt x="94" y="337"/>
                    <a:pt x="99" y="325"/>
                    <a:pt x="106" y="305"/>
                  </a:cubicBezTo>
                  <a:lnTo>
                    <a:pt x="106" y="305"/>
                  </a:lnTo>
                  <a:cubicBezTo>
                    <a:pt x="107" y="303"/>
                    <a:pt x="108" y="299"/>
                    <a:pt x="110" y="293"/>
                  </a:cubicBezTo>
                  <a:cubicBezTo>
                    <a:pt x="73" y="195"/>
                    <a:pt x="37" y="98"/>
                    <a:pt x="0" y="0"/>
                  </a:cubicBezTo>
                  <a:cubicBezTo>
                    <a:pt x="18" y="0"/>
                    <a:pt x="35" y="0"/>
                    <a:pt x="53" y="0"/>
                  </a:cubicBezTo>
                  <a:cubicBezTo>
                    <a:pt x="73" y="57"/>
                    <a:pt x="94" y="113"/>
                    <a:pt x="114" y="170"/>
                  </a:cubicBezTo>
                  <a:lnTo>
                    <a:pt x="114" y="170"/>
                  </a:lnTo>
                  <a:cubicBezTo>
                    <a:pt x="121" y="191"/>
                    <a:pt x="129" y="214"/>
                    <a:pt x="135" y="237"/>
                  </a:cubicBezTo>
                  <a:lnTo>
                    <a:pt x="135" y="237"/>
                  </a:lnTo>
                  <a:cubicBezTo>
                    <a:pt x="140" y="215"/>
                    <a:pt x="147" y="192"/>
                    <a:pt x="155" y="171"/>
                  </a:cubicBezTo>
                  <a:cubicBezTo>
                    <a:pt x="176" y="114"/>
                    <a:pt x="197" y="57"/>
                    <a:pt x="218" y="0"/>
                  </a:cubicBezTo>
                  <a:cubicBezTo>
                    <a:pt x="234" y="0"/>
                    <a:pt x="251" y="0"/>
                    <a:pt x="267" y="0"/>
                  </a:cubicBezTo>
                  <a:cubicBezTo>
                    <a:pt x="230" y="99"/>
                    <a:pt x="193" y="199"/>
                    <a:pt x="156" y="298"/>
                  </a:cubicBezTo>
                  <a:lnTo>
                    <a:pt x="156" y="298"/>
                  </a:lnTo>
                  <a:cubicBezTo>
                    <a:pt x="144" y="330"/>
                    <a:pt x="135" y="352"/>
                    <a:pt x="128" y="364"/>
                  </a:cubicBezTo>
                  <a:lnTo>
                    <a:pt x="128" y="364"/>
                  </a:lnTo>
                  <a:cubicBezTo>
                    <a:pt x="119" y="381"/>
                    <a:pt x="109" y="393"/>
                    <a:pt x="98" y="400"/>
                  </a:cubicBezTo>
                  <a:lnTo>
                    <a:pt x="98" y="400"/>
                  </a:lnTo>
                  <a:cubicBezTo>
                    <a:pt x="86" y="408"/>
                    <a:pt x="73" y="412"/>
                    <a:pt x="57" y="412"/>
                  </a:cubicBezTo>
                  <a:lnTo>
                    <a:pt x="57" y="412"/>
                  </a:lnTo>
                  <a:cubicBezTo>
                    <a:pt x="47" y="412"/>
                    <a:pt x="38" y="410"/>
                    <a:pt x="26" y="4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Freeform 41"/>
            <p:cNvSpPr>
              <a:spLocks noChangeArrowheads="1"/>
            </p:cNvSpPr>
            <p:nvPr/>
          </p:nvSpPr>
          <p:spPr bwMode="auto">
            <a:xfrm>
              <a:off x="1699" y="2490"/>
              <a:ext cx="57" cy="92"/>
            </a:xfrm>
            <a:custGeom>
              <a:avLst/>
              <a:gdLst>
                <a:gd name="T0" fmla="*/ 45 w 254"/>
                <a:gd name="T1" fmla="*/ 404 h 412"/>
                <a:gd name="T2" fmla="*/ 0 w 254"/>
                <a:gd name="T3" fmla="*/ 404 h 412"/>
                <a:gd name="T4" fmla="*/ 0 w 254"/>
                <a:gd name="T5" fmla="*/ 0 h 412"/>
                <a:gd name="T6" fmla="*/ 49 w 254"/>
                <a:gd name="T7" fmla="*/ 0 h 412"/>
                <a:gd name="T8" fmla="*/ 49 w 254"/>
                <a:gd name="T9" fmla="*/ 145 h 412"/>
                <a:gd name="T10" fmla="*/ 49 w 254"/>
                <a:gd name="T11" fmla="*/ 145 h 412"/>
                <a:gd name="T12" fmla="*/ 129 w 254"/>
                <a:gd name="T13" fmla="*/ 105 h 412"/>
                <a:gd name="T14" fmla="*/ 129 w 254"/>
                <a:gd name="T15" fmla="*/ 105 h 412"/>
                <a:gd name="T16" fmla="*/ 180 w 254"/>
                <a:gd name="T17" fmla="*/ 116 h 412"/>
                <a:gd name="T18" fmla="*/ 180 w 254"/>
                <a:gd name="T19" fmla="*/ 116 h 412"/>
                <a:gd name="T20" fmla="*/ 220 w 254"/>
                <a:gd name="T21" fmla="*/ 147 h 412"/>
                <a:gd name="T22" fmla="*/ 220 w 254"/>
                <a:gd name="T23" fmla="*/ 147 h 412"/>
                <a:gd name="T24" fmla="*/ 244 w 254"/>
                <a:gd name="T25" fmla="*/ 194 h 412"/>
                <a:gd name="T26" fmla="*/ 244 w 254"/>
                <a:gd name="T27" fmla="*/ 194 h 412"/>
                <a:gd name="T28" fmla="*/ 253 w 254"/>
                <a:gd name="T29" fmla="*/ 254 h 412"/>
                <a:gd name="T30" fmla="*/ 253 w 254"/>
                <a:gd name="T31" fmla="*/ 254 h 412"/>
                <a:gd name="T32" fmla="*/ 216 w 254"/>
                <a:gd name="T33" fmla="*/ 370 h 412"/>
                <a:gd name="T34" fmla="*/ 216 w 254"/>
                <a:gd name="T35" fmla="*/ 370 h 412"/>
                <a:gd name="T36" fmla="*/ 126 w 254"/>
                <a:gd name="T37" fmla="*/ 411 h 412"/>
                <a:gd name="T38" fmla="*/ 126 w 254"/>
                <a:gd name="T39" fmla="*/ 411 h 412"/>
                <a:gd name="T40" fmla="*/ 45 w 254"/>
                <a:gd name="T41" fmla="*/ 368 h 412"/>
                <a:gd name="T42" fmla="*/ 45 w 254"/>
                <a:gd name="T43" fmla="*/ 404 h 412"/>
                <a:gd name="T44" fmla="*/ 44 w 254"/>
                <a:gd name="T45" fmla="*/ 256 h 412"/>
                <a:gd name="T46" fmla="*/ 44 w 254"/>
                <a:gd name="T47" fmla="*/ 256 h 412"/>
                <a:gd name="T48" fmla="*/ 59 w 254"/>
                <a:gd name="T49" fmla="*/ 332 h 412"/>
                <a:gd name="T50" fmla="*/ 59 w 254"/>
                <a:gd name="T51" fmla="*/ 332 h 412"/>
                <a:gd name="T52" fmla="*/ 122 w 254"/>
                <a:gd name="T53" fmla="*/ 370 h 412"/>
                <a:gd name="T54" fmla="*/ 122 w 254"/>
                <a:gd name="T55" fmla="*/ 370 h 412"/>
                <a:gd name="T56" fmla="*/ 178 w 254"/>
                <a:gd name="T57" fmla="*/ 342 h 412"/>
                <a:gd name="T58" fmla="*/ 178 w 254"/>
                <a:gd name="T59" fmla="*/ 342 h 412"/>
                <a:gd name="T60" fmla="*/ 202 w 254"/>
                <a:gd name="T61" fmla="*/ 258 h 412"/>
                <a:gd name="T62" fmla="*/ 202 w 254"/>
                <a:gd name="T63" fmla="*/ 258 h 412"/>
                <a:gd name="T64" fmla="*/ 179 w 254"/>
                <a:gd name="T65" fmla="*/ 173 h 412"/>
                <a:gd name="T66" fmla="*/ 179 w 254"/>
                <a:gd name="T67" fmla="*/ 173 h 412"/>
                <a:gd name="T68" fmla="*/ 124 w 254"/>
                <a:gd name="T69" fmla="*/ 146 h 412"/>
                <a:gd name="T70" fmla="*/ 124 w 254"/>
                <a:gd name="T71" fmla="*/ 146 h 412"/>
                <a:gd name="T72" fmla="*/ 68 w 254"/>
                <a:gd name="T73" fmla="*/ 174 h 412"/>
                <a:gd name="T74" fmla="*/ 68 w 254"/>
                <a:gd name="T75" fmla="*/ 174 h 412"/>
                <a:gd name="T76" fmla="*/ 44 w 254"/>
                <a:gd name="T77" fmla="*/ 25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412">
                  <a:moveTo>
                    <a:pt x="45" y="404"/>
                  </a:moveTo>
                  <a:cubicBezTo>
                    <a:pt x="30" y="404"/>
                    <a:pt x="15" y="404"/>
                    <a:pt x="0" y="404"/>
                  </a:cubicBezTo>
                  <a:cubicBezTo>
                    <a:pt x="0" y="269"/>
                    <a:pt x="0" y="135"/>
                    <a:pt x="0" y="0"/>
                  </a:cubicBezTo>
                  <a:cubicBezTo>
                    <a:pt x="16" y="0"/>
                    <a:pt x="33" y="0"/>
                    <a:pt x="49" y="0"/>
                  </a:cubicBezTo>
                  <a:cubicBezTo>
                    <a:pt x="49" y="48"/>
                    <a:pt x="49" y="97"/>
                    <a:pt x="49" y="145"/>
                  </a:cubicBezTo>
                  <a:lnTo>
                    <a:pt x="49" y="145"/>
                  </a:lnTo>
                  <a:cubicBezTo>
                    <a:pt x="70" y="118"/>
                    <a:pt x="96" y="105"/>
                    <a:pt x="129" y="105"/>
                  </a:cubicBezTo>
                  <a:lnTo>
                    <a:pt x="129" y="105"/>
                  </a:lnTo>
                  <a:cubicBezTo>
                    <a:pt x="147" y="105"/>
                    <a:pt x="164" y="109"/>
                    <a:pt x="180" y="116"/>
                  </a:cubicBezTo>
                  <a:lnTo>
                    <a:pt x="180" y="116"/>
                  </a:lnTo>
                  <a:cubicBezTo>
                    <a:pt x="196" y="123"/>
                    <a:pt x="209" y="133"/>
                    <a:pt x="220" y="147"/>
                  </a:cubicBezTo>
                  <a:lnTo>
                    <a:pt x="220" y="147"/>
                  </a:lnTo>
                  <a:cubicBezTo>
                    <a:pt x="230" y="160"/>
                    <a:pt x="238" y="176"/>
                    <a:pt x="244" y="194"/>
                  </a:cubicBezTo>
                  <a:lnTo>
                    <a:pt x="244" y="194"/>
                  </a:lnTo>
                  <a:cubicBezTo>
                    <a:pt x="250" y="213"/>
                    <a:pt x="253" y="233"/>
                    <a:pt x="253" y="254"/>
                  </a:cubicBezTo>
                  <a:lnTo>
                    <a:pt x="253" y="254"/>
                  </a:lnTo>
                  <a:cubicBezTo>
                    <a:pt x="253" y="304"/>
                    <a:pt x="240" y="343"/>
                    <a:pt x="216" y="370"/>
                  </a:cubicBezTo>
                  <a:lnTo>
                    <a:pt x="216" y="370"/>
                  </a:lnTo>
                  <a:cubicBezTo>
                    <a:pt x="191" y="397"/>
                    <a:pt x="161" y="411"/>
                    <a:pt x="126" y="411"/>
                  </a:cubicBezTo>
                  <a:lnTo>
                    <a:pt x="126" y="411"/>
                  </a:lnTo>
                  <a:cubicBezTo>
                    <a:pt x="92" y="411"/>
                    <a:pt x="65" y="397"/>
                    <a:pt x="45" y="368"/>
                  </a:cubicBezTo>
                  <a:cubicBezTo>
                    <a:pt x="45" y="380"/>
                    <a:pt x="45" y="392"/>
                    <a:pt x="45" y="404"/>
                  </a:cubicBezTo>
                  <a:close/>
                  <a:moveTo>
                    <a:pt x="44" y="256"/>
                  </a:moveTo>
                  <a:lnTo>
                    <a:pt x="44" y="256"/>
                  </a:lnTo>
                  <a:cubicBezTo>
                    <a:pt x="44" y="291"/>
                    <a:pt x="49" y="316"/>
                    <a:pt x="59" y="332"/>
                  </a:cubicBezTo>
                  <a:lnTo>
                    <a:pt x="59" y="332"/>
                  </a:lnTo>
                  <a:cubicBezTo>
                    <a:pt x="74" y="357"/>
                    <a:pt x="96" y="370"/>
                    <a:pt x="122" y="370"/>
                  </a:cubicBezTo>
                  <a:lnTo>
                    <a:pt x="122" y="370"/>
                  </a:lnTo>
                  <a:cubicBezTo>
                    <a:pt x="144" y="370"/>
                    <a:pt x="163" y="361"/>
                    <a:pt x="178" y="342"/>
                  </a:cubicBezTo>
                  <a:lnTo>
                    <a:pt x="178" y="342"/>
                  </a:lnTo>
                  <a:cubicBezTo>
                    <a:pt x="194" y="323"/>
                    <a:pt x="202" y="295"/>
                    <a:pt x="202" y="258"/>
                  </a:cubicBezTo>
                  <a:lnTo>
                    <a:pt x="202" y="258"/>
                  </a:lnTo>
                  <a:cubicBezTo>
                    <a:pt x="202" y="220"/>
                    <a:pt x="195" y="191"/>
                    <a:pt x="179" y="173"/>
                  </a:cubicBezTo>
                  <a:lnTo>
                    <a:pt x="179" y="173"/>
                  </a:lnTo>
                  <a:cubicBezTo>
                    <a:pt x="164" y="155"/>
                    <a:pt x="146" y="146"/>
                    <a:pt x="124" y="146"/>
                  </a:cubicBezTo>
                  <a:lnTo>
                    <a:pt x="124" y="146"/>
                  </a:lnTo>
                  <a:cubicBezTo>
                    <a:pt x="103" y="146"/>
                    <a:pt x="84" y="155"/>
                    <a:pt x="68" y="174"/>
                  </a:cubicBezTo>
                  <a:lnTo>
                    <a:pt x="68" y="174"/>
                  </a:lnTo>
                  <a:cubicBezTo>
                    <a:pt x="52" y="193"/>
                    <a:pt x="44" y="220"/>
                    <a:pt x="44" y="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Freeform 42"/>
            <p:cNvSpPr>
              <a:spLocks noChangeArrowheads="1"/>
            </p:cNvSpPr>
            <p:nvPr/>
          </p:nvSpPr>
          <p:spPr bwMode="auto">
            <a:xfrm>
              <a:off x="799" y="1745"/>
              <a:ext cx="216" cy="158"/>
            </a:xfrm>
            <a:custGeom>
              <a:avLst/>
              <a:gdLst>
                <a:gd name="T0" fmla="*/ 0 w 958"/>
                <a:gd name="T1" fmla="*/ 0 h 699"/>
                <a:gd name="T2" fmla="*/ 957 w 958"/>
                <a:gd name="T3" fmla="*/ 0 h 699"/>
                <a:gd name="T4" fmla="*/ 957 w 958"/>
                <a:gd name="T5" fmla="*/ 698 h 699"/>
                <a:gd name="T6" fmla="*/ 0 w 958"/>
                <a:gd name="T7" fmla="*/ 698 h 699"/>
                <a:gd name="T8" fmla="*/ 0 w 958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99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5"/>
                    <a:pt x="957" y="698"/>
                  </a:cubicBezTo>
                  <a:cubicBezTo>
                    <a:pt x="638" y="698"/>
                    <a:pt x="319" y="698"/>
                    <a:pt x="0" y="698"/>
                  </a:cubicBezTo>
                  <a:cubicBezTo>
                    <a:pt x="0" y="465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Freeform 43"/>
            <p:cNvSpPr>
              <a:spLocks noChangeArrowheads="1"/>
            </p:cNvSpPr>
            <p:nvPr/>
          </p:nvSpPr>
          <p:spPr bwMode="auto">
            <a:xfrm>
              <a:off x="847" y="1791"/>
              <a:ext cx="61" cy="65"/>
            </a:xfrm>
            <a:custGeom>
              <a:avLst/>
              <a:gdLst>
                <a:gd name="T0" fmla="*/ 0 w 275"/>
                <a:gd name="T1" fmla="*/ 292 h 293"/>
                <a:gd name="T2" fmla="*/ 107 w 275"/>
                <a:gd name="T3" fmla="*/ 141 h 293"/>
                <a:gd name="T4" fmla="*/ 8 w 275"/>
                <a:gd name="T5" fmla="*/ 0 h 293"/>
                <a:gd name="T6" fmla="*/ 70 w 275"/>
                <a:gd name="T7" fmla="*/ 0 h 293"/>
                <a:gd name="T8" fmla="*/ 115 w 275"/>
                <a:gd name="T9" fmla="*/ 69 h 293"/>
                <a:gd name="T10" fmla="*/ 115 w 275"/>
                <a:gd name="T11" fmla="*/ 69 h 293"/>
                <a:gd name="T12" fmla="*/ 136 w 275"/>
                <a:gd name="T13" fmla="*/ 102 h 293"/>
                <a:gd name="T14" fmla="*/ 136 w 275"/>
                <a:gd name="T15" fmla="*/ 102 h 293"/>
                <a:gd name="T16" fmla="*/ 158 w 275"/>
                <a:gd name="T17" fmla="*/ 69 h 293"/>
                <a:gd name="T18" fmla="*/ 207 w 275"/>
                <a:gd name="T19" fmla="*/ 0 h 293"/>
                <a:gd name="T20" fmla="*/ 267 w 275"/>
                <a:gd name="T21" fmla="*/ 0 h 293"/>
                <a:gd name="T22" fmla="*/ 165 w 275"/>
                <a:gd name="T23" fmla="*/ 138 h 293"/>
                <a:gd name="T24" fmla="*/ 274 w 275"/>
                <a:gd name="T25" fmla="*/ 292 h 293"/>
                <a:gd name="T26" fmla="*/ 213 w 275"/>
                <a:gd name="T27" fmla="*/ 292 h 293"/>
                <a:gd name="T28" fmla="*/ 153 w 275"/>
                <a:gd name="T29" fmla="*/ 202 h 293"/>
                <a:gd name="T30" fmla="*/ 137 w 275"/>
                <a:gd name="T31" fmla="*/ 177 h 293"/>
                <a:gd name="T32" fmla="*/ 60 w 275"/>
                <a:gd name="T33" fmla="*/ 292 h 293"/>
                <a:gd name="T34" fmla="*/ 0 w 275"/>
                <a:gd name="T35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293">
                  <a:moveTo>
                    <a:pt x="0" y="292"/>
                  </a:moveTo>
                  <a:cubicBezTo>
                    <a:pt x="36" y="242"/>
                    <a:pt x="71" y="191"/>
                    <a:pt x="107" y="141"/>
                  </a:cubicBezTo>
                  <a:cubicBezTo>
                    <a:pt x="74" y="94"/>
                    <a:pt x="41" y="47"/>
                    <a:pt x="8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85" y="23"/>
                    <a:pt x="100" y="46"/>
                    <a:pt x="115" y="69"/>
                  </a:cubicBezTo>
                  <a:lnTo>
                    <a:pt x="115" y="69"/>
                  </a:lnTo>
                  <a:cubicBezTo>
                    <a:pt x="124" y="82"/>
                    <a:pt x="131" y="93"/>
                    <a:pt x="136" y="102"/>
                  </a:cubicBezTo>
                  <a:lnTo>
                    <a:pt x="136" y="102"/>
                  </a:lnTo>
                  <a:cubicBezTo>
                    <a:pt x="144" y="90"/>
                    <a:pt x="151" y="79"/>
                    <a:pt x="158" y="69"/>
                  </a:cubicBezTo>
                  <a:cubicBezTo>
                    <a:pt x="174" y="46"/>
                    <a:pt x="191" y="23"/>
                    <a:pt x="207" y="0"/>
                  </a:cubicBezTo>
                  <a:cubicBezTo>
                    <a:pt x="227" y="0"/>
                    <a:pt x="247" y="0"/>
                    <a:pt x="267" y="0"/>
                  </a:cubicBezTo>
                  <a:cubicBezTo>
                    <a:pt x="233" y="46"/>
                    <a:pt x="199" y="92"/>
                    <a:pt x="165" y="138"/>
                  </a:cubicBezTo>
                  <a:cubicBezTo>
                    <a:pt x="201" y="189"/>
                    <a:pt x="238" y="241"/>
                    <a:pt x="274" y="292"/>
                  </a:cubicBezTo>
                  <a:cubicBezTo>
                    <a:pt x="254" y="292"/>
                    <a:pt x="233" y="292"/>
                    <a:pt x="213" y="292"/>
                  </a:cubicBezTo>
                  <a:cubicBezTo>
                    <a:pt x="193" y="262"/>
                    <a:pt x="173" y="232"/>
                    <a:pt x="153" y="202"/>
                  </a:cubicBezTo>
                  <a:cubicBezTo>
                    <a:pt x="148" y="194"/>
                    <a:pt x="142" y="185"/>
                    <a:pt x="137" y="177"/>
                  </a:cubicBezTo>
                  <a:cubicBezTo>
                    <a:pt x="111" y="215"/>
                    <a:pt x="86" y="254"/>
                    <a:pt x="60" y="292"/>
                  </a:cubicBezTo>
                  <a:cubicBezTo>
                    <a:pt x="40" y="292"/>
                    <a:pt x="20" y="292"/>
                    <a:pt x="0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Freeform 44"/>
            <p:cNvSpPr>
              <a:spLocks noChangeArrowheads="1"/>
            </p:cNvSpPr>
            <p:nvPr/>
          </p:nvSpPr>
          <p:spPr bwMode="auto">
            <a:xfrm>
              <a:off x="917" y="1811"/>
              <a:ext cx="16" cy="45"/>
            </a:xfrm>
            <a:custGeom>
              <a:avLst/>
              <a:gdLst>
                <a:gd name="T0" fmla="*/ 74 w 75"/>
                <a:gd name="T1" fmla="*/ 202 h 203"/>
                <a:gd name="T2" fmla="*/ 50 w 75"/>
                <a:gd name="T3" fmla="*/ 202 h 203"/>
                <a:gd name="T4" fmla="*/ 50 w 75"/>
                <a:gd name="T5" fmla="*/ 45 h 203"/>
                <a:gd name="T6" fmla="*/ 50 w 75"/>
                <a:gd name="T7" fmla="*/ 45 h 203"/>
                <a:gd name="T8" fmla="*/ 26 w 75"/>
                <a:gd name="T9" fmla="*/ 62 h 203"/>
                <a:gd name="T10" fmla="*/ 26 w 75"/>
                <a:gd name="T11" fmla="*/ 62 h 203"/>
                <a:gd name="T12" fmla="*/ 0 w 75"/>
                <a:gd name="T13" fmla="*/ 75 h 203"/>
                <a:gd name="T14" fmla="*/ 0 w 75"/>
                <a:gd name="T15" fmla="*/ 51 h 203"/>
                <a:gd name="T16" fmla="*/ 0 w 75"/>
                <a:gd name="T17" fmla="*/ 51 h 203"/>
                <a:gd name="T18" fmla="*/ 37 w 75"/>
                <a:gd name="T19" fmla="*/ 27 h 203"/>
                <a:gd name="T20" fmla="*/ 37 w 75"/>
                <a:gd name="T21" fmla="*/ 27 h 203"/>
                <a:gd name="T22" fmla="*/ 58 w 75"/>
                <a:gd name="T23" fmla="*/ 0 h 203"/>
                <a:gd name="T24" fmla="*/ 74 w 75"/>
                <a:gd name="T25" fmla="*/ 0 h 203"/>
                <a:gd name="T26" fmla="*/ 74 w 75"/>
                <a:gd name="T27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03">
                  <a:moveTo>
                    <a:pt x="74" y="202"/>
                  </a:moveTo>
                  <a:cubicBezTo>
                    <a:pt x="66" y="202"/>
                    <a:pt x="58" y="202"/>
                    <a:pt x="50" y="202"/>
                  </a:cubicBezTo>
                  <a:cubicBezTo>
                    <a:pt x="50" y="150"/>
                    <a:pt x="50" y="97"/>
                    <a:pt x="50" y="45"/>
                  </a:cubicBezTo>
                  <a:lnTo>
                    <a:pt x="50" y="45"/>
                  </a:lnTo>
                  <a:cubicBezTo>
                    <a:pt x="44" y="51"/>
                    <a:pt x="36" y="56"/>
                    <a:pt x="26" y="62"/>
                  </a:cubicBezTo>
                  <a:lnTo>
                    <a:pt x="26" y="62"/>
                  </a:lnTo>
                  <a:cubicBezTo>
                    <a:pt x="17" y="68"/>
                    <a:pt x="8" y="72"/>
                    <a:pt x="0" y="75"/>
                  </a:cubicBezTo>
                  <a:cubicBezTo>
                    <a:pt x="0" y="67"/>
                    <a:pt x="0" y="59"/>
                    <a:pt x="0" y="51"/>
                  </a:cubicBezTo>
                  <a:lnTo>
                    <a:pt x="0" y="51"/>
                  </a:lnTo>
                  <a:cubicBezTo>
                    <a:pt x="14" y="44"/>
                    <a:pt x="26" y="36"/>
                    <a:pt x="37" y="27"/>
                  </a:cubicBezTo>
                  <a:lnTo>
                    <a:pt x="37" y="27"/>
                  </a:lnTo>
                  <a:cubicBezTo>
                    <a:pt x="47" y="18"/>
                    <a:pt x="53" y="9"/>
                    <a:pt x="58" y="0"/>
                  </a:cubicBezTo>
                  <a:cubicBezTo>
                    <a:pt x="63" y="0"/>
                    <a:pt x="69" y="0"/>
                    <a:pt x="74" y="0"/>
                  </a:cubicBezTo>
                  <a:cubicBezTo>
                    <a:pt x="74" y="67"/>
                    <a:pt x="74" y="135"/>
                    <a:pt x="74" y="2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Freeform 45"/>
            <p:cNvSpPr>
              <a:spLocks noChangeArrowheads="1"/>
            </p:cNvSpPr>
            <p:nvPr/>
          </p:nvSpPr>
          <p:spPr bwMode="auto">
            <a:xfrm>
              <a:off x="1167" y="18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SVM kritérium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8313" y="1484313"/>
            <a:ext cx="8207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800"/>
              <a:t>Maximalizuje mezeru </a:t>
            </a:r>
            <a:r>
              <a:rPr lang="en-US" altLang="en-US" sz="2800"/>
              <a:t>(margin) </a:t>
            </a:r>
            <a:r>
              <a:rPr lang="cs-CZ" altLang="en-US" sz="2800"/>
              <a:t>mezi dvěmi shluky dat</a:t>
            </a:r>
            <a:endParaRPr lang="en-US" altLang="en-US" sz="3200"/>
          </a:p>
        </p:txBody>
      </p:sp>
      <p:pic>
        <p:nvPicPr>
          <p:cNvPr id="2872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2" t="49561"/>
          <a:stretch>
            <a:fillRect/>
          </a:stretch>
        </p:blipFill>
        <p:spPr bwMode="auto">
          <a:xfrm>
            <a:off x="2627313" y="2632075"/>
            <a:ext cx="35972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3960813" y="2879725"/>
            <a:ext cx="1257300" cy="2952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4227513" y="2860675"/>
            <a:ext cx="347662" cy="29479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 rot="-548229">
            <a:off x="4530725" y="3990975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>
            <a:off x="4865688" y="2851150"/>
            <a:ext cx="352425" cy="2962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8" name="Line 56"/>
          <p:cNvSpPr>
            <a:spLocks noChangeShapeType="1"/>
          </p:cNvSpPr>
          <p:nvPr/>
        </p:nvSpPr>
        <p:spPr bwMode="auto">
          <a:xfrm>
            <a:off x="4560888" y="2860675"/>
            <a:ext cx="352425" cy="296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 flipV="1">
            <a:off x="4365625" y="3841750"/>
            <a:ext cx="619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 rot="-385089">
            <a:off x="4608513" y="35274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V="1">
            <a:off x="3089275" y="4322763"/>
            <a:ext cx="29670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2" name="Line 60"/>
          <p:cNvSpPr>
            <a:spLocks noChangeShapeType="1"/>
          </p:cNvSpPr>
          <p:nvPr/>
        </p:nvSpPr>
        <p:spPr bwMode="auto">
          <a:xfrm>
            <a:off x="4532313" y="2860675"/>
            <a:ext cx="38100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 rot="-2657635">
            <a:off x="5218113" y="308927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cs-CZ" altLang="en-US"/>
              <a:t>Lineární klasifikátor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838200" y="6096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8382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838200" y="2514600"/>
            <a:ext cx="241935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838200" y="3429000"/>
            <a:ext cx="4495800" cy="270033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281363" y="2552700"/>
            <a:ext cx="1060450" cy="1790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3821113" y="3892550"/>
            <a:ext cx="227012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895725" y="3813175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.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666750" y="5805488"/>
            <a:ext cx="319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950913" y="4267200"/>
            <a:ext cx="3338512" cy="2005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1600200" y="1828800"/>
            <a:ext cx="2797175" cy="472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V="1">
            <a:off x="693738" y="4389438"/>
            <a:ext cx="2405062" cy="144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V="1">
            <a:off x="3141663" y="3829050"/>
            <a:ext cx="863600" cy="519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60567"/>
              </p:ext>
            </p:extLst>
          </p:nvPr>
        </p:nvGraphicFramePr>
        <p:xfrm>
          <a:off x="6029325" y="1628800"/>
          <a:ext cx="18272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228600" progId="Equation.3">
                  <p:embed/>
                </p:oleObj>
              </mc:Choice>
              <mc:Fallback>
                <p:oleObj name="Equation" r:id="rId3" imgW="952200" imgH="22860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628800"/>
                        <a:ext cx="18272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70351"/>
              </p:ext>
            </p:extLst>
          </p:nvPr>
        </p:nvGraphicFramePr>
        <p:xfrm>
          <a:off x="5796136" y="2212975"/>
          <a:ext cx="2436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444307" progId="Equation.3">
                  <p:embed/>
                </p:oleObj>
              </mc:Choice>
              <mc:Fallback>
                <p:oleObj name="Equation" r:id="rId5" imgW="1269449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212975"/>
                        <a:ext cx="2436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19768011">
                <a:off x="3057373" y="3353938"/>
                <a:ext cx="634291" cy="73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𝐰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011">
                <a:off x="3057373" y="3353938"/>
                <a:ext cx="634291" cy="7303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19768011">
                <a:off x="2067072" y="3935957"/>
                <a:ext cx="634291" cy="73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𝐰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011">
                <a:off x="2067072" y="3935957"/>
                <a:ext cx="634291" cy="7303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rot="19768011">
                <a:off x="2697333" y="5079102"/>
                <a:ext cx="634291" cy="78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𝐰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011">
                <a:off x="2697333" y="5079102"/>
                <a:ext cx="634291" cy="788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004048" y="3068960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068960"/>
                <a:ext cx="63429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915816" y="2164794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64794"/>
                <a:ext cx="63429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83568" y="209278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92786"/>
                <a:ext cx="118760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691680" y="177281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72816"/>
                <a:ext cx="1187602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35968" y="137270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8" y="1372706"/>
                <a:ext cx="118760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cs-CZ" altLang="en-US" dirty="0"/>
              <a:t>Lineární klasifikátor</a:t>
            </a:r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631825" y="6096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V="1">
            <a:off x="631825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V="1">
            <a:off x="631825" y="3846513"/>
            <a:ext cx="3805238" cy="22828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2505075" y="4575175"/>
            <a:ext cx="227013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565400" y="4502150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.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460375" y="5805488"/>
            <a:ext cx="319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1393825" y="2233613"/>
            <a:ext cx="2370138" cy="4003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" name="Line 111"/>
          <p:cNvSpPr>
            <a:spLocks noChangeShapeType="1"/>
          </p:cNvSpPr>
          <p:nvPr/>
        </p:nvSpPr>
        <p:spPr bwMode="auto">
          <a:xfrm>
            <a:off x="2205038" y="1873250"/>
            <a:ext cx="2286000" cy="386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" name="Line 112"/>
          <p:cNvSpPr>
            <a:spLocks noChangeShapeType="1"/>
          </p:cNvSpPr>
          <p:nvPr/>
        </p:nvSpPr>
        <p:spPr bwMode="auto">
          <a:xfrm>
            <a:off x="631825" y="2665413"/>
            <a:ext cx="2327275" cy="393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9451" name="Object 1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826407"/>
              </p:ext>
            </p:extLst>
          </p:nvPr>
        </p:nvGraphicFramePr>
        <p:xfrm>
          <a:off x="5508625" y="1412875"/>
          <a:ext cx="2160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228600" progId="Equation.3">
                  <p:embed/>
                </p:oleObj>
              </mc:Choice>
              <mc:Fallback>
                <p:oleObj name="Equation" r:id="rId2" imgW="761760" imgH="22860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412875"/>
                        <a:ext cx="2160588" cy="647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454" name="Rectangle 126"/>
          <p:cNvSpPr>
            <a:spLocks noChangeArrowheads="1"/>
          </p:cNvSpPr>
          <p:nvPr/>
        </p:nvSpPr>
        <p:spPr bwMode="auto">
          <a:xfrm>
            <a:off x="4643438" y="2205038"/>
            <a:ext cx="43291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Rozhodněme, že margin bude dán prostorem mezi přímkami y=-1 a y=1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Co se stane, když zkrátíme vektor </a:t>
            </a:r>
            <a:r>
              <a:rPr lang="cs-CZ" altLang="en-US" sz="2400" b="1"/>
              <a:t>w</a:t>
            </a:r>
            <a:r>
              <a:rPr lang="cs-CZ" altLang="en-US" sz="2400"/>
              <a:t>?</a:t>
            </a:r>
            <a:endParaRPr lang="cs-CZ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39952" y="3469070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69070"/>
                <a:ext cx="63429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" y="2204864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" y="2204864"/>
                <a:ext cx="118760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2110" y="177281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0" y="1772816"/>
                <a:ext cx="1187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84198" y="141277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98" y="1412776"/>
                <a:ext cx="118760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cs-CZ" altLang="en-US"/>
              <a:t>Lineární klasifikátor</a:t>
            </a: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631825" y="6096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 flipV="1">
            <a:off x="631825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631825" y="4105275"/>
            <a:ext cx="3373438" cy="20240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Freeform 6"/>
          <p:cNvSpPr>
            <a:spLocks/>
          </p:cNvSpPr>
          <p:nvPr/>
        </p:nvSpPr>
        <p:spPr bwMode="auto">
          <a:xfrm>
            <a:off x="2505075" y="4575175"/>
            <a:ext cx="227013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565400" y="4502150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.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60375" y="5805488"/>
            <a:ext cx="319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1393825" y="2233613"/>
            <a:ext cx="2370138" cy="400367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2205038" y="1873250"/>
            <a:ext cx="2286000" cy="38608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631825" y="2665413"/>
            <a:ext cx="2327275" cy="39322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460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5508625" y="1412875"/>
          <a:ext cx="2160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61760" imgH="228600" progId="Equation.3">
                  <p:embed/>
                </p:oleObj>
              </mc:Choice>
              <mc:Fallback>
                <p:oleObj name="Rovnice" r:id="rId2" imgW="76176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412875"/>
                        <a:ext cx="2160588" cy="647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4787900" y="2276475"/>
            <a:ext cx="43291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Rozhodněme, že „margin“ bude dán prostorem mezi přímkami y=-1 a y=1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Co se stane, když zkrátíme vektor </a:t>
            </a:r>
            <a:r>
              <a:rPr lang="cs-CZ" altLang="en-US" sz="2400" b="1"/>
              <a:t>w</a:t>
            </a:r>
            <a:r>
              <a:rPr lang="cs-CZ" altLang="en-US" sz="2400"/>
              <a:t>? </a:t>
            </a:r>
            <a:r>
              <a:rPr lang="cs-CZ" altLang="en-US" sz="2400" i="1"/>
              <a:t>Margin se zvětší</a:t>
            </a:r>
            <a:r>
              <a:rPr lang="en-US" altLang="en-US" sz="2400" i="1"/>
              <a:t>!</a:t>
            </a:r>
            <a:endParaRPr lang="cs-CZ" altLang="en-US" sz="2400" i="1"/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Budeme hledat řešeni, kde </a:t>
            </a:r>
            <a:r>
              <a:rPr lang="cs-CZ" altLang="en-US" sz="2400" b="1"/>
              <a:t>w </a:t>
            </a:r>
            <a:r>
              <a:rPr lang="cs-CZ" altLang="en-US" sz="2400"/>
              <a:t>je co nejkratší a kde „margin“ odděluje data obou tříd.</a:t>
            </a:r>
            <a:endParaRPr lang="cs-CZ" altLang="en-US" sz="2400" b="1"/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885825" y="2520950"/>
            <a:ext cx="2327275" cy="393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1773238" y="1989138"/>
            <a:ext cx="2370137" cy="4003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2800350" y="1557338"/>
            <a:ext cx="2286000" cy="386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V="1">
            <a:off x="631825" y="3846513"/>
            <a:ext cx="3805238" cy="2282825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V="1">
            <a:off x="847725" y="2152650"/>
            <a:ext cx="1492250" cy="895350"/>
          </a:xfrm>
          <a:prstGeom prst="line">
            <a:avLst/>
          </a:prstGeom>
          <a:noFill/>
          <a:ln w="19050" cap="rnd">
            <a:solidFill>
              <a:srgbClr val="000080"/>
            </a:solidFill>
            <a:prstDash val="sysDot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 flipV="1">
            <a:off x="1331913" y="2133600"/>
            <a:ext cx="1800225" cy="10795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69757" y="3325054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757" y="3325054"/>
                <a:ext cx="63429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9827" y="2060848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" y="2060848"/>
                <a:ext cx="118760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52150" y="1516722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50" y="1516722"/>
                <a:ext cx="1187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60262" y="1124744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62" y="1124744"/>
                <a:ext cx="118760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Trénování SVM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50688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dirty="0"/>
              <a:t>Minimalizujeme: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dirty="0"/>
              <a:t>S podmínkami: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i="1" dirty="0"/>
              <a:t>N</a:t>
            </a:r>
            <a:r>
              <a:rPr lang="cs-CZ" altLang="en-US" sz="2400" dirty="0"/>
              <a:t> je počet trénovacích vektorů a                  udávají třídy pro jednotlivá trénovací data.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dirty="0"/>
              <a:t>Jedná se o problém tzv. kvadratického programování, což je speciální případ</a:t>
            </a:r>
            <a:r>
              <a:rPr lang="en-US" altLang="en-US" sz="2400" dirty="0"/>
              <a:t> </a:t>
            </a:r>
            <a:r>
              <a:rPr lang="cs-CZ" altLang="en-US" sz="2400" dirty="0"/>
              <a:t>optimalizace s omezením (</a:t>
            </a:r>
            <a:r>
              <a:rPr lang="en-US" altLang="en-US" sz="2400" dirty="0"/>
              <a:t>constrained optimization</a:t>
            </a:r>
            <a:r>
              <a:rPr lang="cs-CZ" altLang="en-US" sz="2400" dirty="0"/>
              <a:t>)</a:t>
            </a:r>
            <a:r>
              <a:rPr lang="en-US" altLang="en-US" sz="2400" dirty="0"/>
              <a:t>.</a:t>
            </a:r>
            <a:endParaRPr lang="cs-CZ" altLang="en-US" sz="2400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217738" y="1966913"/>
          <a:ext cx="184943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952200" imgH="419040" progId="Equation.3">
                  <p:embed/>
                </p:oleObj>
              </mc:Choice>
              <mc:Fallback>
                <p:oleObj name="Rovnice" r:id="rId3" imgW="9522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966913"/>
                        <a:ext cx="1849437" cy="814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94672"/>
              </p:ext>
            </p:extLst>
          </p:nvPr>
        </p:nvGraphicFramePr>
        <p:xfrm>
          <a:off x="2098675" y="3357563"/>
          <a:ext cx="205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960" imgH="241200" progId="Equation.3">
                  <p:embed/>
                </p:oleObj>
              </mc:Choice>
              <mc:Fallback>
                <p:oleObj name="Equation" r:id="rId5" imgW="1002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357563"/>
                        <a:ext cx="2057400" cy="495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716463" y="3429000"/>
          <a:ext cx="18716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914400" imgH="215640" progId="Equation.3">
                  <p:embed/>
                </p:oleObj>
              </mc:Choice>
              <mc:Fallback>
                <p:oleObj name="Rovnice" r:id="rId7" imgW="9144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29000"/>
                        <a:ext cx="1871662" cy="438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364163" y="4049713"/>
          <a:ext cx="12112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647640" imgH="228600" progId="Equation.3">
                  <p:embed/>
                </p:oleObj>
              </mc:Choice>
              <mc:Fallback>
                <p:oleObj name="Rovnice" r:id="rId9" imgW="6476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49713"/>
                        <a:ext cx="1211262" cy="427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50825" y="5491163"/>
            <a:ext cx="7726363" cy="1106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sz="1800"/>
              <a:t>Zjednodušená abstrakce fyzického neuronu, inspirace v přírodě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sz="1200">
                <a:solidFill>
                  <a:srgbClr val="808080"/>
                </a:solidFill>
              </a:rPr>
              <a:t>Zdroj ilustrace: wikipedia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57325"/>
            <a:ext cx="5675312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Oval 5"/>
          <p:cNvSpPr>
            <a:spLocks noChangeArrowheads="1"/>
          </p:cNvSpPr>
          <p:nvPr/>
        </p:nvSpPr>
        <p:spPr bwMode="auto">
          <a:xfrm rot="16200000">
            <a:off x="7380288" y="3573463"/>
            <a:ext cx="647700" cy="6477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8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rot="16200000">
            <a:off x="7308281" y="3172841"/>
            <a:ext cx="788541" cy="3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 rot="16200000">
            <a:off x="7380288" y="2132459"/>
            <a:ext cx="647700" cy="6477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1800">
                <a:solidFill>
                  <a:schemeClr val="tx1"/>
                </a:solidFill>
                <a:cs typeface="Arial" charset="0"/>
              </a:rPr>
              <a:t>f(.)</a:t>
            </a:r>
            <a:endParaRPr lang="el-GR" alt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16200000">
            <a:off x="7504113" y="1386334"/>
            <a:ext cx="3603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rot="16200000" flipV="1">
            <a:off x="7522368" y="1950691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16200000">
            <a:off x="7136607" y="4969669"/>
            <a:ext cx="431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 rot="16200000">
            <a:off x="7768432" y="4969669"/>
            <a:ext cx="431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rot="16200000">
            <a:off x="7127875" y="4473576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rot="16200000" flipV="1">
            <a:off x="7559675" y="4473576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16200000">
            <a:off x="7060407" y="4469606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16200000">
            <a:off x="7557294" y="4469607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 rot="16200000">
            <a:off x="7473157" y="3029744"/>
            <a:ext cx="431800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a</a:t>
            </a:r>
            <a:endParaRPr lang="cs-CZ" alt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rot="16200000" flipV="1">
            <a:off x="8131969" y="3833019"/>
            <a:ext cx="158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 rot="16200000">
            <a:off x="8093869" y="3821907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b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0" y="2603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400">
                <a:solidFill>
                  <a:srgbClr val="000000"/>
                </a:solidFill>
                <a:latin typeface="Arial" charset="0"/>
              </a:rPr>
              <a:t>Neuron a jeho matematický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Co jsou to Support Vectors</a:t>
            </a:r>
            <a:r>
              <a:rPr lang="en-US" altLang="en-US"/>
              <a:t>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147050" cy="158273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Podpůrné vektory (support vectors) leží na okraji prázdné oblasti a přímo ovlivňují řešení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K</a:t>
            </a:r>
            <a:r>
              <a:rPr lang="cs-CZ" altLang="en-US" sz="2400">
                <a:cs typeface="Arial" charset="0"/>
              </a:rPr>
              <a:t>dyby se ostatní data vypustila z</a:t>
            </a:r>
            <a:r>
              <a:rPr lang="cs-CZ" altLang="en-US">
                <a:cs typeface="Arial" charset="0"/>
              </a:rPr>
              <a:t> </a:t>
            </a:r>
            <a:r>
              <a:rPr lang="cs-CZ" altLang="en-US" sz="2400">
                <a:cs typeface="Arial" charset="0"/>
              </a:rPr>
              <a:t>trénovacího setu, výsledek by se nezměnil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1270000" y="3711575"/>
            <a:ext cx="1588" cy="2505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075113" y="59880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1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 flipV="1">
            <a:off x="1554163" y="3644900"/>
            <a:ext cx="1876425" cy="2652713"/>
          </a:xfrm>
          <a:prstGeom prst="line">
            <a:avLst/>
          </a:prstGeom>
          <a:noFill/>
          <a:ln w="936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806450" y="5964238"/>
            <a:ext cx="3554413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814388" y="39814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2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2197100" y="5173663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2987675" y="513715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 flipH="1" flipV="1">
            <a:off x="1417638" y="4065588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H="1" flipV="1">
            <a:off x="2085975" y="3833813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2590800" y="453390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Oval 19"/>
          <p:cNvSpPr>
            <a:spLocks noChangeArrowheads="1"/>
          </p:cNvSpPr>
          <p:nvPr/>
        </p:nvSpPr>
        <p:spPr bwMode="auto">
          <a:xfrm>
            <a:off x="2806700" y="4056063"/>
            <a:ext cx="88900" cy="873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3022600" y="440055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3597275" y="461645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1814513" y="5481638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1525588" y="4992688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2522538" y="4471988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2928938" y="5070475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2135188" y="5113338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5230813" y="3711575"/>
            <a:ext cx="1587" cy="2505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8035925" y="59880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1</a:t>
            </a: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 flipV="1">
            <a:off x="5514975" y="3644900"/>
            <a:ext cx="1876425" cy="2652713"/>
          </a:xfrm>
          <a:prstGeom prst="line">
            <a:avLst/>
          </a:prstGeom>
          <a:noFill/>
          <a:ln w="936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4767263" y="5964238"/>
            <a:ext cx="3554412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4775200" y="39814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2</a:t>
            </a: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6157913" y="5173663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H="1" flipV="1">
            <a:off x="5378450" y="4065588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 flipH="1" flipV="1">
            <a:off x="6046788" y="3833813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6718300" y="4765675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6588125" y="4056063"/>
            <a:ext cx="88900" cy="873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7219950" y="429260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7146925" y="4854575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6011863" y="5573713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41"/>
          <p:cNvSpPr>
            <a:spLocks noChangeArrowheads="1"/>
          </p:cNvSpPr>
          <p:nvPr/>
        </p:nvSpPr>
        <p:spPr bwMode="auto">
          <a:xfrm>
            <a:off x="5562600" y="4992688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Oval 42"/>
          <p:cNvSpPr>
            <a:spLocks noChangeArrowheads="1"/>
          </p:cNvSpPr>
          <p:nvPr/>
        </p:nvSpPr>
        <p:spPr bwMode="auto">
          <a:xfrm>
            <a:off x="6650038" y="4703763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516" name="Oval 44"/>
          <p:cNvSpPr>
            <a:spLocks noChangeArrowheads="1"/>
          </p:cNvSpPr>
          <p:nvPr/>
        </p:nvSpPr>
        <p:spPr bwMode="auto">
          <a:xfrm>
            <a:off x="6096000" y="5113338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520" name="Line 48"/>
          <p:cNvSpPr>
            <a:spLocks noChangeShapeType="1"/>
          </p:cNvSpPr>
          <p:nvPr/>
        </p:nvSpPr>
        <p:spPr bwMode="auto">
          <a:xfrm flipV="1">
            <a:off x="6227763" y="4824413"/>
            <a:ext cx="50482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2" name="Freeform 50"/>
          <p:cNvSpPr>
            <a:spLocks/>
          </p:cNvSpPr>
          <p:nvPr/>
        </p:nvSpPr>
        <p:spPr bwMode="auto">
          <a:xfrm>
            <a:off x="6372225" y="4789488"/>
            <a:ext cx="242888" cy="127000"/>
          </a:xfrm>
          <a:custGeom>
            <a:avLst/>
            <a:gdLst>
              <a:gd name="T0" fmla="*/ 0 w 153"/>
              <a:gd name="T1" fmla="*/ 50 h 80"/>
              <a:gd name="T2" fmla="*/ 85 w 153"/>
              <a:gd name="T3" fmla="*/ 5 h 80"/>
              <a:gd name="T4" fmla="*/ 153 w 153"/>
              <a:gd name="T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80">
                <a:moveTo>
                  <a:pt x="0" y="50"/>
                </a:moveTo>
                <a:cubicBezTo>
                  <a:pt x="14" y="43"/>
                  <a:pt x="60" y="0"/>
                  <a:pt x="85" y="5"/>
                </a:cubicBezTo>
                <a:cubicBezTo>
                  <a:pt x="110" y="10"/>
                  <a:pt x="139" y="65"/>
                  <a:pt x="153" y="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6365875" y="46355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.</a:t>
            </a:r>
            <a:endParaRPr lang="en-US" altLang="en-US" sz="1200" baseline="-25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cs-CZ" altLang="en-US" sz="2400" dirty="0"/>
              <a:t>Normálový vektor w definující rozhodovací hranici lze sestavit lineární kombinaci podpůrných vektoru:</a:t>
            </a:r>
            <a:endParaRPr lang="cs-CZ" alt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</a:pPr>
            <a:endParaRPr lang="cs-CZ" alt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</a:pPr>
            <a:endParaRPr lang="cs-CZ" alt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cs-CZ" altLang="en-US" sz="2400" dirty="0"/>
              <a:t>Tato reprezentace umožňuje klasifikaci bez explicitního vyjádření vektoru </a:t>
            </a:r>
            <a:r>
              <a:rPr lang="cs-CZ" altLang="en-US" sz="2400" b="1" dirty="0"/>
              <a:t>w</a:t>
            </a:r>
            <a:r>
              <a:rPr lang="cs-CZ" altLang="en-US" sz="2400" dirty="0"/>
              <a:t>: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cs-CZ" altLang="en-US" sz="2400" dirty="0"/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cs-CZ" altLang="en-US" sz="2400" dirty="0"/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cs-CZ" altLang="en-US" sz="2400" dirty="0"/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cs-CZ" altLang="en-US" sz="2400" dirty="0"/>
              <a:t>Podobně i vstupem do trénovacíhi mohou být skalární součiny mezi trénovacími daty </a:t>
            </a:r>
            <a:r>
              <a:rPr lang="en-US" altLang="en-US" sz="2400" dirty="0">
                <a:sym typeface="Wingdings" pitchFamily="2" charset="2"/>
              </a:rPr>
              <a:t> </a:t>
            </a:r>
            <a:r>
              <a:rPr lang="cs-CZ" altLang="en-US" sz="2400" dirty="0">
                <a:sym typeface="Wingdings" pitchFamily="2" charset="2"/>
              </a:rPr>
              <a:t>možnost použití následujícího „</a:t>
            </a:r>
            <a:r>
              <a:rPr lang="cs-CZ" altLang="en-US" sz="2400" b="1" dirty="0">
                <a:sym typeface="Wingdings" pitchFamily="2" charset="2"/>
              </a:rPr>
              <a:t>kernel triku</a:t>
            </a:r>
            <a:r>
              <a:rPr lang="cs-CZ" altLang="en-US" sz="2400" dirty="0">
                <a:sym typeface="Wingdings" pitchFamily="2" charset="2"/>
              </a:rPr>
              <a:t>“.</a:t>
            </a:r>
            <a:endParaRPr lang="cs-CZ" altLang="en-US" sz="2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Řešení</a:t>
            </a: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2627313" y="4005263"/>
          <a:ext cx="39608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739880" imgH="444240" progId="Equation.3">
                  <p:embed/>
                </p:oleObj>
              </mc:Choice>
              <mc:Fallback>
                <p:oleObj name="Rovnice" r:id="rId3" imgW="17398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05263"/>
                        <a:ext cx="3960812" cy="1011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2051050" y="2205038"/>
          <a:ext cx="17287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825480" imgH="444240" progId="Equation.3">
                  <p:embed/>
                </p:oleObj>
              </mc:Choice>
              <mc:Fallback>
                <p:oleObj name="Rovnice" r:id="rId5" imgW="82548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172878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427538" y="2532063"/>
          <a:ext cx="8651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06080" imgH="228600" progId="Equation.3">
                  <p:embed/>
                </p:oleObj>
              </mc:Choice>
              <mc:Fallback>
                <p:oleObj name="Rovnice" r:id="rId7" imgW="406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32063"/>
                        <a:ext cx="86518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Lineárně neseparovatelná úloha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145463" cy="49688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/>
              <a:t>Může být řešena nelineárním mapováním dat              do nového prostoru (s více dimenzemi)</a:t>
            </a:r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/>
              <a:t>Pro SVM potřebujeme v novem prostoru spočítat skalární součin mezi jakýmikoli dvěma mapovanými vektory.</a:t>
            </a:r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/>
              <a:t>To lze často udělat efektivněji bez explicitního mapovaní do noveho prostoru pomoci tzv. jádrové funkce (kernel function)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403350" y="2481263"/>
            <a:ext cx="6334125" cy="1695450"/>
            <a:chOff x="884" y="2588"/>
            <a:chExt cx="3990" cy="1068"/>
          </a:xfrm>
        </p:grpSpPr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884" y="2588"/>
              <a:ext cx="1269" cy="932"/>
              <a:chOff x="884" y="2588"/>
              <a:chExt cx="1269" cy="932"/>
            </a:xfrm>
          </p:grpSpPr>
          <p:sp>
            <p:nvSpPr>
              <p:cNvPr id="35845" name="Oval 5"/>
              <p:cNvSpPr>
                <a:spLocks noChangeArrowheads="1"/>
              </p:cNvSpPr>
              <p:nvPr/>
            </p:nvSpPr>
            <p:spPr bwMode="auto">
              <a:xfrm>
                <a:off x="1837" y="3132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" name="Oval 6"/>
              <p:cNvSpPr>
                <a:spLocks noChangeArrowheads="1"/>
              </p:cNvSpPr>
              <p:nvPr/>
            </p:nvSpPr>
            <p:spPr bwMode="auto">
              <a:xfrm>
                <a:off x="1701" y="2860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" name="Oval 7"/>
              <p:cNvSpPr>
                <a:spLocks noChangeArrowheads="1"/>
              </p:cNvSpPr>
              <p:nvPr/>
            </p:nvSpPr>
            <p:spPr bwMode="auto">
              <a:xfrm>
                <a:off x="1111" y="3087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Oval 8"/>
              <p:cNvSpPr>
                <a:spLocks noChangeArrowheads="1"/>
              </p:cNvSpPr>
              <p:nvPr/>
            </p:nvSpPr>
            <p:spPr bwMode="auto">
              <a:xfrm>
                <a:off x="1383" y="3359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1701" y="3449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auto">
              <a:xfrm>
                <a:off x="1429" y="2769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Oval 11"/>
              <p:cNvSpPr>
                <a:spLocks noChangeArrowheads="1"/>
              </p:cNvSpPr>
              <p:nvPr/>
            </p:nvSpPr>
            <p:spPr bwMode="auto">
              <a:xfrm>
                <a:off x="1429" y="3087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auto">
              <a:xfrm>
                <a:off x="1565" y="3223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1565" y="3041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Oval 14"/>
              <p:cNvSpPr>
                <a:spLocks noChangeArrowheads="1"/>
              </p:cNvSpPr>
              <p:nvPr/>
            </p:nvSpPr>
            <p:spPr bwMode="auto">
              <a:xfrm>
                <a:off x="1610" y="3177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auto">
              <a:xfrm>
                <a:off x="1247" y="2905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 flipV="1">
                <a:off x="884" y="2859"/>
                <a:ext cx="1269" cy="5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1922" y="2588"/>
                <a:ext cx="23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400" b="1"/>
                  <a:t>?</a:t>
                </a:r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3061" y="2614"/>
              <a:ext cx="1813" cy="1042"/>
              <a:chOff x="3061" y="2614"/>
              <a:chExt cx="1813" cy="1042"/>
            </a:xfrm>
          </p:grpSpPr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3470" y="3430"/>
                <a:ext cx="996" cy="22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 flipV="1">
                <a:off x="3470" y="2613"/>
                <a:ext cx="497" cy="90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 flipH="1" flipV="1">
                <a:off x="3966" y="2613"/>
                <a:ext cx="500" cy="90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Oval 22"/>
              <p:cNvSpPr>
                <a:spLocks noChangeArrowheads="1"/>
              </p:cNvSpPr>
              <p:nvPr/>
            </p:nvSpPr>
            <p:spPr bwMode="auto">
              <a:xfrm>
                <a:off x="3878" y="2795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auto">
              <a:xfrm>
                <a:off x="3968" y="2723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Oval 24"/>
              <p:cNvSpPr>
                <a:spLocks noChangeArrowheads="1"/>
              </p:cNvSpPr>
              <p:nvPr/>
            </p:nvSpPr>
            <p:spPr bwMode="auto">
              <a:xfrm>
                <a:off x="3878" y="2931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Oval 25"/>
              <p:cNvSpPr>
                <a:spLocks noChangeArrowheads="1"/>
              </p:cNvSpPr>
              <p:nvPr/>
            </p:nvSpPr>
            <p:spPr bwMode="auto">
              <a:xfrm>
                <a:off x="4059" y="2886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Oval 26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" name="Oval 27"/>
              <p:cNvSpPr>
                <a:spLocks noChangeArrowheads="1"/>
              </p:cNvSpPr>
              <p:nvPr/>
            </p:nvSpPr>
            <p:spPr bwMode="auto">
              <a:xfrm>
                <a:off x="3878" y="3267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8" name="Oval 28"/>
              <p:cNvSpPr>
                <a:spLocks noChangeArrowheads="1"/>
              </p:cNvSpPr>
              <p:nvPr/>
            </p:nvSpPr>
            <p:spPr bwMode="auto">
              <a:xfrm>
                <a:off x="3832" y="3476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Oval 29"/>
              <p:cNvSpPr>
                <a:spLocks noChangeArrowheads="1"/>
              </p:cNvSpPr>
              <p:nvPr/>
            </p:nvSpPr>
            <p:spPr bwMode="auto">
              <a:xfrm>
                <a:off x="4105" y="3521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Oval 30"/>
              <p:cNvSpPr>
                <a:spLocks noChangeArrowheads="1"/>
              </p:cNvSpPr>
              <p:nvPr/>
            </p:nvSpPr>
            <p:spPr bwMode="auto">
              <a:xfrm>
                <a:off x="3581" y="3476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Oval 31"/>
              <p:cNvSpPr>
                <a:spLocks noChangeArrowheads="1"/>
              </p:cNvSpPr>
              <p:nvPr/>
            </p:nvSpPr>
            <p:spPr bwMode="auto">
              <a:xfrm>
                <a:off x="4105" y="3222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Oval 32"/>
              <p:cNvSpPr>
                <a:spLocks noChangeArrowheads="1"/>
              </p:cNvSpPr>
              <p:nvPr/>
            </p:nvSpPr>
            <p:spPr bwMode="auto">
              <a:xfrm>
                <a:off x="4241" y="3249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Oval 33"/>
              <p:cNvSpPr>
                <a:spLocks noChangeArrowheads="1"/>
              </p:cNvSpPr>
              <p:nvPr/>
            </p:nvSpPr>
            <p:spPr bwMode="auto">
              <a:xfrm rot="21360000">
                <a:off x="3696" y="3022"/>
                <a:ext cx="543" cy="180"/>
              </a:xfrm>
              <a:prstGeom prst="ellipse">
                <a:avLst/>
              </a:prstGeom>
              <a:solidFill>
                <a:srgbClr val="DDDDDD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Line 34"/>
              <p:cNvSpPr>
                <a:spLocks noChangeShapeType="1"/>
              </p:cNvSpPr>
              <p:nvPr/>
            </p:nvSpPr>
            <p:spPr bwMode="auto">
              <a:xfrm flipV="1">
                <a:off x="3061" y="2839"/>
                <a:ext cx="543" cy="54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Line 35"/>
              <p:cNvSpPr>
                <a:spLocks noChangeShapeType="1"/>
              </p:cNvSpPr>
              <p:nvPr/>
            </p:nvSpPr>
            <p:spPr bwMode="auto">
              <a:xfrm flipV="1">
                <a:off x="4331" y="2839"/>
                <a:ext cx="543" cy="54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6" name="Line 36"/>
              <p:cNvSpPr>
                <a:spLocks noChangeShapeType="1"/>
              </p:cNvSpPr>
              <p:nvPr/>
            </p:nvSpPr>
            <p:spPr bwMode="auto">
              <a:xfrm>
                <a:off x="4104" y="2840"/>
                <a:ext cx="77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>
                <a:off x="3061" y="3385"/>
                <a:ext cx="1269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Line 38"/>
              <p:cNvSpPr>
                <a:spLocks noChangeShapeType="1"/>
              </p:cNvSpPr>
              <p:nvPr/>
            </p:nvSpPr>
            <p:spPr bwMode="auto">
              <a:xfrm flipH="1">
                <a:off x="3604" y="2840"/>
                <a:ext cx="228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2245" y="3158"/>
              <a:ext cx="679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2246" y="2927"/>
              <a:ext cx="6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2D    3D</a:t>
              </a:r>
            </a:p>
          </p:txBody>
        </p:sp>
      </p:grpSp>
      <p:graphicFrame>
        <p:nvGraphicFramePr>
          <p:cNvPr id="35887" name="Object 47"/>
          <p:cNvGraphicFramePr>
            <a:graphicFrameLocks noChangeAspect="1"/>
          </p:cNvGraphicFramePr>
          <p:nvPr/>
        </p:nvGraphicFramePr>
        <p:xfrm>
          <a:off x="6513513" y="2276475"/>
          <a:ext cx="7223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317160" imgH="203040" progId="Equation.3">
                  <p:embed/>
                </p:oleObj>
              </mc:Choice>
              <mc:Fallback>
                <p:oleObj name="Rovnice" r:id="rId3" imgW="317160" imgH="2030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2276475"/>
                        <a:ext cx="722312" cy="461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0" name="Object 50"/>
          <p:cNvGraphicFramePr>
            <a:graphicFrameLocks noChangeAspect="1"/>
          </p:cNvGraphicFramePr>
          <p:nvPr/>
        </p:nvGraphicFramePr>
        <p:xfrm>
          <a:off x="1619250" y="2449513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6720" imgH="126720" progId="Equation.3">
                  <p:embed/>
                </p:oleObj>
              </mc:Choice>
              <mc:Fallback>
                <p:oleObj name="Rovnice" r:id="rId5" imgW="126720" imgH="12672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49513"/>
                        <a:ext cx="288925" cy="288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3" name="Object 53"/>
          <p:cNvGraphicFramePr>
            <a:graphicFrameLocks noChangeAspect="1"/>
          </p:cNvGraphicFramePr>
          <p:nvPr/>
        </p:nvGraphicFramePr>
        <p:xfrm>
          <a:off x="6084888" y="1412875"/>
          <a:ext cx="720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317160" imgH="203040" progId="Equation.3">
                  <p:embed/>
                </p:oleObj>
              </mc:Choice>
              <mc:Fallback>
                <p:oleObj name="Rovnice" r:id="rId7" imgW="317160" imgH="2030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12875"/>
                        <a:ext cx="720725" cy="460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6" name="Object 56"/>
          <p:cNvGraphicFramePr>
            <a:graphicFrameLocks noChangeAspect="1"/>
          </p:cNvGraphicFramePr>
          <p:nvPr/>
        </p:nvGraphicFramePr>
        <p:xfrm>
          <a:off x="2987675" y="5876925"/>
          <a:ext cx="26447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282680" imgH="228600" progId="Equation.3">
                  <p:embed/>
                </p:oleObj>
              </mc:Choice>
              <mc:Fallback>
                <p:oleObj name="Rovnice" r:id="rId9" imgW="1282680" imgH="2286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876925"/>
                        <a:ext cx="2644775" cy="4714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Příklady jader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5388"/>
            <a:ext cx="8435975" cy="54737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Polynomiální jádro: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>
                <a:cs typeface="Arial" charset="0"/>
              </a:rPr>
              <a:t>Přiklad pro jednorozměrná data a </a:t>
            </a:r>
            <a:r>
              <a:rPr lang="cs-CZ" altLang="en-US" sz="2400" i="1">
                <a:cs typeface="Arial" charset="0"/>
              </a:rPr>
              <a:t>d</a:t>
            </a:r>
            <a:r>
              <a:rPr lang="en-US" altLang="en-US" sz="2400">
                <a:cs typeface="Arial" charset="0"/>
              </a:rPr>
              <a:t>=2</a:t>
            </a: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>
                <a:cs typeface="Arial" charset="0"/>
              </a:rPr>
              <a:t>Což odpovídá skalárnímu součinu po mapování: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>
              <a:cs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>
                <a:cs typeface="Arial" charset="0"/>
              </a:rPr>
              <a:t>Radiální bázove funkce: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>
              <a:cs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>
                <a:cs typeface="Arial" charset="0"/>
              </a:rPr>
              <a:t>Odpovídají skalárnímu součinu po projekci do jistého nekonečně dimensionálního prostoru </a:t>
            </a:r>
            <a:r>
              <a:rPr lang="en-US" altLang="en-US" sz="2400">
                <a:cs typeface="Arial" charset="0"/>
                <a:sym typeface="Wingdings" pitchFamily="2" charset="2"/>
              </a:rPr>
              <a:t></a:t>
            </a:r>
            <a:r>
              <a:rPr lang="cs-CZ" altLang="en-US" sz="2400">
                <a:cs typeface="Arial" charset="0"/>
                <a:sym typeface="Wingdings" pitchFamily="2" charset="2"/>
              </a:rPr>
              <a:t> vždy separovatelné třídy .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146550" y="1195388"/>
          <a:ext cx="2513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18960" imgH="228600" progId="Equation.3">
                  <p:embed/>
                </p:oleObj>
              </mc:Choice>
              <mc:Fallback>
                <p:oleObj name="Rovnice" r:id="rId3" imgW="12189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195388"/>
                        <a:ext cx="2513013" cy="471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2125663"/>
          <a:ext cx="6553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2933640" imgH="228600" progId="Equation.3">
                  <p:embed/>
                </p:oleObj>
              </mc:Choice>
              <mc:Fallback>
                <p:oleObj name="Rovnice" r:id="rId5" imgW="29336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125663"/>
                        <a:ext cx="6553200" cy="51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331913" y="3314700"/>
          <a:ext cx="26654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180800" imgH="241200" progId="Equation.3">
                  <p:embed/>
                </p:oleObj>
              </mc:Choice>
              <mc:Fallback>
                <p:oleObj name="Rovnice" r:id="rId7" imgW="11808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14700"/>
                        <a:ext cx="26654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1331913" y="4581525"/>
          <a:ext cx="47101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2286000" imgH="431640" progId="Equation.3">
                  <p:embed/>
                </p:oleObj>
              </mc:Choice>
              <mc:Fallback>
                <p:oleObj name="Rovnice" r:id="rId9" imgW="22860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81525"/>
                        <a:ext cx="4710112" cy="890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Překrývající se třídy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725" y="1470025"/>
            <a:ext cx="848995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Pro překrývající třídy uvedené řešení selže. 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Zavádějí se proměnné (slack variables), které oslabí omezující podmínky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703513" y="3521075"/>
            <a:ext cx="1587" cy="2981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620838" y="5930900"/>
            <a:ext cx="49831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56338" y="5962650"/>
            <a:ext cx="34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1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58988" y="3406775"/>
            <a:ext cx="34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2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546475" y="5149850"/>
            <a:ext cx="111125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3551238" y="4394200"/>
            <a:ext cx="109537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319588" y="4319588"/>
            <a:ext cx="109537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859213" y="5491163"/>
            <a:ext cx="111125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4175125" y="5307013"/>
            <a:ext cx="109538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3451225" y="4838700"/>
            <a:ext cx="109538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4735513" y="4427538"/>
            <a:ext cx="109537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 flipV="1">
            <a:off x="3214688" y="2979738"/>
            <a:ext cx="2266950" cy="3378200"/>
          </a:xfrm>
          <a:prstGeom prst="line">
            <a:avLst/>
          </a:prstGeom>
          <a:noFill/>
          <a:ln w="936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3049588" y="3516313"/>
            <a:ext cx="1817687" cy="27019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 flipV="1">
            <a:off x="3857625" y="3219450"/>
            <a:ext cx="1817688" cy="27019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070475" y="4667250"/>
            <a:ext cx="109538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4275138" y="3775075"/>
            <a:ext cx="109537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3849688" y="4386263"/>
            <a:ext cx="479425" cy="317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959225" y="4500563"/>
            <a:ext cx="311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1800"/>
              <a:t>ξ</a:t>
            </a:r>
            <a:r>
              <a:rPr lang="cs-CZ" altLang="en-US" sz="1800" baseline="-25000"/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Překrývající se třídy II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2125" cy="47990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Minimalizujeme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S podmínkami: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První výraz maximalizuje mezeru (margin) mezi třídami a druhý penalizuje vzory porušující tento margin.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i="1"/>
              <a:t>C</a:t>
            </a:r>
            <a:r>
              <a:rPr lang="cs-CZ" altLang="en-US" sz="2400"/>
              <a:t> řídí kompromis mezi oběma výrazy. C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cs-CZ" altLang="en-US" sz="2800">
                <a:cs typeface="Times New Roman" pitchFamily="18" charset="0"/>
                <a:sym typeface="Wingdings" pitchFamily="2" charset="2"/>
              </a:rPr>
              <a:t>∞</a:t>
            </a:r>
            <a:r>
              <a:rPr lang="cs-CZ" altLang="en-US" sz="2400">
                <a:cs typeface="Times New Roman" pitchFamily="18" charset="0"/>
                <a:sym typeface="Wingdings" pitchFamily="2" charset="2"/>
              </a:rPr>
              <a:t> odpovídá originální variantě pro separovatelná data.</a:t>
            </a:r>
            <a:endParaRPr lang="cs-CZ" altLang="en-US" sz="2400">
              <a:cs typeface="Times New Roman" pitchFamily="18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319463" y="1844675"/>
          <a:ext cx="21272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80800" imgH="431640" progId="Equation.3">
                  <p:embed/>
                </p:oleObj>
              </mc:Choice>
              <mc:Fallback>
                <p:oleObj name="Rovnice" r:id="rId3" imgW="1180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844675"/>
                        <a:ext cx="2127250" cy="779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14563" y="3302000"/>
          <a:ext cx="2576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57120" imgH="241200" progId="Equation.3">
                  <p:embed/>
                </p:oleObj>
              </mc:Choice>
              <mc:Fallback>
                <p:oleObj name="Rovnice" r:id="rId5" imgW="12571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302000"/>
                        <a:ext cx="2576512" cy="495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418138" y="3381375"/>
          <a:ext cx="14430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711000" imgH="203040" progId="Equation.3">
                  <p:embed/>
                </p:oleObj>
              </mc:Choice>
              <mc:Fallback>
                <p:oleObj name="Rovnice" r:id="rId7" imgW="7110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81375"/>
                        <a:ext cx="1443037" cy="412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195513" y="3824288"/>
          <a:ext cx="8334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406080" imgH="228600" progId="Equation.3">
                  <p:embed/>
                </p:oleObj>
              </mc:Choice>
              <mc:Fallback>
                <p:oleObj name="Rovnice" r:id="rId9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824288"/>
                        <a:ext cx="833437" cy="4683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Vlastnosti a použití SVM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Výstup SVM nemá pravděpodobnostní interpretaci.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>
                <a:sym typeface="Wingdings" pitchFamily="2" charset="2"/>
              </a:rPr>
              <a:t>nepredikuje pravděpodobnost tříd pro daný vstup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>
                <a:sym typeface="Wingdings" pitchFamily="2" charset="2"/>
              </a:rPr>
              <a:t>produkuje ale měkké skóre, které lze přibližně na „pravděpodobnost tříd</a:t>
            </a:r>
            <a:r>
              <a:rPr lang="en-US" altLang="en-US" sz="1800" dirty="0">
                <a:sym typeface="Wingdings" pitchFamily="2" charset="2"/>
              </a:rPr>
              <a:t>y</a:t>
            </a:r>
            <a:r>
              <a:rPr lang="cs-CZ" altLang="en-US" sz="1800" dirty="0">
                <a:sym typeface="Wingdings" pitchFamily="2" charset="2"/>
              </a:rPr>
              <a:t>“ převést.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/>
              <a:t>Objektivní funkce má blíže k </a:t>
            </a:r>
            <a:r>
              <a:rPr lang="cs-CZ" altLang="en-US" sz="1800" i="1" dirty="0"/>
              <a:t>maximalizaci počtu správně rozpoznaných</a:t>
            </a:r>
            <a:r>
              <a:rPr lang="cs-CZ" altLang="en-US" sz="1800" dirty="0"/>
              <a:t> než k </a:t>
            </a:r>
            <a:r>
              <a:rPr lang="cs-CZ" altLang="en-US" sz="1800" i="1" dirty="0"/>
              <a:t>maximalizaci pravděpodobnost že vše je rozpoznáno dobře</a:t>
            </a:r>
            <a:r>
              <a:rPr lang="cs-CZ" altLang="en-US" sz="1800" dirty="0"/>
              <a:t> (objektivní funkce logistické regrese).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800" i="1" dirty="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Často používaný klasifikátor pro problémy se dvěma třídami.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/>
              <a:t>Rozšíření na více tříd je možné, ale ne tak přímočaré jako u pravděpodobnostních klasifikátorů.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800" dirty="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Hlavní výhoda oproti např. logistické regresi je možnost implicitní nelineární transformace vstupů pomoci jader.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/>
              <a:t>Společná vlastnost všech jádrových metod (Kernel methods).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Software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413" y="15875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Existuje velni dobrá knihovna LibSVM</a:t>
            </a:r>
          </a:p>
          <a:p>
            <a:pPr marL="34131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  </a:t>
            </a:r>
            <a:r>
              <a:rPr lang="cs-CZ" altLang="en-US">
                <a:solidFill>
                  <a:srgbClr val="009999"/>
                </a:solidFill>
                <a:hlinkClick r:id="rId3"/>
              </a:rPr>
              <a:t>http://www.csie.ntu.edu.tw/~cjlin/libsvm/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>
              <a:solidFill>
                <a:srgbClr val="009999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Funkce v Matlabu: 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svmtrain, svmclassify</a:t>
            </a:r>
          </a:p>
          <a:p>
            <a:pPr marL="341313" indent="-341313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/>
          </a:p>
          <a:p>
            <a:pPr marL="34131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713788" cy="1433512"/>
          </a:xfrm>
          <a:ln/>
        </p:spPr>
        <p:txBody>
          <a:bodyPr/>
          <a:lstStyle/>
          <a:p>
            <a:pPr defTabSz="914400"/>
            <a:r>
              <a:rPr lang="cs-CZ" altLang="en-US"/>
              <a:t>Hierarchie lineárních</a:t>
            </a:r>
            <a:r>
              <a:rPr lang="en-US" altLang="en-US" dirty="0"/>
              <a:t> </a:t>
            </a:r>
            <a:r>
              <a:rPr lang="cs-CZ" altLang="en-US"/>
              <a:t>klasifikátorů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214688"/>
            <a:ext cx="7559675" cy="172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Napřed natrénujeme modrý a zelený klasifikátor tak aby oddělily každý cluster modrých dat od zbytku.</a:t>
            </a: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600"/>
              <a:t>Potřebujeme supervizi: Které modré data patří do kterého clusteru?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endParaRPr lang="cs-CZ" altLang="en-US" sz="1600"/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Pak natrénujeme červený klasifikátor na pravděpodobnostních výstupech modrého a zeleného klasifikátoru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474788" y="5589588"/>
            <a:ext cx="1873250" cy="503237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774" name="Oval 6"/>
          <p:cNvSpPr>
            <a:spLocks noChangeArrowheads="1"/>
          </p:cNvSpPr>
          <p:nvPr/>
        </p:nvSpPr>
        <p:spPr bwMode="auto">
          <a:xfrm>
            <a:off x="2620963" y="5949950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2555875" y="5805488"/>
            <a:ext cx="55563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2497138" y="5611813"/>
            <a:ext cx="57150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2643188" y="5683250"/>
            <a:ext cx="55562" cy="508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2697163" y="5805488"/>
            <a:ext cx="55562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2857500" y="5827713"/>
            <a:ext cx="57150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2381250" y="61229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2266950" y="60213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482850" y="594995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395538" y="58054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01963" y="568483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2884488" y="56911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2770188" y="55895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2986088" y="551815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2898775" y="546735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H="1">
            <a:off x="2122488" y="5807075"/>
            <a:ext cx="161925" cy="5746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830" name="Oval 62"/>
          <p:cNvSpPr>
            <a:spLocks noChangeArrowheads="1"/>
          </p:cNvSpPr>
          <p:nvPr/>
        </p:nvSpPr>
        <p:spPr bwMode="auto">
          <a:xfrm>
            <a:off x="2714625" y="5389563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1" name="Oval 63"/>
          <p:cNvSpPr>
            <a:spLocks noChangeArrowheads="1"/>
          </p:cNvSpPr>
          <p:nvPr/>
        </p:nvSpPr>
        <p:spPr bwMode="auto">
          <a:xfrm>
            <a:off x="2597150" y="539591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2" name="Oval 64"/>
          <p:cNvSpPr>
            <a:spLocks noChangeArrowheads="1"/>
          </p:cNvSpPr>
          <p:nvPr/>
        </p:nvSpPr>
        <p:spPr bwMode="auto">
          <a:xfrm>
            <a:off x="2482850" y="529431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3" name="Oval 65"/>
          <p:cNvSpPr>
            <a:spLocks noChangeArrowheads="1"/>
          </p:cNvSpPr>
          <p:nvPr/>
        </p:nvSpPr>
        <p:spPr bwMode="auto">
          <a:xfrm>
            <a:off x="2698750" y="52228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4" name="Oval 66"/>
          <p:cNvSpPr>
            <a:spLocks noChangeArrowheads="1"/>
          </p:cNvSpPr>
          <p:nvPr/>
        </p:nvSpPr>
        <p:spPr bwMode="auto">
          <a:xfrm>
            <a:off x="2611438" y="51720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5" name="Oval 67"/>
          <p:cNvSpPr>
            <a:spLocks noChangeArrowheads="1"/>
          </p:cNvSpPr>
          <p:nvPr/>
        </p:nvSpPr>
        <p:spPr bwMode="auto">
          <a:xfrm>
            <a:off x="2125663" y="5661025"/>
            <a:ext cx="55562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6" name="Oval 68"/>
          <p:cNvSpPr>
            <a:spLocks noChangeArrowheads="1"/>
          </p:cNvSpPr>
          <p:nvPr/>
        </p:nvSpPr>
        <p:spPr bwMode="auto">
          <a:xfrm>
            <a:off x="2051050" y="5467350"/>
            <a:ext cx="57150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7" name="Oval 69"/>
          <p:cNvSpPr>
            <a:spLocks noChangeArrowheads="1"/>
          </p:cNvSpPr>
          <p:nvPr/>
        </p:nvSpPr>
        <p:spPr bwMode="auto">
          <a:xfrm>
            <a:off x="2197100" y="5538788"/>
            <a:ext cx="55563" cy="508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8" name="Oval 70"/>
          <p:cNvSpPr>
            <a:spLocks noChangeArrowheads="1"/>
          </p:cNvSpPr>
          <p:nvPr/>
        </p:nvSpPr>
        <p:spPr bwMode="auto">
          <a:xfrm>
            <a:off x="2266950" y="5661025"/>
            <a:ext cx="55563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9" name="Oval 71"/>
          <p:cNvSpPr>
            <a:spLocks noChangeArrowheads="1"/>
          </p:cNvSpPr>
          <p:nvPr/>
        </p:nvSpPr>
        <p:spPr bwMode="auto">
          <a:xfrm>
            <a:off x="2411413" y="5683250"/>
            <a:ext cx="57150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0" name="Oval 72"/>
          <p:cNvSpPr>
            <a:spLocks noChangeArrowheads="1"/>
          </p:cNvSpPr>
          <p:nvPr/>
        </p:nvSpPr>
        <p:spPr bwMode="auto">
          <a:xfrm>
            <a:off x="2482850" y="544512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1" name="Oval 73"/>
          <p:cNvSpPr>
            <a:spLocks noChangeArrowheads="1"/>
          </p:cNvSpPr>
          <p:nvPr/>
        </p:nvSpPr>
        <p:spPr bwMode="auto">
          <a:xfrm>
            <a:off x="2324100" y="544512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2" name="Oval 74"/>
          <p:cNvSpPr>
            <a:spLocks noChangeArrowheads="1"/>
          </p:cNvSpPr>
          <p:nvPr/>
        </p:nvSpPr>
        <p:spPr bwMode="auto">
          <a:xfrm>
            <a:off x="2063750" y="5870575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3" name="Oval 75"/>
          <p:cNvSpPr>
            <a:spLocks noChangeArrowheads="1"/>
          </p:cNvSpPr>
          <p:nvPr/>
        </p:nvSpPr>
        <p:spPr bwMode="auto">
          <a:xfrm>
            <a:off x="1998663" y="5726113"/>
            <a:ext cx="55562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4" name="Oval 76"/>
          <p:cNvSpPr>
            <a:spLocks noChangeArrowheads="1"/>
          </p:cNvSpPr>
          <p:nvPr/>
        </p:nvSpPr>
        <p:spPr bwMode="auto">
          <a:xfrm>
            <a:off x="2139950" y="5726113"/>
            <a:ext cx="55563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5" name="Oval 77"/>
          <p:cNvSpPr>
            <a:spLocks noChangeArrowheads="1"/>
          </p:cNvSpPr>
          <p:nvPr/>
        </p:nvSpPr>
        <p:spPr bwMode="auto">
          <a:xfrm>
            <a:off x="2093913" y="60436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6" name="Oval 78"/>
          <p:cNvSpPr>
            <a:spLocks noChangeArrowheads="1"/>
          </p:cNvSpPr>
          <p:nvPr/>
        </p:nvSpPr>
        <p:spPr bwMode="auto">
          <a:xfrm>
            <a:off x="1979613" y="59420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7" name="Oval 79"/>
          <p:cNvSpPr>
            <a:spLocks noChangeArrowheads="1"/>
          </p:cNvSpPr>
          <p:nvPr/>
        </p:nvSpPr>
        <p:spPr bwMode="auto">
          <a:xfrm>
            <a:off x="1925638" y="58705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8" name="Oval 80"/>
          <p:cNvSpPr>
            <a:spLocks noChangeArrowheads="1"/>
          </p:cNvSpPr>
          <p:nvPr/>
        </p:nvSpPr>
        <p:spPr bwMode="auto">
          <a:xfrm>
            <a:off x="1838325" y="572611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9" name="Line 81"/>
          <p:cNvSpPr>
            <a:spLocks noChangeShapeType="1"/>
          </p:cNvSpPr>
          <p:nvPr/>
        </p:nvSpPr>
        <p:spPr bwMode="auto">
          <a:xfrm>
            <a:off x="1547813" y="5229225"/>
            <a:ext cx="1873250" cy="720725"/>
          </a:xfrm>
          <a:prstGeom prst="line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850" name="Line 82"/>
          <p:cNvSpPr>
            <a:spLocks noChangeShapeType="1"/>
          </p:cNvSpPr>
          <p:nvPr/>
        </p:nvSpPr>
        <p:spPr bwMode="auto">
          <a:xfrm flipV="1">
            <a:off x="2339975" y="4868863"/>
            <a:ext cx="288925" cy="6492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851" name="Oval 83"/>
          <p:cNvSpPr>
            <a:spLocks noChangeArrowheads="1"/>
          </p:cNvSpPr>
          <p:nvPr/>
        </p:nvSpPr>
        <p:spPr bwMode="auto">
          <a:xfrm>
            <a:off x="2500313" y="53244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2" name="Oval 84"/>
          <p:cNvSpPr>
            <a:spLocks noChangeArrowheads="1"/>
          </p:cNvSpPr>
          <p:nvPr/>
        </p:nvSpPr>
        <p:spPr bwMode="auto">
          <a:xfrm>
            <a:off x="2316163" y="524668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3" name="Oval 85"/>
          <p:cNvSpPr>
            <a:spLocks noChangeArrowheads="1"/>
          </p:cNvSpPr>
          <p:nvPr/>
        </p:nvSpPr>
        <p:spPr bwMode="auto">
          <a:xfrm>
            <a:off x="2198688" y="525303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4" name="Oval 86"/>
          <p:cNvSpPr>
            <a:spLocks noChangeArrowheads="1"/>
          </p:cNvSpPr>
          <p:nvPr/>
        </p:nvSpPr>
        <p:spPr bwMode="auto">
          <a:xfrm>
            <a:off x="2084388" y="515143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5" name="Oval 87"/>
          <p:cNvSpPr>
            <a:spLocks noChangeArrowheads="1"/>
          </p:cNvSpPr>
          <p:nvPr/>
        </p:nvSpPr>
        <p:spPr bwMode="auto">
          <a:xfrm>
            <a:off x="2300288" y="50800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6" name="Oval 88"/>
          <p:cNvSpPr>
            <a:spLocks noChangeArrowheads="1"/>
          </p:cNvSpPr>
          <p:nvPr/>
        </p:nvSpPr>
        <p:spPr bwMode="auto">
          <a:xfrm>
            <a:off x="2212975" y="502920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7" name="Oval 89"/>
          <p:cNvSpPr>
            <a:spLocks noChangeArrowheads="1"/>
          </p:cNvSpPr>
          <p:nvPr/>
        </p:nvSpPr>
        <p:spPr bwMode="auto">
          <a:xfrm>
            <a:off x="1652588" y="5324475"/>
            <a:ext cx="57150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8" name="Oval 90"/>
          <p:cNvSpPr>
            <a:spLocks noChangeArrowheads="1"/>
          </p:cNvSpPr>
          <p:nvPr/>
        </p:nvSpPr>
        <p:spPr bwMode="auto">
          <a:xfrm>
            <a:off x="2084388" y="530225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9" name="Oval 91"/>
          <p:cNvSpPr>
            <a:spLocks noChangeArrowheads="1"/>
          </p:cNvSpPr>
          <p:nvPr/>
        </p:nvSpPr>
        <p:spPr bwMode="auto">
          <a:xfrm>
            <a:off x="1925638" y="530225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0" name="Oval 92"/>
          <p:cNvSpPr>
            <a:spLocks noChangeArrowheads="1"/>
          </p:cNvSpPr>
          <p:nvPr/>
        </p:nvSpPr>
        <p:spPr bwMode="auto">
          <a:xfrm>
            <a:off x="1782763" y="5567363"/>
            <a:ext cx="55562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1" name="Oval 93"/>
          <p:cNvSpPr>
            <a:spLocks noChangeArrowheads="1"/>
          </p:cNvSpPr>
          <p:nvPr/>
        </p:nvSpPr>
        <p:spPr bwMode="auto">
          <a:xfrm>
            <a:off x="1854200" y="5445125"/>
            <a:ext cx="55563" cy="508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2" name="Oval 94"/>
          <p:cNvSpPr>
            <a:spLocks noChangeArrowheads="1"/>
          </p:cNvSpPr>
          <p:nvPr/>
        </p:nvSpPr>
        <p:spPr bwMode="auto">
          <a:xfrm>
            <a:off x="1924050" y="5567363"/>
            <a:ext cx="55563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3" name="Oval 95"/>
          <p:cNvSpPr>
            <a:spLocks noChangeArrowheads="1"/>
          </p:cNvSpPr>
          <p:nvPr/>
        </p:nvSpPr>
        <p:spPr bwMode="auto">
          <a:xfrm>
            <a:off x="1778000" y="5876925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4" name="Oval 96"/>
          <p:cNvSpPr>
            <a:spLocks noChangeArrowheads="1"/>
          </p:cNvSpPr>
          <p:nvPr/>
        </p:nvSpPr>
        <p:spPr bwMode="auto">
          <a:xfrm>
            <a:off x="1693863" y="594836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5" name="Oval 97"/>
          <p:cNvSpPr>
            <a:spLocks noChangeArrowheads="1"/>
          </p:cNvSpPr>
          <p:nvPr/>
        </p:nvSpPr>
        <p:spPr bwMode="auto">
          <a:xfrm>
            <a:off x="1639888" y="58769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6" name="Oval 98"/>
          <p:cNvSpPr>
            <a:spLocks noChangeArrowheads="1"/>
          </p:cNvSpPr>
          <p:nvPr/>
        </p:nvSpPr>
        <p:spPr bwMode="auto">
          <a:xfrm>
            <a:off x="6548438" y="54244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7" name="Oval 99"/>
          <p:cNvSpPr>
            <a:spLocks noChangeArrowheads="1"/>
          </p:cNvSpPr>
          <p:nvPr/>
        </p:nvSpPr>
        <p:spPr bwMode="auto">
          <a:xfrm>
            <a:off x="6461125" y="53736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8" name="Oval 100"/>
          <p:cNvSpPr>
            <a:spLocks noChangeArrowheads="1"/>
          </p:cNvSpPr>
          <p:nvPr/>
        </p:nvSpPr>
        <p:spPr bwMode="auto">
          <a:xfrm>
            <a:off x="6245225" y="5300663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9" name="Oval 101"/>
          <p:cNvSpPr>
            <a:spLocks noChangeArrowheads="1"/>
          </p:cNvSpPr>
          <p:nvPr/>
        </p:nvSpPr>
        <p:spPr bwMode="auto">
          <a:xfrm>
            <a:off x="6376988" y="53959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0" name="Oval 102"/>
          <p:cNvSpPr>
            <a:spLocks noChangeArrowheads="1"/>
          </p:cNvSpPr>
          <p:nvPr/>
        </p:nvSpPr>
        <p:spPr bwMode="auto">
          <a:xfrm>
            <a:off x="6262688" y="55102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1" name="Oval 103"/>
          <p:cNvSpPr>
            <a:spLocks noChangeArrowheads="1"/>
          </p:cNvSpPr>
          <p:nvPr/>
        </p:nvSpPr>
        <p:spPr bwMode="auto">
          <a:xfrm>
            <a:off x="6478588" y="54387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2" name="Oval 104"/>
          <p:cNvSpPr>
            <a:spLocks noChangeArrowheads="1"/>
          </p:cNvSpPr>
          <p:nvPr/>
        </p:nvSpPr>
        <p:spPr bwMode="auto">
          <a:xfrm>
            <a:off x="6391275" y="53879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4" name="Oval 106"/>
          <p:cNvSpPr>
            <a:spLocks noChangeArrowheads="1"/>
          </p:cNvSpPr>
          <p:nvPr/>
        </p:nvSpPr>
        <p:spPr bwMode="auto">
          <a:xfrm>
            <a:off x="6262688" y="54451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5" name="Oval 107"/>
          <p:cNvSpPr>
            <a:spLocks noChangeArrowheads="1"/>
          </p:cNvSpPr>
          <p:nvPr/>
        </p:nvSpPr>
        <p:spPr bwMode="auto">
          <a:xfrm>
            <a:off x="6103938" y="54451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7" name="Oval 109"/>
          <p:cNvSpPr>
            <a:spLocks noChangeArrowheads="1"/>
          </p:cNvSpPr>
          <p:nvPr/>
        </p:nvSpPr>
        <p:spPr bwMode="auto">
          <a:xfrm>
            <a:off x="6172200" y="51577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8" name="Oval 110"/>
          <p:cNvSpPr>
            <a:spLocks noChangeArrowheads="1"/>
          </p:cNvSpPr>
          <p:nvPr/>
        </p:nvSpPr>
        <p:spPr bwMode="auto">
          <a:xfrm>
            <a:off x="6096000" y="546258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9" name="Oval 111"/>
          <p:cNvSpPr>
            <a:spLocks noChangeArrowheads="1"/>
          </p:cNvSpPr>
          <p:nvPr/>
        </p:nvSpPr>
        <p:spPr bwMode="auto">
          <a:xfrm>
            <a:off x="5978525" y="546893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0" name="Oval 112"/>
          <p:cNvSpPr>
            <a:spLocks noChangeArrowheads="1"/>
          </p:cNvSpPr>
          <p:nvPr/>
        </p:nvSpPr>
        <p:spPr bwMode="auto">
          <a:xfrm>
            <a:off x="6080125" y="529590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1" name="Oval 113"/>
          <p:cNvSpPr>
            <a:spLocks noChangeArrowheads="1"/>
          </p:cNvSpPr>
          <p:nvPr/>
        </p:nvSpPr>
        <p:spPr bwMode="auto">
          <a:xfrm>
            <a:off x="5992813" y="52451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2" name="Oval 114"/>
          <p:cNvSpPr>
            <a:spLocks noChangeArrowheads="1"/>
          </p:cNvSpPr>
          <p:nvPr/>
        </p:nvSpPr>
        <p:spPr bwMode="auto">
          <a:xfrm>
            <a:off x="6461125" y="51577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3" name="Oval 115"/>
          <p:cNvSpPr>
            <a:spLocks noChangeArrowheads="1"/>
          </p:cNvSpPr>
          <p:nvPr/>
        </p:nvSpPr>
        <p:spPr bwMode="auto">
          <a:xfrm>
            <a:off x="6456363" y="52943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4" name="Oval 116"/>
          <p:cNvSpPr>
            <a:spLocks noChangeArrowheads="1"/>
          </p:cNvSpPr>
          <p:nvPr/>
        </p:nvSpPr>
        <p:spPr bwMode="auto">
          <a:xfrm>
            <a:off x="6473825" y="53244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5" name="Oval 117"/>
          <p:cNvSpPr>
            <a:spLocks noChangeArrowheads="1"/>
          </p:cNvSpPr>
          <p:nvPr/>
        </p:nvSpPr>
        <p:spPr bwMode="auto">
          <a:xfrm>
            <a:off x="6289675" y="524668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6" name="Oval 118"/>
          <p:cNvSpPr>
            <a:spLocks noChangeArrowheads="1"/>
          </p:cNvSpPr>
          <p:nvPr/>
        </p:nvSpPr>
        <p:spPr bwMode="auto">
          <a:xfrm>
            <a:off x="6172200" y="525303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7" name="Oval 119"/>
          <p:cNvSpPr>
            <a:spLocks noChangeArrowheads="1"/>
          </p:cNvSpPr>
          <p:nvPr/>
        </p:nvSpPr>
        <p:spPr bwMode="auto">
          <a:xfrm>
            <a:off x="6273800" y="508000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8" name="Oval 120"/>
          <p:cNvSpPr>
            <a:spLocks noChangeArrowheads="1"/>
          </p:cNvSpPr>
          <p:nvPr/>
        </p:nvSpPr>
        <p:spPr bwMode="auto">
          <a:xfrm>
            <a:off x="6186488" y="50292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3" name="Oval 125"/>
          <p:cNvSpPr>
            <a:spLocks noChangeArrowheads="1"/>
          </p:cNvSpPr>
          <p:nvPr/>
        </p:nvSpPr>
        <p:spPr bwMode="auto">
          <a:xfrm>
            <a:off x="7105650" y="599916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6" name="Oval 128"/>
          <p:cNvSpPr>
            <a:spLocks noChangeArrowheads="1"/>
          </p:cNvSpPr>
          <p:nvPr/>
        </p:nvSpPr>
        <p:spPr bwMode="auto">
          <a:xfrm>
            <a:off x="7105650" y="61499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7" name="Oval 129"/>
          <p:cNvSpPr>
            <a:spLocks noChangeArrowheads="1"/>
          </p:cNvSpPr>
          <p:nvPr/>
        </p:nvSpPr>
        <p:spPr bwMode="auto">
          <a:xfrm>
            <a:off x="6946900" y="61499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8" name="Oval 130"/>
          <p:cNvSpPr>
            <a:spLocks noChangeArrowheads="1"/>
          </p:cNvSpPr>
          <p:nvPr/>
        </p:nvSpPr>
        <p:spPr bwMode="auto">
          <a:xfrm>
            <a:off x="7199313" y="60293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9" name="Oval 131"/>
          <p:cNvSpPr>
            <a:spLocks noChangeArrowheads="1"/>
          </p:cNvSpPr>
          <p:nvPr/>
        </p:nvSpPr>
        <p:spPr bwMode="auto">
          <a:xfrm>
            <a:off x="6938963" y="595153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0" name="Oval 132"/>
          <p:cNvSpPr>
            <a:spLocks noChangeArrowheads="1"/>
          </p:cNvSpPr>
          <p:nvPr/>
        </p:nvSpPr>
        <p:spPr bwMode="auto">
          <a:xfrm>
            <a:off x="6821488" y="59578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1" name="Oval 133"/>
          <p:cNvSpPr>
            <a:spLocks noChangeArrowheads="1"/>
          </p:cNvSpPr>
          <p:nvPr/>
        </p:nvSpPr>
        <p:spPr bwMode="auto">
          <a:xfrm>
            <a:off x="6923088" y="626586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2" name="Oval 134"/>
          <p:cNvSpPr>
            <a:spLocks noChangeArrowheads="1"/>
          </p:cNvSpPr>
          <p:nvPr/>
        </p:nvSpPr>
        <p:spPr bwMode="auto">
          <a:xfrm>
            <a:off x="6835775" y="573405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4" name="Oval 136"/>
          <p:cNvSpPr>
            <a:spLocks noChangeArrowheads="1"/>
          </p:cNvSpPr>
          <p:nvPr/>
        </p:nvSpPr>
        <p:spPr bwMode="auto">
          <a:xfrm>
            <a:off x="7442200" y="63023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5" name="Oval 137"/>
          <p:cNvSpPr>
            <a:spLocks noChangeArrowheads="1"/>
          </p:cNvSpPr>
          <p:nvPr/>
        </p:nvSpPr>
        <p:spPr bwMode="auto">
          <a:xfrm>
            <a:off x="7459663" y="633253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6" name="Oval 138"/>
          <p:cNvSpPr>
            <a:spLocks noChangeArrowheads="1"/>
          </p:cNvSpPr>
          <p:nvPr/>
        </p:nvSpPr>
        <p:spPr bwMode="auto">
          <a:xfrm>
            <a:off x="7132638" y="6216650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7" name="Oval 139"/>
          <p:cNvSpPr>
            <a:spLocks noChangeArrowheads="1"/>
          </p:cNvSpPr>
          <p:nvPr/>
        </p:nvSpPr>
        <p:spPr bwMode="auto">
          <a:xfrm>
            <a:off x="7015163" y="62230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8" name="Oval 140"/>
          <p:cNvSpPr>
            <a:spLocks noChangeArrowheads="1"/>
          </p:cNvSpPr>
          <p:nvPr/>
        </p:nvSpPr>
        <p:spPr bwMode="auto">
          <a:xfrm>
            <a:off x="7116763" y="604996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9" name="Oval 141"/>
          <p:cNvSpPr>
            <a:spLocks noChangeArrowheads="1"/>
          </p:cNvSpPr>
          <p:nvPr/>
        </p:nvSpPr>
        <p:spPr bwMode="auto">
          <a:xfrm>
            <a:off x="7029450" y="599916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0" name="Oval 142"/>
          <p:cNvSpPr>
            <a:spLocks noChangeArrowheads="1"/>
          </p:cNvSpPr>
          <p:nvPr/>
        </p:nvSpPr>
        <p:spPr bwMode="auto">
          <a:xfrm>
            <a:off x="6473825" y="5926138"/>
            <a:ext cx="55563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1" name="Oval 143"/>
          <p:cNvSpPr>
            <a:spLocks noChangeArrowheads="1"/>
          </p:cNvSpPr>
          <p:nvPr/>
        </p:nvSpPr>
        <p:spPr bwMode="auto">
          <a:xfrm>
            <a:off x="6473825" y="6076950"/>
            <a:ext cx="55563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2" name="Oval 144"/>
          <p:cNvSpPr>
            <a:spLocks noChangeArrowheads="1"/>
          </p:cNvSpPr>
          <p:nvPr/>
        </p:nvSpPr>
        <p:spPr bwMode="auto">
          <a:xfrm>
            <a:off x="6315075" y="6076950"/>
            <a:ext cx="55563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3" name="Oval 145"/>
          <p:cNvSpPr>
            <a:spLocks noChangeArrowheads="1"/>
          </p:cNvSpPr>
          <p:nvPr/>
        </p:nvSpPr>
        <p:spPr bwMode="auto">
          <a:xfrm>
            <a:off x="6461125" y="5805488"/>
            <a:ext cx="55563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4" name="Oval 146"/>
          <p:cNvSpPr>
            <a:spLocks noChangeArrowheads="1"/>
          </p:cNvSpPr>
          <p:nvPr/>
        </p:nvSpPr>
        <p:spPr bwMode="auto">
          <a:xfrm>
            <a:off x="6307138" y="5878513"/>
            <a:ext cx="57150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5" name="Oval 147"/>
          <p:cNvSpPr>
            <a:spLocks noChangeArrowheads="1"/>
          </p:cNvSpPr>
          <p:nvPr/>
        </p:nvSpPr>
        <p:spPr bwMode="auto">
          <a:xfrm>
            <a:off x="6189663" y="5884863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6" name="Oval 148"/>
          <p:cNvSpPr>
            <a:spLocks noChangeArrowheads="1"/>
          </p:cNvSpPr>
          <p:nvPr/>
        </p:nvSpPr>
        <p:spPr bwMode="auto">
          <a:xfrm>
            <a:off x="6291263" y="619283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7" name="Oval 149"/>
          <p:cNvSpPr>
            <a:spLocks noChangeArrowheads="1"/>
          </p:cNvSpPr>
          <p:nvPr/>
        </p:nvSpPr>
        <p:spPr bwMode="auto">
          <a:xfrm>
            <a:off x="6189663" y="602138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8" name="Oval 150"/>
          <p:cNvSpPr>
            <a:spLocks noChangeArrowheads="1"/>
          </p:cNvSpPr>
          <p:nvPr/>
        </p:nvSpPr>
        <p:spPr bwMode="auto">
          <a:xfrm>
            <a:off x="6478588" y="623728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9" name="Oval 151"/>
          <p:cNvSpPr>
            <a:spLocks noChangeArrowheads="1"/>
          </p:cNvSpPr>
          <p:nvPr/>
        </p:nvSpPr>
        <p:spPr bwMode="auto">
          <a:xfrm>
            <a:off x="6621463" y="5949950"/>
            <a:ext cx="55562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0" name="Oval 152"/>
          <p:cNvSpPr>
            <a:spLocks noChangeArrowheads="1"/>
          </p:cNvSpPr>
          <p:nvPr/>
        </p:nvSpPr>
        <p:spPr bwMode="auto">
          <a:xfrm>
            <a:off x="6500813" y="6143625"/>
            <a:ext cx="57150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1" name="Oval 153"/>
          <p:cNvSpPr>
            <a:spLocks noChangeArrowheads="1"/>
          </p:cNvSpPr>
          <p:nvPr/>
        </p:nvSpPr>
        <p:spPr bwMode="auto">
          <a:xfrm>
            <a:off x="6383338" y="6149975"/>
            <a:ext cx="55562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2" name="Oval 154"/>
          <p:cNvSpPr>
            <a:spLocks noChangeArrowheads="1"/>
          </p:cNvSpPr>
          <p:nvPr/>
        </p:nvSpPr>
        <p:spPr bwMode="auto">
          <a:xfrm>
            <a:off x="6484938" y="597693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3" name="Oval 155"/>
          <p:cNvSpPr>
            <a:spLocks noChangeArrowheads="1"/>
          </p:cNvSpPr>
          <p:nvPr/>
        </p:nvSpPr>
        <p:spPr bwMode="auto">
          <a:xfrm>
            <a:off x="6397625" y="5926138"/>
            <a:ext cx="55563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4" name="Line 156"/>
          <p:cNvSpPr>
            <a:spLocks noChangeShapeType="1"/>
          </p:cNvSpPr>
          <p:nvPr/>
        </p:nvSpPr>
        <p:spPr bwMode="auto">
          <a:xfrm>
            <a:off x="5668963" y="5157788"/>
            <a:ext cx="1512887" cy="1295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5" name="Line 157"/>
          <p:cNvSpPr>
            <a:spLocks noChangeShapeType="1"/>
          </p:cNvSpPr>
          <p:nvPr/>
        </p:nvSpPr>
        <p:spPr bwMode="auto">
          <a:xfrm flipV="1">
            <a:off x="6459538" y="5229225"/>
            <a:ext cx="504825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6" name="Line 158"/>
          <p:cNvSpPr>
            <a:spLocks noChangeShapeType="1"/>
          </p:cNvSpPr>
          <p:nvPr/>
        </p:nvSpPr>
        <p:spPr bwMode="auto">
          <a:xfrm flipV="1">
            <a:off x="1330325" y="494188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7" name="Line 159"/>
          <p:cNvSpPr>
            <a:spLocks noChangeShapeType="1"/>
          </p:cNvSpPr>
          <p:nvPr/>
        </p:nvSpPr>
        <p:spPr bwMode="auto">
          <a:xfrm>
            <a:off x="1328738" y="6524625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8" name="Text Box 160"/>
          <p:cNvSpPr txBox="1">
            <a:spLocks noChangeArrowheads="1"/>
          </p:cNvSpPr>
          <p:nvPr/>
        </p:nvSpPr>
        <p:spPr bwMode="auto">
          <a:xfrm>
            <a:off x="985838" y="49244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29" name="Text Box 161"/>
          <p:cNvSpPr txBox="1">
            <a:spLocks noChangeArrowheads="1"/>
          </p:cNvSpPr>
          <p:nvPr/>
        </p:nvSpPr>
        <p:spPr bwMode="auto">
          <a:xfrm>
            <a:off x="3419475" y="6292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30" name="Line 162"/>
          <p:cNvSpPr>
            <a:spLocks noChangeShapeType="1"/>
          </p:cNvSpPr>
          <p:nvPr/>
        </p:nvSpPr>
        <p:spPr bwMode="auto">
          <a:xfrm flipV="1">
            <a:off x="5580063" y="4951413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31" name="Line 163"/>
          <p:cNvSpPr>
            <a:spLocks noChangeShapeType="1"/>
          </p:cNvSpPr>
          <p:nvPr/>
        </p:nvSpPr>
        <p:spPr bwMode="auto">
          <a:xfrm>
            <a:off x="5578475" y="653415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32" name="Text Box 164"/>
          <p:cNvSpPr txBox="1">
            <a:spLocks noChangeArrowheads="1"/>
          </p:cNvSpPr>
          <p:nvPr/>
        </p:nvSpPr>
        <p:spPr bwMode="auto">
          <a:xfrm>
            <a:off x="5235575" y="49339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h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33" name="Text Box 165"/>
          <p:cNvSpPr txBox="1">
            <a:spLocks noChangeArrowheads="1"/>
          </p:cNvSpPr>
          <p:nvPr/>
        </p:nvSpPr>
        <p:spPr bwMode="auto">
          <a:xfrm>
            <a:off x="7669213" y="63023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h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34" name="Text Box 166"/>
          <p:cNvSpPr txBox="1">
            <a:spLocks noChangeArrowheads="1"/>
          </p:cNvSpPr>
          <p:nvPr/>
        </p:nvSpPr>
        <p:spPr bwMode="auto">
          <a:xfrm>
            <a:off x="4067175" y="54451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</a:t>
            </a:r>
            <a:endParaRPr lang="cs-CZ" altLang="en-US" sz="24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552" y="1211263"/>
            <a:ext cx="8026399" cy="2073275"/>
            <a:chOff x="683568" y="1211263"/>
            <a:chExt cx="8026399" cy="2073275"/>
          </a:xfrm>
        </p:grpSpPr>
        <p:sp>
          <p:nvSpPr>
            <p:cNvPr id="160791" name="Oval 23"/>
            <p:cNvSpPr>
              <a:spLocks noChangeArrowheads="1"/>
            </p:cNvSpPr>
            <p:nvPr/>
          </p:nvSpPr>
          <p:spPr bwMode="auto">
            <a:xfrm>
              <a:off x="1851968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V="1">
              <a:off x="2504430" y="1597025"/>
              <a:ext cx="8597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93" name="Oval 25"/>
            <p:cNvSpPr>
              <a:spLocks noChangeArrowheads="1"/>
            </p:cNvSpPr>
            <p:nvPr/>
          </p:nvSpPr>
          <p:spPr bwMode="auto">
            <a:xfrm>
              <a:off x="3364160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0794" name="Text Box 26"/>
            <p:cNvSpPr txBox="1">
              <a:spLocks noChangeArrowheads="1"/>
            </p:cNvSpPr>
            <p:nvPr/>
          </p:nvSpPr>
          <p:spPr bwMode="auto">
            <a:xfrm>
              <a:off x="4388098" y="1392238"/>
              <a:ext cx="41751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795" name="Line 27"/>
            <p:cNvSpPr>
              <a:spLocks noChangeShapeType="1"/>
            </p:cNvSpPr>
            <p:nvPr/>
          </p:nvSpPr>
          <p:spPr bwMode="auto">
            <a:xfrm flipV="1">
              <a:off x="4011860" y="1598613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96" name="Text Box 28"/>
            <p:cNvSpPr txBox="1">
              <a:spLocks noChangeArrowheads="1"/>
            </p:cNvSpPr>
            <p:nvPr/>
          </p:nvSpPr>
          <p:spPr bwMode="auto">
            <a:xfrm>
              <a:off x="699443" y="1563688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V="1">
              <a:off x="1132830" y="1571625"/>
              <a:ext cx="719137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 flipV="1">
              <a:off x="1132830" y="1787525"/>
              <a:ext cx="792162" cy="58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1275705" y="16367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12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160802" name="Text Box 34"/>
            <p:cNvSpPr txBox="1">
              <a:spLocks noChangeArrowheads="1"/>
            </p:cNvSpPr>
            <p:nvPr/>
          </p:nvSpPr>
          <p:spPr bwMode="auto">
            <a:xfrm>
              <a:off x="2661295" y="1412776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1836093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60804" name="Line 36"/>
            <p:cNvSpPr>
              <a:spLocks noChangeShapeType="1"/>
            </p:cNvSpPr>
            <p:nvPr/>
          </p:nvSpPr>
          <p:spPr bwMode="auto">
            <a:xfrm>
              <a:off x="2488555" y="2690812"/>
              <a:ext cx="85973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348285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0806" name="Text Box 38"/>
            <p:cNvSpPr txBox="1">
              <a:spLocks noChangeArrowheads="1"/>
            </p:cNvSpPr>
            <p:nvPr/>
          </p:nvSpPr>
          <p:spPr bwMode="auto">
            <a:xfrm>
              <a:off x="4372223" y="2486025"/>
              <a:ext cx="4333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807" name="Line 39"/>
            <p:cNvSpPr>
              <a:spLocks noChangeShapeType="1"/>
            </p:cNvSpPr>
            <p:nvPr/>
          </p:nvSpPr>
          <p:spPr bwMode="auto">
            <a:xfrm flipV="1">
              <a:off x="3995985" y="2692400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09" name="Text Box 41"/>
            <p:cNvSpPr txBox="1">
              <a:spLocks noChangeArrowheads="1"/>
            </p:cNvSpPr>
            <p:nvPr/>
          </p:nvSpPr>
          <p:spPr bwMode="auto">
            <a:xfrm>
              <a:off x="683568" y="2282825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>
              <a:off x="1132830" y="1795463"/>
              <a:ext cx="792162" cy="712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11" name="Line 43"/>
            <p:cNvSpPr>
              <a:spLocks noChangeShapeType="1"/>
            </p:cNvSpPr>
            <p:nvPr/>
          </p:nvSpPr>
          <p:spPr bwMode="auto">
            <a:xfrm>
              <a:off x="1132830" y="2514600"/>
              <a:ext cx="71913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14" name="Text Box 46"/>
            <p:cNvSpPr txBox="1">
              <a:spLocks noChangeArrowheads="1"/>
            </p:cNvSpPr>
            <p:nvPr/>
          </p:nvSpPr>
          <p:spPr bwMode="auto">
            <a:xfrm>
              <a:off x="2661543" y="2504918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815" name="Text Box 47"/>
            <p:cNvSpPr txBox="1">
              <a:spLocks noChangeArrowheads="1"/>
            </p:cNvSpPr>
            <p:nvPr/>
          </p:nvSpPr>
          <p:spPr bwMode="auto">
            <a:xfrm>
              <a:off x="1275705" y="12112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160816" name="Text Box 48"/>
            <p:cNvSpPr txBox="1">
              <a:spLocks noChangeArrowheads="1"/>
            </p:cNvSpPr>
            <p:nvPr/>
          </p:nvSpPr>
          <p:spPr bwMode="auto">
            <a:xfrm>
              <a:off x="1275705" y="20748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21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817" name="Text Box 49"/>
            <p:cNvSpPr txBox="1">
              <a:spLocks noChangeArrowheads="1"/>
            </p:cNvSpPr>
            <p:nvPr/>
          </p:nvSpPr>
          <p:spPr bwMode="auto">
            <a:xfrm>
              <a:off x="1275705" y="2573338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818" name="Oval 50"/>
            <p:cNvSpPr>
              <a:spLocks noChangeArrowheads="1"/>
            </p:cNvSpPr>
            <p:nvPr/>
          </p:nvSpPr>
          <p:spPr bwMode="auto">
            <a:xfrm>
              <a:off x="5813673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60819" name="Line 51"/>
            <p:cNvSpPr>
              <a:spLocks noChangeShapeType="1"/>
            </p:cNvSpPr>
            <p:nvPr/>
          </p:nvSpPr>
          <p:spPr bwMode="auto">
            <a:xfrm>
              <a:off x="6466135" y="2116137"/>
              <a:ext cx="859532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0" name="Oval 52"/>
            <p:cNvSpPr>
              <a:spLocks noChangeArrowheads="1"/>
            </p:cNvSpPr>
            <p:nvPr/>
          </p:nvSpPr>
          <p:spPr bwMode="auto">
            <a:xfrm>
              <a:off x="7325667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0821" name="Text Box 53"/>
            <p:cNvSpPr txBox="1">
              <a:spLocks noChangeArrowheads="1"/>
            </p:cNvSpPr>
            <p:nvPr/>
          </p:nvSpPr>
          <p:spPr bwMode="auto">
            <a:xfrm>
              <a:off x="8349605" y="1911350"/>
              <a:ext cx="3603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60822" name="Line 54"/>
            <p:cNvSpPr>
              <a:spLocks noChangeShapeType="1"/>
            </p:cNvSpPr>
            <p:nvPr/>
          </p:nvSpPr>
          <p:spPr bwMode="auto">
            <a:xfrm flipV="1">
              <a:off x="7973367" y="211772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5" name="Line 57"/>
            <p:cNvSpPr>
              <a:spLocks noChangeShapeType="1"/>
            </p:cNvSpPr>
            <p:nvPr/>
          </p:nvSpPr>
          <p:spPr bwMode="auto">
            <a:xfrm>
              <a:off x="4805610" y="1571625"/>
              <a:ext cx="1008062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6" name="Line 58"/>
            <p:cNvSpPr>
              <a:spLocks noChangeShapeType="1"/>
            </p:cNvSpPr>
            <p:nvPr/>
          </p:nvSpPr>
          <p:spPr bwMode="auto">
            <a:xfrm flipV="1">
              <a:off x="4805610" y="2227263"/>
              <a:ext cx="1008062" cy="496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7" name="Text Box 59"/>
            <p:cNvSpPr txBox="1">
              <a:spLocks noChangeArrowheads="1"/>
            </p:cNvSpPr>
            <p:nvPr/>
          </p:nvSpPr>
          <p:spPr bwMode="auto">
            <a:xfrm>
              <a:off x="5164385" y="14208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160828" name="Text Box 60"/>
            <p:cNvSpPr txBox="1">
              <a:spLocks noChangeArrowheads="1"/>
            </p:cNvSpPr>
            <p:nvPr/>
          </p:nvSpPr>
          <p:spPr bwMode="auto">
            <a:xfrm>
              <a:off x="5164385" y="2435225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160829" name="Text Box 61"/>
            <p:cNvSpPr txBox="1">
              <a:spLocks noChangeArrowheads="1"/>
            </p:cNvSpPr>
            <p:nvPr/>
          </p:nvSpPr>
          <p:spPr bwMode="auto">
            <a:xfrm>
              <a:off x="6621983" y="1916832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160936" name="Line 168"/>
            <p:cNvSpPr>
              <a:spLocks noChangeShapeType="1"/>
            </p:cNvSpPr>
            <p:nvPr/>
          </p:nvSpPr>
          <p:spPr bwMode="auto">
            <a:xfrm flipV="1">
              <a:off x="2150418" y="3003550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37" name="Line 169"/>
            <p:cNvSpPr>
              <a:spLocks noChangeShapeType="1"/>
            </p:cNvSpPr>
            <p:nvPr/>
          </p:nvSpPr>
          <p:spPr bwMode="auto">
            <a:xfrm flipV="1">
              <a:off x="2145655" y="1916113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38" name="Line 170"/>
            <p:cNvSpPr>
              <a:spLocks noChangeShapeType="1"/>
            </p:cNvSpPr>
            <p:nvPr/>
          </p:nvSpPr>
          <p:spPr bwMode="auto">
            <a:xfrm flipV="1">
              <a:off x="6121648" y="2427288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39" name="Text Box 171"/>
            <p:cNvSpPr txBox="1">
              <a:spLocks noChangeArrowheads="1"/>
            </p:cNvSpPr>
            <p:nvPr/>
          </p:nvSpPr>
          <p:spPr bwMode="auto">
            <a:xfrm>
              <a:off x="2123430" y="1909763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00CC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160941" name="Text Box 173"/>
            <p:cNvSpPr txBox="1">
              <a:spLocks noChangeArrowheads="1"/>
            </p:cNvSpPr>
            <p:nvPr/>
          </p:nvSpPr>
          <p:spPr bwMode="auto">
            <a:xfrm>
              <a:off x="2123430" y="2917825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3333FF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942" name="Text Box 174"/>
            <p:cNvSpPr txBox="1">
              <a:spLocks noChangeArrowheads="1"/>
            </p:cNvSpPr>
            <p:nvPr/>
          </p:nvSpPr>
          <p:spPr bwMode="auto">
            <a:xfrm>
              <a:off x="6085135" y="2414588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713788" cy="1433512"/>
          </a:xfrm>
          <a:ln/>
        </p:spPr>
        <p:txBody>
          <a:bodyPr/>
          <a:lstStyle/>
          <a:p>
            <a:pPr defTabSz="914400"/>
            <a:r>
              <a:rPr lang="cs-CZ" altLang="en-US"/>
              <a:t>Neuronové sítě pro klasifikaci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573463"/>
            <a:ext cx="7632700" cy="28082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Takovýto hierarchický klasifikátor můžeme trénovat jako celek bez nutnosti předchozí supervize.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Jedná se o jednoduchou neuronovou síť (Neural Network) pro binární klasifikační problém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„Klasifikátory“ v první vrstvě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800"/>
              <a:t>se mají samy naučit jaké clustery je v datech třeba identifikovat, aby finální lineární klasifikátor mohl oddělit třídy.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800"/>
              <a:t> lze vidět jako nelineární transformaci do prostoru, kde jsou třídy dobře lineárně separovatelné.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800"/>
              <a:t>představují tzv. </a:t>
            </a:r>
            <a:r>
              <a:rPr lang="cs-CZ" altLang="en-US" sz="1800" i="1"/>
              <a:t>skrytou vrstvu</a:t>
            </a:r>
            <a:endParaRPr lang="cs-CZ" altLang="en-US" sz="1800"/>
          </a:p>
        </p:txBody>
      </p:sp>
      <p:grpSp>
        <p:nvGrpSpPr>
          <p:cNvPr id="43" name="Group 42"/>
          <p:cNvGrpSpPr/>
          <p:nvPr/>
        </p:nvGrpSpPr>
        <p:grpSpPr>
          <a:xfrm>
            <a:off x="539552" y="1211263"/>
            <a:ext cx="8026399" cy="2073275"/>
            <a:chOff x="683568" y="1211263"/>
            <a:chExt cx="8026399" cy="2073275"/>
          </a:xfrm>
        </p:grpSpPr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1851968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2504430" y="1597025"/>
              <a:ext cx="8597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3364160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4388098" y="1392238"/>
              <a:ext cx="41751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V="1">
              <a:off x="4011860" y="1598613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699443" y="1563688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 flipV="1">
              <a:off x="1132830" y="1571625"/>
              <a:ext cx="719137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 flipV="1">
              <a:off x="1132830" y="1787525"/>
              <a:ext cx="792162" cy="58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1275705" y="16367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12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2661295" y="1412776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1836093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2488555" y="2690812"/>
              <a:ext cx="85973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3348285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4372223" y="2486025"/>
              <a:ext cx="4333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3995985" y="2692400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auto">
            <a:xfrm>
              <a:off x="683568" y="2282825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>
              <a:off x="1132830" y="1795463"/>
              <a:ext cx="792162" cy="712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1132830" y="2514600"/>
              <a:ext cx="71913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Text Box 46"/>
            <p:cNvSpPr txBox="1">
              <a:spLocks noChangeArrowheads="1"/>
            </p:cNvSpPr>
            <p:nvPr/>
          </p:nvSpPr>
          <p:spPr bwMode="auto">
            <a:xfrm>
              <a:off x="2661543" y="2504918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63" name="Text Box 47"/>
            <p:cNvSpPr txBox="1">
              <a:spLocks noChangeArrowheads="1"/>
            </p:cNvSpPr>
            <p:nvPr/>
          </p:nvSpPr>
          <p:spPr bwMode="auto">
            <a:xfrm>
              <a:off x="1275705" y="12112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1275705" y="20748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21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65" name="Text Box 49"/>
            <p:cNvSpPr txBox="1">
              <a:spLocks noChangeArrowheads="1"/>
            </p:cNvSpPr>
            <p:nvPr/>
          </p:nvSpPr>
          <p:spPr bwMode="auto">
            <a:xfrm>
              <a:off x="1275705" y="2573338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66" name="Oval 50"/>
            <p:cNvSpPr>
              <a:spLocks noChangeArrowheads="1"/>
            </p:cNvSpPr>
            <p:nvPr/>
          </p:nvSpPr>
          <p:spPr bwMode="auto">
            <a:xfrm>
              <a:off x="5813673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6466135" y="2116137"/>
              <a:ext cx="859532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Oval 52"/>
            <p:cNvSpPr>
              <a:spLocks noChangeArrowheads="1"/>
            </p:cNvSpPr>
            <p:nvPr/>
          </p:nvSpPr>
          <p:spPr bwMode="auto">
            <a:xfrm>
              <a:off x="7325667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69" name="Text Box 53"/>
            <p:cNvSpPr txBox="1">
              <a:spLocks noChangeArrowheads="1"/>
            </p:cNvSpPr>
            <p:nvPr/>
          </p:nvSpPr>
          <p:spPr bwMode="auto">
            <a:xfrm>
              <a:off x="8349605" y="1911350"/>
              <a:ext cx="3603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flipV="1">
              <a:off x="7973367" y="211772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57"/>
            <p:cNvSpPr>
              <a:spLocks noChangeShapeType="1"/>
            </p:cNvSpPr>
            <p:nvPr/>
          </p:nvSpPr>
          <p:spPr bwMode="auto">
            <a:xfrm>
              <a:off x="4805610" y="1571625"/>
              <a:ext cx="1008062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58"/>
            <p:cNvSpPr>
              <a:spLocks noChangeShapeType="1"/>
            </p:cNvSpPr>
            <p:nvPr/>
          </p:nvSpPr>
          <p:spPr bwMode="auto">
            <a:xfrm flipV="1">
              <a:off x="4805610" y="2227263"/>
              <a:ext cx="1008062" cy="496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Text Box 59"/>
            <p:cNvSpPr txBox="1">
              <a:spLocks noChangeArrowheads="1"/>
            </p:cNvSpPr>
            <p:nvPr/>
          </p:nvSpPr>
          <p:spPr bwMode="auto">
            <a:xfrm>
              <a:off x="5164385" y="14208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74" name="Text Box 60"/>
            <p:cNvSpPr txBox="1">
              <a:spLocks noChangeArrowheads="1"/>
            </p:cNvSpPr>
            <p:nvPr/>
          </p:nvSpPr>
          <p:spPr bwMode="auto">
            <a:xfrm>
              <a:off x="5164385" y="2435225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75" name="Text Box 61"/>
            <p:cNvSpPr txBox="1">
              <a:spLocks noChangeArrowheads="1"/>
            </p:cNvSpPr>
            <p:nvPr/>
          </p:nvSpPr>
          <p:spPr bwMode="auto">
            <a:xfrm>
              <a:off x="6621983" y="1916832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76" name="Line 168"/>
            <p:cNvSpPr>
              <a:spLocks noChangeShapeType="1"/>
            </p:cNvSpPr>
            <p:nvPr/>
          </p:nvSpPr>
          <p:spPr bwMode="auto">
            <a:xfrm flipV="1">
              <a:off x="2150418" y="3003550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Line 169"/>
            <p:cNvSpPr>
              <a:spLocks noChangeShapeType="1"/>
            </p:cNvSpPr>
            <p:nvPr/>
          </p:nvSpPr>
          <p:spPr bwMode="auto">
            <a:xfrm flipV="1">
              <a:off x="2145655" y="1916113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170"/>
            <p:cNvSpPr>
              <a:spLocks noChangeShapeType="1"/>
            </p:cNvSpPr>
            <p:nvPr/>
          </p:nvSpPr>
          <p:spPr bwMode="auto">
            <a:xfrm flipV="1">
              <a:off x="6121648" y="2427288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Text Box 171"/>
            <p:cNvSpPr txBox="1">
              <a:spLocks noChangeArrowheads="1"/>
            </p:cNvSpPr>
            <p:nvPr/>
          </p:nvSpPr>
          <p:spPr bwMode="auto">
            <a:xfrm>
              <a:off x="2123430" y="1909763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00CC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80" name="Text Box 173"/>
            <p:cNvSpPr txBox="1">
              <a:spLocks noChangeArrowheads="1"/>
            </p:cNvSpPr>
            <p:nvPr/>
          </p:nvSpPr>
          <p:spPr bwMode="auto">
            <a:xfrm>
              <a:off x="2123430" y="2917825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3333FF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81" name="Text Box 174"/>
            <p:cNvSpPr txBox="1">
              <a:spLocks noChangeArrowheads="1"/>
            </p:cNvSpPr>
            <p:nvPr/>
          </p:nvSpPr>
          <p:spPr bwMode="auto">
            <a:xfrm>
              <a:off x="6085135" y="2414588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9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196975"/>
                <a:ext cx="8435280" cy="3124200"/>
              </a:xfrm>
            </p:spPr>
            <p:txBody>
              <a:bodyPr/>
              <a:lstStyle/>
              <a:p>
                <a:pPr>
                  <a:buFont typeface="Times New Roman" pitchFamily="18" charset="0"/>
                  <a:buChar char="•"/>
                </a:pPr>
                <a:r>
                  <a:rPr lang="cs-CZ" altLang="en-US" sz="1800" dirty="0"/>
                  <a:t>Uvažujme jednoduchý případ binárního klasifikátoru. Stejně jako u logistické regrese použijeme jako objektivní funkci pravděpodobnost</a:t>
                </a:r>
                <a:r>
                  <a:rPr lang="en-US" altLang="en-US" sz="1800" dirty="0"/>
                  <a:t> </a:t>
                </a:r>
                <a:r>
                  <a:rPr lang="cs-CZ" altLang="en-US" sz="1800" dirty="0"/>
                  <a:t>správných anotací</a:t>
                </a:r>
                <a:br>
                  <a:rPr lang="cs-CZ" alt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𝐗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br>
                  <a:rPr lang="cs-CZ" altLang="en-US" sz="1800" dirty="0"/>
                </a:br>
                <a:r>
                  <a:rPr lang="cs-CZ" altLang="en-US" sz="1800" dirty="0"/>
                  <a:t>kde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altLang="en-US" sz="1800" dirty="0"/>
                  <a:t> je pravděpodobnost správné třidy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en-US" sz="1800" dirty="0"/>
                  <a:t>predikovaná neuronov</a:t>
                </a:r>
                <a:r>
                  <a:rPr lang="en-US" altLang="en-US" sz="1800" dirty="0" err="1"/>
                  <a:t>ou</a:t>
                </a:r>
                <a:r>
                  <a:rPr lang="cs-CZ" altLang="en-US" sz="1800" dirty="0"/>
                  <a:t> sítí pro vzor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en-US" sz="1800" dirty="0"/>
                  <a:t>.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cs-CZ" altLang="en-US" sz="1800" dirty="0">
                    <a:solidFill>
                      <a:schemeClr val="tx1"/>
                    </a:solidFill>
                  </a:rPr>
                  <a:t> je vektor korektních identit tříd: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cs-CZ" altLang="en-US" sz="1800" dirty="0">
                    <a:solidFill>
                      <a:schemeClr val="tx1"/>
                    </a:solidFill>
                  </a:rPr>
                  <a:t>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</a:rPr>
                  <a:t>,</a:t>
                </a:r>
                <a:r>
                  <a:rPr lang="cs-CZ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1800" dirty="0" err="1">
                    <a:solidFill>
                      <a:schemeClr val="tx1"/>
                    </a:solidFill>
                  </a:rPr>
                  <a:t>pokud</a:t>
                </a:r>
                <a:r>
                  <a:rPr lang="en-US" alt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cs-CZ" altLang="en-US" sz="1800" dirty="0">
                    <a:solidFill>
                      <a:schemeClr val="tx1"/>
                    </a:solidFill>
                  </a:rPr>
                  <a:t>paří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en-US" sz="1800" dirty="0">
                    <a:solidFill>
                      <a:schemeClr val="tx1"/>
                    </a:solidFill>
                  </a:rPr>
                  <a:t> 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en-US" sz="1800" dirty="0">
                    <a:solidFill>
                      <a:schemeClr val="tx1"/>
                    </a:solidFill>
                  </a:rPr>
                  <a:t>. Výstup neuronové sítě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</a:rPr>
                  <a:t> a</a:t>
                </a:r>
                <a:r>
                  <a:rPr lang="cs-CZ" altLang="en-US" sz="1800" dirty="0">
                    <a:solidFill>
                      <a:schemeClr val="tx1"/>
                    </a:solidFill>
                  </a:rPr>
                  <a:t> a tedy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latin typeface="Cambria Math" panose="02040503050406030204" pitchFamily="18" charset="0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cs-CZ" altLang="en-US" sz="1800" i="1" dirty="0">
                  <a:solidFill>
                    <a:schemeClr val="tx1"/>
                  </a:solidFill>
                </a:endParaRPr>
              </a:p>
              <a:p>
                <a:pPr>
                  <a:buFont typeface="Times New Roman" pitchFamily="18" charset="0"/>
                  <a:buChar char="•"/>
                </a:pPr>
                <a:r>
                  <a:rPr lang="cs-CZ" altLang="en-US" sz="1800" dirty="0">
                    <a:solidFill>
                      <a:schemeClr val="tx1"/>
                    </a:solidFill>
                  </a:rPr>
                  <a:t>Opět se nám bude lepe pracovat se (záporným) logaritmem této objektivní funkce, tedy </a:t>
                </a:r>
                <a:r>
                  <a:rPr lang="cs-CZ" altLang="en-US" sz="1800" i="1" dirty="0">
                    <a:solidFill>
                      <a:schemeClr val="tx1"/>
                    </a:solidFill>
                  </a:rPr>
                  <a:t>vzájemnou entropii</a:t>
                </a:r>
                <a:r>
                  <a:rPr lang="cs-CZ" altLang="en-US" sz="1800" dirty="0">
                    <a:solidFill>
                      <a:schemeClr val="tx1"/>
                    </a:solidFill>
                  </a:rPr>
                  <a:t>:</a:t>
                </a:r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pPr marL="0" indent="0"/>
                <a:endParaRPr lang="cs-CZ" altLang="en-US" sz="1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e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cs-CZ" altLang="en-US" sz="1800" dirty="0">
                  <a:solidFill>
                    <a:schemeClr val="tx1"/>
                  </a:solidFill>
                </a:endParaRPr>
              </a:p>
              <a:p>
                <a:pPr>
                  <a:buFont typeface="Times New Roman" pitchFamily="18" charset="0"/>
                  <a:buChar char="•"/>
                </a:pPr>
                <a:r>
                  <a:rPr lang="cs-CZ" altLang="en-US" sz="1800" dirty="0">
                    <a:solidFill>
                      <a:schemeClr val="tx1"/>
                    </a:solidFill>
                  </a:rPr>
                  <a:t>Opět budeme parametry (váhy neuronové sítě) optimalizovat pomoci metody </a:t>
                </a:r>
                <a:r>
                  <a:rPr lang="en-US" altLang="en-US" sz="1800" i="1" dirty="0">
                    <a:solidFill>
                      <a:schemeClr val="tx1"/>
                    </a:solidFill>
                  </a:rPr>
                  <a:t>gradient descend</a:t>
                </a:r>
                <a:r>
                  <a:rPr lang="cs-CZ" altLang="en-US" sz="1800" i="1" dirty="0">
                    <a:solidFill>
                      <a:schemeClr val="tx1"/>
                    </a:solidFill>
                  </a:rPr>
                  <a:t>:</a:t>
                </a:r>
                <a:endParaRPr lang="en-US" altLang="en-US" sz="180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endParaRPr lang="cs-CZ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196975"/>
                <a:ext cx="8435280" cy="3124200"/>
              </a:xfrm>
              <a:blipFill>
                <a:blip r:embed="rId2"/>
                <a:stretch>
                  <a:fillRect l="-506" t="-975" b="-66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003" name="Text Box 43"/>
          <p:cNvSpPr txBox="1">
            <a:spLocks noChangeArrowheads="1"/>
          </p:cNvSpPr>
          <p:nvPr/>
        </p:nvSpPr>
        <p:spPr bwMode="auto">
          <a:xfrm>
            <a:off x="0" y="2603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400">
                <a:solidFill>
                  <a:srgbClr val="000000"/>
                </a:solidFill>
                <a:latin typeface="Arial" charset="0"/>
              </a:rPr>
              <a:t>Trénování neuronové sítě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6" name="Rectangle 3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488" y="1484313"/>
                <a:ext cx="8602662" cy="5113337"/>
              </a:xfrm>
              <a:ln/>
              <a:extLs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r>
                  <a:rPr lang="cs-CZ" altLang="en-US" sz="1800" dirty="0"/>
                  <a:t>Potřebujeme vypočítat gradient chyby:</a:t>
                </a:r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r>
                  <a:rPr lang="cs-CZ" altLang="en-US" sz="1400" dirty="0"/>
                  <a:t>(zde jsou vzorce jen pro jeden vzor trénovacích dat)</a:t>
                </a:r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6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cs-CZ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r>
                  <a:rPr lang="cs-CZ" altLang="en-US" sz="1800" dirty="0"/>
                  <a:t>Nejprve určíme gradient vah mezi skrytou a výstupní vrstvou:</a:t>
                </a:r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cs-CZ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ts val="60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:r>
                  <a:rPr lang="cs-CZ" altLang="en-US" sz="1800" dirty="0"/>
                  <a:t>Zde předpokládáme, že všechny aktivační funkce jsou logistické sigmoidy </a:t>
                </a:r>
                <a:endParaRPr lang="en-US" altLang="en-US" sz="1800" dirty="0"/>
              </a:p>
              <a:p>
                <a:pPr marL="533400" indent="-531813">
                  <a:lnSpc>
                    <a:spcPct val="80000"/>
                  </a:lnSpc>
                  <a:spcBef>
                    <a:spcPct val="0"/>
                  </a:spcBef>
                  <a:buClrTx/>
                  <a:buFontTx/>
                  <a:buNone/>
                  <a:tabLst>
                    <a:tab pos="1103313" algn="l"/>
                    <a:tab pos="2017713" algn="l"/>
                    <a:tab pos="2932113" algn="l"/>
                    <a:tab pos="3846513" algn="l"/>
                    <a:tab pos="4760913" algn="l"/>
                    <a:tab pos="5675313" algn="l"/>
                    <a:tab pos="6589713" algn="l"/>
                    <a:tab pos="7504113" algn="l"/>
                    <a:tab pos="8418513" algn="l"/>
                    <a:tab pos="9332913" algn="l"/>
                    <a:tab pos="10247313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en-US" sz="1800" dirty="0"/>
                  <a:t> a v</a:t>
                </a:r>
                <a:r>
                  <a:rPr lang="cs-CZ" altLang="en-US" sz="1800" dirty="0"/>
                  <a:t>íme,</a:t>
                </a:r>
                <a:r>
                  <a:rPr lang="en-US" altLang="en-US" sz="1800" dirty="0"/>
                  <a:t> </a:t>
                </a:r>
                <a:r>
                  <a:rPr lang="cs-CZ" altLang="en-US" sz="1800" dirty="0"/>
                  <a:t>že derivace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1800" i="1" dirty="0">
                    <a:latin typeface="Times New Roman" pitchFamily="18" charset="0"/>
                  </a:rPr>
                  <a:t>.</a:t>
                </a:r>
                <a:endParaRPr lang="cs-CZ" altLang="en-US" sz="1800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4596" name="Rectangle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488" y="1484313"/>
                <a:ext cx="8602662" cy="5113337"/>
              </a:xfrm>
              <a:blipFill>
                <a:blip r:embed="rId3"/>
                <a:stretch>
                  <a:fillRect l="-638" t="-1669" b="-834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dirty="0"/>
              <a:t>Zpětné šíření chyby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64" name="Object 4"/>
              <p:cNvSpPr txBox="1"/>
              <p:nvPr/>
            </p:nvSpPr>
            <p:spPr bwMode="auto">
              <a:xfrm>
                <a:off x="755650" y="2060848"/>
                <a:ext cx="2771775" cy="736600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456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2060848"/>
                <a:ext cx="2771775" cy="736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565" name="Object 5"/>
              <p:cNvSpPr txBox="1"/>
              <p:nvPr/>
            </p:nvSpPr>
            <p:spPr bwMode="auto">
              <a:xfrm>
                <a:off x="323528" y="3357563"/>
                <a:ext cx="2375371" cy="736600"/>
              </a:xfrm>
              <a:prstGeom prst="rect">
                <a:avLst/>
              </a:prstGeom>
              <a:noFill/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456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357563"/>
                <a:ext cx="2375371" cy="736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567" name="Object 7"/>
              <p:cNvSpPr txBox="1"/>
              <p:nvPr/>
            </p:nvSpPr>
            <p:spPr bwMode="auto">
              <a:xfrm>
                <a:off x="5528" y="4180610"/>
                <a:ext cx="9649072" cy="757237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+(1−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456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8" y="4180610"/>
                <a:ext cx="9649072" cy="757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987675" y="3325813"/>
            <a:ext cx="560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Řetězové pravidlo: chyba </a:t>
            </a:r>
            <a:r>
              <a:rPr lang="cs-CZ" altLang="en-US" sz="1800" i="1">
                <a:latin typeface="Times" pitchFamily="18" charset="0"/>
              </a:rPr>
              <a:t>E</a:t>
            </a:r>
            <a:r>
              <a:rPr lang="cs-CZ" altLang="en-US" sz="1800"/>
              <a:t> je složená funkce závislá </a:t>
            </a:r>
          </a:p>
          <a:p>
            <a:pPr>
              <a:buClrTx/>
              <a:buFontTx/>
              <a:buNone/>
            </a:pPr>
            <a:r>
              <a:rPr lang="cs-CZ" altLang="en-US" sz="1800"/>
              <a:t>na váze </a:t>
            </a:r>
            <a:r>
              <a:rPr lang="cs-CZ" altLang="en-US" sz="1800" i="1">
                <a:latin typeface="Times" pitchFamily="18" charset="0"/>
              </a:rPr>
              <a:t>w</a:t>
            </a:r>
            <a:r>
              <a:rPr lang="cs-CZ" altLang="en-US" sz="1800" i="1" baseline="-25000">
                <a:latin typeface="Times" pitchFamily="18" charset="0"/>
              </a:rPr>
              <a:t>m</a:t>
            </a:r>
            <a:r>
              <a:rPr lang="cs-CZ" altLang="en-US" sz="1800" baseline="-25000">
                <a:latin typeface="Times" pitchFamily="18" charset="0"/>
              </a:rPr>
              <a:t>,</a:t>
            </a:r>
            <a:r>
              <a:rPr lang="cs-CZ" altLang="en-US" sz="1800" i="1" baseline="-25000">
                <a:latin typeface="Times" pitchFamily="18" charset="0"/>
              </a:rPr>
              <a:t>j</a:t>
            </a:r>
            <a:r>
              <a:rPr lang="cs-CZ" altLang="en-US" sz="1200"/>
              <a:t> </a:t>
            </a:r>
            <a:r>
              <a:rPr lang="cs-CZ" altLang="en-US" sz="1800"/>
              <a:t>přes aktivaci </a:t>
            </a:r>
            <a:r>
              <a:rPr lang="cs-CZ" altLang="en-US" sz="1800" i="1">
                <a:latin typeface="Times" pitchFamily="18" charset="0"/>
              </a:rPr>
              <a:t>a</a:t>
            </a:r>
            <a:r>
              <a:rPr lang="cs-CZ" altLang="en-US" sz="1800" i="1" baseline="-25000">
                <a:latin typeface="Times" pitchFamily="18" charset="0"/>
              </a:rPr>
              <a:t>3</a:t>
            </a:r>
            <a:r>
              <a:rPr lang="cs-CZ" altLang="en-US" sz="1800"/>
              <a:t> </a:t>
            </a:r>
            <a:r>
              <a:rPr lang="en-US" altLang="en-US" sz="1800"/>
              <a:t>a </a:t>
            </a:r>
            <a:r>
              <a:rPr lang="cs-CZ" altLang="en-US" sz="1800"/>
              <a:t>výstup </a:t>
            </a:r>
            <a:r>
              <a:rPr lang="cs-CZ" altLang="en-US" sz="1800" i="1">
                <a:latin typeface="Times" pitchFamily="18" charset="0"/>
              </a:rPr>
              <a:t>y</a:t>
            </a:r>
            <a:endParaRPr lang="cs-CZ" altLang="en-US" sz="1200" i="1">
              <a:latin typeface="Times" pitchFamily="18" charset="0"/>
            </a:endParaRPr>
          </a:p>
          <a:p>
            <a:pPr>
              <a:buClrTx/>
              <a:buFontTx/>
              <a:buNone/>
            </a:pPr>
            <a:endParaRPr lang="cs-CZ" altLang="en-US" sz="1200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23850" y="0"/>
            <a:ext cx="296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i="1"/>
              <a:t>Dosazením pak dostaneme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9" name="Object 39"/>
              <p:cNvSpPr txBox="1"/>
              <p:nvPr/>
            </p:nvSpPr>
            <p:spPr bwMode="auto">
              <a:xfrm>
                <a:off x="395536" y="4941168"/>
                <a:ext cx="4835649" cy="758825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4599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941168"/>
                <a:ext cx="4835649" cy="758825"/>
              </a:xfrm>
              <a:prstGeom prst="rect">
                <a:avLst/>
              </a:prstGeom>
              <a:blipFill>
                <a:blip r:embed="rId7"/>
                <a:stretch>
                  <a:fillRect b="-806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1" name="AutoShape 41"/>
          <p:cNvSpPr>
            <a:spLocks noChangeArrowheads="1"/>
          </p:cNvSpPr>
          <p:nvPr/>
        </p:nvSpPr>
        <p:spPr bwMode="auto">
          <a:xfrm>
            <a:off x="5867400" y="5229225"/>
            <a:ext cx="3097213" cy="360363"/>
          </a:xfrm>
          <a:prstGeom prst="wedgeRectCallout">
            <a:avLst>
              <a:gd name="adj1" fmla="val 47221"/>
              <a:gd name="adj2" fmla="val -1991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 sz="1800">
                <a:solidFill>
                  <a:schemeClr val="tx1"/>
                </a:solidFill>
                <a:latin typeface="Arial" charset="0"/>
              </a:rPr>
              <a:t>Takzvaná </a:t>
            </a:r>
            <a:r>
              <a:rPr lang="cs-CZ" altLang="en-US" sz="1800" i="1">
                <a:solidFill>
                  <a:schemeClr val="tx1"/>
                </a:solidFill>
                <a:latin typeface="Arial" charset="0"/>
              </a:rPr>
              <a:t>chyba</a:t>
            </a:r>
            <a:r>
              <a:rPr lang="cs-CZ" altLang="en-US" sz="1800">
                <a:solidFill>
                  <a:schemeClr val="tx1"/>
                </a:solidFill>
                <a:latin typeface="Arial" charset="0"/>
              </a:rPr>
              <a:t> na výstupu </a:t>
            </a:r>
            <a:endParaRPr lang="cs-CZ" altLang="en-US" sz="180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9832" y="1340768"/>
            <a:ext cx="4330640" cy="1398446"/>
            <a:chOff x="4283968" y="980728"/>
            <a:chExt cx="4330640" cy="1398446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4583136" y="1196752"/>
              <a:ext cx="379088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600" dirty="0">
                  <a:solidFill>
                    <a:schemeClr val="tx1"/>
                  </a:solidFill>
                </a:rPr>
                <a:t>h</a:t>
              </a:r>
              <a:r>
                <a:rPr lang="en-US" altLang="en-US" sz="16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4283968" y="1355972"/>
              <a:ext cx="299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4570514" y="2040620"/>
              <a:ext cx="39171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600" dirty="0">
                  <a:solidFill>
                    <a:schemeClr val="tx1"/>
                  </a:solidFill>
                </a:rPr>
                <a:t>h</a:t>
              </a:r>
              <a:r>
                <a:rPr lang="en-US" altLang="en-US" sz="16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4283968" y="2209896"/>
              <a:ext cx="299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716695" y="1507844"/>
              <a:ext cx="515024" cy="4997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6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6235505" y="1755247"/>
              <a:ext cx="683464" cy="7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6918969" y="1507844"/>
                  <a:ext cx="515024" cy="4997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6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6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8969" y="1507844"/>
                  <a:ext cx="515024" cy="499707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 r="-3488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7733162" y="1597252"/>
              <a:ext cx="286545" cy="2975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7433993" y="1756473"/>
              <a:ext cx="286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4962224" y="1355972"/>
              <a:ext cx="754470" cy="318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V="1">
              <a:off x="4962224" y="1840982"/>
              <a:ext cx="754470" cy="383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8" name="Text Box 59"/>
            <p:cNvSpPr txBox="1">
              <a:spLocks noChangeArrowheads="1"/>
            </p:cNvSpPr>
            <p:nvPr/>
          </p:nvSpPr>
          <p:spPr bwMode="auto">
            <a:xfrm>
              <a:off x="5200408" y="1218798"/>
              <a:ext cx="73214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</a:rPr>
                <a:t>w</a:t>
              </a:r>
              <a:r>
                <a:rPr lang="en-US" altLang="en-US" sz="16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5200408" y="2001427"/>
              <a:ext cx="6551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</a:rPr>
                <a:t>w</a:t>
              </a:r>
              <a:r>
                <a:rPr lang="en-US" altLang="en-US" sz="16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6359428" y="1601482"/>
              <a:ext cx="343349" cy="2975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a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  <a:endParaRPr lang="cs-CZ" altLang="en-US" sz="1600" baseline="-25000">
                <a:solidFill>
                  <a:srgbClr val="FF0000"/>
                </a:solidFill>
              </a:endParaRPr>
            </a:p>
          </p:txBody>
        </p:sp>
        <p:sp>
          <p:nvSpPr>
            <p:cNvPr id="63" name="Line 170"/>
            <p:cNvSpPr>
              <a:spLocks noChangeShapeType="1"/>
            </p:cNvSpPr>
            <p:nvPr/>
          </p:nvSpPr>
          <p:spPr bwMode="auto">
            <a:xfrm flipV="1">
              <a:off x="5961584" y="1995304"/>
              <a:ext cx="1262" cy="161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66" name="Text Box 174"/>
            <p:cNvSpPr txBox="1">
              <a:spLocks noChangeArrowheads="1"/>
            </p:cNvSpPr>
            <p:nvPr/>
          </p:nvSpPr>
          <p:spPr bwMode="auto">
            <a:xfrm>
              <a:off x="5932550" y="1985505"/>
              <a:ext cx="5985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</a:rPr>
                <a:t>b</a:t>
              </a:r>
              <a:r>
                <a:rPr lang="en-US" altLang="en-US" sz="16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8327553" y="1599010"/>
              <a:ext cx="286545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E</a:t>
              </a:r>
              <a:endParaRPr lang="cs-CZ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9" name="Line 54"/>
            <p:cNvSpPr>
              <a:spLocks noChangeShapeType="1"/>
            </p:cNvSpPr>
            <p:nvPr/>
          </p:nvSpPr>
          <p:spPr bwMode="auto">
            <a:xfrm flipV="1">
              <a:off x="8028384" y="1758231"/>
              <a:ext cx="286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8328063" y="980728"/>
              <a:ext cx="286545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t</a:t>
              </a:r>
              <a:endParaRPr lang="cs-CZ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 flipH="1">
              <a:off x="8471335" y="1319282"/>
              <a:ext cx="0" cy="277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Zpětné šíření chyby II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1406525"/>
            <a:ext cx="593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dirty="0"/>
              <a:t>Nyní určíme gradient vah mezi vstupní a skrytou vrstvou: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Object 4"/>
              <p:cNvSpPr txBox="1"/>
              <p:nvPr/>
            </p:nvSpPr>
            <p:spPr bwMode="auto">
              <a:xfrm>
                <a:off x="358775" y="1916113"/>
                <a:ext cx="3205163" cy="774700"/>
              </a:xfrm>
              <a:prstGeom prst="rect">
                <a:avLst/>
              </a:prstGeom>
              <a:noFill/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43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775" y="1916113"/>
                <a:ext cx="3205163" cy="774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5"/>
              <p:cNvSpPr txBox="1"/>
              <p:nvPr/>
            </p:nvSpPr>
            <p:spPr bwMode="auto">
              <a:xfrm>
                <a:off x="412750" y="3624263"/>
                <a:ext cx="5095354" cy="741362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43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750" y="3624263"/>
                <a:ext cx="5095354" cy="741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635375" y="1865313"/>
            <a:ext cx="5461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Opět řetězové pravidlo: chyba </a:t>
            </a:r>
            <a:r>
              <a:rPr lang="cs-CZ" altLang="en-US" sz="1800" i="1">
                <a:latin typeface="Times" pitchFamily="18" charset="0"/>
              </a:rPr>
              <a:t>E</a:t>
            </a:r>
            <a:r>
              <a:rPr lang="cs-CZ" altLang="en-US" sz="1800"/>
              <a:t> je složená funkce závislá  na váze </a:t>
            </a:r>
            <a:r>
              <a:rPr lang="cs-CZ" altLang="en-US" sz="1800" i="1">
                <a:latin typeface="Times" pitchFamily="18" charset="0"/>
              </a:rPr>
              <a:t>w</a:t>
            </a:r>
            <a:r>
              <a:rPr lang="cs-CZ" altLang="en-US" sz="1200" i="1">
                <a:latin typeface="Times" pitchFamily="18" charset="0"/>
              </a:rPr>
              <a:t>j</a:t>
            </a:r>
            <a:r>
              <a:rPr lang="cs-CZ" altLang="en-US" sz="1200">
                <a:latin typeface="Times" pitchFamily="18" charset="0"/>
              </a:rPr>
              <a:t>,</a:t>
            </a:r>
            <a:r>
              <a:rPr lang="cs-CZ" altLang="en-US" sz="1200" i="1">
                <a:latin typeface="Times" pitchFamily="18" charset="0"/>
              </a:rPr>
              <a:t>n</a:t>
            </a:r>
            <a:r>
              <a:rPr lang="cs-CZ" altLang="en-US" sz="1200"/>
              <a:t> </a:t>
            </a:r>
            <a:r>
              <a:rPr lang="cs-CZ" altLang="en-US" sz="1800"/>
              <a:t>přes aktivaci </a:t>
            </a:r>
            <a:r>
              <a:rPr lang="cs-CZ" altLang="en-US" sz="1800" i="1">
                <a:latin typeface="Times" pitchFamily="18" charset="0"/>
              </a:rPr>
              <a:t>a</a:t>
            </a:r>
            <a:r>
              <a:rPr lang="cs-CZ" altLang="en-US" sz="1800" i="1" baseline="-25000">
                <a:latin typeface="Times" pitchFamily="18" charset="0"/>
              </a:rPr>
              <a:t>j</a:t>
            </a:r>
            <a:r>
              <a:rPr lang="cs-CZ" altLang="en-US" sz="1800"/>
              <a:t> </a:t>
            </a:r>
            <a:r>
              <a:rPr lang="en-US" altLang="en-US" sz="1800"/>
              <a:t>a </a:t>
            </a:r>
            <a:r>
              <a:rPr lang="cs-CZ" altLang="en-US" sz="1800"/>
              <a:t>výstup </a:t>
            </a:r>
            <a:r>
              <a:rPr lang="cs-CZ" altLang="en-US" sz="1800" i="1">
                <a:latin typeface="Times" pitchFamily="18" charset="0"/>
              </a:rPr>
              <a:t>h</a:t>
            </a:r>
            <a:r>
              <a:rPr lang="cs-CZ" altLang="en-US" sz="1800" i="1" baseline="-25000">
                <a:latin typeface="Times" pitchFamily="18" charset="0"/>
              </a:rPr>
              <a:t>j</a:t>
            </a:r>
            <a:r>
              <a:rPr lang="cs-CZ" altLang="en-US" sz="1200" i="1">
                <a:latin typeface="Times" pitchFamily="18" charset="0"/>
              </a:rPr>
              <a:t> </a:t>
            </a:r>
            <a:r>
              <a:rPr lang="cs-CZ" altLang="en-US" sz="1800"/>
              <a:t>první vrstvy a dále přes aktivaci </a:t>
            </a:r>
            <a:r>
              <a:rPr lang="cs-CZ" altLang="en-US" sz="1800" i="1">
                <a:latin typeface="Times" pitchFamily="18" charset="0"/>
              </a:rPr>
              <a:t>a</a:t>
            </a:r>
            <a:r>
              <a:rPr lang="cs-CZ" altLang="en-US" sz="1800" i="1" baseline="-25000">
                <a:latin typeface="Times" pitchFamily="18" charset="0"/>
              </a:rPr>
              <a:t>3</a:t>
            </a:r>
            <a:r>
              <a:rPr lang="cs-CZ" altLang="en-US" sz="1800"/>
              <a:t> </a:t>
            </a:r>
            <a:r>
              <a:rPr lang="en-US" altLang="en-US" sz="1800"/>
              <a:t>a </a:t>
            </a:r>
            <a:r>
              <a:rPr lang="cs-CZ" altLang="en-US" sz="1800"/>
              <a:t>výstup druhé vrstvy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Object 9"/>
              <p:cNvSpPr txBox="1"/>
              <p:nvPr/>
            </p:nvSpPr>
            <p:spPr bwMode="auto">
              <a:xfrm>
                <a:off x="395287" y="4581525"/>
                <a:ext cx="3082367" cy="760413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44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4581525"/>
                <a:ext cx="3082367" cy="760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95288" y="3062288"/>
            <a:ext cx="7812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Podobným výpočtem jako pro výstupní vrstvu a využitím už spočítaného </a:t>
            </a: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altLang="en-US" sz="20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en-US" sz="1800"/>
              <a:t>:</a:t>
            </a:r>
            <a:endParaRPr lang="el-GR" altLang="en-US" sz="1800"/>
          </a:p>
        </p:txBody>
      </p:sp>
      <p:sp>
        <p:nvSpPr>
          <p:cNvPr id="18487" name="AutoShape 55"/>
          <p:cNvSpPr>
            <a:spLocks noChangeArrowheads="1"/>
          </p:cNvSpPr>
          <p:nvPr/>
        </p:nvSpPr>
        <p:spPr bwMode="auto">
          <a:xfrm>
            <a:off x="5868863" y="3573463"/>
            <a:ext cx="3095625" cy="1079500"/>
          </a:xfrm>
          <a:prstGeom prst="wedgeRectCallout">
            <a:avLst>
              <a:gd name="adj1" fmla="val -69305"/>
              <a:gd name="adj2" fmla="val -174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Chyba na výstupu </a:t>
            </a:r>
            <a:r>
              <a:rPr lang="el-GR" altLang="en-US" sz="2000" i="1" dirty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cs-CZ" altLang="en-US" sz="2000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cs-CZ" altLang="en-US" sz="1800" i="1" dirty="0">
                <a:solidFill>
                  <a:srgbClr val="000000"/>
                </a:solidFill>
                <a:latin typeface="Arial" charset="0"/>
              </a:rPr>
              <a:t>zpětně se propaguje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do „</a:t>
            </a:r>
            <a:r>
              <a:rPr lang="cs-CZ" altLang="en-US" sz="1800" i="1" dirty="0">
                <a:solidFill>
                  <a:srgbClr val="000000"/>
                </a:solidFill>
                <a:latin typeface="Arial" charset="0"/>
              </a:rPr>
              <a:t>chyby“</a:t>
            </a:r>
            <a:r>
              <a:rPr lang="cs-CZ" altLang="en-US" sz="1800" dirty="0">
                <a:solidFill>
                  <a:srgbClr val="000000"/>
                </a:solidFill>
                <a:latin typeface="Arial" charset="0"/>
              </a:rPr>
              <a:t> ve skryte vrsve </a:t>
            </a:r>
            <a:r>
              <a:rPr lang="el-GR" altLang="en-US" sz="2000" i="1" dirty="0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sz="2000" i="1" baseline="-25000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endParaRPr lang="el-GR" altLang="en-US" sz="2000" i="1" baseline="-25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99792" y="5136070"/>
            <a:ext cx="6254536" cy="1605298"/>
            <a:chOff x="2483768" y="5127639"/>
            <a:chExt cx="6254536" cy="1605298"/>
          </a:xfrm>
        </p:grpSpPr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3335629" y="5178299"/>
              <a:ext cx="459051" cy="504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V="1">
              <a:off x="3798055" y="5427896"/>
              <a:ext cx="609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25"/>
                <p:cNvSpPr>
                  <a:spLocks noChangeArrowheads="1"/>
                </p:cNvSpPr>
                <p:nvPr/>
              </p:nvSpPr>
              <p:spPr bwMode="auto">
                <a:xfrm>
                  <a:off x="4407380" y="5178299"/>
                  <a:ext cx="459051" cy="504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2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7380" y="5178299"/>
                  <a:ext cx="459051" cy="504136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5133086" y="5268500"/>
              <a:ext cx="337721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V="1">
              <a:off x="4866432" y="5429132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2483768" y="5401948"/>
              <a:ext cx="32512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1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 flipV="1">
              <a:off x="2808889" y="5408125"/>
              <a:ext cx="526740" cy="61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2813571" y="5576171"/>
              <a:ext cx="573813" cy="453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2927208" y="5458787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00CC00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00CC00"/>
                  </a:solidFill>
                </a:rPr>
                <a:t>12</a:t>
              </a:r>
              <a:endParaRPr lang="cs-CZ" altLang="en-US" sz="1200" baseline="-25000">
                <a:solidFill>
                  <a:srgbClr val="00CC00"/>
                </a:solidFill>
              </a:endParaRP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3909232" y="5284486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00CC00"/>
                  </a:solidFill>
                </a:rPr>
                <a:t>a</a:t>
              </a:r>
              <a:r>
                <a:rPr lang="en-US" altLang="en-US" sz="12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2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3324378" y="6029647"/>
              <a:ext cx="459051" cy="504136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3786804" y="6279243"/>
              <a:ext cx="609325" cy="1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37"/>
                <p:cNvSpPr>
                  <a:spLocks noChangeArrowheads="1"/>
                </p:cNvSpPr>
                <p:nvPr/>
              </p:nvSpPr>
              <p:spPr bwMode="auto">
                <a:xfrm>
                  <a:off x="4396129" y="6029647"/>
                  <a:ext cx="459051" cy="504136"/>
                </a:xfrm>
                <a:prstGeom prst="ellipse">
                  <a:avLst/>
                </a:prstGeom>
                <a:solidFill>
                  <a:srgbClr val="00B8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62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6129" y="6029647"/>
                  <a:ext cx="459051" cy="504136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5121835" y="6119848"/>
              <a:ext cx="34897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 flipV="1">
              <a:off x="4855180" y="6280479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5" name="Text Box 41"/>
            <p:cNvSpPr txBox="1">
              <a:spLocks noChangeArrowheads="1"/>
            </p:cNvSpPr>
            <p:nvPr/>
          </p:nvSpPr>
          <p:spPr bwMode="auto">
            <a:xfrm>
              <a:off x="2493928" y="5961687"/>
              <a:ext cx="31964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66" name="Line 42"/>
            <p:cNvSpPr>
              <a:spLocks noChangeShapeType="1"/>
            </p:cNvSpPr>
            <p:nvPr/>
          </p:nvSpPr>
          <p:spPr bwMode="auto">
            <a:xfrm>
              <a:off x="2813571" y="5597286"/>
              <a:ext cx="573813" cy="539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7" name="Line 43"/>
            <p:cNvSpPr>
              <a:spLocks noChangeShapeType="1"/>
            </p:cNvSpPr>
            <p:nvPr/>
          </p:nvSpPr>
          <p:spPr bwMode="auto">
            <a:xfrm>
              <a:off x="2813571" y="6187806"/>
              <a:ext cx="522057" cy="117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8" name="Text Box 46"/>
            <p:cNvSpPr txBox="1">
              <a:spLocks noChangeArrowheads="1"/>
            </p:cNvSpPr>
            <p:nvPr/>
          </p:nvSpPr>
          <p:spPr bwMode="auto">
            <a:xfrm>
              <a:off x="3909407" y="6134553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3333FF"/>
                  </a:solidFill>
                </a:rPr>
                <a:t>a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69" name="Text Box 47"/>
            <p:cNvSpPr txBox="1">
              <a:spLocks noChangeArrowheads="1"/>
            </p:cNvSpPr>
            <p:nvPr/>
          </p:nvSpPr>
          <p:spPr bwMode="auto">
            <a:xfrm>
              <a:off x="2927208" y="5127639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00CC00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00CC00"/>
                  </a:solidFill>
                </a:rPr>
                <a:t>11</a:t>
              </a:r>
              <a:endParaRPr lang="cs-CZ" altLang="en-US" sz="1200" baseline="-25000">
                <a:solidFill>
                  <a:srgbClr val="00CC00"/>
                </a:solidFill>
              </a:endParaRPr>
            </a:p>
          </p:txBody>
        </p:sp>
        <p:sp>
          <p:nvSpPr>
            <p:cNvPr id="70" name="Text Box 48"/>
            <p:cNvSpPr txBox="1">
              <a:spLocks noChangeArrowheads="1"/>
            </p:cNvSpPr>
            <p:nvPr/>
          </p:nvSpPr>
          <p:spPr bwMode="auto">
            <a:xfrm>
              <a:off x="2927208" y="5799820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3333FF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21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71" name="Text Box 49"/>
            <p:cNvSpPr txBox="1">
              <a:spLocks noChangeArrowheads="1"/>
            </p:cNvSpPr>
            <p:nvPr/>
          </p:nvSpPr>
          <p:spPr bwMode="auto">
            <a:xfrm>
              <a:off x="2927208" y="6187806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3333FF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22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72" name="Oval 50"/>
            <p:cNvSpPr>
              <a:spLocks noChangeArrowheads="1"/>
            </p:cNvSpPr>
            <p:nvPr/>
          </p:nvSpPr>
          <p:spPr bwMode="auto">
            <a:xfrm>
              <a:off x="6143449" y="5582350"/>
              <a:ext cx="459051" cy="504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>
              <a:off x="6605875" y="5831946"/>
              <a:ext cx="609185" cy="7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52"/>
                <p:cNvSpPr>
                  <a:spLocks noChangeArrowheads="1"/>
                </p:cNvSpPr>
                <p:nvPr/>
              </p:nvSpPr>
              <p:spPr bwMode="auto">
                <a:xfrm>
                  <a:off x="7215060" y="5582350"/>
                  <a:ext cx="459051" cy="504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4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5060" y="5582350"/>
                  <a:ext cx="459051" cy="504136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 Box 53"/>
            <p:cNvSpPr txBox="1">
              <a:spLocks noChangeArrowheads="1"/>
            </p:cNvSpPr>
            <p:nvPr/>
          </p:nvSpPr>
          <p:spPr bwMode="auto">
            <a:xfrm>
              <a:off x="7940766" y="5672550"/>
              <a:ext cx="25540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76" name="Line 54"/>
            <p:cNvSpPr>
              <a:spLocks noChangeShapeType="1"/>
            </p:cNvSpPr>
            <p:nvPr/>
          </p:nvSpPr>
          <p:spPr bwMode="auto">
            <a:xfrm flipV="1">
              <a:off x="7674111" y="5833182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77" name="Line 57"/>
            <p:cNvSpPr>
              <a:spLocks noChangeShapeType="1"/>
            </p:cNvSpPr>
            <p:nvPr/>
          </p:nvSpPr>
          <p:spPr bwMode="auto">
            <a:xfrm>
              <a:off x="5470806" y="5439016"/>
              <a:ext cx="672641" cy="311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78" name="Line 58"/>
            <p:cNvSpPr>
              <a:spLocks noChangeShapeType="1"/>
            </p:cNvSpPr>
            <p:nvPr/>
          </p:nvSpPr>
          <p:spPr bwMode="auto">
            <a:xfrm flipV="1">
              <a:off x="5470808" y="5918441"/>
              <a:ext cx="672640" cy="360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79" name="Text Box 59"/>
            <p:cNvSpPr txBox="1">
              <a:spLocks noChangeArrowheads="1"/>
            </p:cNvSpPr>
            <p:nvPr/>
          </p:nvSpPr>
          <p:spPr bwMode="auto">
            <a:xfrm>
              <a:off x="5683272" y="5290742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w</a:t>
              </a:r>
              <a:r>
                <a:rPr lang="en-US" altLang="en-US" sz="12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 Box 60"/>
            <p:cNvSpPr txBox="1">
              <a:spLocks noChangeArrowheads="1"/>
            </p:cNvSpPr>
            <p:nvPr/>
          </p:nvSpPr>
          <p:spPr bwMode="auto">
            <a:xfrm>
              <a:off x="5683271" y="6080307"/>
              <a:ext cx="4601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w</a:t>
              </a:r>
              <a:r>
                <a:rPr lang="en-US" altLang="en-US" sz="12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 Box 61"/>
            <p:cNvSpPr txBox="1">
              <a:spLocks noChangeArrowheads="1"/>
            </p:cNvSpPr>
            <p:nvPr/>
          </p:nvSpPr>
          <p:spPr bwMode="auto">
            <a:xfrm>
              <a:off x="6716331" y="5676817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0000"/>
                  </a:solidFill>
                </a:rPr>
                <a:t>a</a:t>
              </a:r>
              <a:r>
                <a:rPr lang="en-US" altLang="en-US" sz="1200" baseline="-25000">
                  <a:solidFill>
                    <a:srgbClr val="FF0000"/>
                  </a:solidFill>
                </a:rPr>
                <a:t>3</a:t>
              </a:r>
              <a:endParaRPr lang="cs-CZ" altLang="en-US" sz="1200" baseline="-25000">
                <a:solidFill>
                  <a:srgbClr val="FF0000"/>
                </a:solidFill>
              </a:endParaRPr>
            </a:p>
          </p:txBody>
        </p:sp>
        <p:sp>
          <p:nvSpPr>
            <p:cNvPr id="82" name="Line 168"/>
            <p:cNvSpPr>
              <a:spLocks noChangeShapeType="1"/>
            </p:cNvSpPr>
            <p:nvPr/>
          </p:nvSpPr>
          <p:spPr bwMode="auto">
            <a:xfrm flipV="1">
              <a:off x="3547153" y="6522662"/>
              <a:ext cx="1125" cy="16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83" name="Line 169"/>
            <p:cNvSpPr>
              <a:spLocks noChangeShapeType="1"/>
            </p:cNvSpPr>
            <p:nvPr/>
          </p:nvSpPr>
          <p:spPr bwMode="auto">
            <a:xfrm flipV="1">
              <a:off x="3543777" y="5676258"/>
              <a:ext cx="1125" cy="16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84" name="Line 170"/>
            <p:cNvSpPr>
              <a:spLocks noChangeShapeType="1"/>
            </p:cNvSpPr>
            <p:nvPr/>
          </p:nvSpPr>
          <p:spPr bwMode="auto">
            <a:xfrm flipV="1">
              <a:off x="6361723" y="6074130"/>
              <a:ext cx="1125" cy="16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85" name="Text Box 171"/>
            <p:cNvSpPr txBox="1">
              <a:spLocks noChangeArrowheads="1"/>
            </p:cNvSpPr>
            <p:nvPr/>
          </p:nvSpPr>
          <p:spPr bwMode="auto">
            <a:xfrm>
              <a:off x="3528025" y="5671315"/>
              <a:ext cx="3813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rgbClr val="00CC00"/>
                  </a:solidFill>
                </a:rPr>
                <a:t>b</a:t>
              </a:r>
              <a:r>
                <a:rPr lang="en-US" altLang="en-US" sz="12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2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86" name="Text Box 173"/>
            <p:cNvSpPr txBox="1">
              <a:spLocks noChangeArrowheads="1"/>
            </p:cNvSpPr>
            <p:nvPr/>
          </p:nvSpPr>
          <p:spPr bwMode="auto">
            <a:xfrm>
              <a:off x="3528024" y="6455938"/>
              <a:ext cx="381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rgbClr val="3333FF"/>
                  </a:solidFill>
                </a:rPr>
                <a:t>b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87" name="Text Box 174"/>
            <p:cNvSpPr txBox="1">
              <a:spLocks noChangeArrowheads="1"/>
            </p:cNvSpPr>
            <p:nvPr/>
          </p:nvSpPr>
          <p:spPr bwMode="auto">
            <a:xfrm>
              <a:off x="6335845" y="6064244"/>
              <a:ext cx="38048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0000"/>
                  </a:solidFill>
                </a:rPr>
                <a:t>b</a:t>
              </a:r>
              <a:r>
                <a:rPr lang="en-US" altLang="en-US" sz="1200" baseline="-25000">
                  <a:solidFill>
                    <a:srgbClr val="FF0000"/>
                  </a:solidFill>
                </a:rPr>
                <a:t>3</a:t>
              </a:r>
              <a:endParaRPr lang="cs-CZ" altLang="en-US" sz="1200" baseline="-25000">
                <a:solidFill>
                  <a:srgbClr val="FF0000"/>
                </a:solidFill>
              </a:endParaRPr>
            </a:p>
          </p:txBody>
        </p:sp>
        <p:sp>
          <p:nvSpPr>
            <p:cNvPr id="88" name="Text Box 53"/>
            <p:cNvSpPr txBox="1">
              <a:spLocks noChangeArrowheads="1"/>
            </p:cNvSpPr>
            <p:nvPr/>
          </p:nvSpPr>
          <p:spPr bwMode="auto">
            <a:xfrm>
              <a:off x="8482901" y="5671408"/>
              <a:ext cx="25540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E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>
              <a:off x="8196169" y="5839359"/>
              <a:ext cx="28673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91" name="Text Box 53"/>
            <p:cNvSpPr txBox="1">
              <a:spLocks noChangeArrowheads="1"/>
            </p:cNvSpPr>
            <p:nvPr/>
          </p:nvSpPr>
          <p:spPr bwMode="auto">
            <a:xfrm>
              <a:off x="8482900" y="5157192"/>
              <a:ext cx="25540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t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>
              <a:off x="8610600" y="5434191"/>
              <a:ext cx="1" cy="237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68760"/>
            <a:ext cx="8229600" cy="511968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Umělé neuronové sítě mohou mít více než jednu skrytou vrstvu: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Současný trend pro large-scale problémy (rozpoznávání řeči či obrazu) jsou hluboké sítě (Deep Neural Networks) s několika (typicky do </a:t>
            </a:r>
            <a:r>
              <a:rPr lang="en-US" altLang="en-US" sz="1600" dirty="0"/>
              <a:t>10</a:t>
            </a:r>
            <a:r>
              <a:rPr lang="cs-CZ" altLang="en-US" sz="1600" dirty="0"/>
              <a:t>) vrstvami a až desítky tisíc neuronů (miliony trénovatelných vah)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6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Neuronovou síť lze použít pro jiné problémy než binární klasifikace: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	Regrese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Neunorová síť muže aproximovat libovolnou (M-dimensionální) nelineární funkci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Typicky je použita lineární (či-li žádná) aktivační funkce na vytupu NN.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Objektivní funkce je typicky </a:t>
            </a:r>
            <a:r>
              <a:rPr lang="cs-CZ" altLang="en-US" sz="1600" i="1" dirty="0"/>
              <a:t>Mean Squared Error</a:t>
            </a:r>
            <a:r>
              <a:rPr lang="cs-CZ" altLang="en-US" sz="1600" dirty="0"/>
              <a:t> (pro N vzoru a M výstupů):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400" dirty="0"/>
          </a:p>
          <a:p>
            <a:pPr marL="341313" indent="-341313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dirty="0"/>
          </a:p>
          <a:p>
            <a:pPr marL="341313" indent="-341313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	Klasifikace do více tříd: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i="1" dirty="0"/>
              <a:t>Muticlass cross-entropy obektivní</a:t>
            </a:r>
            <a:r>
              <a:rPr lang="cs-CZ" altLang="en-US" sz="1600" dirty="0"/>
              <a:t> funkce: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600" dirty="0"/>
          </a:p>
          <a:p>
            <a:pPr marL="741363" lvl="1" indent="-284163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	kde t</a:t>
            </a:r>
            <a:r>
              <a:rPr lang="cs-CZ" altLang="en-US" sz="1600" baseline="-25000" dirty="0"/>
              <a:t>nm</a:t>
            </a:r>
            <a:r>
              <a:rPr lang="cs-CZ" altLang="en-US" sz="1600" dirty="0"/>
              <a:t>, je 1 pokud n-tý vzor patří do m-té třídy, jinak je 0.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Softmax nelinearita na výstupu zaručí, že výstupem jsou normalizované posteriorní pravděpodobnosti říd: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Varianty neuronových síťí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967" name="Object 55"/>
              <p:cNvSpPr txBox="1"/>
              <p:nvPr/>
            </p:nvSpPr>
            <p:spPr bwMode="auto">
              <a:xfrm>
                <a:off x="5408613" y="3933056"/>
                <a:ext cx="3483867" cy="746125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6967" name="Object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8613" y="3933056"/>
                <a:ext cx="3483867" cy="746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970" name="Object 58"/>
              <p:cNvSpPr txBox="1"/>
              <p:nvPr/>
            </p:nvSpPr>
            <p:spPr bwMode="auto">
              <a:xfrm>
                <a:off x="5436096" y="4702274"/>
                <a:ext cx="2781251" cy="742950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6970" name="Object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4702274"/>
                <a:ext cx="2781251" cy="74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973" name="Object 61"/>
              <p:cNvSpPr txBox="1"/>
              <p:nvPr/>
            </p:nvSpPr>
            <p:spPr bwMode="auto">
              <a:xfrm>
                <a:off x="5435600" y="5949280"/>
                <a:ext cx="2925763" cy="811212"/>
              </a:xfrm>
              <a:prstGeom prst="rect">
                <a:avLst/>
              </a:prstGeom>
              <a:noFill/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6973" name="Object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5949280"/>
                <a:ext cx="2925763" cy="811212"/>
              </a:xfrm>
              <a:prstGeom prst="rect">
                <a:avLst/>
              </a:prstGeom>
              <a:blipFill>
                <a:blip r:embed="rId5"/>
                <a:stretch>
                  <a:fillRect b="-75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11025</TotalTime>
  <Words>2484</Words>
  <Application>Microsoft Office PowerPoint</Application>
  <PresentationFormat>On-screen Show (4:3)</PresentationFormat>
  <Paragraphs>613</Paragraphs>
  <Slides>37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Cambria Math</vt:lpstr>
      <vt:lpstr>StarSymbol</vt:lpstr>
      <vt:lpstr>Times</vt:lpstr>
      <vt:lpstr>Times New Roman</vt:lpstr>
      <vt:lpstr>Wingdings</vt:lpstr>
      <vt:lpstr>Výchozí návrh</vt:lpstr>
      <vt:lpstr>Výchozí návrh</vt:lpstr>
      <vt:lpstr>Rovnice</vt:lpstr>
      <vt:lpstr>Equation</vt:lpstr>
      <vt:lpstr>Klasifikace a rozpoznávání</vt:lpstr>
      <vt:lpstr>Lineární klasifikátory</vt:lpstr>
      <vt:lpstr>PowerPoint Presentation</vt:lpstr>
      <vt:lpstr>Hierarchie lineárních klasifikátorů</vt:lpstr>
      <vt:lpstr>Neuronové sítě pro klasifikaci</vt:lpstr>
      <vt:lpstr>PowerPoint Presentation</vt:lpstr>
      <vt:lpstr>Zpětné šíření chyby</vt:lpstr>
      <vt:lpstr>Zpětné šíření chyby II</vt:lpstr>
      <vt:lpstr>Varianty neuronových síťí</vt:lpstr>
      <vt:lpstr>Dopředna klasifikační neuronová síť pro více tříd</vt:lpstr>
      <vt:lpstr>Zpětné šíření chyby III</vt:lpstr>
      <vt:lpstr>Zpětné šíření chyby IV</vt:lpstr>
      <vt:lpstr>Úprava vah</vt:lpstr>
      <vt:lpstr>Ochrana proti přetrénování</vt:lpstr>
      <vt:lpstr>Normalizace dat</vt:lpstr>
      <vt:lpstr>Rekurentní neuronová síť</vt:lpstr>
      <vt:lpstr>Zpětná propagace časem</vt:lpstr>
      <vt:lpstr>Konvoluční neuronové sítě</vt:lpstr>
      <vt:lpstr>2d konvoluce</vt:lpstr>
      <vt:lpstr>Konvoluční filtry</vt:lpstr>
      <vt:lpstr>Pooling</vt:lpstr>
      <vt:lpstr>Kompletní CNN</vt:lpstr>
      <vt:lpstr>PowerPoint Presentation</vt:lpstr>
      <vt:lpstr>Support Vector Machines</vt:lpstr>
      <vt:lpstr>SVM kritérium</vt:lpstr>
      <vt:lpstr>Lineární klasifikátor</vt:lpstr>
      <vt:lpstr>Lineární klasifikátor</vt:lpstr>
      <vt:lpstr>Lineární klasifikátor</vt:lpstr>
      <vt:lpstr>Trénování SVM</vt:lpstr>
      <vt:lpstr>Co jsou to Support Vectors?</vt:lpstr>
      <vt:lpstr>Řešení</vt:lpstr>
      <vt:lpstr>Lineárně neseparovatelná úloha</vt:lpstr>
      <vt:lpstr>Příklady jader</vt:lpstr>
      <vt:lpstr>Překrývající se třídy</vt:lpstr>
      <vt:lpstr>Překrývající se třídy II</vt:lpstr>
      <vt:lpstr>Vlastnosti a použití SVM</vt:lpstr>
      <vt:lpstr>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 P</dc:creator>
  <cp:lastModifiedBy>Burget Lukáš (2782)</cp:lastModifiedBy>
  <cp:revision>144</cp:revision>
  <cp:lastPrinted>2012-03-22T15:38:40Z</cp:lastPrinted>
  <dcterms:created xsi:type="dcterms:W3CDTF">2006-10-08T08:25:46Z</dcterms:created>
  <dcterms:modified xsi:type="dcterms:W3CDTF">2024-04-10T14:56:55Z</dcterms:modified>
</cp:coreProperties>
</file>