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8"/>
  </p:notesMasterIdLst>
  <p:sldIdLst>
    <p:sldId id="256" r:id="rId2"/>
    <p:sldId id="336" r:id="rId3"/>
    <p:sldId id="337" r:id="rId4"/>
    <p:sldId id="338" r:id="rId5"/>
    <p:sldId id="340" r:id="rId6"/>
    <p:sldId id="341" r:id="rId7"/>
    <p:sldId id="342" r:id="rId8"/>
    <p:sldId id="343" r:id="rId9"/>
    <p:sldId id="345" r:id="rId10"/>
    <p:sldId id="346" r:id="rId11"/>
    <p:sldId id="357" r:id="rId12"/>
    <p:sldId id="358" r:id="rId13"/>
    <p:sldId id="366" r:id="rId14"/>
    <p:sldId id="365" r:id="rId15"/>
    <p:sldId id="364" r:id="rId16"/>
    <p:sldId id="367" r:id="rId17"/>
    <p:sldId id="348" r:id="rId18"/>
    <p:sldId id="349" r:id="rId19"/>
    <p:sldId id="351" r:id="rId20"/>
    <p:sldId id="385" r:id="rId21"/>
    <p:sldId id="386" r:id="rId22"/>
    <p:sldId id="352" r:id="rId23"/>
    <p:sldId id="384" r:id="rId24"/>
    <p:sldId id="372" r:id="rId25"/>
    <p:sldId id="373" r:id="rId26"/>
    <p:sldId id="350" r:id="rId27"/>
    <p:sldId id="374" r:id="rId28"/>
    <p:sldId id="387" r:id="rId29"/>
    <p:sldId id="375" r:id="rId30"/>
    <p:sldId id="353" r:id="rId31"/>
    <p:sldId id="354" r:id="rId32"/>
    <p:sldId id="355" r:id="rId33"/>
    <p:sldId id="382" r:id="rId34"/>
    <p:sldId id="380" r:id="rId35"/>
    <p:sldId id="383" r:id="rId36"/>
    <p:sldId id="356" r:id="rId37"/>
  </p:sldIdLst>
  <p:sldSz cx="9144000" cy="6858000" type="screen4x3"/>
  <p:notesSz cx="6858000" cy="9144000"/>
  <p:embeddedFontLst>
    <p:embeddedFont>
      <p:font typeface="cmmi10" panose="020B0500000000000000"/>
      <p:regular r:id="rId39"/>
    </p:embeddedFont>
    <p:embeddedFont>
      <p:font typeface="Cambria Math" panose="02040503050406030204" pitchFamily="18" charset="0"/>
      <p:regular r:id="rId40"/>
    </p:embeddedFont>
  </p:embeddedFontLst>
  <p:custDataLst>
    <p:tags r:id="rId41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918" y="66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2F1C89-8D26-43CC-BCEB-A495F81CF23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82000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CF18E-36BE-484B-99CE-1453D36C6D6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9044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68E0E-DB67-49AD-8BAE-69F55BB3648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9693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D3C2B-C376-42E8-9A4F-B665CF185E9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0160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0046D-5DF8-4BC1-B24C-C37A4F8B3E5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0923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DC979-4FEB-4D00-8EA8-B8A1A918A20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5484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4FA1A-7882-4B8D-8F98-2BEEDED4B40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6500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2F60-157D-43FD-867B-EFA566417F4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7193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70E43-766C-4EDB-9DE9-72A7B193332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6658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B6A55-DD15-40B9-908D-280C67BD559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3415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165F7-2DC9-40E8-9B46-749C3E039BF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3549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F631-7D90-4A26-AF3C-103D55A8FE5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8516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D0A17E-B712-4454-A449-1DB48FD7CC89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wmf"/><Relationship Id="rId7" Type="http://schemas.openxmlformats.org/officeDocument/2006/relationships/image" Target="../media/image28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44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en-US"/>
              <a:t>Klasifikace a rozpoznávání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en-US"/>
              <a:t>Bayesovská rozhodovací teorie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2413" cy="1143000"/>
          </a:xfrm>
        </p:spPr>
        <p:txBody>
          <a:bodyPr/>
          <a:lstStyle/>
          <a:p>
            <a:r>
              <a:rPr lang="cs-CZ" altLang="en-US" sz="4000"/>
              <a:t>Maximum a-posteriori (MAP) klasifikátor</a:t>
            </a:r>
            <a:endParaRPr lang="cs-CZ" altLang="en-US" sz="4000">
              <a:cs typeface="Arial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267200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cs-CZ" altLang="en-US" sz="2000" dirty="0"/>
              <a:t>Pro každé x minimalizuje pravděpodobnost chyby:</a:t>
            </a:r>
          </a:p>
          <a:p>
            <a:pPr marL="914400" lvl="1" indent="-457200">
              <a:lnSpc>
                <a:spcPct val="80000"/>
              </a:lnSpc>
              <a:buFontTx/>
              <a:buNone/>
            </a:pPr>
            <a:r>
              <a:rPr lang="cs-CZ" altLang="en-US" sz="1800" dirty="0"/>
              <a:t>	P(chyby|x) = P(</a:t>
            </a:r>
            <a:r>
              <a:rPr lang="cs-CZ" altLang="en-US" sz="1800" dirty="0">
                <a:cs typeface="Arial" charset="0"/>
              </a:rPr>
              <a:t>ω</a:t>
            </a:r>
            <a:r>
              <a:rPr lang="cs-CZ" altLang="en-US" sz="1800" baseline="-25000" dirty="0">
                <a:cs typeface="Arial" charset="0"/>
              </a:rPr>
              <a:t>1</a:t>
            </a:r>
            <a:r>
              <a:rPr lang="cs-CZ" altLang="en-US" sz="1800" dirty="0"/>
              <a:t>|x) pokud vybereme </a:t>
            </a:r>
            <a:r>
              <a:rPr lang="cs-CZ" altLang="en-US" sz="1800" dirty="0">
                <a:cs typeface="Arial" charset="0"/>
              </a:rPr>
              <a:t>ω</a:t>
            </a:r>
            <a:r>
              <a:rPr lang="cs-CZ" altLang="en-US" sz="1800" baseline="-25000" dirty="0">
                <a:cs typeface="Arial" charset="0"/>
              </a:rPr>
              <a:t>2</a:t>
            </a:r>
          </a:p>
          <a:p>
            <a:pPr marL="914400" lvl="1" indent="-457200">
              <a:lnSpc>
                <a:spcPct val="80000"/>
              </a:lnSpc>
              <a:buFontTx/>
              <a:buNone/>
            </a:pPr>
            <a:r>
              <a:rPr lang="cs-CZ" altLang="en-US" sz="1800" dirty="0"/>
              <a:t>	P(chyby|x) = P(</a:t>
            </a:r>
            <a:r>
              <a:rPr lang="cs-CZ" altLang="en-US" sz="1800" dirty="0">
                <a:cs typeface="Arial" charset="0"/>
              </a:rPr>
              <a:t>ω</a:t>
            </a:r>
            <a:r>
              <a:rPr lang="cs-CZ" altLang="en-US" sz="1800" baseline="-25000" dirty="0">
                <a:cs typeface="Arial" charset="0"/>
              </a:rPr>
              <a:t>2</a:t>
            </a:r>
            <a:r>
              <a:rPr lang="cs-CZ" altLang="en-US" sz="1800" dirty="0"/>
              <a:t>|x) pokud vybereme </a:t>
            </a:r>
            <a:r>
              <a:rPr lang="cs-CZ" altLang="en-US" sz="1800" dirty="0">
                <a:cs typeface="Arial" charset="0"/>
              </a:rPr>
              <a:t>ω</a:t>
            </a:r>
            <a:r>
              <a:rPr lang="cs-CZ" altLang="en-US" sz="1800" baseline="-25000" dirty="0">
                <a:cs typeface="Arial" charset="0"/>
              </a:rPr>
              <a:t>1</a:t>
            </a:r>
          </a:p>
          <a:p>
            <a:pPr marL="914400" lvl="1" indent="-457200">
              <a:lnSpc>
                <a:spcPct val="80000"/>
              </a:lnSpc>
              <a:buFontTx/>
              <a:buNone/>
            </a:pPr>
            <a:r>
              <a:rPr lang="cs-CZ" altLang="en-US" sz="1800" dirty="0"/>
              <a:t>	Pro dané x vybíráme třídu </a:t>
            </a:r>
            <a:r>
              <a:rPr lang="cs-CZ" altLang="en-US" sz="1800" dirty="0">
                <a:cs typeface="Arial" charset="0"/>
              </a:rPr>
              <a:t>ω </a:t>
            </a:r>
            <a:r>
              <a:rPr lang="cs-CZ" altLang="en-US" sz="1800" dirty="0"/>
              <a:t>s větším P(</a:t>
            </a:r>
            <a:r>
              <a:rPr lang="cs-CZ" altLang="en-US" sz="1800" dirty="0">
                <a:cs typeface="Arial" charset="0"/>
              </a:rPr>
              <a:t>ω</a:t>
            </a:r>
            <a:r>
              <a:rPr lang="cs-CZ" altLang="en-US" sz="1800" dirty="0"/>
              <a:t>|x) </a:t>
            </a:r>
            <a:r>
              <a:rPr lang="en-US" altLang="en-US" sz="1800" dirty="0">
                <a:sym typeface="Wingdings" pitchFamily="2" charset="2"/>
              </a:rPr>
              <a:t></a:t>
            </a:r>
            <a:r>
              <a:rPr lang="en-US" altLang="en-US" sz="1800" dirty="0"/>
              <a:t> </a:t>
            </a:r>
            <a:r>
              <a:rPr lang="cs-CZ" altLang="en-US" sz="1800" dirty="0">
                <a:sym typeface="Wingdings" pitchFamily="2" charset="2"/>
              </a:rPr>
              <a:t>minimalizace chyby</a:t>
            </a:r>
          </a:p>
          <a:p>
            <a:pPr marL="914400" lvl="1" indent="-457200">
              <a:lnSpc>
                <a:spcPct val="80000"/>
              </a:lnSpc>
              <a:buFontTx/>
              <a:buNone/>
            </a:pPr>
            <a:endParaRPr lang="cs-CZ" altLang="en-US" sz="1800" dirty="0"/>
          </a:p>
          <a:p>
            <a:pPr marL="533400" indent="-533400">
              <a:lnSpc>
                <a:spcPct val="80000"/>
              </a:lnSpc>
            </a:pPr>
            <a:r>
              <a:rPr lang="cs-CZ" altLang="en-US" sz="2000" dirty="0"/>
              <a:t>Musíme ovšem </a:t>
            </a:r>
            <a:r>
              <a:rPr lang="cs-CZ" altLang="en-US" sz="2000" dirty="0" smtClean="0"/>
              <a:t>znát</a:t>
            </a:r>
            <a:endParaRPr lang="cs-CZ" altLang="en-US" sz="2000" dirty="0"/>
          </a:p>
          <a:p>
            <a:pPr marL="914400" lvl="1" indent="-457200">
              <a:lnSpc>
                <a:spcPct val="80000"/>
              </a:lnSpc>
            </a:pPr>
            <a:r>
              <a:rPr lang="en-US" altLang="en-US" sz="1800" dirty="0"/>
              <a:t>P(</a:t>
            </a:r>
            <a:r>
              <a:rPr lang="cs-CZ" altLang="en-US" sz="1800" dirty="0">
                <a:cs typeface="Arial" charset="0"/>
              </a:rPr>
              <a:t>ω</a:t>
            </a:r>
            <a:r>
              <a:rPr lang="cs-CZ" altLang="en-US" sz="1800" dirty="0"/>
              <a:t>|x</a:t>
            </a:r>
            <a:r>
              <a:rPr lang="en-US" altLang="en-US" sz="1800" dirty="0"/>
              <a:t>)</a:t>
            </a:r>
            <a:endParaRPr lang="cs-CZ" altLang="en-US" sz="1800" dirty="0"/>
          </a:p>
          <a:p>
            <a:pPr marL="914400" lvl="1" indent="-457200">
              <a:lnSpc>
                <a:spcPct val="80000"/>
              </a:lnSpc>
            </a:pPr>
            <a:r>
              <a:rPr lang="cs-CZ" altLang="en-US" sz="1800" dirty="0"/>
              <a:t>nebo </a:t>
            </a:r>
            <a:r>
              <a:rPr lang="en-US" altLang="en-US" sz="1800" dirty="0"/>
              <a:t>P(</a:t>
            </a:r>
            <a:r>
              <a:rPr lang="cs-CZ" altLang="en-US" sz="1800" dirty="0"/>
              <a:t>x,</a:t>
            </a:r>
            <a:r>
              <a:rPr lang="cs-CZ" altLang="en-US" sz="1800" dirty="0">
                <a:cs typeface="Arial" charset="0"/>
              </a:rPr>
              <a:t>ω</a:t>
            </a:r>
            <a:r>
              <a:rPr lang="en-US" altLang="en-US" sz="1800" dirty="0"/>
              <a:t>)</a:t>
            </a:r>
            <a:endParaRPr lang="cs-CZ" altLang="en-US" sz="1800" dirty="0"/>
          </a:p>
          <a:p>
            <a:pPr marL="914400" lvl="1" indent="-457200">
              <a:lnSpc>
                <a:spcPct val="80000"/>
              </a:lnSpc>
            </a:pPr>
            <a:r>
              <a:rPr lang="cs-CZ" altLang="en-US" sz="1800" dirty="0"/>
              <a:t>nebo </a:t>
            </a:r>
            <a:r>
              <a:rPr lang="en-US" altLang="en-US" sz="1800" dirty="0"/>
              <a:t>P(</a:t>
            </a:r>
            <a:r>
              <a:rPr lang="cs-CZ" altLang="en-US" sz="1800" dirty="0"/>
              <a:t>x</a:t>
            </a:r>
            <a:r>
              <a:rPr lang="en-US" altLang="en-US" sz="1800" dirty="0"/>
              <a:t>|</a:t>
            </a:r>
            <a:r>
              <a:rPr lang="cs-CZ" altLang="en-US" sz="1800" dirty="0">
                <a:cs typeface="Arial" charset="0"/>
              </a:rPr>
              <a:t>ω</a:t>
            </a:r>
            <a:r>
              <a:rPr lang="en-US" altLang="en-US" sz="1800" dirty="0"/>
              <a:t>)</a:t>
            </a:r>
            <a:r>
              <a:rPr lang="cs-CZ" altLang="en-US" sz="1800" dirty="0"/>
              <a:t> a </a:t>
            </a:r>
            <a:r>
              <a:rPr lang="en-US" altLang="en-US" sz="1800" dirty="0"/>
              <a:t>P(</a:t>
            </a:r>
            <a:r>
              <a:rPr lang="cs-CZ" altLang="en-US" sz="1800" dirty="0">
                <a:cs typeface="Arial" charset="0"/>
              </a:rPr>
              <a:t>ω</a:t>
            </a:r>
            <a:r>
              <a:rPr lang="en-US" altLang="en-US" sz="1800" dirty="0"/>
              <a:t>)</a:t>
            </a:r>
            <a:r>
              <a:rPr lang="cs-CZ" altLang="en-US" sz="1800" dirty="0"/>
              <a:t>,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cs-CZ" altLang="en-US" sz="2000" dirty="0"/>
              <a:t>	které reflektují skutečná </a:t>
            </a:r>
            <a:r>
              <a:rPr lang="cs-CZ" altLang="en-US" sz="2000" dirty="0" smtClean="0"/>
              <a:t>rozložení</a:t>
            </a:r>
            <a:r>
              <a:rPr lang="en-US" altLang="en-US" sz="2000" dirty="0" smtClean="0"/>
              <a:t> pro </a:t>
            </a:r>
            <a:r>
              <a:rPr lang="cs-CZ" altLang="en-US" sz="2000" dirty="0" smtClean="0"/>
              <a:t>rozpoznávaná </a:t>
            </a:r>
            <a:r>
              <a:rPr lang="cs-CZ" altLang="en-US" sz="2000" dirty="0"/>
              <a:t>data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cs-CZ" altLang="en-US" sz="2000" dirty="0"/>
          </a:p>
          <a:p>
            <a:pPr marL="533400" indent="-533400">
              <a:lnSpc>
                <a:spcPct val="80000"/>
              </a:lnSpc>
            </a:pPr>
            <a:r>
              <a:rPr lang="cs-CZ" altLang="en-US" sz="2000" dirty="0"/>
              <a:t>Obecně pro N tříd</a:t>
            </a:r>
            <a:endParaRPr lang="en-US" altLang="en-US" sz="2000" baseline="-25000" dirty="0"/>
          </a:p>
          <a:p>
            <a:pPr marL="914400" lvl="1" indent="-457200">
              <a:lnSpc>
                <a:spcPct val="80000"/>
              </a:lnSpc>
            </a:pPr>
            <a:r>
              <a:rPr lang="cs-CZ" altLang="en-US" sz="1800" dirty="0"/>
              <a:t>Vyber </a:t>
            </a:r>
            <a:r>
              <a:rPr lang="cs-CZ" altLang="en-US" sz="1800" dirty="0">
                <a:cs typeface="Arial" charset="0"/>
              </a:rPr>
              <a:t>třídu s největší posteiorní pravděpodobností</a:t>
            </a:r>
            <a:r>
              <a:rPr lang="en-US" altLang="en-US" sz="1800" dirty="0"/>
              <a:t>:</a:t>
            </a:r>
            <a:endParaRPr lang="cs-CZ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47750" y="5648980"/>
                <a:ext cx="71056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arg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max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cs-CZ" altLang="en-US" sz="2800" dirty="0">
                              <a:latin typeface="cmmi10" pitchFamily="34" charset="0"/>
                            </a:rPr>
                            <m:t>!</m:t>
                          </m:r>
                        </m:sub>
                      </m:sSub>
                      <m:r>
                        <a:rPr lang="en-US" altLang="en-US" sz="2800" b="0" i="1" dirty="0" smtClean="0">
                          <a:latin typeface="Cambria Math"/>
                        </a:rPr>
                        <m:t> </m:t>
                      </m:r>
                      <m:r>
                        <a:rPr lang="cs-CZ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cs-CZ" altLang="en-US" sz="2800" dirty="0">
                              <a:latin typeface="cmmi10" pitchFamily="34" charset="0"/>
                            </a:rPr>
                            <m:t>!</m:t>
                          </m:r>
                          <m:r>
                            <a:rPr lang="en-US" altLang="en-US" sz="2800" b="0" i="1" dirty="0" smtClean="0">
                              <a:latin typeface="Cambria Math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arg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max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cs-CZ" altLang="en-US" sz="2800" dirty="0">
                              <a:latin typeface="cmmi10" pitchFamily="34" charset="0"/>
                            </a:rPr>
                            <m:t>!</m:t>
                          </m:r>
                        </m:sub>
                      </m:sSub>
                      <m:r>
                        <a:rPr lang="en-US" altLang="en-US" sz="2800" i="1" dirty="0">
                          <a:latin typeface="Cambria Math"/>
                        </a:rPr>
                        <m:t> </m:t>
                      </m:r>
                      <m:r>
                        <a:rPr lang="cs-CZ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cs-CZ" altLang="en-US" sz="2800" dirty="0">
                              <a:latin typeface="cmmi10" pitchFamily="34" charset="0"/>
                            </a:rPr>
                            <m:t>!</m:t>
                          </m:r>
                        </m:e>
                      </m:d>
                      <m:r>
                        <a:rPr lang="cs-CZ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cs-CZ" altLang="en-US" sz="2800" dirty="0">
                              <a:latin typeface="cmmi10" pitchFamily="34" charset="0"/>
                            </a:rPr>
                            <m:t>!</m:t>
                          </m:r>
                          <m:r>
                            <a:rPr lang="cs-CZ" altLang="en-US" sz="2800" i="1" dirty="0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5648980"/>
                <a:ext cx="710565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73" name="Rectangle 213"/>
          <p:cNvSpPr>
            <a:spLocks noChangeArrowheads="1"/>
          </p:cNvSpPr>
          <p:nvPr/>
        </p:nvSpPr>
        <p:spPr bwMode="auto">
          <a:xfrm>
            <a:off x="533400" y="32004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en-US" sz="2400" dirty="0"/>
              <a:t>Bude nás zajímat funkce rozložení pravděpodobnosti příznaků podmíněné třídou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Spojité příznaky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(.)</a:t>
            </a:r>
            <a:r>
              <a:rPr lang="cs-CZ" altLang="en-US" sz="2400" dirty="0"/>
              <a:t> – bude pravděpodobnost</a:t>
            </a:r>
          </a:p>
          <a:p>
            <a:pPr>
              <a:lnSpc>
                <a:spcPct val="90000"/>
              </a:lnSpc>
            </a:pPr>
            <a:r>
              <a:rPr lang="cs-CZ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(.)</a:t>
            </a:r>
            <a:r>
              <a:rPr lang="cs-CZ" altLang="en-US" sz="2400" dirty="0"/>
              <a:t> – bude hodnota funkce rozložení pravděpodobnosti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 smtClean="0"/>
          </a:p>
        </p:txBody>
      </p:sp>
      <p:pic>
        <p:nvPicPr>
          <p:cNvPr id="143562" name="Picture 202" descr="ccpd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5281" b="7042"/>
          <a:stretch>
            <a:fillRect/>
          </a:stretch>
        </p:blipFill>
        <p:spPr bwMode="auto">
          <a:xfrm>
            <a:off x="1295400" y="4191000"/>
            <a:ext cx="2816225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3" name="Text Box 203"/>
          <p:cNvSpPr txBox="1">
            <a:spLocks noChangeArrowheads="1"/>
          </p:cNvSpPr>
          <p:nvPr/>
        </p:nvSpPr>
        <p:spPr bwMode="auto">
          <a:xfrm>
            <a:off x="9144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3.5</a:t>
            </a:r>
            <a:endParaRPr lang="cs-CZ" altLang="en-US" sz="1400"/>
          </a:p>
        </p:txBody>
      </p:sp>
      <p:sp>
        <p:nvSpPr>
          <p:cNvPr id="143564" name="Text Box 204"/>
          <p:cNvSpPr txBox="1">
            <a:spLocks noChangeArrowheads="1"/>
          </p:cNvSpPr>
          <p:nvPr/>
        </p:nvSpPr>
        <p:spPr bwMode="auto">
          <a:xfrm>
            <a:off x="1066800" y="6324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0</a:t>
            </a:r>
            <a:endParaRPr lang="cs-CZ" altLang="en-US" sz="1400"/>
          </a:p>
        </p:txBody>
      </p:sp>
      <p:sp>
        <p:nvSpPr>
          <p:cNvPr id="143574" name="Text Box 214"/>
          <p:cNvSpPr txBox="1">
            <a:spLocks noChangeArrowheads="1"/>
          </p:cNvSpPr>
          <p:nvPr/>
        </p:nvSpPr>
        <p:spPr bwMode="auto">
          <a:xfrm>
            <a:off x="4267200" y="4935538"/>
            <a:ext cx="44958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/>
              <a:t>Plocha pod funkci musí být 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/>
              <a:t>Hodnoty mohou být ale libovolné kladné</a:t>
            </a:r>
          </a:p>
        </p:txBody>
      </p:sp>
      <p:sp>
        <p:nvSpPr>
          <p:cNvPr id="143576" name="Text Box 216"/>
          <p:cNvSpPr txBox="1">
            <a:spLocks noChangeArrowheads="1"/>
          </p:cNvSpPr>
          <p:nvPr/>
        </p:nvSpPr>
        <p:spPr bwMode="auto">
          <a:xfrm>
            <a:off x="3810000" y="63246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400"/>
              <a:t>0.7 </a:t>
            </a:r>
            <a:r>
              <a:rPr lang="en-US" altLang="en-US" sz="1400" dirty="0"/>
              <a:t>[</a:t>
            </a:r>
            <a:r>
              <a:rPr lang="cs-CZ" altLang="en-US" sz="1400"/>
              <a:t>kg</a:t>
            </a:r>
            <a:r>
              <a:rPr lang="en-US" altLang="en-US" sz="1400" dirty="0"/>
              <a:t>]</a:t>
            </a:r>
            <a:endParaRPr lang="cs-CZ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782761" y="2209800"/>
                <a:ext cx="4465639" cy="1069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∈(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d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761" y="2209800"/>
                <a:ext cx="4465639" cy="10697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572000" y="350520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cs-CZ" altLang="en-US" sz="2400" dirty="0">
                              <a:latin typeface="cmmi10" pitchFamily="34" charset="0"/>
                            </a:rPr>
                            <m:t>!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05200"/>
                <a:ext cx="12192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/>
              <a:t>Bayesův teorém – spojité příznaky</a:t>
            </a:r>
          </a:p>
        </p:txBody>
      </p:sp>
      <p:pic>
        <p:nvPicPr>
          <p:cNvPr id="145412" name="Picture 4" descr="ccpd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5281" b="7042"/>
          <a:stretch>
            <a:fillRect/>
          </a:stretch>
        </p:blipFill>
        <p:spPr bwMode="auto">
          <a:xfrm>
            <a:off x="307975" y="3733800"/>
            <a:ext cx="2816225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5" descr="posts_13_23_no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5281" b="7042"/>
          <a:stretch>
            <a:fillRect/>
          </a:stretch>
        </p:blipFill>
        <p:spPr bwMode="auto">
          <a:xfrm>
            <a:off x="3355975" y="3735388"/>
            <a:ext cx="281622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Picture 6" descr="posts_13_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b="7254"/>
          <a:stretch>
            <a:fillRect/>
          </a:stretch>
        </p:blipFill>
        <p:spPr bwMode="auto">
          <a:xfrm>
            <a:off x="6283325" y="3657600"/>
            <a:ext cx="2860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564" name="Text Box 156"/>
          <p:cNvSpPr txBox="1">
            <a:spLocks noChangeArrowheads="1"/>
          </p:cNvSpPr>
          <p:nvPr/>
        </p:nvSpPr>
        <p:spPr bwMode="auto">
          <a:xfrm>
            <a:off x="1295400" y="58674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</a:t>
            </a:r>
            <a:r>
              <a:rPr lang="cs-CZ" altLang="en-US"/>
              <a:t>x</a:t>
            </a:r>
          </a:p>
        </p:txBody>
      </p:sp>
      <p:sp>
        <p:nvSpPr>
          <p:cNvPr id="145565" name="Text Box 157"/>
          <p:cNvSpPr txBox="1">
            <a:spLocks noChangeArrowheads="1"/>
          </p:cNvSpPr>
          <p:nvPr/>
        </p:nvSpPr>
        <p:spPr bwMode="auto">
          <a:xfrm>
            <a:off x="4343400" y="58674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</a:t>
            </a:r>
            <a:r>
              <a:rPr lang="cs-CZ" altLang="en-US"/>
              <a:t>x</a:t>
            </a:r>
          </a:p>
        </p:txBody>
      </p:sp>
      <p:sp>
        <p:nvSpPr>
          <p:cNvPr id="145566" name="Text Box 158"/>
          <p:cNvSpPr txBox="1">
            <a:spLocks noChangeArrowheads="1"/>
          </p:cNvSpPr>
          <p:nvPr/>
        </p:nvSpPr>
        <p:spPr bwMode="auto">
          <a:xfrm>
            <a:off x="7467600" y="5867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</a:t>
            </a:r>
            <a:r>
              <a:rPr lang="cs-CZ" altLang="en-US"/>
              <a:t>x</a:t>
            </a:r>
          </a:p>
        </p:txBody>
      </p:sp>
      <p:sp>
        <p:nvSpPr>
          <p:cNvPr id="145642" name="Text Box 234"/>
          <p:cNvSpPr txBox="1">
            <a:spLocks noChangeArrowheads="1"/>
          </p:cNvSpPr>
          <p:nvPr/>
        </p:nvSpPr>
        <p:spPr bwMode="auto">
          <a:xfrm>
            <a:off x="6076950" y="572928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0</a:t>
            </a:r>
            <a:endParaRPr lang="cs-CZ" altLang="en-US" sz="1400"/>
          </a:p>
        </p:txBody>
      </p:sp>
      <p:sp>
        <p:nvSpPr>
          <p:cNvPr id="145643" name="Text Box 235"/>
          <p:cNvSpPr txBox="1">
            <a:spLocks noChangeArrowheads="1"/>
          </p:cNvSpPr>
          <p:nvPr/>
        </p:nvSpPr>
        <p:spPr bwMode="auto">
          <a:xfrm>
            <a:off x="6076950" y="35512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1</a:t>
            </a:r>
            <a:endParaRPr lang="cs-CZ" altLang="en-US" sz="1400"/>
          </a:p>
        </p:txBody>
      </p:sp>
      <p:sp>
        <p:nvSpPr>
          <p:cNvPr id="145644" name="Text Box 236"/>
          <p:cNvSpPr txBox="1">
            <a:spLocks noChangeArrowheads="1"/>
          </p:cNvSpPr>
          <p:nvPr/>
        </p:nvSpPr>
        <p:spPr bwMode="auto">
          <a:xfrm>
            <a:off x="3127375" y="572928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0</a:t>
            </a:r>
            <a:endParaRPr lang="cs-CZ" altLang="en-US" sz="1400"/>
          </a:p>
        </p:txBody>
      </p:sp>
      <p:sp>
        <p:nvSpPr>
          <p:cNvPr id="145645" name="Text Box 237"/>
          <p:cNvSpPr txBox="1">
            <a:spLocks noChangeArrowheads="1"/>
          </p:cNvSpPr>
          <p:nvPr/>
        </p:nvSpPr>
        <p:spPr bwMode="auto">
          <a:xfrm>
            <a:off x="3006725" y="361315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2.5</a:t>
            </a:r>
            <a:endParaRPr lang="cs-CZ" altLang="en-US" sz="1400"/>
          </a:p>
        </p:txBody>
      </p:sp>
      <p:sp>
        <p:nvSpPr>
          <p:cNvPr id="145646" name="Text Box 238"/>
          <p:cNvSpPr txBox="1">
            <a:spLocks noChangeArrowheads="1"/>
          </p:cNvSpPr>
          <p:nvPr/>
        </p:nvSpPr>
        <p:spPr bwMode="auto">
          <a:xfrm>
            <a:off x="-34925" y="361315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3.5</a:t>
            </a:r>
            <a:endParaRPr lang="cs-CZ" altLang="en-US" sz="1400"/>
          </a:p>
        </p:txBody>
      </p:sp>
      <p:sp>
        <p:nvSpPr>
          <p:cNvPr id="145647" name="Text Box 239"/>
          <p:cNvSpPr txBox="1">
            <a:spLocks noChangeArrowheads="1"/>
          </p:cNvSpPr>
          <p:nvPr/>
        </p:nvSpPr>
        <p:spPr bwMode="auto">
          <a:xfrm>
            <a:off x="85725" y="572928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0</a:t>
            </a:r>
            <a:endParaRPr lang="cs-CZ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250155" y="1796925"/>
                <a:ext cx="6463507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800" dirty="0">
                          <a:latin typeface="cmmi10" pitchFamily="34" charset="0"/>
                        </a:rPr>
                        <m:t>!</m:t>
                      </m:r>
                      <m:r>
                        <a:rPr lang="en-US" sz="2800" b="0" i="1" smtClean="0">
                          <a:latin typeface="Cambria Math"/>
                        </a:rPr>
                        <m:t>|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cs-CZ" sz="28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cs-CZ" altLang="en-US" sz="2800" dirty="0">
                              <a:latin typeface="cmmi10" pitchFamily="34" charset="0"/>
                            </a:rPr>
                            <m:t>!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  <m:r>
                            <a:rPr lang="cs-CZ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en-US" sz="2800" dirty="0">
                              <a:latin typeface="cmmi10" pitchFamily="34" charset="0"/>
                            </a:rPr>
                            <m:t>!</m:t>
                          </m:r>
                          <m:r>
                            <a:rPr lang="cs-CZ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cs-CZ" sz="28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155" y="1796925"/>
                <a:ext cx="6463507" cy="9894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915987" y="3200400"/>
                <a:ext cx="15224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400">
                          <a:latin typeface="Cambria Math"/>
                        </a:rPr>
                        <m:t>|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3200400"/>
                <a:ext cx="152241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819400" y="3200400"/>
                <a:ext cx="37437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en-US" altLang="en-US" sz="2400" b="0" i="1" dirty="0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</a:rPr>
                        <m:t>)=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400">
                          <a:latin typeface="Cambria Math"/>
                        </a:rPr>
                        <m:t>|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  <m:r>
                        <a:rPr lang="cs-CZ" sz="2400" i="1">
                          <a:latin typeface="Cambria Math"/>
                        </a:rPr>
                        <m:t>𝑃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cs-CZ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200400"/>
                <a:ext cx="374372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000478" y="3200400"/>
                <a:ext cx="1152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en-US" altLang="en-US" sz="2400" b="0" i="1" dirty="0" smtClean="0">
                          <a:latin typeface="Cambria Math"/>
                        </a:rPr>
                        <m:t>|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478" y="3200400"/>
                <a:ext cx="1152922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157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524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400" dirty="0"/>
              <a:t>Opět se budeme rozhodovat podle:</a:t>
            </a:r>
          </a:p>
          <a:p>
            <a:pPr>
              <a:lnSpc>
                <a:spcPct val="80000"/>
              </a:lnSpc>
            </a:pPr>
            <a:endParaRPr lang="cs-CZ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en-U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en-US" sz="2400" dirty="0"/>
              <a:t>	nebo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/>
              <a:t>MAP klasifikátor – spojité příznaky</a:t>
            </a:r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6076950" y="572928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0</a:t>
            </a:r>
            <a:endParaRPr lang="cs-CZ" altLang="en-US" sz="1400" dirty="0"/>
          </a:p>
        </p:txBody>
      </p:sp>
      <p:sp>
        <p:nvSpPr>
          <p:cNvPr id="153662" name="Text Box 62"/>
          <p:cNvSpPr txBox="1">
            <a:spLocks noChangeArrowheads="1"/>
          </p:cNvSpPr>
          <p:nvPr/>
        </p:nvSpPr>
        <p:spPr bwMode="auto">
          <a:xfrm>
            <a:off x="457200" y="4341813"/>
            <a:ext cx="2743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Na obrazcích vidíme, že obě pravidla vedou ke stejným rozhodnutím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01701" y="2667000"/>
                <a:ext cx="341114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altLang="en-US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800" b="0" i="1" dirty="0" smtClean="0">
                              <a:latin typeface="Cambria Math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  <m:r>
                        <a:rPr lang="cs-CZ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alt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en-US" sz="2800" i="1" dirty="0">
                                  <a:latin typeface="Cambria Math"/>
                                </a:rPr>
                                <m:t>,</m:t>
                              </m:r>
                            </m:sub>
                          </m:sSub>
                          <m:r>
                            <a:rPr lang="en-US" altLang="en-US" sz="2800" b="0" i="1" dirty="0" smtClean="0">
                              <a:latin typeface="Cambria Math"/>
                            </a:rPr>
                            <m:t>|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01" y="2667000"/>
                <a:ext cx="3411140" cy="5786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38200" y="1676400"/>
                <a:ext cx="3474641" cy="592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altLang="en-US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800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alt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en-US" sz="2800" i="1" dirty="0">
                                  <a:latin typeface="Cambria Math"/>
                                </a:rPr>
                                <m:t>,</m:t>
                              </m:r>
                            </m:sub>
                          </m:sSub>
                          <m:r>
                            <a:rPr lang="en-US" altLang="en-US" sz="2800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76400"/>
                <a:ext cx="3474641" cy="5927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 Box 235"/>
          <p:cNvSpPr txBox="1">
            <a:spLocks noChangeArrowheads="1"/>
          </p:cNvSpPr>
          <p:nvPr/>
        </p:nvSpPr>
        <p:spPr bwMode="auto">
          <a:xfrm>
            <a:off x="6096000" y="35512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1</a:t>
            </a:r>
            <a:endParaRPr lang="cs-CZ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038600" y="32004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en-US" altLang="en-US" sz="2400" b="0" i="1" dirty="0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200400"/>
                <a:ext cx="12954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076678" y="3200400"/>
                <a:ext cx="1152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en-US" altLang="en-US" sz="2400" b="0" i="1" dirty="0" smtClean="0">
                          <a:latin typeface="Cambria Math"/>
                        </a:rPr>
                        <m:t>|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78" y="3200400"/>
                <a:ext cx="1152922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1587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006725" y="3613150"/>
            <a:ext cx="3165475" cy="2620963"/>
            <a:chOff x="3006725" y="3613150"/>
            <a:chExt cx="3165475" cy="2620963"/>
          </a:xfrm>
        </p:grpSpPr>
        <p:pic>
          <p:nvPicPr>
            <p:cNvPr id="153604" name="Picture 4" descr="posts_13_23_no_nor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t="5281" b="7042"/>
            <a:stretch>
              <a:fillRect/>
            </a:stretch>
          </p:blipFill>
          <p:spPr bwMode="auto">
            <a:xfrm>
              <a:off x="3355975" y="3735388"/>
              <a:ext cx="2816225" cy="219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06" name="Text Box 6"/>
            <p:cNvSpPr txBox="1">
              <a:spLocks noChangeArrowheads="1"/>
            </p:cNvSpPr>
            <p:nvPr/>
          </p:nvSpPr>
          <p:spPr bwMode="auto">
            <a:xfrm>
              <a:off x="4267200" y="5867400"/>
              <a:ext cx="685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ym typeface="Wingdings" pitchFamily="2" charset="2"/>
                </a:rPr>
                <a:t></a:t>
              </a:r>
              <a:r>
                <a:rPr lang="en-US" altLang="en-US" dirty="0"/>
                <a:t> </a:t>
              </a:r>
              <a:r>
                <a:rPr lang="cs-CZ" altLang="en-US"/>
                <a:t>x</a:t>
              </a:r>
            </a:p>
          </p:txBody>
        </p:sp>
        <p:sp>
          <p:nvSpPr>
            <p:cNvPr id="153618" name="Text Box 18"/>
            <p:cNvSpPr txBox="1">
              <a:spLocks noChangeArrowheads="1"/>
            </p:cNvSpPr>
            <p:nvPr/>
          </p:nvSpPr>
          <p:spPr bwMode="auto">
            <a:xfrm>
              <a:off x="3127375" y="5729288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/>
                <a:t>0</a:t>
              </a:r>
              <a:endParaRPr lang="cs-CZ" altLang="en-US" sz="1400"/>
            </a:p>
          </p:txBody>
        </p:sp>
        <p:sp>
          <p:nvSpPr>
            <p:cNvPr id="153619" name="Text Box 19"/>
            <p:cNvSpPr txBox="1">
              <a:spLocks noChangeArrowheads="1"/>
            </p:cNvSpPr>
            <p:nvPr/>
          </p:nvSpPr>
          <p:spPr bwMode="auto">
            <a:xfrm>
              <a:off x="3006725" y="361315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/>
                <a:t>2.5</a:t>
              </a:r>
              <a:endParaRPr lang="cs-CZ" altLang="en-US" sz="1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355974" y="3752226"/>
              <a:ext cx="694693" cy="215153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88643" y="3754828"/>
              <a:ext cx="435757" cy="215153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9345" y="3754828"/>
              <a:ext cx="239297" cy="2151530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24400" y="3754490"/>
              <a:ext cx="1366083" cy="2151530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00187" y="3657600"/>
            <a:ext cx="2810712" cy="2576513"/>
            <a:chOff x="6300187" y="3657600"/>
            <a:chExt cx="2810712" cy="2576513"/>
          </a:xfrm>
        </p:grpSpPr>
        <p:pic>
          <p:nvPicPr>
            <p:cNvPr id="153605" name="Picture 5" descr="posts_13_2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b="7254"/>
            <a:stretch>
              <a:fillRect/>
            </a:stretch>
          </p:blipFill>
          <p:spPr bwMode="auto">
            <a:xfrm>
              <a:off x="6301498" y="3657600"/>
              <a:ext cx="2809401" cy="2254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07" name="Text Box 7"/>
            <p:cNvSpPr txBox="1">
              <a:spLocks noChangeArrowheads="1"/>
            </p:cNvSpPr>
            <p:nvPr/>
          </p:nvSpPr>
          <p:spPr bwMode="auto">
            <a:xfrm>
              <a:off x="7239000" y="5867400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ym typeface="Wingdings" pitchFamily="2" charset="2"/>
                </a:rPr>
                <a:t></a:t>
              </a:r>
              <a:r>
                <a:rPr lang="en-US" altLang="en-US" dirty="0"/>
                <a:t> </a:t>
              </a:r>
              <a:r>
                <a:rPr lang="cs-CZ" altLang="en-US" dirty="0"/>
                <a:t>x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00187" y="3742414"/>
              <a:ext cx="694693" cy="215153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32856" y="3732411"/>
              <a:ext cx="435757" cy="215153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993558" y="3732411"/>
              <a:ext cx="239297" cy="2151530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68613" y="3732073"/>
              <a:ext cx="1366083" cy="2151530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86" name="Rectangle 110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371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1800" dirty="0"/>
              <a:t>Říkali jsme, že MAP klasifikátor minimalizuje pravděpodobnost chyby</a:t>
            </a:r>
          </a:p>
          <a:p>
            <a:pPr>
              <a:lnSpc>
                <a:spcPct val="80000"/>
              </a:lnSpc>
            </a:pPr>
            <a:r>
              <a:rPr lang="cs-CZ" altLang="en-US" sz="1800" dirty="0"/>
              <a:t>Plocha pod funkci společného rozložení pravděpodobnosti p(</a:t>
            </a:r>
            <a:r>
              <a:rPr lang="cs-CZ" altLang="en-US" sz="1800" dirty="0">
                <a:cs typeface="Arial" charset="0"/>
              </a:rPr>
              <a:t>ω,x</a:t>
            </a:r>
            <a:r>
              <a:rPr lang="cs-CZ" altLang="en-US" sz="1800" dirty="0"/>
              <a:t>) v určitém intervalu x je pravděpodobnost výskytu vzoru třídy </a:t>
            </a:r>
            <a:r>
              <a:rPr lang="cs-CZ" altLang="en-US" sz="1800" dirty="0">
                <a:cs typeface="Arial" charset="0"/>
              </a:rPr>
              <a:t>ω s příznakem v daném intervalu</a:t>
            </a:r>
          </a:p>
          <a:p>
            <a:pPr>
              <a:lnSpc>
                <a:spcPct val="80000"/>
              </a:lnSpc>
            </a:pPr>
            <a:r>
              <a:rPr lang="cs-CZ" altLang="en-US" sz="1800" dirty="0">
                <a:cs typeface="Arial" charset="0"/>
              </a:rPr>
              <a:t>Jaká je tedy celková pravděpodobnost, že klasifikátor udělá chybu</a:t>
            </a:r>
            <a:r>
              <a:rPr lang="en-US" altLang="en-US" sz="1800" dirty="0">
                <a:cs typeface="Arial" charset="0"/>
              </a:rPr>
              <a:t>?</a:t>
            </a:r>
            <a:endParaRPr lang="cs-CZ" altLang="en-US" sz="1800" dirty="0">
              <a:cs typeface="Arial" charset="0"/>
            </a:endParaRP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200" dirty="0"/>
              <a:t>MAP klasifikátor – pravděpodobnost chyby</a:t>
            </a:r>
          </a:p>
        </p:txBody>
      </p:sp>
      <p:pic>
        <p:nvPicPr>
          <p:cNvPr id="152580" name="Picture 4" descr="posts_13_23_no_n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5281" b="7042"/>
          <a:stretch>
            <a:fillRect/>
          </a:stretch>
        </p:blipFill>
        <p:spPr bwMode="auto">
          <a:xfrm>
            <a:off x="654050" y="3584575"/>
            <a:ext cx="376555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2286000" y="64912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</a:t>
            </a:r>
            <a:r>
              <a:rPr lang="cs-CZ" altLang="en-US"/>
              <a:t>x</a:t>
            </a:r>
          </a:p>
        </p:txBody>
      </p:sp>
      <p:sp>
        <p:nvSpPr>
          <p:cNvPr id="152639" name="Text Box 63"/>
          <p:cNvSpPr txBox="1">
            <a:spLocks noChangeArrowheads="1"/>
          </p:cNvSpPr>
          <p:nvPr/>
        </p:nvSpPr>
        <p:spPr bwMode="auto">
          <a:xfrm>
            <a:off x="425450" y="6215063"/>
            <a:ext cx="387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0</a:t>
            </a:r>
            <a:endParaRPr lang="cs-CZ" altLang="en-US" sz="1400"/>
          </a:p>
        </p:txBody>
      </p:sp>
      <p:sp>
        <p:nvSpPr>
          <p:cNvPr id="152640" name="Text Box 64"/>
          <p:cNvSpPr txBox="1">
            <a:spLocks noChangeArrowheads="1"/>
          </p:cNvSpPr>
          <p:nvPr/>
        </p:nvSpPr>
        <p:spPr bwMode="auto">
          <a:xfrm>
            <a:off x="304800" y="4098925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2.5</a:t>
            </a:r>
            <a:endParaRPr lang="cs-CZ" altLang="en-US" sz="1400"/>
          </a:p>
        </p:txBody>
      </p:sp>
      <p:sp>
        <p:nvSpPr>
          <p:cNvPr id="152687" name="Text Box 111"/>
          <p:cNvSpPr txBox="1">
            <a:spLocks noChangeArrowheads="1"/>
          </p:cNvSpPr>
          <p:nvPr/>
        </p:nvSpPr>
        <p:spPr bwMode="auto">
          <a:xfrm>
            <a:off x="5029200" y="2979738"/>
            <a:ext cx="3581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/>
              <a:t>Jakákoli snaha posunout hranice povede jen k větší chybě</a:t>
            </a:r>
          </a:p>
        </p:txBody>
      </p:sp>
      <p:sp>
        <p:nvSpPr>
          <p:cNvPr id="152688" name="Rectangle 112"/>
          <p:cNvSpPr>
            <a:spLocks noChangeArrowheads="1"/>
          </p:cNvSpPr>
          <p:nvPr/>
        </p:nvSpPr>
        <p:spPr bwMode="auto">
          <a:xfrm>
            <a:off x="660400" y="3602038"/>
            <a:ext cx="922338" cy="28733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689" name="Rectangle 113"/>
          <p:cNvSpPr>
            <a:spLocks noChangeArrowheads="1"/>
          </p:cNvSpPr>
          <p:nvPr/>
        </p:nvSpPr>
        <p:spPr bwMode="auto">
          <a:xfrm>
            <a:off x="1584325" y="3597275"/>
            <a:ext cx="311150" cy="288766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690" name="Rectangle 114"/>
          <p:cNvSpPr>
            <a:spLocks noChangeArrowheads="1"/>
          </p:cNvSpPr>
          <p:nvPr/>
        </p:nvSpPr>
        <p:spPr bwMode="auto">
          <a:xfrm>
            <a:off x="1893888" y="3602038"/>
            <a:ext cx="615950" cy="28733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691" name="Rectangle 115"/>
          <p:cNvSpPr>
            <a:spLocks noChangeArrowheads="1"/>
          </p:cNvSpPr>
          <p:nvPr/>
        </p:nvSpPr>
        <p:spPr bwMode="auto">
          <a:xfrm>
            <a:off x="2508250" y="3597275"/>
            <a:ext cx="1797050" cy="28829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705" name="Freeform 129"/>
          <p:cNvSpPr>
            <a:spLocks/>
          </p:cNvSpPr>
          <p:nvPr/>
        </p:nvSpPr>
        <p:spPr bwMode="auto">
          <a:xfrm>
            <a:off x="890588" y="5756275"/>
            <a:ext cx="695325" cy="728663"/>
          </a:xfrm>
          <a:custGeom>
            <a:avLst/>
            <a:gdLst>
              <a:gd name="T0" fmla="*/ 69 w 441"/>
              <a:gd name="T1" fmla="*/ 465 h 483"/>
              <a:gd name="T2" fmla="*/ 165 w 441"/>
              <a:gd name="T3" fmla="*/ 465 h 483"/>
              <a:gd name="T4" fmla="*/ 240 w 441"/>
              <a:gd name="T5" fmla="*/ 423 h 483"/>
              <a:gd name="T6" fmla="*/ 309 w 441"/>
              <a:gd name="T7" fmla="*/ 318 h 483"/>
              <a:gd name="T8" fmla="*/ 369 w 441"/>
              <a:gd name="T9" fmla="*/ 189 h 483"/>
              <a:gd name="T10" fmla="*/ 399 w 441"/>
              <a:gd name="T11" fmla="*/ 99 h 483"/>
              <a:gd name="T12" fmla="*/ 441 w 441"/>
              <a:gd name="T13" fmla="*/ 0 h 483"/>
              <a:gd name="T14" fmla="*/ 441 w 441"/>
              <a:gd name="T15" fmla="*/ 483 h 483"/>
              <a:gd name="T16" fmla="*/ 0 w 441"/>
              <a:gd name="T17" fmla="*/ 480 h 483"/>
              <a:gd name="T18" fmla="*/ 21 w 441"/>
              <a:gd name="T19" fmla="*/ 465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1" h="483">
                <a:moveTo>
                  <a:pt x="69" y="465"/>
                </a:moveTo>
                <a:lnTo>
                  <a:pt x="165" y="465"/>
                </a:lnTo>
                <a:lnTo>
                  <a:pt x="240" y="423"/>
                </a:lnTo>
                <a:lnTo>
                  <a:pt x="309" y="318"/>
                </a:lnTo>
                <a:lnTo>
                  <a:pt x="369" y="189"/>
                </a:lnTo>
                <a:lnTo>
                  <a:pt x="399" y="99"/>
                </a:lnTo>
                <a:lnTo>
                  <a:pt x="441" y="0"/>
                </a:lnTo>
                <a:lnTo>
                  <a:pt x="441" y="483"/>
                </a:lnTo>
                <a:lnTo>
                  <a:pt x="0" y="480"/>
                </a:lnTo>
                <a:lnTo>
                  <a:pt x="21" y="465"/>
                </a:lnTo>
              </a:path>
            </a:pathLst>
          </a:custGeom>
          <a:pattFill prst="wdDnDiag">
            <a:fgClr>
              <a:srgbClr val="000080"/>
            </a:fgClr>
            <a:bgClr>
              <a:srgbClr val="FF00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07" name="Freeform 131"/>
          <p:cNvSpPr>
            <a:spLocks/>
          </p:cNvSpPr>
          <p:nvPr/>
        </p:nvSpPr>
        <p:spPr bwMode="auto">
          <a:xfrm>
            <a:off x="1585913" y="5713413"/>
            <a:ext cx="309562" cy="771525"/>
          </a:xfrm>
          <a:custGeom>
            <a:avLst/>
            <a:gdLst>
              <a:gd name="T0" fmla="*/ 0 w 189"/>
              <a:gd name="T1" fmla="*/ 489 h 489"/>
              <a:gd name="T2" fmla="*/ 0 w 189"/>
              <a:gd name="T3" fmla="*/ 9 h 489"/>
              <a:gd name="T4" fmla="*/ 54 w 189"/>
              <a:gd name="T5" fmla="*/ 0 h 489"/>
              <a:gd name="T6" fmla="*/ 189 w 189"/>
              <a:gd name="T7" fmla="*/ 24 h 489"/>
              <a:gd name="T8" fmla="*/ 186 w 189"/>
              <a:gd name="T9" fmla="*/ 489 h 489"/>
              <a:gd name="T10" fmla="*/ 0 w 189"/>
              <a:gd name="T11" fmla="*/ 48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9" h="489">
                <a:moveTo>
                  <a:pt x="0" y="489"/>
                </a:moveTo>
                <a:lnTo>
                  <a:pt x="0" y="9"/>
                </a:lnTo>
                <a:lnTo>
                  <a:pt x="54" y="0"/>
                </a:lnTo>
                <a:lnTo>
                  <a:pt x="189" y="24"/>
                </a:lnTo>
                <a:lnTo>
                  <a:pt x="186" y="489"/>
                </a:lnTo>
                <a:lnTo>
                  <a:pt x="0" y="489"/>
                </a:ln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accent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08" name="Freeform 132"/>
          <p:cNvSpPr>
            <a:spLocks/>
          </p:cNvSpPr>
          <p:nvPr/>
        </p:nvSpPr>
        <p:spPr bwMode="auto">
          <a:xfrm>
            <a:off x="1885950" y="5722938"/>
            <a:ext cx="623888" cy="762000"/>
          </a:xfrm>
          <a:custGeom>
            <a:avLst/>
            <a:gdLst>
              <a:gd name="T0" fmla="*/ 0 w 390"/>
              <a:gd name="T1" fmla="*/ 471 h 471"/>
              <a:gd name="T2" fmla="*/ 0 w 390"/>
              <a:gd name="T3" fmla="*/ 0 h 471"/>
              <a:gd name="T4" fmla="*/ 48 w 390"/>
              <a:gd name="T5" fmla="*/ 117 h 471"/>
              <a:gd name="T6" fmla="*/ 96 w 390"/>
              <a:gd name="T7" fmla="*/ 195 h 471"/>
              <a:gd name="T8" fmla="*/ 162 w 390"/>
              <a:gd name="T9" fmla="*/ 243 h 471"/>
              <a:gd name="T10" fmla="*/ 189 w 390"/>
              <a:gd name="T11" fmla="*/ 249 h 471"/>
              <a:gd name="T12" fmla="*/ 252 w 390"/>
              <a:gd name="T13" fmla="*/ 243 h 471"/>
              <a:gd name="T14" fmla="*/ 285 w 390"/>
              <a:gd name="T15" fmla="*/ 201 h 471"/>
              <a:gd name="T16" fmla="*/ 354 w 390"/>
              <a:gd name="T17" fmla="*/ 132 h 471"/>
              <a:gd name="T18" fmla="*/ 387 w 390"/>
              <a:gd name="T19" fmla="*/ 102 h 471"/>
              <a:gd name="T20" fmla="*/ 390 w 390"/>
              <a:gd name="T21" fmla="*/ 471 h 471"/>
              <a:gd name="T22" fmla="*/ 0 w 390"/>
              <a:gd name="T23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0" h="471">
                <a:moveTo>
                  <a:pt x="0" y="471"/>
                </a:moveTo>
                <a:lnTo>
                  <a:pt x="0" y="0"/>
                </a:lnTo>
                <a:lnTo>
                  <a:pt x="48" y="117"/>
                </a:lnTo>
                <a:lnTo>
                  <a:pt x="96" y="195"/>
                </a:lnTo>
                <a:lnTo>
                  <a:pt x="162" y="243"/>
                </a:lnTo>
                <a:lnTo>
                  <a:pt x="189" y="249"/>
                </a:lnTo>
                <a:lnTo>
                  <a:pt x="252" y="243"/>
                </a:lnTo>
                <a:lnTo>
                  <a:pt x="285" y="201"/>
                </a:lnTo>
                <a:lnTo>
                  <a:pt x="354" y="132"/>
                </a:lnTo>
                <a:lnTo>
                  <a:pt x="387" y="102"/>
                </a:lnTo>
                <a:lnTo>
                  <a:pt x="390" y="471"/>
                </a:lnTo>
                <a:lnTo>
                  <a:pt x="0" y="471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rgbClr val="FF00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10" name="Freeform 134"/>
          <p:cNvSpPr>
            <a:spLocks/>
          </p:cNvSpPr>
          <p:nvPr/>
        </p:nvSpPr>
        <p:spPr bwMode="auto">
          <a:xfrm>
            <a:off x="2500313" y="5918200"/>
            <a:ext cx="1809750" cy="566738"/>
          </a:xfrm>
          <a:custGeom>
            <a:avLst/>
            <a:gdLst>
              <a:gd name="T0" fmla="*/ 0 w 1137"/>
              <a:gd name="T1" fmla="*/ 357 h 357"/>
              <a:gd name="T2" fmla="*/ 0 w 1137"/>
              <a:gd name="T3" fmla="*/ 0 h 357"/>
              <a:gd name="T4" fmla="*/ 135 w 1137"/>
              <a:gd name="T5" fmla="*/ 42 h 357"/>
              <a:gd name="T6" fmla="*/ 261 w 1137"/>
              <a:gd name="T7" fmla="*/ 69 h 357"/>
              <a:gd name="T8" fmla="*/ 423 w 1137"/>
              <a:gd name="T9" fmla="*/ 96 h 357"/>
              <a:gd name="T10" fmla="*/ 522 w 1137"/>
              <a:gd name="T11" fmla="*/ 90 h 357"/>
              <a:gd name="T12" fmla="*/ 666 w 1137"/>
              <a:gd name="T13" fmla="*/ 84 h 357"/>
              <a:gd name="T14" fmla="*/ 828 w 1137"/>
              <a:gd name="T15" fmla="*/ 108 h 357"/>
              <a:gd name="T16" fmla="*/ 966 w 1137"/>
              <a:gd name="T17" fmla="*/ 147 h 357"/>
              <a:gd name="T18" fmla="*/ 1137 w 1137"/>
              <a:gd name="T19" fmla="*/ 222 h 357"/>
              <a:gd name="T20" fmla="*/ 1137 w 1137"/>
              <a:gd name="T21" fmla="*/ 354 h 357"/>
              <a:gd name="T22" fmla="*/ 18 w 1137"/>
              <a:gd name="T23" fmla="*/ 354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7" h="357">
                <a:moveTo>
                  <a:pt x="0" y="357"/>
                </a:moveTo>
                <a:lnTo>
                  <a:pt x="0" y="0"/>
                </a:lnTo>
                <a:lnTo>
                  <a:pt x="135" y="42"/>
                </a:lnTo>
                <a:lnTo>
                  <a:pt x="261" y="69"/>
                </a:lnTo>
                <a:lnTo>
                  <a:pt x="423" y="96"/>
                </a:lnTo>
                <a:lnTo>
                  <a:pt x="522" y="90"/>
                </a:lnTo>
                <a:lnTo>
                  <a:pt x="666" y="84"/>
                </a:lnTo>
                <a:lnTo>
                  <a:pt x="828" y="108"/>
                </a:lnTo>
                <a:lnTo>
                  <a:pt x="966" y="147"/>
                </a:lnTo>
                <a:lnTo>
                  <a:pt x="1137" y="222"/>
                </a:lnTo>
                <a:lnTo>
                  <a:pt x="1137" y="354"/>
                </a:lnTo>
                <a:lnTo>
                  <a:pt x="18" y="354"/>
                </a:lnTo>
              </a:path>
            </a:pathLst>
          </a:custGeom>
          <a:pattFill prst="wdUpDiag">
            <a:fgClr>
              <a:srgbClr val="FF0000"/>
            </a:fgClr>
            <a:bgClr>
              <a:schemeClr val="accent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11" name="Text Box 135"/>
          <p:cNvSpPr txBox="1">
            <a:spLocks noChangeArrowheads="1"/>
          </p:cNvSpPr>
          <p:nvPr/>
        </p:nvSpPr>
        <p:spPr bwMode="auto">
          <a:xfrm rot="16200000">
            <a:off x="189707" y="5517356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endParaRPr lang="cs-CZ" altLang="en-US"/>
          </a:p>
        </p:txBody>
      </p:sp>
      <p:pic>
        <p:nvPicPr>
          <p:cNvPr id="152712" name="Picture 136" descr="posts_13_23_no_n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5281" b="7042"/>
          <a:stretch>
            <a:fillRect/>
          </a:stretch>
        </p:blipFill>
        <p:spPr bwMode="auto">
          <a:xfrm>
            <a:off x="5008563" y="3543300"/>
            <a:ext cx="376555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713" name="Text Box 137"/>
          <p:cNvSpPr txBox="1">
            <a:spLocks noChangeArrowheads="1"/>
          </p:cNvSpPr>
          <p:nvPr/>
        </p:nvSpPr>
        <p:spPr bwMode="auto">
          <a:xfrm>
            <a:off x="6564313" y="6400800"/>
            <a:ext cx="827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</a:t>
            </a:r>
            <a:r>
              <a:rPr lang="cs-CZ" altLang="en-US"/>
              <a:t>x</a:t>
            </a:r>
          </a:p>
        </p:txBody>
      </p:sp>
      <p:sp>
        <p:nvSpPr>
          <p:cNvPr id="152714" name="Text Box 138"/>
          <p:cNvSpPr txBox="1">
            <a:spLocks noChangeArrowheads="1"/>
          </p:cNvSpPr>
          <p:nvPr/>
        </p:nvSpPr>
        <p:spPr bwMode="auto">
          <a:xfrm>
            <a:off x="4779963" y="6173788"/>
            <a:ext cx="387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0</a:t>
            </a:r>
            <a:endParaRPr lang="cs-CZ" altLang="en-US" sz="1400"/>
          </a:p>
        </p:txBody>
      </p:sp>
      <p:sp>
        <p:nvSpPr>
          <p:cNvPr id="152715" name="Text Box 139"/>
          <p:cNvSpPr txBox="1">
            <a:spLocks noChangeArrowheads="1"/>
          </p:cNvSpPr>
          <p:nvPr/>
        </p:nvSpPr>
        <p:spPr bwMode="auto">
          <a:xfrm>
            <a:off x="4659313" y="4057650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2.5</a:t>
            </a:r>
            <a:endParaRPr lang="cs-CZ" altLang="en-US" sz="1400"/>
          </a:p>
        </p:txBody>
      </p:sp>
      <p:sp>
        <p:nvSpPr>
          <p:cNvPr id="152724" name="Rectangle 148"/>
          <p:cNvSpPr>
            <a:spLocks noChangeArrowheads="1"/>
          </p:cNvSpPr>
          <p:nvPr/>
        </p:nvSpPr>
        <p:spPr bwMode="auto">
          <a:xfrm>
            <a:off x="5014913" y="3560763"/>
            <a:ext cx="922337" cy="28733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725" name="Rectangle 149"/>
          <p:cNvSpPr>
            <a:spLocks noChangeArrowheads="1"/>
          </p:cNvSpPr>
          <p:nvPr/>
        </p:nvSpPr>
        <p:spPr bwMode="auto">
          <a:xfrm>
            <a:off x="5929110" y="3556000"/>
            <a:ext cx="320878" cy="288766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726" name="Rectangle 150"/>
          <p:cNvSpPr>
            <a:spLocks noChangeArrowheads="1"/>
          </p:cNvSpPr>
          <p:nvPr/>
        </p:nvSpPr>
        <p:spPr bwMode="auto">
          <a:xfrm>
            <a:off x="6248400" y="3560763"/>
            <a:ext cx="990600" cy="28733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727" name="Rectangle 151"/>
          <p:cNvSpPr>
            <a:spLocks noChangeArrowheads="1"/>
          </p:cNvSpPr>
          <p:nvPr/>
        </p:nvSpPr>
        <p:spPr bwMode="auto">
          <a:xfrm>
            <a:off x="7239000" y="3556000"/>
            <a:ext cx="1420813" cy="28829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728" name="Freeform 152"/>
          <p:cNvSpPr>
            <a:spLocks/>
          </p:cNvSpPr>
          <p:nvPr/>
        </p:nvSpPr>
        <p:spPr bwMode="auto">
          <a:xfrm>
            <a:off x="5245100" y="5715000"/>
            <a:ext cx="695325" cy="728663"/>
          </a:xfrm>
          <a:custGeom>
            <a:avLst/>
            <a:gdLst>
              <a:gd name="T0" fmla="*/ 69 w 441"/>
              <a:gd name="T1" fmla="*/ 465 h 483"/>
              <a:gd name="T2" fmla="*/ 165 w 441"/>
              <a:gd name="T3" fmla="*/ 465 h 483"/>
              <a:gd name="T4" fmla="*/ 240 w 441"/>
              <a:gd name="T5" fmla="*/ 423 h 483"/>
              <a:gd name="T6" fmla="*/ 309 w 441"/>
              <a:gd name="T7" fmla="*/ 318 h 483"/>
              <a:gd name="T8" fmla="*/ 369 w 441"/>
              <a:gd name="T9" fmla="*/ 189 h 483"/>
              <a:gd name="T10" fmla="*/ 399 w 441"/>
              <a:gd name="T11" fmla="*/ 99 h 483"/>
              <a:gd name="T12" fmla="*/ 441 w 441"/>
              <a:gd name="T13" fmla="*/ 0 h 483"/>
              <a:gd name="T14" fmla="*/ 441 w 441"/>
              <a:gd name="T15" fmla="*/ 483 h 483"/>
              <a:gd name="T16" fmla="*/ 0 w 441"/>
              <a:gd name="T17" fmla="*/ 480 h 483"/>
              <a:gd name="T18" fmla="*/ 21 w 441"/>
              <a:gd name="T19" fmla="*/ 465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1" h="483">
                <a:moveTo>
                  <a:pt x="69" y="465"/>
                </a:moveTo>
                <a:lnTo>
                  <a:pt x="165" y="465"/>
                </a:lnTo>
                <a:lnTo>
                  <a:pt x="240" y="423"/>
                </a:lnTo>
                <a:lnTo>
                  <a:pt x="309" y="318"/>
                </a:lnTo>
                <a:lnTo>
                  <a:pt x="369" y="189"/>
                </a:lnTo>
                <a:lnTo>
                  <a:pt x="399" y="99"/>
                </a:lnTo>
                <a:lnTo>
                  <a:pt x="441" y="0"/>
                </a:lnTo>
                <a:lnTo>
                  <a:pt x="441" y="483"/>
                </a:lnTo>
                <a:lnTo>
                  <a:pt x="0" y="480"/>
                </a:lnTo>
                <a:lnTo>
                  <a:pt x="21" y="465"/>
                </a:lnTo>
              </a:path>
            </a:pathLst>
          </a:custGeom>
          <a:pattFill prst="wdDnDiag">
            <a:fgClr>
              <a:srgbClr val="000080"/>
            </a:fgClr>
            <a:bgClr>
              <a:srgbClr val="FF00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29" name="Freeform 153"/>
          <p:cNvSpPr>
            <a:spLocks/>
          </p:cNvSpPr>
          <p:nvPr/>
        </p:nvSpPr>
        <p:spPr bwMode="auto">
          <a:xfrm>
            <a:off x="5940425" y="5672138"/>
            <a:ext cx="309563" cy="771525"/>
          </a:xfrm>
          <a:custGeom>
            <a:avLst/>
            <a:gdLst>
              <a:gd name="T0" fmla="*/ 0 w 189"/>
              <a:gd name="T1" fmla="*/ 489 h 489"/>
              <a:gd name="T2" fmla="*/ 0 w 189"/>
              <a:gd name="T3" fmla="*/ 9 h 489"/>
              <a:gd name="T4" fmla="*/ 54 w 189"/>
              <a:gd name="T5" fmla="*/ 0 h 489"/>
              <a:gd name="T6" fmla="*/ 189 w 189"/>
              <a:gd name="T7" fmla="*/ 24 h 489"/>
              <a:gd name="T8" fmla="*/ 186 w 189"/>
              <a:gd name="T9" fmla="*/ 489 h 489"/>
              <a:gd name="T10" fmla="*/ 0 w 189"/>
              <a:gd name="T11" fmla="*/ 48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9" h="489">
                <a:moveTo>
                  <a:pt x="0" y="489"/>
                </a:moveTo>
                <a:lnTo>
                  <a:pt x="0" y="9"/>
                </a:lnTo>
                <a:lnTo>
                  <a:pt x="54" y="0"/>
                </a:lnTo>
                <a:lnTo>
                  <a:pt x="189" y="24"/>
                </a:lnTo>
                <a:lnTo>
                  <a:pt x="186" y="489"/>
                </a:lnTo>
                <a:lnTo>
                  <a:pt x="0" y="489"/>
                </a:ln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accent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30" name="Freeform 154"/>
          <p:cNvSpPr>
            <a:spLocks/>
          </p:cNvSpPr>
          <p:nvPr/>
        </p:nvSpPr>
        <p:spPr bwMode="auto">
          <a:xfrm>
            <a:off x="6240463" y="5681663"/>
            <a:ext cx="623887" cy="762000"/>
          </a:xfrm>
          <a:custGeom>
            <a:avLst/>
            <a:gdLst>
              <a:gd name="T0" fmla="*/ 0 w 390"/>
              <a:gd name="T1" fmla="*/ 471 h 471"/>
              <a:gd name="T2" fmla="*/ 0 w 390"/>
              <a:gd name="T3" fmla="*/ 0 h 471"/>
              <a:gd name="T4" fmla="*/ 48 w 390"/>
              <a:gd name="T5" fmla="*/ 117 h 471"/>
              <a:gd name="T6" fmla="*/ 96 w 390"/>
              <a:gd name="T7" fmla="*/ 195 h 471"/>
              <a:gd name="T8" fmla="*/ 162 w 390"/>
              <a:gd name="T9" fmla="*/ 243 h 471"/>
              <a:gd name="T10" fmla="*/ 189 w 390"/>
              <a:gd name="T11" fmla="*/ 249 h 471"/>
              <a:gd name="T12" fmla="*/ 252 w 390"/>
              <a:gd name="T13" fmla="*/ 243 h 471"/>
              <a:gd name="T14" fmla="*/ 285 w 390"/>
              <a:gd name="T15" fmla="*/ 201 h 471"/>
              <a:gd name="T16" fmla="*/ 354 w 390"/>
              <a:gd name="T17" fmla="*/ 132 h 471"/>
              <a:gd name="T18" fmla="*/ 387 w 390"/>
              <a:gd name="T19" fmla="*/ 102 h 471"/>
              <a:gd name="T20" fmla="*/ 390 w 390"/>
              <a:gd name="T21" fmla="*/ 471 h 471"/>
              <a:gd name="T22" fmla="*/ 0 w 390"/>
              <a:gd name="T23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0" h="471">
                <a:moveTo>
                  <a:pt x="0" y="471"/>
                </a:moveTo>
                <a:lnTo>
                  <a:pt x="0" y="0"/>
                </a:lnTo>
                <a:lnTo>
                  <a:pt x="48" y="117"/>
                </a:lnTo>
                <a:lnTo>
                  <a:pt x="96" y="195"/>
                </a:lnTo>
                <a:lnTo>
                  <a:pt x="162" y="243"/>
                </a:lnTo>
                <a:lnTo>
                  <a:pt x="189" y="249"/>
                </a:lnTo>
                <a:lnTo>
                  <a:pt x="252" y="243"/>
                </a:lnTo>
                <a:lnTo>
                  <a:pt x="285" y="201"/>
                </a:lnTo>
                <a:lnTo>
                  <a:pt x="354" y="132"/>
                </a:lnTo>
                <a:lnTo>
                  <a:pt x="387" y="102"/>
                </a:lnTo>
                <a:lnTo>
                  <a:pt x="390" y="471"/>
                </a:lnTo>
                <a:lnTo>
                  <a:pt x="0" y="471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rgbClr val="FF00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31" name="Freeform 155"/>
          <p:cNvSpPr>
            <a:spLocks/>
          </p:cNvSpPr>
          <p:nvPr/>
        </p:nvSpPr>
        <p:spPr bwMode="auto">
          <a:xfrm>
            <a:off x="6845300" y="5872163"/>
            <a:ext cx="1819275" cy="571500"/>
          </a:xfrm>
          <a:custGeom>
            <a:avLst/>
            <a:gdLst>
              <a:gd name="T0" fmla="*/ 0 w 1137"/>
              <a:gd name="T1" fmla="*/ 357 h 357"/>
              <a:gd name="T2" fmla="*/ 0 w 1137"/>
              <a:gd name="T3" fmla="*/ 0 h 357"/>
              <a:gd name="T4" fmla="*/ 135 w 1137"/>
              <a:gd name="T5" fmla="*/ 42 h 357"/>
              <a:gd name="T6" fmla="*/ 261 w 1137"/>
              <a:gd name="T7" fmla="*/ 69 h 357"/>
              <a:gd name="T8" fmla="*/ 423 w 1137"/>
              <a:gd name="T9" fmla="*/ 96 h 357"/>
              <a:gd name="T10" fmla="*/ 522 w 1137"/>
              <a:gd name="T11" fmla="*/ 90 h 357"/>
              <a:gd name="T12" fmla="*/ 666 w 1137"/>
              <a:gd name="T13" fmla="*/ 84 h 357"/>
              <a:gd name="T14" fmla="*/ 828 w 1137"/>
              <a:gd name="T15" fmla="*/ 108 h 357"/>
              <a:gd name="T16" fmla="*/ 966 w 1137"/>
              <a:gd name="T17" fmla="*/ 147 h 357"/>
              <a:gd name="T18" fmla="*/ 1137 w 1137"/>
              <a:gd name="T19" fmla="*/ 222 h 357"/>
              <a:gd name="T20" fmla="*/ 1137 w 1137"/>
              <a:gd name="T21" fmla="*/ 354 h 357"/>
              <a:gd name="T22" fmla="*/ 18 w 1137"/>
              <a:gd name="T23" fmla="*/ 354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7" h="357">
                <a:moveTo>
                  <a:pt x="0" y="357"/>
                </a:moveTo>
                <a:lnTo>
                  <a:pt x="0" y="0"/>
                </a:lnTo>
                <a:lnTo>
                  <a:pt x="135" y="42"/>
                </a:lnTo>
                <a:lnTo>
                  <a:pt x="261" y="69"/>
                </a:lnTo>
                <a:lnTo>
                  <a:pt x="423" y="96"/>
                </a:lnTo>
                <a:lnTo>
                  <a:pt x="522" y="90"/>
                </a:lnTo>
                <a:lnTo>
                  <a:pt x="666" y="84"/>
                </a:lnTo>
                <a:lnTo>
                  <a:pt x="828" y="108"/>
                </a:lnTo>
                <a:lnTo>
                  <a:pt x="966" y="147"/>
                </a:lnTo>
                <a:lnTo>
                  <a:pt x="1137" y="222"/>
                </a:lnTo>
                <a:lnTo>
                  <a:pt x="1137" y="354"/>
                </a:lnTo>
                <a:lnTo>
                  <a:pt x="18" y="354"/>
                </a:lnTo>
              </a:path>
            </a:pathLst>
          </a:custGeom>
          <a:pattFill prst="wdUpDiag">
            <a:fgClr>
              <a:srgbClr val="FF0000"/>
            </a:fgClr>
            <a:bgClr>
              <a:schemeClr val="accent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41" name="Text Box 165"/>
          <p:cNvSpPr txBox="1">
            <a:spLocks noChangeArrowheads="1"/>
          </p:cNvSpPr>
          <p:nvPr/>
        </p:nvSpPr>
        <p:spPr bwMode="auto">
          <a:xfrm rot="16200000">
            <a:off x="4533107" y="5441156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endParaRPr lang="cs-CZ" altLang="en-US"/>
          </a:p>
        </p:txBody>
      </p:sp>
      <p:sp>
        <p:nvSpPr>
          <p:cNvPr id="152743" name="Freeform 167"/>
          <p:cNvSpPr>
            <a:spLocks/>
          </p:cNvSpPr>
          <p:nvPr/>
        </p:nvSpPr>
        <p:spPr bwMode="auto">
          <a:xfrm>
            <a:off x="6858000" y="5237163"/>
            <a:ext cx="376238" cy="714375"/>
          </a:xfrm>
          <a:custGeom>
            <a:avLst/>
            <a:gdLst>
              <a:gd name="T0" fmla="*/ 0 w 237"/>
              <a:gd name="T1" fmla="*/ 369 h 429"/>
              <a:gd name="T2" fmla="*/ 105 w 237"/>
              <a:gd name="T3" fmla="*/ 243 h 429"/>
              <a:gd name="T4" fmla="*/ 186 w 237"/>
              <a:gd name="T5" fmla="*/ 108 h 429"/>
              <a:gd name="T6" fmla="*/ 237 w 237"/>
              <a:gd name="T7" fmla="*/ 0 h 429"/>
              <a:gd name="T8" fmla="*/ 237 w 237"/>
              <a:gd name="T9" fmla="*/ 429 h 429"/>
              <a:gd name="T10" fmla="*/ 108 w 237"/>
              <a:gd name="T11" fmla="*/ 399 h 429"/>
              <a:gd name="T12" fmla="*/ 0 w 237"/>
              <a:gd name="T13" fmla="*/ 36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7" h="429">
                <a:moveTo>
                  <a:pt x="0" y="369"/>
                </a:moveTo>
                <a:lnTo>
                  <a:pt x="105" y="243"/>
                </a:lnTo>
                <a:lnTo>
                  <a:pt x="186" y="108"/>
                </a:lnTo>
                <a:lnTo>
                  <a:pt x="237" y="0"/>
                </a:lnTo>
                <a:lnTo>
                  <a:pt x="237" y="429"/>
                </a:lnTo>
                <a:lnTo>
                  <a:pt x="108" y="399"/>
                </a:lnTo>
                <a:lnTo>
                  <a:pt x="0" y="36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rgbClr val="0080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45" name="Freeform 169"/>
          <p:cNvSpPr>
            <a:spLocks/>
          </p:cNvSpPr>
          <p:nvPr/>
        </p:nvSpPr>
        <p:spPr bwMode="auto">
          <a:xfrm>
            <a:off x="6838950" y="5870575"/>
            <a:ext cx="400050" cy="576263"/>
          </a:xfrm>
          <a:custGeom>
            <a:avLst/>
            <a:gdLst>
              <a:gd name="T0" fmla="*/ 3 w 258"/>
              <a:gd name="T1" fmla="*/ 0 h 363"/>
              <a:gd name="T2" fmla="*/ 0 w 258"/>
              <a:gd name="T3" fmla="*/ 363 h 363"/>
              <a:gd name="T4" fmla="*/ 258 w 258"/>
              <a:gd name="T5" fmla="*/ 363 h 363"/>
              <a:gd name="T6" fmla="*/ 258 w 258"/>
              <a:gd name="T7" fmla="*/ 72 h 363"/>
              <a:gd name="T8" fmla="*/ 117 w 258"/>
              <a:gd name="T9" fmla="*/ 39 h 363"/>
              <a:gd name="T10" fmla="*/ 3 w 258"/>
              <a:gd name="T11" fmla="*/ 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8" h="363">
                <a:moveTo>
                  <a:pt x="3" y="0"/>
                </a:moveTo>
                <a:lnTo>
                  <a:pt x="0" y="363"/>
                </a:lnTo>
                <a:lnTo>
                  <a:pt x="258" y="363"/>
                </a:lnTo>
                <a:lnTo>
                  <a:pt x="258" y="72"/>
                </a:lnTo>
                <a:lnTo>
                  <a:pt x="117" y="39"/>
                </a:lnTo>
                <a:lnTo>
                  <a:pt x="3" y="0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rgbClr val="FF00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46" name="Text Box 170"/>
          <p:cNvSpPr txBox="1">
            <a:spLocks noChangeArrowheads="1"/>
          </p:cNvSpPr>
          <p:nvPr/>
        </p:nvSpPr>
        <p:spPr bwMode="auto">
          <a:xfrm>
            <a:off x="685800" y="2757488"/>
            <a:ext cx="3962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dirty="0"/>
              <a:t>Pravděpodobnost, že červená </a:t>
            </a:r>
            <a:r>
              <a:rPr lang="cs-CZ" altLang="en-US" dirty="0" smtClean="0"/>
              <a:t>třída </a:t>
            </a:r>
            <a:r>
              <a:rPr lang="cs-CZ" altLang="en-US" dirty="0"/>
              <a:t>je chybně klasifikována </a:t>
            </a:r>
            <a:r>
              <a:rPr lang="cs-CZ" altLang="en-US" dirty="0" smtClean="0"/>
              <a:t>jako</a:t>
            </a:r>
            <a:r>
              <a:rPr lang="en-US" altLang="en-US" dirty="0" smtClean="0"/>
              <a:t> </a:t>
            </a:r>
            <a:r>
              <a:rPr lang="cs-CZ" altLang="en-US" dirty="0"/>
              <a:t>modrá </a:t>
            </a:r>
          </a:p>
        </p:txBody>
      </p:sp>
      <p:sp>
        <p:nvSpPr>
          <p:cNvPr id="152747" name="Line 171"/>
          <p:cNvSpPr>
            <a:spLocks noChangeShapeType="1"/>
          </p:cNvSpPr>
          <p:nvPr/>
        </p:nvSpPr>
        <p:spPr bwMode="auto">
          <a:xfrm flipH="1">
            <a:off x="1676400" y="3408363"/>
            <a:ext cx="99060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48" name="Line 172"/>
          <p:cNvSpPr>
            <a:spLocks noChangeShapeType="1"/>
          </p:cNvSpPr>
          <p:nvPr/>
        </p:nvSpPr>
        <p:spPr bwMode="auto">
          <a:xfrm>
            <a:off x="2667000" y="3408363"/>
            <a:ext cx="45720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 rot="16200000">
                <a:off x="4066233" y="4760267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en-US" altLang="en-US" sz="2400" b="0" i="1" dirty="0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066233" y="4760267"/>
                <a:ext cx="1295400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 rot="16200000">
                <a:off x="-239067" y="4760268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en-US" altLang="en-US" sz="2400" b="0" i="1" dirty="0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39067" y="4760268"/>
                <a:ext cx="1295400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/>
              <a:t>Posteriorní pravděpodobnosti pro různé apriorní pravděpodobnosti 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800" dirty="0"/>
              <a:t>Změna apriorních pravděpodobností tříd může vézt k různým rozhodnutím</a:t>
            </a:r>
          </a:p>
        </p:txBody>
      </p:sp>
      <p:pic>
        <p:nvPicPr>
          <p:cNvPr id="151556" name="Picture 4" descr="posts_050_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b="7254"/>
          <a:stretch>
            <a:fillRect/>
          </a:stretch>
        </p:blipFill>
        <p:spPr bwMode="auto">
          <a:xfrm>
            <a:off x="3159125" y="3733800"/>
            <a:ext cx="2860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Picture 5" descr="posts_099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b="7254"/>
          <a:stretch>
            <a:fillRect/>
          </a:stretch>
        </p:blipFill>
        <p:spPr bwMode="auto">
          <a:xfrm>
            <a:off x="6054725" y="3733800"/>
            <a:ext cx="28606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8" name="Picture 6" descr="posts_13_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b="7254"/>
          <a:stretch>
            <a:fillRect/>
          </a:stretch>
        </p:blipFill>
        <p:spPr bwMode="auto">
          <a:xfrm>
            <a:off x="263525" y="3733800"/>
            <a:ext cx="2860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729" name="Text Box 177"/>
          <p:cNvSpPr txBox="1">
            <a:spLocks noChangeArrowheads="1"/>
          </p:cNvSpPr>
          <p:nvPr/>
        </p:nvSpPr>
        <p:spPr bwMode="auto">
          <a:xfrm>
            <a:off x="1143000" y="59578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</a:t>
            </a:r>
            <a:r>
              <a:rPr lang="cs-CZ" altLang="en-US"/>
              <a:t>x</a:t>
            </a:r>
          </a:p>
        </p:txBody>
      </p:sp>
      <p:sp>
        <p:nvSpPr>
          <p:cNvPr id="151732" name="Rectangle 180"/>
          <p:cNvSpPr>
            <a:spLocks noChangeArrowheads="1"/>
          </p:cNvSpPr>
          <p:nvPr/>
        </p:nvSpPr>
        <p:spPr bwMode="auto">
          <a:xfrm>
            <a:off x="266700" y="3805238"/>
            <a:ext cx="700088" cy="21812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733" name="Rectangle 181"/>
          <p:cNvSpPr>
            <a:spLocks noChangeArrowheads="1"/>
          </p:cNvSpPr>
          <p:nvPr/>
        </p:nvSpPr>
        <p:spPr bwMode="auto">
          <a:xfrm>
            <a:off x="966788" y="3805238"/>
            <a:ext cx="238125" cy="218122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734" name="Rectangle 182"/>
          <p:cNvSpPr>
            <a:spLocks noChangeArrowheads="1"/>
          </p:cNvSpPr>
          <p:nvPr/>
        </p:nvSpPr>
        <p:spPr bwMode="auto">
          <a:xfrm>
            <a:off x="1204913" y="3810000"/>
            <a:ext cx="433387" cy="21812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735" name="Rectangle 183"/>
          <p:cNvSpPr>
            <a:spLocks noChangeArrowheads="1"/>
          </p:cNvSpPr>
          <p:nvPr/>
        </p:nvSpPr>
        <p:spPr bwMode="auto">
          <a:xfrm>
            <a:off x="1638300" y="3805238"/>
            <a:ext cx="1404938" cy="218122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736" name="Rectangle 184"/>
          <p:cNvSpPr>
            <a:spLocks noChangeArrowheads="1"/>
          </p:cNvSpPr>
          <p:nvPr/>
        </p:nvSpPr>
        <p:spPr bwMode="auto">
          <a:xfrm>
            <a:off x="4767263" y="3810000"/>
            <a:ext cx="1166812" cy="218122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737" name="Rectangle 185"/>
          <p:cNvSpPr>
            <a:spLocks noChangeArrowheads="1"/>
          </p:cNvSpPr>
          <p:nvPr/>
        </p:nvSpPr>
        <p:spPr bwMode="auto">
          <a:xfrm>
            <a:off x="3167063" y="3810000"/>
            <a:ext cx="1600200" cy="21812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738" name="Rectangle 186"/>
          <p:cNvSpPr>
            <a:spLocks noChangeArrowheads="1"/>
          </p:cNvSpPr>
          <p:nvPr/>
        </p:nvSpPr>
        <p:spPr bwMode="auto">
          <a:xfrm>
            <a:off x="6053138" y="3810000"/>
            <a:ext cx="2781300" cy="21812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739" name="Text Box 187"/>
          <p:cNvSpPr txBox="1">
            <a:spLocks noChangeArrowheads="1"/>
          </p:cNvSpPr>
          <p:nvPr/>
        </p:nvSpPr>
        <p:spPr bwMode="auto">
          <a:xfrm>
            <a:off x="4267200" y="59578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</a:t>
            </a:r>
            <a:r>
              <a:rPr lang="cs-CZ" altLang="en-US"/>
              <a:t>x</a:t>
            </a:r>
          </a:p>
        </p:txBody>
      </p:sp>
      <p:sp>
        <p:nvSpPr>
          <p:cNvPr id="151740" name="Text Box 188"/>
          <p:cNvSpPr txBox="1">
            <a:spLocks noChangeArrowheads="1"/>
          </p:cNvSpPr>
          <p:nvPr/>
        </p:nvSpPr>
        <p:spPr bwMode="auto">
          <a:xfrm>
            <a:off x="7086600" y="59578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</a:t>
            </a:r>
            <a:r>
              <a:rPr lang="cs-CZ" altLang="en-US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63525" y="3262039"/>
                <a:ext cx="2740025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altLang="en-US" sz="20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altLang="en-US" sz="2000" dirty="0">
                                <a:latin typeface="cmmi10" pitchFamily="34" charset="0"/>
                              </a:rPr>
                              <m:t>!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altLang="en-US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altLang="en-US" sz="2000" dirty="0">
                                <a:latin typeface="cmmi10" pitchFamily="34" charset="0"/>
                              </a:rPr>
                              <m:t>!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5" y="3262039"/>
                <a:ext cx="2740025" cy="529184"/>
              </a:xfrm>
              <a:prstGeom prst="rect">
                <a:avLst/>
              </a:prstGeom>
              <a:blipFill rotWithShape="1"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167063" y="3262039"/>
                <a:ext cx="2740025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altLang="en-US" sz="20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altLang="en-US" sz="2000" dirty="0">
                                <a:latin typeface="cmmi10" pitchFamily="34" charset="0"/>
                              </a:rPr>
                              <m:t>!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altLang="en-US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altLang="en-US" sz="2000" dirty="0">
                                <a:latin typeface="cmmi10" pitchFamily="34" charset="0"/>
                              </a:rPr>
                              <m:t>!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063" y="3262039"/>
                <a:ext cx="2740025" cy="529184"/>
              </a:xfrm>
              <a:prstGeom prst="rect">
                <a:avLst/>
              </a:prstGeom>
              <a:blipFill rotWithShape="1">
                <a:blip r:embed="rId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943601" y="3263900"/>
                <a:ext cx="3047999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altLang="en-US" sz="20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altLang="en-US" sz="2000" dirty="0">
                                <a:latin typeface="cmmi10" pitchFamily="34" charset="0"/>
                              </a:rPr>
                              <m:t>!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99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altLang="en-US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altLang="en-US" sz="2000" dirty="0">
                                <a:latin typeface="cmmi10" pitchFamily="34" charset="0"/>
                              </a:rPr>
                              <m:t>!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3263900"/>
                <a:ext cx="3047999" cy="529504"/>
              </a:xfrm>
              <a:prstGeom prst="rect">
                <a:avLst/>
              </a:prstGeom>
              <a:blipFill rotWithShape="1"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gaussmixe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5200"/>
            <a:ext cx="91440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Vícerozměrné příznaky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400" dirty="0"/>
              <a:t>Místo jednorozměrného příznaku máme </a:t>
            </a:r>
            <a:r>
              <a:rPr lang="en-US" altLang="en-US" sz="2400" dirty="0"/>
              <a:t>N </a:t>
            </a:r>
            <a:r>
              <a:rPr lang="cs-CZ" altLang="en-US" sz="2400" dirty="0"/>
              <a:t>rozměrný příznakový vektor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…,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cs-CZ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cs-CZ" altLang="en-US" sz="2000" dirty="0"/>
              <a:t>např. </a:t>
            </a:r>
            <a:r>
              <a:rPr lang="en-US" altLang="en-US" sz="2000" dirty="0"/>
              <a:t>[</a:t>
            </a:r>
            <a:r>
              <a:rPr lang="cs-CZ" altLang="en-US" sz="2000" dirty="0"/>
              <a:t>váha, červenost</a:t>
            </a:r>
            <a:r>
              <a:rPr lang="en-US" altLang="en-US" sz="2000" dirty="0"/>
              <a:t>]</a:t>
            </a:r>
            <a:endParaRPr lang="cs-CZ" altLang="en-US" sz="2000" dirty="0"/>
          </a:p>
          <a:p>
            <a:pPr lvl="1">
              <a:lnSpc>
                <a:spcPct val="80000"/>
              </a:lnSpc>
            </a:pPr>
            <a:r>
              <a:rPr lang="cs-CZ" altLang="en-US" sz="2000" dirty="0"/>
              <a:t>MAP klasifikátor opět vybírá nejpravděpodobnější třídu</a:t>
            </a: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 rot="16200000">
            <a:off x="799307" y="3480593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ym typeface="Wingdings" pitchFamily="2" charset="2"/>
              </a:rPr>
              <a:t></a:t>
            </a:r>
            <a:endParaRPr lang="cs-CZ" altLang="en-US"/>
          </a:p>
        </p:txBody>
      </p:sp>
      <p:sp>
        <p:nvSpPr>
          <p:cNvPr id="154655" name="Text Box 31"/>
          <p:cNvSpPr txBox="1">
            <a:spLocks noChangeArrowheads="1"/>
          </p:cNvSpPr>
          <p:nvPr/>
        </p:nvSpPr>
        <p:spPr bwMode="auto">
          <a:xfrm rot="-1626404">
            <a:off x="6400800" y="5707390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400" dirty="0">
                <a:sym typeface="Wingdings" pitchFamily="2" charset="2"/>
              </a:rPr>
              <a:t>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656" name="Text Box 32"/>
          <p:cNvSpPr txBox="1">
            <a:spLocks noChangeArrowheads="1"/>
          </p:cNvSpPr>
          <p:nvPr/>
        </p:nvSpPr>
        <p:spPr bwMode="auto">
          <a:xfrm rot="1548830">
            <a:off x="2362200" y="5707390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400" dirty="0">
                <a:sym typeface="Wingdings" pitchFamily="2" charset="2"/>
              </a:rPr>
              <a:t>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4800" y="311973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en-US" altLang="en-US" sz="2400" b="0" i="1" dirty="0" smtClean="0">
                          <a:latin typeface="Cambria Math"/>
                        </a:rPr>
                        <m:t>,</m:t>
                      </m:r>
                      <m:r>
                        <a:rPr lang="en-US" altLang="en-US" sz="2400" b="1" i="0" dirty="0" smtClean="0">
                          <a:latin typeface="Cambria Math"/>
                        </a:rPr>
                        <m:t>𝐱</m:t>
                      </m:r>
                      <m:r>
                        <a:rPr lang="cs-CZ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119735"/>
                <a:ext cx="129540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Parametrické modely</a:t>
            </a:r>
          </a:p>
        </p:txBody>
      </p:sp>
      <p:sp>
        <p:nvSpPr>
          <p:cNvPr id="134206" name="Rectangle 6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4384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cs-CZ" altLang="en-US" sz="2000" dirty="0"/>
              <a:t>Pro rozpoznávání s MAP klasifikátorem jsme doposud předpokládali, že známe skutečná rozloženi</a:t>
            </a:r>
          </a:p>
          <a:p>
            <a:pPr lvl="2">
              <a:lnSpc>
                <a:spcPct val="80000"/>
              </a:lnSpc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cs-CZ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</a:pPr>
            <a:r>
              <a:rPr lang="cs-CZ" altLang="en-US" sz="1800" dirty="0"/>
              <a:t>nebo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</a:pPr>
            <a:r>
              <a:rPr lang="cs-CZ" altLang="en-US" sz="1800" dirty="0"/>
              <a:t>nebo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en-US" sz="2000" dirty="0"/>
              <a:t> a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cs-CZ" altLang="en-US" sz="2000" dirty="0"/>
              <a:t>Ve skutečnosti ale většinou známe jen trénovací vzory</a:t>
            </a:r>
          </a:p>
          <a:p>
            <a:pPr lvl="1">
              <a:lnSpc>
                <a:spcPct val="80000"/>
              </a:lnSpc>
            </a:pPr>
            <a:r>
              <a:rPr lang="cs-CZ" altLang="en-US" sz="2000" dirty="0"/>
              <a:t>Pokusíme se tato rozložení odhadnout z dat – budeme trénovat statistické modely</a:t>
            </a:r>
          </a:p>
        </p:txBody>
      </p:sp>
      <p:grpSp>
        <p:nvGrpSpPr>
          <p:cNvPr id="134147" name="Group 3"/>
          <p:cNvGrpSpPr>
            <a:grpSpLocks/>
          </p:cNvGrpSpPr>
          <p:nvPr/>
        </p:nvGrpSpPr>
        <p:grpSpPr bwMode="auto">
          <a:xfrm>
            <a:off x="684213" y="4222750"/>
            <a:ext cx="7561262" cy="1873250"/>
            <a:chOff x="385" y="436"/>
            <a:chExt cx="4763" cy="1180"/>
          </a:xfrm>
        </p:grpSpPr>
        <p:grpSp>
          <p:nvGrpSpPr>
            <p:cNvPr id="134148" name="Group 4"/>
            <p:cNvGrpSpPr>
              <a:grpSpLocks/>
            </p:cNvGrpSpPr>
            <p:nvPr/>
          </p:nvGrpSpPr>
          <p:grpSpPr bwMode="auto">
            <a:xfrm>
              <a:off x="385" y="436"/>
              <a:ext cx="4763" cy="1180"/>
              <a:chOff x="476" y="2613"/>
              <a:chExt cx="4763" cy="1180"/>
            </a:xfrm>
          </p:grpSpPr>
          <p:sp>
            <p:nvSpPr>
              <p:cNvPr id="134149" name="Line 5"/>
              <p:cNvSpPr>
                <a:spLocks noChangeShapeType="1"/>
              </p:cNvSpPr>
              <p:nvPr/>
            </p:nvSpPr>
            <p:spPr bwMode="auto">
              <a:xfrm>
                <a:off x="476" y="3702"/>
                <a:ext cx="47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0" name="Freeform 6"/>
              <p:cNvSpPr>
                <a:spLocks/>
              </p:cNvSpPr>
              <p:nvPr/>
            </p:nvSpPr>
            <p:spPr bwMode="auto">
              <a:xfrm>
                <a:off x="1882" y="2848"/>
                <a:ext cx="1565" cy="854"/>
              </a:xfrm>
              <a:custGeom>
                <a:avLst/>
                <a:gdLst>
                  <a:gd name="T0" fmla="*/ 0 w 2087"/>
                  <a:gd name="T1" fmla="*/ 839 h 854"/>
                  <a:gd name="T2" fmla="*/ 136 w 2087"/>
                  <a:gd name="T3" fmla="*/ 839 h 854"/>
                  <a:gd name="T4" fmla="*/ 363 w 2087"/>
                  <a:gd name="T5" fmla="*/ 748 h 854"/>
                  <a:gd name="T6" fmla="*/ 590 w 2087"/>
                  <a:gd name="T7" fmla="*/ 521 h 854"/>
                  <a:gd name="T8" fmla="*/ 862 w 2087"/>
                  <a:gd name="T9" fmla="*/ 68 h 854"/>
                  <a:gd name="T10" fmla="*/ 1043 w 2087"/>
                  <a:gd name="T11" fmla="*/ 113 h 854"/>
                  <a:gd name="T12" fmla="*/ 1180 w 2087"/>
                  <a:gd name="T13" fmla="*/ 22 h 854"/>
                  <a:gd name="T14" fmla="*/ 1316 w 2087"/>
                  <a:gd name="T15" fmla="*/ 159 h 854"/>
                  <a:gd name="T16" fmla="*/ 1542 w 2087"/>
                  <a:gd name="T17" fmla="*/ 567 h 854"/>
                  <a:gd name="T18" fmla="*/ 1860 w 2087"/>
                  <a:gd name="T19" fmla="*/ 794 h 854"/>
                  <a:gd name="T20" fmla="*/ 2087 w 2087"/>
                  <a:gd name="T21" fmla="*/ 83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7" h="854">
                    <a:moveTo>
                      <a:pt x="0" y="839"/>
                    </a:moveTo>
                    <a:cubicBezTo>
                      <a:pt x="38" y="846"/>
                      <a:pt x="76" y="854"/>
                      <a:pt x="136" y="839"/>
                    </a:cubicBezTo>
                    <a:cubicBezTo>
                      <a:pt x="196" y="824"/>
                      <a:pt x="288" y="801"/>
                      <a:pt x="363" y="748"/>
                    </a:cubicBezTo>
                    <a:cubicBezTo>
                      <a:pt x="438" y="695"/>
                      <a:pt x="507" y="634"/>
                      <a:pt x="590" y="521"/>
                    </a:cubicBezTo>
                    <a:cubicBezTo>
                      <a:pt x="673" y="408"/>
                      <a:pt x="787" y="136"/>
                      <a:pt x="862" y="68"/>
                    </a:cubicBezTo>
                    <a:cubicBezTo>
                      <a:pt x="937" y="0"/>
                      <a:pt x="990" y="121"/>
                      <a:pt x="1043" y="113"/>
                    </a:cubicBezTo>
                    <a:cubicBezTo>
                      <a:pt x="1096" y="105"/>
                      <a:pt x="1135" y="14"/>
                      <a:pt x="1180" y="22"/>
                    </a:cubicBezTo>
                    <a:cubicBezTo>
                      <a:pt x="1225" y="30"/>
                      <a:pt x="1256" y="68"/>
                      <a:pt x="1316" y="159"/>
                    </a:cubicBezTo>
                    <a:cubicBezTo>
                      <a:pt x="1376" y="250"/>
                      <a:pt x="1451" y="461"/>
                      <a:pt x="1542" y="567"/>
                    </a:cubicBezTo>
                    <a:cubicBezTo>
                      <a:pt x="1633" y="673"/>
                      <a:pt x="1769" y="749"/>
                      <a:pt x="1860" y="794"/>
                    </a:cubicBezTo>
                    <a:cubicBezTo>
                      <a:pt x="1951" y="839"/>
                      <a:pt x="2019" y="839"/>
                      <a:pt x="2087" y="839"/>
                    </a:cubicBezTo>
                  </a:path>
                </a:pathLst>
              </a:custGeom>
              <a:noFill/>
              <a:ln w="25400" cap="rnd">
                <a:solidFill>
                  <a:srgbClr val="333399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1" name="Freeform 7"/>
              <p:cNvSpPr>
                <a:spLocks/>
              </p:cNvSpPr>
              <p:nvPr/>
            </p:nvSpPr>
            <p:spPr bwMode="auto">
              <a:xfrm>
                <a:off x="2733" y="3173"/>
                <a:ext cx="2143" cy="529"/>
              </a:xfrm>
              <a:custGeom>
                <a:avLst/>
                <a:gdLst>
                  <a:gd name="T0" fmla="*/ 0 w 2858"/>
                  <a:gd name="T1" fmla="*/ 506 h 529"/>
                  <a:gd name="T2" fmla="*/ 182 w 2858"/>
                  <a:gd name="T3" fmla="*/ 506 h 529"/>
                  <a:gd name="T4" fmla="*/ 635 w 2858"/>
                  <a:gd name="T5" fmla="*/ 370 h 529"/>
                  <a:gd name="T6" fmla="*/ 998 w 2858"/>
                  <a:gd name="T7" fmla="*/ 98 h 529"/>
                  <a:gd name="T8" fmla="*/ 1316 w 2858"/>
                  <a:gd name="T9" fmla="*/ 7 h 529"/>
                  <a:gd name="T10" fmla="*/ 1588 w 2858"/>
                  <a:gd name="T11" fmla="*/ 143 h 529"/>
                  <a:gd name="T12" fmla="*/ 1769 w 2858"/>
                  <a:gd name="T13" fmla="*/ 143 h 529"/>
                  <a:gd name="T14" fmla="*/ 2132 w 2858"/>
                  <a:gd name="T15" fmla="*/ 370 h 529"/>
                  <a:gd name="T16" fmla="*/ 2404 w 2858"/>
                  <a:gd name="T17" fmla="*/ 461 h 529"/>
                  <a:gd name="T18" fmla="*/ 2858 w 2858"/>
                  <a:gd name="T19" fmla="*/ 50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8" h="529">
                    <a:moveTo>
                      <a:pt x="0" y="506"/>
                    </a:moveTo>
                    <a:cubicBezTo>
                      <a:pt x="38" y="517"/>
                      <a:pt x="76" y="529"/>
                      <a:pt x="182" y="506"/>
                    </a:cubicBezTo>
                    <a:cubicBezTo>
                      <a:pt x="288" y="483"/>
                      <a:pt x="499" y="438"/>
                      <a:pt x="635" y="370"/>
                    </a:cubicBezTo>
                    <a:cubicBezTo>
                      <a:pt x="771" y="302"/>
                      <a:pt x="884" y="159"/>
                      <a:pt x="998" y="98"/>
                    </a:cubicBezTo>
                    <a:cubicBezTo>
                      <a:pt x="1112" y="37"/>
                      <a:pt x="1218" y="0"/>
                      <a:pt x="1316" y="7"/>
                    </a:cubicBezTo>
                    <a:cubicBezTo>
                      <a:pt x="1414" y="14"/>
                      <a:pt x="1513" y="120"/>
                      <a:pt x="1588" y="143"/>
                    </a:cubicBezTo>
                    <a:cubicBezTo>
                      <a:pt x="1663" y="166"/>
                      <a:pt x="1678" y="105"/>
                      <a:pt x="1769" y="143"/>
                    </a:cubicBezTo>
                    <a:cubicBezTo>
                      <a:pt x="1860" y="181"/>
                      <a:pt x="2026" y="317"/>
                      <a:pt x="2132" y="370"/>
                    </a:cubicBezTo>
                    <a:cubicBezTo>
                      <a:pt x="2238" y="423"/>
                      <a:pt x="2283" y="438"/>
                      <a:pt x="2404" y="461"/>
                    </a:cubicBezTo>
                    <a:cubicBezTo>
                      <a:pt x="2525" y="484"/>
                      <a:pt x="2691" y="495"/>
                      <a:pt x="2858" y="506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2" name="Text Box 8"/>
              <p:cNvSpPr txBox="1">
                <a:spLocks noChangeArrowheads="1"/>
              </p:cNvSpPr>
              <p:nvPr/>
            </p:nvSpPr>
            <p:spPr bwMode="auto">
              <a:xfrm>
                <a:off x="2336" y="2613"/>
                <a:ext cx="81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333399"/>
                    </a:solidFill>
                  </a:rPr>
                  <a:t>unvoiced</a:t>
                </a:r>
                <a:endParaRPr lang="cs-CZ" altLang="en-US">
                  <a:solidFill>
                    <a:srgbClr val="333399"/>
                  </a:solidFill>
                </a:endParaRPr>
              </a:p>
            </p:txBody>
          </p:sp>
          <p:sp>
            <p:nvSpPr>
              <p:cNvPr id="134153" name="Text Box 9"/>
              <p:cNvSpPr txBox="1">
                <a:spLocks noChangeArrowheads="1"/>
              </p:cNvSpPr>
              <p:nvPr/>
            </p:nvSpPr>
            <p:spPr bwMode="auto">
              <a:xfrm>
                <a:off x="3516" y="2613"/>
                <a:ext cx="58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voiced</a:t>
                </a:r>
                <a:endParaRPr lang="cs-CZ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4154" name="Line 10"/>
              <p:cNvSpPr>
                <a:spLocks noChangeShapeType="1"/>
              </p:cNvSpPr>
              <p:nvPr/>
            </p:nvSpPr>
            <p:spPr bwMode="auto">
              <a:xfrm flipV="1">
                <a:off x="2562" y="2795"/>
                <a:ext cx="0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5" name="Freeform 11"/>
              <p:cNvSpPr>
                <a:spLocks/>
              </p:cNvSpPr>
              <p:nvPr/>
            </p:nvSpPr>
            <p:spPr bwMode="auto">
              <a:xfrm>
                <a:off x="793" y="3067"/>
                <a:ext cx="1905" cy="635"/>
              </a:xfrm>
              <a:custGeom>
                <a:avLst/>
                <a:gdLst>
                  <a:gd name="T0" fmla="*/ 0 w 2812"/>
                  <a:gd name="T1" fmla="*/ 741 h 756"/>
                  <a:gd name="T2" fmla="*/ 272 w 2812"/>
                  <a:gd name="T3" fmla="*/ 696 h 756"/>
                  <a:gd name="T4" fmla="*/ 544 w 2812"/>
                  <a:gd name="T5" fmla="*/ 559 h 756"/>
                  <a:gd name="T6" fmla="*/ 907 w 2812"/>
                  <a:gd name="T7" fmla="*/ 287 h 756"/>
                  <a:gd name="T8" fmla="*/ 1497 w 2812"/>
                  <a:gd name="T9" fmla="*/ 15 h 756"/>
                  <a:gd name="T10" fmla="*/ 2087 w 2812"/>
                  <a:gd name="T11" fmla="*/ 378 h 756"/>
                  <a:gd name="T12" fmla="*/ 2586 w 2812"/>
                  <a:gd name="T13" fmla="*/ 696 h 756"/>
                  <a:gd name="T14" fmla="*/ 2812 w 2812"/>
                  <a:gd name="T15" fmla="*/ 741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2" h="756">
                    <a:moveTo>
                      <a:pt x="0" y="741"/>
                    </a:moveTo>
                    <a:cubicBezTo>
                      <a:pt x="90" y="733"/>
                      <a:pt x="181" y="726"/>
                      <a:pt x="272" y="696"/>
                    </a:cubicBezTo>
                    <a:cubicBezTo>
                      <a:pt x="363" y="666"/>
                      <a:pt x="438" y="627"/>
                      <a:pt x="544" y="559"/>
                    </a:cubicBezTo>
                    <a:cubicBezTo>
                      <a:pt x="650" y="491"/>
                      <a:pt x="748" y="378"/>
                      <a:pt x="907" y="287"/>
                    </a:cubicBezTo>
                    <a:cubicBezTo>
                      <a:pt x="1066" y="196"/>
                      <a:pt x="1300" y="0"/>
                      <a:pt x="1497" y="15"/>
                    </a:cubicBezTo>
                    <a:cubicBezTo>
                      <a:pt x="1694" y="30"/>
                      <a:pt x="1906" y="265"/>
                      <a:pt x="2087" y="378"/>
                    </a:cubicBezTo>
                    <a:cubicBezTo>
                      <a:pt x="2268" y="491"/>
                      <a:pt x="2465" y="636"/>
                      <a:pt x="2586" y="696"/>
                    </a:cubicBezTo>
                    <a:cubicBezTo>
                      <a:pt x="2707" y="756"/>
                      <a:pt x="2759" y="748"/>
                      <a:pt x="2812" y="741"/>
                    </a:cubicBezTo>
                  </a:path>
                </a:pathLst>
              </a:custGeom>
              <a:noFill/>
              <a:ln w="25400" cap="rnd">
                <a:solidFill>
                  <a:srgbClr val="008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6" name="Text Box 12"/>
              <p:cNvSpPr txBox="1">
                <a:spLocks noChangeArrowheads="1"/>
              </p:cNvSpPr>
              <p:nvPr/>
            </p:nvSpPr>
            <p:spPr bwMode="auto">
              <a:xfrm>
                <a:off x="1383" y="2613"/>
                <a:ext cx="6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8000"/>
                    </a:solidFill>
                  </a:rPr>
                  <a:t>silence</a:t>
                </a:r>
                <a:endParaRPr lang="cs-CZ" altLang="en-US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134157" name="Group 13"/>
            <p:cNvGrpSpPr>
              <a:grpSpLocks/>
            </p:cNvGrpSpPr>
            <p:nvPr/>
          </p:nvGrpSpPr>
          <p:grpSpPr bwMode="auto">
            <a:xfrm>
              <a:off x="2835" y="1480"/>
              <a:ext cx="1860" cy="90"/>
              <a:chOff x="2835" y="1480"/>
              <a:chExt cx="1860" cy="90"/>
            </a:xfrm>
          </p:grpSpPr>
          <p:sp>
            <p:nvSpPr>
              <p:cNvPr id="134158" name="AutoShape 14"/>
              <p:cNvSpPr>
                <a:spLocks noChangeArrowheads="1"/>
              </p:cNvSpPr>
              <p:nvPr/>
            </p:nvSpPr>
            <p:spPr bwMode="auto">
              <a:xfrm>
                <a:off x="2835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59" name="AutoShape 15"/>
              <p:cNvSpPr>
                <a:spLocks noChangeArrowheads="1"/>
              </p:cNvSpPr>
              <p:nvPr/>
            </p:nvSpPr>
            <p:spPr bwMode="auto">
              <a:xfrm>
                <a:off x="2971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0" name="AutoShape 16"/>
              <p:cNvSpPr>
                <a:spLocks noChangeArrowheads="1"/>
              </p:cNvSpPr>
              <p:nvPr/>
            </p:nvSpPr>
            <p:spPr bwMode="auto">
              <a:xfrm>
                <a:off x="3152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1" name="AutoShape 17"/>
              <p:cNvSpPr>
                <a:spLocks noChangeArrowheads="1"/>
              </p:cNvSpPr>
              <p:nvPr/>
            </p:nvSpPr>
            <p:spPr bwMode="auto">
              <a:xfrm>
                <a:off x="3288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2" name="AutoShape 18"/>
              <p:cNvSpPr>
                <a:spLocks noChangeArrowheads="1"/>
              </p:cNvSpPr>
              <p:nvPr/>
            </p:nvSpPr>
            <p:spPr bwMode="auto">
              <a:xfrm>
                <a:off x="3560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3" name="AutoShape 19"/>
              <p:cNvSpPr>
                <a:spLocks noChangeArrowheads="1"/>
              </p:cNvSpPr>
              <p:nvPr/>
            </p:nvSpPr>
            <p:spPr bwMode="auto">
              <a:xfrm>
                <a:off x="3515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4" name="AutoShape 20"/>
              <p:cNvSpPr>
                <a:spLocks noChangeArrowheads="1"/>
              </p:cNvSpPr>
              <p:nvPr/>
            </p:nvSpPr>
            <p:spPr bwMode="auto">
              <a:xfrm>
                <a:off x="3651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5" name="AutoShape 21"/>
              <p:cNvSpPr>
                <a:spLocks noChangeArrowheads="1"/>
              </p:cNvSpPr>
              <p:nvPr/>
            </p:nvSpPr>
            <p:spPr bwMode="auto">
              <a:xfrm>
                <a:off x="3424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6" name="AutoShape 22"/>
              <p:cNvSpPr>
                <a:spLocks noChangeArrowheads="1"/>
              </p:cNvSpPr>
              <p:nvPr/>
            </p:nvSpPr>
            <p:spPr bwMode="auto">
              <a:xfrm>
                <a:off x="3742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7" name="AutoShape 23"/>
              <p:cNvSpPr>
                <a:spLocks noChangeArrowheads="1"/>
              </p:cNvSpPr>
              <p:nvPr/>
            </p:nvSpPr>
            <p:spPr bwMode="auto">
              <a:xfrm>
                <a:off x="3923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8" name="AutoShape 24"/>
              <p:cNvSpPr>
                <a:spLocks noChangeArrowheads="1"/>
              </p:cNvSpPr>
              <p:nvPr/>
            </p:nvSpPr>
            <p:spPr bwMode="auto">
              <a:xfrm>
                <a:off x="3969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9" name="AutoShape 25"/>
              <p:cNvSpPr>
                <a:spLocks noChangeArrowheads="1"/>
              </p:cNvSpPr>
              <p:nvPr/>
            </p:nvSpPr>
            <p:spPr bwMode="auto">
              <a:xfrm>
                <a:off x="4059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0" name="AutoShape 26"/>
              <p:cNvSpPr>
                <a:spLocks noChangeArrowheads="1"/>
              </p:cNvSpPr>
              <p:nvPr/>
            </p:nvSpPr>
            <p:spPr bwMode="auto">
              <a:xfrm>
                <a:off x="4195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1" name="AutoShape 27"/>
              <p:cNvSpPr>
                <a:spLocks noChangeArrowheads="1"/>
              </p:cNvSpPr>
              <p:nvPr/>
            </p:nvSpPr>
            <p:spPr bwMode="auto">
              <a:xfrm>
                <a:off x="4377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2" name="AutoShape 28"/>
              <p:cNvSpPr>
                <a:spLocks noChangeArrowheads="1"/>
              </p:cNvSpPr>
              <p:nvPr/>
            </p:nvSpPr>
            <p:spPr bwMode="auto">
              <a:xfrm>
                <a:off x="4604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3" name="AutoShape 29"/>
              <p:cNvSpPr>
                <a:spLocks noChangeArrowheads="1"/>
              </p:cNvSpPr>
              <p:nvPr/>
            </p:nvSpPr>
            <p:spPr bwMode="auto">
              <a:xfrm>
                <a:off x="3833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4" name="AutoShape 30"/>
              <p:cNvSpPr>
                <a:spLocks noChangeArrowheads="1"/>
              </p:cNvSpPr>
              <p:nvPr/>
            </p:nvSpPr>
            <p:spPr bwMode="auto">
              <a:xfrm>
                <a:off x="3606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175" name="Group 31"/>
            <p:cNvGrpSpPr>
              <a:grpSpLocks/>
            </p:cNvGrpSpPr>
            <p:nvPr/>
          </p:nvGrpSpPr>
          <p:grpSpPr bwMode="auto">
            <a:xfrm>
              <a:off x="748" y="1480"/>
              <a:ext cx="1634" cy="90"/>
              <a:chOff x="748" y="1480"/>
              <a:chExt cx="1634" cy="90"/>
            </a:xfrm>
          </p:grpSpPr>
          <p:sp>
            <p:nvSpPr>
              <p:cNvPr id="134176" name="AutoShape 32"/>
              <p:cNvSpPr>
                <a:spLocks noChangeArrowheads="1"/>
              </p:cNvSpPr>
              <p:nvPr/>
            </p:nvSpPr>
            <p:spPr bwMode="auto">
              <a:xfrm>
                <a:off x="1565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7" name="AutoShape 33"/>
              <p:cNvSpPr>
                <a:spLocks noChangeArrowheads="1"/>
              </p:cNvSpPr>
              <p:nvPr/>
            </p:nvSpPr>
            <p:spPr bwMode="auto">
              <a:xfrm>
                <a:off x="1656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8" name="AutoShape 34"/>
              <p:cNvSpPr>
                <a:spLocks noChangeArrowheads="1"/>
              </p:cNvSpPr>
              <p:nvPr/>
            </p:nvSpPr>
            <p:spPr bwMode="auto">
              <a:xfrm>
                <a:off x="2291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9" name="AutoShape 35"/>
              <p:cNvSpPr>
                <a:spLocks noChangeArrowheads="1"/>
              </p:cNvSpPr>
              <p:nvPr/>
            </p:nvSpPr>
            <p:spPr bwMode="auto">
              <a:xfrm>
                <a:off x="2064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0" name="AutoShape 36"/>
              <p:cNvSpPr>
                <a:spLocks noChangeArrowheads="1"/>
              </p:cNvSpPr>
              <p:nvPr/>
            </p:nvSpPr>
            <p:spPr bwMode="auto">
              <a:xfrm>
                <a:off x="1882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1" name="AutoShape 37"/>
              <p:cNvSpPr>
                <a:spLocks noChangeArrowheads="1"/>
              </p:cNvSpPr>
              <p:nvPr/>
            </p:nvSpPr>
            <p:spPr bwMode="auto">
              <a:xfrm>
                <a:off x="1746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2" name="AutoShape 38"/>
              <p:cNvSpPr>
                <a:spLocks noChangeArrowheads="1"/>
              </p:cNvSpPr>
              <p:nvPr/>
            </p:nvSpPr>
            <p:spPr bwMode="auto">
              <a:xfrm>
                <a:off x="1474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3" name="AutoShape 39"/>
              <p:cNvSpPr>
                <a:spLocks noChangeArrowheads="1"/>
              </p:cNvSpPr>
              <p:nvPr/>
            </p:nvSpPr>
            <p:spPr bwMode="auto">
              <a:xfrm>
                <a:off x="1338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4" name="AutoShape 40"/>
              <p:cNvSpPr>
                <a:spLocks noChangeArrowheads="1"/>
              </p:cNvSpPr>
              <p:nvPr/>
            </p:nvSpPr>
            <p:spPr bwMode="auto">
              <a:xfrm>
                <a:off x="1202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5" name="AutoShape 41"/>
              <p:cNvSpPr>
                <a:spLocks noChangeArrowheads="1"/>
              </p:cNvSpPr>
              <p:nvPr/>
            </p:nvSpPr>
            <p:spPr bwMode="auto">
              <a:xfrm>
                <a:off x="1021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6" name="AutoShape 42"/>
              <p:cNvSpPr>
                <a:spLocks noChangeArrowheads="1"/>
              </p:cNvSpPr>
              <p:nvPr/>
            </p:nvSpPr>
            <p:spPr bwMode="auto">
              <a:xfrm>
                <a:off x="748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7" name="AutoShape 43"/>
              <p:cNvSpPr>
                <a:spLocks noChangeArrowheads="1"/>
              </p:cNvSpPr>
              <p:nvPr/>
            </p:nvSpPr>
            <p:spPr bwMode="auto">
              <a:xfrm>
                <a:off x="1610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8" name="AutoShape 44"/>
              <p:cNvSpPr>
                <a:spLocks noChangeArrowheads="1"/>
              </p:cNvSpPr>
              <p:nvPr/>
            </p:nvSpPr>
            <p:spPr bwMode="auto">
              <a:xfrm>
                <a:off x="1519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189" name="Group 45"/>
            <p:cNvGrpSpPr>
              <a:grpSpLocks/>
            </p:cNvGrpSpPr>
            <p:nvPr/>
          </p:nvGrpSpPr>
          <p:grpSpPr bwMode="auto">
            <a:xfrm>
              <a:off x="1927" y="1480"/>
              <a:ext cx="1407" cy="90"/>
              <a:chOff x="1927" y="1480"/>
              <a:chExt cx="1407" cy="90"/>
            </a:xfrm>
          </p:grpSpPr>
          <p:sp>
            <p:nvSpPr>
              <p:cNvPr id="134190" name="AutoShape 46"/>
              <p:cNvSpPr>
                <a:spLocks noChangeArrowheads="1"/>
              </p:cNvSpPr>
              <p:nvPr/>
            </p:nvSpPr>
            <p:spPr bwMode="auto">
              <a:xfrm>
                <a:off x="2381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1" name="AutoShape 47"/>
              <p:cNvSpPr>
                <a:spLocks noChangeArrowheads="1"/>
              </p:cNvSpPr>
              <p:nvPr/>
            </p:nvSpPr>
            <p:spPr bwMode="auto">
              <a:xfrm>
                <a:off x="2472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2" name="AutoShape 48"/>
              <p:cNvSpPr>
                <a:spLocks noChangeArrowheads="1"/>
              </p:cNvSpPr>
              <p:nvPr/>
            </p:nvSpPr>
            <p:spPr bwMode="auto">
              <a:xfrm>
                <a:off x="2608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3" name="AutoShape 49"/>
              <p:cNvSpPr>
                <a:spLocks noChangeArrowheads="1"/>
              </p:cNvSpPr>
              <p:nvPr/>
            </p:nvSpPr>
            <p:spPr bwMode="auto">
              <a:xfrm>
                <a:off x="2699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4" name="AutoShape 50"/>
              <p:cNvSpPr>
                <a:spLocks noChangeArrowheads="1"/>
              </p:cNvSpPr>
              <p:nvPr/>
            </p:nvSpPr>
            <p:spPr bwMode="auto">
              <a:xfrm>
                <a:off x="2789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5" name="AutoShape 51"/>
              <p:cNvSpPr>
                <a:spLocks noChangeArrowheads="1"/>
              </p:cNvSpPr>
              <p:nvPr/>
            </p:nvSpPr>
            <p:spPr bwMode="auto">
              <a:xfrm>
                <a:off x="2925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6" name="AutoShape 52"/>
              <p:cNvSpPr>
                <a:spLocks noChangeArrowheads="1"/>
              </p:cNvSpPr>
              <p:nvPr/>
            </p:nvSpPr>
            <p:spPr bwMode="auto">
              <a:xfrm>
                <a:off x="3061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7" name="AutoShape 53"/>
              <p:cNvSpPr>
                <a:spLocks noChangeArrowheads="1"/>
              </p:cNvSpPr>
              <p:nvPr/>
            </p:nvSpPr>
            <p:spPr bwMode="auto">
              <a:xfrm>
                <a:off x="3243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8" name="AutoShape 54"/>
              <p:cNvSpPr>
                <a:spLocks noChangeArrowheads="1"/>
              </p:cNvSpPr>
              <p:nvPr/>
            </p:nvSpPr>
            <p:spPr bwMode="auto">
              <a:xfrm>
                <a:off x="2245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9" name="AutoShape 55"/>
              <p:cNvSpPr>
                <a:spLocks noChangeArrowheads="1"/>
              </p:cNvSpPr>
              <p:nvPr/>
            </p:nvSpPr>
            <p:spPr bwMode="auto">
              <a:xfrm>
                <a:off x="2109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0" name="AutoShape 56"/>
              <p:cNvSpPr>
                <a:spLocks noChangeArrowheads="1"/>
              </p:cNvSpPr>
              <p:nvPr/>
            </p:nvSpPr>
            <p:spPr bwMode="auto">
              <a:xfrm>
                <a:off x="1927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1" name="AutoShape 57"/>
              <p:cNvSpPr>
                <a:spLocks noChangeArrowheads="1"/>
              </p:cNvSpPr>
              <p:nvPr/>
            </p:nvSpPr>
            <p:spPr bwMode="auto">
              <a:xfrm>
                <a:off x="2426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2" name="AutoShape 58"/>
              <p:cNvSpPr>
                <a:spLocks noChangeArrowheads="1"/>
              </p:cNvSpPr>
              <p:nvPr/>
            </p:nvSpPr>
            <p:spPr bwMode="auto">
              <a:xfrm>
                <a:off x="2653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3" name="AutoShape 59"/>
              <p:cNvSpPr>
                <a:spLocks noChangeArrowheads="1"/>
              </p:cNvSpPr>
              <p:nvPr/>
            </p:nvSpPr>
            <p:spPr bwMode="auto">
              <a:xfrm>
                <a:off x="2744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Parametrické modely</a:t>
            </a:r>
          </a:p>
        </p:txBody>
      </p:sp>
      <p:grpSp>
        <p:nvGrpSpPr>
          <p:cNvPr id="135171" name="Group 3"/>
          <p:cNvGrpSpPr>
            <a:grpSpLocks/>
          </p:cNvGrpSpPr>
          <p:nvPr/>
        </p:nvGrpSpPr>
        <p:grpSpPr bwMode="auto">
          <a:xfrm>
            <a:off x="395288" y="4222750"/>
            <a:ext cx="7993062" cy="1873250"/>
            <a:chOff x="204" y="2069"/>
            <a:chExt cx="5035" cy="1180"/>
          </a:xfrm>
        </p:grpSpPr>
        <p:grpSp>
          <p:nvGrpSpPr>
            <p:cNvPr id="135172" name="Group 4"/>
            <p:cNvGrpSpPr>
              <a:grpSpLocks/>
            </p:cNvGrpSpPr>
            <p:nvPr/>
          </p:nvGrpSpPr>
          <p:grpSpPr bwMode="auto">
            <a:xfrm>
              <a:off x="385" y="2069"/>
              <a:ext cx="4763" cy="1180"/>
              <a:chOff x="385" y="436"/>
              <a:chExt cx="4763" cy="1180"/>
            </a:xfrm>
          </p:grpSpPr>
          <p:grpSp>
            <p:nvGrpSpPr>
              <p:cNvPr id="135173" name="Group 5"/>
              <p:cNvGrpSpPr>
                <a:grpSpLocks/>
              </p:cNvGrpSpPr>
              <p:nvPr/>
            </p:nvGrpSpPr>
            <p:grpSpPr bwMode="auto">
              <a:xfrm>
                <a:off x="385" y="436"/>
                <a:ext cx="4763" cy="1180"/>
                <a:chOff x="476" y="2613"/>
                <a:chExt cx="4763" cy="1180"/>
              </a:xfrm>
            </p:grpSpPr>
            <p:sp>
              <p:nvSpPr>
                <p:cNvPr id="135174" name="Line 6"/>
                <p:cNvSpPr>
                  <a:spLocks noChangeShapeType="1"/>
                </p:cNvSpPr>
                <p:nvPr/>
              </p:nvSpPr>
              <p:spPr bwMode="auto">
                <a:xfrm>
                  <a:off x="476" y="3702"/>
                  <a:ext cx="47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75" name="Freeform 7"/>
                <p:cNvSpPr>
                  <a:spLocks/>
                </p:cNvSpPr>
                <p:nvPr/>
              </p:nvSpPr>
              <p:spPr bwMode="auto">
                <a:xfrm>
                  <a:off x="1882" y="2848"/>
                  <a:ext cx="1565" cy="854"/>
                </a:xfrm>
                <a:custGeom>
                  <a:avLst/>
                  <a:gdLst>
                    <a:gd name="T0" fmla="*/ 0 w 2087"/>
                    <a:gd name="T1" fmla="*/ 839 h 854"/>
                    <a:gd name="T2" fmla="*/ 136 w 2087"/>
                    <a:gd name="T3" fmla="*/ 839 h 854"/>
                    <a:gd name="T4" fmla="*/ 363 w 2087"/>
                    <a:gd name="T5" fmla="*/ 748 h 854"/>
                    <a:gd name="T6" fmla="*/ 590 w 2087"/>
                    <a:gd name="T7" fmla="*/ 521 h 854"/>
                    <a:gd name="T8" fmla="*/ 862 w 2087"/>
                    <a:gd name="T9" fmla="*/ 68 h 854"/>
                    <a:gd name="T10" fmla="*/ 1043 w 2087"/>
                    <a:gd name="T11" fmla="*/ 113 h 854"/>
                    <a:gd name="T12" fmla="*/ 1180 w 2087"/>
                    <a:gd name="T13" fmla="*/ 22 h 854"/>
                    <a:gd name="T14" fmla="*/ 1316 w 2087"/>
                    <a:gd name="T15" fmla="*/ 159 h 854"/>
                    <a:gd name="T16" fmla="*/ 1542 w 2087"/>
                    <a:gd name="T17" fmla="*/ 567 h 854"/>
                    <a:gd name="T18" fmla="*/ 1860 w 2087"/>
                    <a:gd name="T19" fmla="*/ 794 h 854"/>
                    <a:gd name="T20" fmla="*/ 2087 w 2087"/>
                    <a:gd name="T21" fmla="*/ 839 h 8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87" h="854">
                      <a:moveTo>
                        <a:pt x="0" y="839"/>
                      </a:moveTo>
                      <a:cubicBezTo>
                        <a:pt x="38" y="846"/>
                        <a:pt x="76" y="854"/>
                        <a:pt x="136" y="839"/>
                      </a:cubicBezTo>
                      <a:cubicBezTo>
                        <a:pt x="196" y="824"/>
                        <a:pt x="288" y="801"/>
                        <a:pt x="363" y="748"/>
                      </a:cubicBezTo>
                      <a:cubicBezTo>
                        <a:pt x="438" y="695"/>
                        <a:pt x="507" y="634"/>
                        <a:pt x="590" y="521"/>
                      </a:cubicBezTo>
                      <a:cubicBezTo>
                        <a:pt x="673" y="408"/>
                        <a:pt x="787" y="136"/>
                        <a:pt x="862" y="68"/>
                      </a:cubicBezTo>
                      <a:cubicBezTo>
                        <a:pt x="937" y="0"/>
                        <a:pt x="990" y="121"/>
                        <a:pt x="1043" y="113"/>
                      </a:cubicBezTo>
                      <a:cubicBezTo>
                        <a:pt x="1096" y="105"/>
                        <a:pt x="1135" y="14"/>
                        <a:pt x="1180" y="22"/>
                      </a:cubicBezTo>
                      <a:cubicBezTo>
                        <a:pt x="1225" y="30"/>
                        <a:pt x="1256" y="68"/>
                        <a:pt x="1316" y="159"/>
                      </a:cubicBezTo>
                      <a:cubicBezTo>
                        <a:pt x="1376" y="250"/>
                        <a:pt x="1451" y="461"/>
                        <a:pt x="1542" y="567"/>
                      </a:cubicBezTo>
                      <a:cubicBezTo>
                        <a:pt x="1633" y="673"/>
                        <a:pt x="1769" y="749"/>
                        <a:pt x="1860" y="794"/>
                      </a:cubicBezTo>
                      <a:cubicBezTo>
                        <a:pt x="1951" y="839"/>
                        <a:pt x="2019" y="839"/>
                        <a:pt x="2087" y="839"/>
                      </a:cubicBezTo>
                    </a:path>
                  </a:pathLst>
                </a:custGeom>
                <a:noFill/>
                <a:ln w="25400" cap="rnd">
                  <a:solidFill>
                    <a:srgbClr val="333399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76" name="Freeform 8"/>
                <p:cNvSpPr>
                  <a:spLocks/>
                </p:cNvSpPr>
                <p:nvPr/>
              </p:nvSpPr>
              <p:spPr bwMode="auto">
                <a:xfrm>
                  <a:off x="2733" y="3173"/>
                  <a:ext cx="2143" cy="529"/>
                </a:xfrm>
                <a:custGeom>
                  <a:avLst/>
                  <a:gdLst>
                    <a:gd name="T0" fmla="*/ 0 w 2858"/>
                    <a:gd name="T1" fmla="*/ 506 h 529"/>
                    <a:gd name="T2" fmla="*/ 182 w 2858"/>
                    <a:gd name="T3" fmla="*/ 506 h 529"/>
                    <a:gd name="T4" fmla="*/ 635 w 2858"/>
                    <a:gd name="T5" fmla="*/ 370 h 529"/>
                    <a:gd name="T6" fmla="*/ 998 w 2858"/>
                    <a:gd name="T7" fmla="*/ 98 h 529"/>
                    <a:gd name="T8" fmla="*/ 1316 w 2858"/>
                    <a:gd name="T9" fmla="*/ 7 h 529"/>
                    <a:gd name="T10" fmla="*/ 1588 w 2858"/>
                    <a:gd name="T11" fmla="*/ 143 h 529"/>
                    <a:gd name="T12" fmla="*/ 1769 w 2858"/>
                    <a:gd name="T13" fmla="*/ 143 h 529"/>
                    <a:gd name="T14" fmla="*/ 2132 w 2858"/>
                    <a:gd name="T15" fmla="*/ 370 h 529"/>
                    <a:gd name="T16" fmla="*/ 2404 w 2858"/>
                    <a:gd name="T17" fmla="*/ 461 h 529"/>
                    <a:gd name="T18" fmla="*/ 2858 w 2858"/>
                    <a:gd name="T19" fmla="*/ 506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58" h="529">
                      <a:moveTo>
                        <a:pt x="0" y="506"/>
                      </a:moveTo>
                      <a:cubicBezTo>
                        <a:pt x="38" y="517"/>
                        <a:pt x="76" y="529"/>
                        <a:pt x="182" y="506"/>
                      </a:cubicBezTo>
                      <a:cubicBezTo>
                        <a:pt x="288" y="483"/>
                        <a:pt x="499" y="438"/>
                        <a:pt x="635" y="370"/>
                      </a:cubicBezTo>
                      <a:cubicBezTo>
                        <a:pt x="771" y="302"/>
                        <a:pt x="884" y="159"/>
                        <a:pt x="998" y="98"/>
                      </a:cubicBezTo>
                      <a:cubicBezTo>
                        <a:pt x="1112" y="37"/>
                        <a:pt x="1218" y="0"/>
                        <a:pt x="1316" y="7"/>
                      </a:cubicBezTo>
                      <a:cubicBezTo>
                        <a:pt x="1414" y="14"/>
                        <a:pt x="1513" y="120"/>
                        <a:pt x="1588" y="143"/>
                      </a:cubicBezTo>
                      <a:cubicBezTo>
                        <a:pt x="1663" y="166"/>
                        <a:pt x="1678" y="105"/>
                        <a:pt x="1769" y="143"/>
                      </a:cubicBezTo>
                      <a:cubicBezTo>
                        <a:pt x="1860" y="181"/>
                        <a:pt x="2026" y="317"/>
                        <a:pt x="2132" y="370"/>
                      </a:cubicBezTo>
                      <a:cubicBezTo>
                        <a:pt x="2238" y="423"/>
                        <a:pt x="2283" y="438"/>
                        <a:pt x="2404" y="461"/>
                      </a:cubicBezTo>
                      <a:cubicBezTo>
                        <a:pt x="2525" y="484"/>
                        <a:pt x="2691" y="495"/>
                        <a:pt x="2858" y="506"/>
                      </a:cubicBezTo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7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336" y="2613"/>
                  <a:ext cx="8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333399"/>
                      </a:solidFill>
                    </a:rPr>
                    <a:t>unvoiced</a:t>
                  </a:r>
                  <a:endParaRPr lang="cs-CZ" altLang="en-US">
                    <a:solidFill>
                      <a:srgbClr val="333399"/>
                    </a:solidFill>
                  </a:endParaRPr>
                </a:p>
              </p:txBody>
            </p:sp>
            <p:sp>
              <p:nvSpPr>
                <p:cNvPr id="13517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516" y="2613"/>
                  <a:ext cx="589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FF0000"/>
                      </a:solidFill>
                    </a:rPr>
                    <a:t>voiced</a:t>
                  </a:r>
                  <a:endParaRPr lang="cs-CZ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517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562" y="2795"/>
                  <a:ext cx="0" cy="9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80" name="Freeform 12"/>
                <p:cNvSpPr>
                  <a:spLocks/>
                </p:cNvSpPr>
                <p:nvPr/>
              </p:nvSpPr>
              <p:spPr bwMode="auto">
                <a:xfrm>
                  <a:off x="793" y="3067"/>
                  <a:ext cx="1905" cy="635"/>
                </a:xfrm>
                <a:custGeom>
                  <a:avLst/>
                  <a:gdLst>
                    <a:gd name="T0" fmla="*/ 0 w 2812"/>
                    <a:gd name="T1" fmla="*/ 741 h 756"/>
                    <a:gd name="T2" fmla="*/ 272 w 2812"/>
                    <a:gd name="T3" fmla="*/ 696 h 756"/>
                    <a:gd name="T4" fmla="*/ 544 w 2812"/>
                    <a:gd name="T5" fmla="*/ 559 h 756"/>
                    <a:gd name="T6" fmla="*/ 907 w 2812"/>
                    <a:gd name="T7" fmla="*/ 287 h 756"/>
                    <a:gd name="T8" fmla="*/ 1497 w 2812"/>
                    <a:gd name="T9" fmla="*/ 15 h 756"/>
                    <a:gd name="T10" fmla="*/ 2087 w 2812"/>
                    <a:gd name="T11" fmla="*/ 378 h 756"/>
                    <a:gd name="T12" fmla="*/ 2586 w 2812"/>
                    <a:gd name="T13" fmla="*/ 696 h 756"/>
                    <a:gd name="T14" fmla="*/ 2812 w 2812"/>
                    <a:gd name="T15" fmla="*/ 741 h 7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12" h="756">
                      <a:moveTo>
                        <a:pt x="0" y="741"/>
                      </a:moveTo>
                      <a:cubicBezTo>
                        <a:pt x="90" y="733"/>
                        <a:pt x="181" y="726"/>
                        <a:pt x="272" y="696"/>
                      </a:cubicBezTo>
                      <a:cubicBezTo>
                        <a:pt x="363" y="666"/>
                        <a:pt x="438" y="627"/>
                        <a:pt x="544" y="559"/>
                      </a:cubicBezTo>
                      <a:cubicBezTo>
                        <a:pt x="650" y="491"/>
                        <a:pt x="748" y="378"/>
                        <a:pt x="907" y="287"/>
                      </a:cubicBezTo>
                      <a:cubicBezTo>
                        <a:pt x="1066" y="196"/>
                        <a:pt x="1300" y="0"/>
                        <a:pt x="1497" y="15"/>
                      </a:cubicBezTo>
                      <a:cubicBezTo>
                        <a:pt x="1694" y="30"/>
                        <a:pt x="1906" y="265"/>
                        <a:pt x="2087" y="378"/>
                      </a:cubicBezTo>
                      <a:cubicBezTo>
                        <a:pt x="2268" y="491"/>
                        <a:pt x="2465" y="636"/>
                        <a:pt x="2586" y="696"/>
                      </a:cubicBezTo>
                      <a:cubicBezTo>
                        <a:pt x="2707" y="756"/>
                        <a:pt x="2759" y="748"/>
                        <a:pt x="2812" y="741"/>
                      </a:cubicBezTo>
                    </a:path>
                  </a:pathLst>
                </a:custGeom>
                <a:noFill/>
                <a:ln w="254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8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383" y="2613"/>
                  <a:ext cx="63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008000"/>
                      </a:solidFill>
                    </a:rPr>
                    <a:t>silence</a:t>
                  </a:r>
                  <a:endParaRPr lang="cs-CZ" altLang="en-US">
                    <a:solidFill>
                      <a:srgbClr val="008000"/>
                    </a:solidFill>
                  </a:endParaRPr>
                </a:p>
              </p:txBody>
            </p:sp>
          </p:grpSp>
          <p:grpSp>
            <p:nvGrpSpPr>
              <p:cNvPr id="135182" name="Group 14"/>
              <p:cNvGrpSpPr>
                <a:grpSpLocks/>
              </p:cNvGrpSpPr>
              <p:nvPr/>
            </p:nvGrpSpPr>
            <p:grpSpPr bwMode="auto">
              <a:xfrm>
                <a:off x="2835" y="1480"/>
                <a:ext cx="1860" cy="90"/>
                <a:chOff x="2835" y="1480"/>
                <a:chExt cx="1860" cy="90"/>
              </a:xfrm>
            </p:grpSpPr>
            <p:sp>
              <p:nvSpPr>
                <p:cNvPr id="135183" name="AutoShape 15"/>
                <p:cNvSpPr>
                  <a:spLocks noChangeArrowheads="1"/>
                </p:cNvSpPr>
                <p:nvPr/>
              </p:nvSpPr>
              <p:spPr bwMode="auto">
                <a:xfrm>
                  <a:off x="2835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84" name="AutoShape 16"/>
                <p:cNvSpPr>
                  <a:spLocks noChangeArrowheads="1"/>
                </p:cNvSpPr>
                <p:nvPr/>
              </p:nvSpPr>
              <p:spPr bwMode="auto">
                <a:xfrm>
                  <a:off x="2971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85" name="AutoShape 17"/>
                <p:cNvSpPr>
                  <a:spLocks noChangeArrowheads="1"/>
                </p:cNvSpPr>
                <p:nvPr/>
              </p:nvSpPr>
              <p:spPr bwMode="auto">
                <a:xfrm>
                  <a:off x="3152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86" name="AutoShape 18"/>
                <p:cNvSpPr>
                  <a:spLocks noChangeArrowheads="1"/>
                </p:cNvSpPr>
                <p:nvPr/>
              </p:nvSpPr>
              <p:spPr bwMode="auto">
                <a:xfrm>
                  <a:off x="3288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87" name="AutoShape 19"/>
                <p:cNvSpPr>
                  <a:spLocks noChangeArrowheads="1"/>
                </p:cNvSpPr>
                <p:nvPr/>
              </p:nvSpPr>
              <p:spPr bwMode="auto">
                <a:xfrm>
                  <a:off x="3560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88" name="AutoShape 20"/>
                <p:cNvSpPr>
                  <a:spLocks noChangeArrowheads="1"/>
                </p:cNvSpPr>
                <p:nvPr/>
              </p:nvSpPr>
              <p:spPr bwMode="auto">
                <a:xfrm>
                  <a:off x="3515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89" name="AutoShape 21"/>
                <p:cNvSpPr>
                  <a:spLocks noChangeArrowheads="1"/>
                </p:cNvSpPr>
                <p:nvPr/>
              </p:nvSpPr>
              <p:spPr bwMode="auto">
                <a:xfrm>
                  <a:off x="3651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0" name="AutoShape 22"/>
                <p:cNvSpPr>
                  <a:spLocks noChangeArrowheads="1"/>
                </p:cNvSpPr>
                <p:nvPr/>
              </p:nvSpPr>
              <p:spPr bwMode="auto">
                <a:xfrm>
                  <a:off x="3424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1" name="AutoShape 23"/>
                <p:cNvSpPr>
                  <a:spLocks noChangeArrowheads="1"/>
                </p:cNvSpPr>
                <p:nvPr/>
              </p:nvSpPr>
              <p:spPr bwMode="auto">
                <a:xfrm>
                  <a:off x="3742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2" name="AutoShape 24"/>
                <p:cNvSpPr>
                  <a:spLocks noChangeArrowheads="1"/>
                </p:cNvSpPr>
                <p:nvPr/>
              </p:nvSpPr>
              <p:spPr bwMode="auto">
                <a:xfrm>
                  <a:off x="3923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3" name="AutoShape 25"/>
                <p:cNvSpPr>
                  <a:spLocks noChangeArrowheads="1"/>
                </p:cNvSpPr>
                <p:nvPr/>
              </p:nvSpPr>
              <p:spPr bwMode="auto">
                <a:xfrm>
                  <a:off x="3969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4" name="AutoShape 26"/>
                <p:cNvSpPr>
                  <a:spLocks noChangeArrowheads="1"/>
                </p:cNvSpPr>
                <p:nvPr/>
              </p:nvSpPr>
              <p:spPr bwMode="auto">
                <a:xfrm>
                  <a:off x="4059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5" name="AutoShape 27"/>
                <p:cNvSpPr>
                  <a:spLocks noChangeArrowheads="1"/>
                </p:cNvSpPr>
                <p:nvPr/>
              </p:nvSpPr>
              <p:spPr bwMode="auto">
                <a:xfrm>
                  <a:off x="4195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6" name="AutoShape 28"/>
                <p:cNvSpPr>
                  <a:spLocks noChangeArrowheads="1"/>
                </p:cNvSpPr>
                <p:nvPr/>
              </p:nvSpPr>
              <p:spPr bwMode="auto">
                <a:xfrm>
                  <a:off x="4377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7" name="AutoShape 29"/>
                <p:cNvSpPr>
                  <a:spLocks noChangeArrowheads="1"/>
                </p:cNvSpPr>
                <p:nvPr/>
              </p:nvSpPr>
              <p:spPr bwMode="auto">
                <a:xfrm>
                  <a:off x="4604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8" name="AutoShape 30"/>
                <p:cNvSpPr>
                  <a:spLocks noChangeArrowheads="1"/>
                </p:cNvSpPr>
                <p:nvPr/>
              </p:nvSpPr>
              <p:spPr bwMode="auto">
                <a:xfrm>
                  <a:off x="3833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9" name="AutoShape 31"/>
                <p:cNvSpPr>
                  <a:spLocks noChangeArrowheads="1"/>
                </p:cNvSpPr>
                <p:nvPr/>
              </p:nvSpPr>
              <p:spPr bwMode="auto">
                <a:xfrm>
                  <a:off x="3606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5200" name="Group 32"/>
              <p:cNvGrpSpPr>
                <a:grpSpLocks/>
              </p:cNvGrpSpPr>
              <p:nvPr/>
            </p:nvGrpSpPr>
            <p:grpSpPr bwMode="auto">
              <a:xfrm>
                <a:off x="748" y="1480"/>
                <a:ext cx="1634" cy="90"/>
                <a:chOff x="748" y="1480"/>
                <a:chExt cx="1634" cy="90"/>
              </a:xfrm>
            </p:grpSpPr>
            <p:sp>
              <p:nvSpPr>
                <p:cNvPr id="135201" name="AutoShape 33"/>
                <p:cNvSpPr>
                  <a:spLocks noChangeArrowheads="1"/>
                </p:cNvSpPr>
                <p:nvPr/>
              </p:nvSpPr>
              <p:spPr bwMode="auto">
                <a:xfrm>
                  <a:off x="1565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02" name="AutoShape 34"/>
                <p:cNvSpPr>
                  <a:spLocks noChangeArrowheads="1"/>
                </p:cNvSpPr>
                <p:nvPr/>
              </p:nvSpPr>
              <p:spPr bwMode="auto">
                <a:xfrm>
                  <a:off x="1656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03" name="AutoShape 35"/>
                <p:cNvSpPr>
                  <a:spLocks noChangeArrowheads="1"/>
                </p:cNvSpPr>
                <p:nvPr/>
              </p:nvSpPr>
              <p:spPr bwMode="auto">
                <a:xfrm>
                  <a:off x="2291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04" name="AutoShape 36"/>
                <p:cNvSpPr>
                  <a:spLocks noChangeArrowheads="1"/>
                </p:cNvSpPr>
                <p:nvPr/>
              </p:nvSpPr>
              <p:spPr bwMode="auto">
                <a:xfrm>
                  <a:off x="2064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05" name="AutoShape 37"/>
                <p:cNvSpPr>
                  <a:spLocks noChangeArrowheads="1"/>
                </p:cNvSpPr>
                <p:nvPr/>
              </p:nvSpPr>
              <p:spPr bwMode="auto">
                <a:xfrm>
                  <a:off x="1882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06" name="AutoShape 38"/>
                <p:cNvSpPr>
                  <a:spLocks noChangeArrowheads="1"/>
                </p:cNvSpPr>
                <p:nvPr/>
              </p:nvSpPr>
              <p:spPr bwMode="auto">
                <a:xfrm>
                  <a:off x="1746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07" name="AutoShape 39"/>
                <p:cNvSpPr>
                  <a:spLocks noChangeArrowheads="1"/>
                </p:cNvSpPr>
                <p:nvPr/>
              </p:nvSpPr>
              <p:spPr bwMode="auto">
                <a:xfrm>
                  <a:off x="1474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08" name="AutoShape 40"/>
                <p:cNvSpPr>
                  <a:spLocks noChangeArrowheads="1"/>
                </p:cNvSpPr>
                <p:nvPr/>
              </p:nvSpPr>
              <p:spPr bwMode="auto">
                <a:xfrm>
                  <a:off x="1338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09" name="AutoShape 41"/>
                <p:cNvSpPr>
                  <a:spLocks noChangeArrowheads="1"/>
                </p:cNvSpPr>
                <p:nvPr/>
              </p:nvSpPr>
              <p:spPr bwMode="auto">
                <a:xfrm>
                  <a:off x="1202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10" name="AutoShape 42"/>
                <p:cNvSpPr>
                  <a:spLocks noChangeArrowheads="1"/>
                </p:cNvSpPr>
                <p:nvPr/>
              </p:nvSpPr>
              <p:spPr bwMode="auto">
                <a:xfrm>
                  <a:off x="1021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11" name="AutoShape 43"/>
                <p:cNvSpPr>
                  <a:spLocks noChangeArrowheads="1"/>
                </p:cNvSpPr>
                <p:nvPr/>
              </p:nvSpPr>
              <p:spPr bwMode="auto">
                <a:xfrm>
                  <a:off x="748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12" name="AutoShape 44"/>
                <p:cNvSpPr>
                  <a:spLocks noChangeArrowheads="1"/>
                </p:cNvSpPr>
                <p:nvPr/>
              </p:nvSpPr>
              <p:spPr bwMode="auto">
                <a:xfrm>
                  <a:off x="1610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13" name="AutoShape 45"/>
                <p:cNvSpPr>
                  <a:spLocks noChangeArrowheads="1"/>
                </p:cNvSpPr>
                <p:nvPr/>
              </p:nvSpPr>
              <p:spPr bwMode="auto">
                <a:xfrm>
                  <a:off x="1519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5214" name="Group 46"/>
              <p:cNvGrpSpPr>
                <a:grpSpLocks/>
              </p:cNvGrpSpPr>
              <p:nvPr/>
            </p:nvGrpSpPr>
            <p:grpSpPr bwMode="auto">
              <a:xfrm>
                <a:off x="1927" y="1480"/>
                <a:ext cx="1407" cy="90"/>
                <a:chOff x="1927" y="1480"/>
                <a:chExt cx="1407" cy="90"/>
              </a:xfrm>
            </p:grpSpPr>
            <p:sp>
              <p:nvSpPr>
                <p:cNvPr id="135215" name="AutoShape 47"/>
                <p:cNvSpPr>
                  <a:spLocks noChangeArrowheads="1"/>
                </p:cNvSpPr>
                <p:nvPr/>
              </p:nvSpPr>
              <p:spPr bwMode="auto">
                <a:xfrm>
                  <a:off x="2381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16" name="AutoShape 48"/>
                <p:cNvSpPr>
                  <a:spLocks noChangeArrowheads="1"/>
                </p:cNvSpPr>
                <p:nvPr/>
              </p:nvSpPr>
              <p:spPr bwMode="auto">
                <a:xfrm>
                  <a:off x="2472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17" name="AutoShape 49"/>
                <p:cNvSpPr>
                  <a:spLocks noChangeArrowheads="1"/>
                </p:cNvSpPr>
                <p:nvPr/>
              </p:nvSpPr>
              <p:spPr bwMode="auto">
                <a:xfrm>
                  <a:off x="2608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18" name="AutoShape 50"/>
                <p:cNvSpPr>
                  <a:spLocks noChangeArrowheads="1"/>
                </p:cNvSpPr>
                <p:nvPr/>
              </p:nvSpPr>
              <p:spPr bwMode="auto">
                <a:xfrm>
                  <a:off x="2699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19" name="AutoShape 51"/>
                <p:cNvSpPr>
                  <a:spLocks noChangeArrowheads="1"/>
                </p:cNvSpPr>
                <p:nvPr/>
              </p:nvSpPr>
              <p:spPr bwMode="auto">
                <a:xfrm>
                  <a:off x="2789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20" name="AutoShape 52"/>
                <p:cNvSpPr>
                  <a:spLocks noChangeArrowheads="1"/>
                </p:cNvSpPr>
                <p:nvPr/>
              </p:nvSpPr>
              <p:spPr bwMode="auto">
                <a:xfrm>
                  <a:off x="2925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21" name="AutoShape 53"/>
                <p:cNvSpPr>
                  <a:spLocks noChangeArrowheads="1"/>
                </p:cNvSpPr>
                <p:nvPr/>
              </p:nvSpPr>
              <p:spPr bwMode="auto">
                <a:xfrm>
                  <a:off x="3061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22" name="AutoShape 54"/>
                <p:cNvSpPr>
                  <a:spLocks noChangeArrowheads="1"/>
                </p:cNvSpPr>
                <p:nvPr/>
              </p:nvSpPr>
              <p:spPr bwMode="auto">
                <a:xfrm>
                  <a:off x="3243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23" name="AutoShape 55"/>
                <p:cNvSpPr>
                  <a:spLocks noChangeArrowheads="1"/>
                </p:cNvSpPr>
                <p:nvPr/>
              </p:nvSpPr>
              <p:spPr bwMode="auto">
                <a:xfrm>
                  <a:off x="2245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24" name="AutoShape 56"/>
                <p:cNvSpPr>
                  <a:spLocks noChangeArrowheads="1"/>
                </p:cNvSpPr>
                <p:nvPr/>
              </p:nvSpPr>
              <p:spPr bwMode="auto">
                <a:xfrm>
                  <a:off x="2109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25" name="AutoShape 57"/>
                <p:cNvSpPr>
                  <a:spLocks noChangeArrowheads="1"/>
                </p:cNvSpPr>
                <p:nvPr/>
              </p:nvSpPr>
              <p:spPr bwMode="auto">
                <a:xfrm>
                  <a:off x="1927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26" name="AutoShape 58"/>
                <p:cNvSpPr>
                  <a:spLocks noChangeArrowheads="1"/>
                </p:cNvSpPr>
                <p:nvPr/>
              </p:nvSpPr>
              <p:spPr bwMode="auto">
                <a:xfrm>
                  <a:off x="2426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27" name="AutoShape 59"/>
                <p:cNvSpPr>
                  <a:spLocks noChangeArrowheads="1"/>
                </p:cNvSpPr>
                <p:nvPr/>
              </p:nvSpPr>
              <p:spPr bwMode="auto">
                <a:xfrm>
                  <a:off x="2653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28" name="AutoShape 60"/>
                <p:cNvSpPr>
                  <a:spLocks noChangeArrowheads="1"/>
                </p:cNvSpPr>
                <p:nvPr/>
              </p:nvSpPr>
              <p:spPr bwMode="auto">
                <a:xfrm>
                  <a:off x="2744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5229" name="Group 61"/>
            <p:cNvGrpSpPr>
              <a:grpSpLocks/>
            </p:cNvGrpSpPr>
            <p:nvPr/>
          </p:nvGrpSpPr>
          <p:grpSpPr bwMode="auto">
            <a:xfrm>
              <a:off x="204" y="2568"/>
              <a:ext cx="2994" cy="599"/>
              <a:chOff x="204" y="3339"/>
              <a:chExt cx="2994" cy="599"/>
            </a:xfrm>
          </p:grpSpPr>
          <p:sp>
            <p:nvSpPr>
              <p:cNvPr id="135230" name="Freeform 62"/>
              <p:cNvSpPr>
                <a:spLocks/>
              </p:cNvSpPr>
              <p:nvPr/>
            </p:nvSpPr>
            <p:spPr bwMode="auto">
              <a:xfrm>
                <a:off x="204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1" name="Freeform 63"/>
              <p:cNvSpPr>
                <a:spLocks/>
              </p:cNvSpPr>
              <p:nvPr/>
            </p:nvSpPr>
            <p:spPr bwMode="auto">
              <a:xfrm flipH="1">
                <a:off x="1701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32" name="Group 64"/>
            <p:cNvGrpSpPr>
              <a:grpSpLocks/>
            </p:cNvGrpSpPr>
            <p:nvPr/>
          </p:nvGrpSpPr>
          <p:grpSpPr bwMode="auto">
            <a:xfrm>
              <a:off x="1474" y="2341"/>
              <a:ext cx="2222" cy="826"/>
              <a:chOff x="204" y="3339"/>
              <a:chExt cx="2994" cy="599"/>
            </a:xfrm>
          </p:grpSpPr>
          <p:sp>
            <p:nvSpPr>
              <p:cNvPr id="135233" name="Freeform 65"/>
              <p:cNvSpPr>
                <a:spLocks/>
              </p:cNvSpPr>
              <p:nvPr/>
            </p:nvSpPr>
            <p:spPr bwMode="auto">
              <a:xfrm>
                <a:off x="204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4" name="Freeform 66"/>
              <p:cNvSpPr>
                <a:spLocks/>
              </p:cNvSpPr>
              <p:nvPr/>
            </p:nvSpPr>
            <p:spPr bwMode="auto">
              <a:xfrm flipH="1">
                <a:off x="1701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35" name="Group 67"/>
            <p:cNvGrpSpPr>
              <a:grpSpLocks/>
            </p:cNvGrpSpPr>
            <p:nvPr/>
          </p:nvGrpSpPr>
          <p:grpSpPr bwMode="auto">
            <a:xfrm>
              <a:off x="2109" y="2659"/>
              <a:ext cx="3130" cy="508"/>
              <a:chOff x="204" y="3339"/>
              <a:chExt cx="2994" cy="599"/>
            </a:xfrm>
          </p:grpSpPr>
          <p:sp>
            <p:nvSpPr>
              <p:cNvPr id="135236" name="Freeform 68"/>
              <p:cNvSpPr>
                <a:spLocks/>
              </p:cNvSpPr>
              <p:nvPr/>
            </p:nvSpPr>
            <p:spPr bwMode="auto">
              <a:xfrm>
                <a:off x="204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7" name="Freeform 69"/>
              <p:cNvSpPr>
                <a:spLocks/>
              </p:cNvSpPr>
              <p:nvPr/>
            </p:nvSpPr>
            <p:spPr bwMode="auto">
              <a:xfrm flipH="1">
                <a:off x="1701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5240" name="Rectangle 7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000" dirty="0"/>
              <a:t>Můžeme se pokusit modelovat přímo posteriorní pravděpodobnost, a tu použít přímo k rozpoznávání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cs-CZ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cs-CZ" altLang="en-US" sz="1800" dirty="0"/>
              <a:t>tzv. </a:t>
            </a:r>
            <a:r>
              <a:rPr lang="cs-CZ" altLang="en-US" sz="1800" b="1" dirty="0"/>
              <a:t>diskriminativní trénování</a:t>
            </a:r>
          </a:p>
          <a:p>
            <a:pPr lvl="1">
              <a:lnSpc>
                <a:spcPct val="80000"/>
              </a:lnSpc>
            </a:pPr>
            <a:r>
              <a:rPr lang="cs-CZ" altLang="en-US" sz="1800" dirty="0"/>
              <a:t>Ale o tomto bude řeč až později</a:t>
            </a:r>
          </a:p>
          <a:p>
            <a:pPr>
              <a:lnSpc>
                <a:spcPct val="80000"/>
              </a:lnSpc>
            </a:pPr>
            <a:r>
              <a:rPr lang="cs-CZ" altLang="en-US" sz="2000" dirty="0"/>
              <a:t>Běžnější je odhadovat rozložení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cs-CZ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en-US" sz="2000" dirty="0"/>
              <a:t> 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cs-CZ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en-US" sz="2000" dirty="0"/>
              <a:t>Tato rozložení popisují předpokládaný proces generování dat – </a:t>
            </a:r>
            <a:r>
              <a:rPr lang="cs-CZ" altLang="en-US" sz="2000" b="1" dirty="0"/>
              <a:t>generativní modely</a:t>
            </a:r>
          </a:p>
          <a:p>
            <a:pPr>
              <a:lnSpc>
                <a:spcPct val="80000"/>
              </a:lnSpc>
            </a:pPr>
            <a:r>
              <a:rPr lang="cs-CZ" altLang="en-US" sz="2000" dirty="0"/>
              <a:t>Nejprve se musíme rozhodnout pro formu modelu, který </a:t>
            </a:r>
            <a:r>
              <a:rPr lang="cs-CZ" altLang="en-US" sz="2000" dirty="0" smtClean="0"/>
              <a:t>použijeme </a:t>
            </a:r>
            <a:r>
              <a:rPr lang="cs-CZ" altLang="en-US" sz="2000" dirty="0"/>
              <a:t>(např. gaussovské rozložení</a:t>
            </a:r>
            <a:r>
              <a:rPr lang="cs-CZ" altLang="en-US" sz="2000" dirty="0" smtClean="0"/>
              <a:t>)</a:t>
            </a:r>
            <a:endParaRPr lang="cs-CZ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29600" cy="993775"/>
          </a:xfrm>
        </p:spPr>
        <p:txBody>
          <a:bodyPr/>
          <a:lstStyle/>
          <a:p>
            <a:r>
              <a:rPr lang="cs-CZ" altLang="en-US" sz="4000" dirty="0"/>
              <a:t>Gaussovské rozložení  (jednorozměrné)</a:t>
            </a:r>
          </a:p>
        </p:txBody>
      </p:sp>
      <p:sp>
        <p:nvSpPr>
          <p:cNvPr id="137268" name="Rectangle 52"/>
          <p:cNvSpPr>
            <a:spLocks noChangeArrowheads="1"/>
          </p:cNvSpPr>
          <p:nvPr/>
        </p:nvSpPr>
        <p:spPr bwMode="auto">
          <a:xfrm>
            <a:off x="323850" y="2997200"/>
            <a:ext cx="576263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1462965"/>
                <a:ext cx="7467600" cy="105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62965"/>
                <a:ext cx="7467600" cy="10516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s://upload.wikimedia.org/wikipedia/commons/a/a9/Empirical_Ru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18" y="2667000"/>
            <a:ext cx="5345982" cy="387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Extrakce příznaků</a:t>
            </a:r>
          </a:p>
        </p:txBody>
      </p:sp>
      <p:pic>
        <p:nvPicPr>
          <p:cNvPr id="121859" name="Picture 3" descr="hist_we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41538"/>
            <a:ext cx="4559300" cy="38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0" name="Text Box 4"/>
          <p:cNvSpPr txBox="1">
            <a:spLocks noChangeArrowheads="1"/>
          </p:cNvSpPr>
          <p:nvPr/>
        </p:nvSpPr>
        <p:spPr bwMode="auto">
          <a:xfrm rot="16200000">
            <a:off x="869157" y="3855243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>
                <a:sym typeface="Wingdings" pitchFamily="2" charset="2"/>
              </a:rPr>
              <a:t> Četnost</a:t>
            </a:r>
            <a:endParaRPr lang="cs-CZ" altLang="en-US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953000" y="58674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>
                <a:sym typeface="Wingdings" pitchFamily="2" charset="2"/>
              </a:rPr>
              <a:t> Váha </a:t>
            </a:r>
            <a:r>
              <a:rPr lang="en-US" altLang="en-US" dirty="0">
                <a:sym typeface="Wingdings" pitchFamily="2" charset="2"/>
              </a:rPr>
              <a:t>[</a:t>
            </a:r>
            <a:r>
              <a:rPr lang="cs-CZ" altLang="en-US">
                <a:sym typeface="Wingdings" pitchFamily="2" charset="2"/>
              </a:rPr>
              <a:t>dkg</a:t>
            </a:r>
            <a:r>
              <a:rPr lang="en-US" altLang="en-US" dirty="0">
                <a:sym typeface="Wingdings" pitchFamily="2" charset="2"/>
              </a:rPr>
              <a:t>]</a:t>
            </a:r>
            <a:endParaRPr lang="cs-CZ" altLang="en-US"/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5410200" y="2649538"/>
            <a:ext cx="11430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Gran</a:t>
            </a:r>
            <a:r>
              <a:rPr lang="cs-CZ" altLang="en-US">
                <a:solidFill>
                  <a:schemeClr val="accent2"/>
                </a:solidFill>
              </a:rPr>
              <a:t>áty</a:t>
            </a:r>
          </a:p>
          <a:p>
            <a:pPr>
              <a:spcBef>
                <a:spcPct val="50000"/>
              </a:spcBef>
            </a:pPr>
            <a:r>
              <a:rPr lang="cs-CZ" altLang="en-US">
                <a:solidFill>
                  <a:srgbClr val="FF0000"/>
                </a:solidFill>
              </a:rPr>
              <a:t>Jablka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838200" y="1600200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</a:t>
            </a:r>
            <a:r>
              <a:rPr lang="cs-CZ" altLang="en-US" dirty="0" smtClean="0"/>
              <a:t>č gaussovské </a:t>
            </a:r>
            <a:r>
              <a:rPr lang="cs-CZ" altLang="en-US" dirty="0"/>
              <a:t>rozložení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1"/>
                <a:ext cx="8229600" cy="2359522"/>
              </a:xfrm>
            </p:spPr>
            <p:txBody>
              <a:bodyPr/>
              <a:lstStyle/>
              <a:p>
                <a:r>
                  <a:rPr lang="cs-CZ" sz="2400" dirty="0" smtClean="0"/>
                  <a:t>Jednoduché a dobře se s ním pracuje</a:t>
                </a:r>
                <a:endParaRPr lang="en-US" sz="2400" dirty="0" smtClean="0"/>
              </a:p>
              <a:p>
                <a:pPr lvl="1"/>
                <a:r>
                  <a:rPr lang="cs-CZ" sz="2000" dirty="0" smtClean="0"/>
                  <a:t>V logaritmické doméně je to jen kvadratická funkce</a:t>
                </a:r>
                <a:endParaRPr lang="en-US" sz="2000" dirty="0" smtClean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 smtClean="0"/>
              </a:p>
              <a:p>
                <a:pPr lvl="1"/>
                <a:r>
                  <a:rPr lang="cs-CZ" sz="2000" dirty="0" smtClean="0"/>
                  <a:t>Věrohodnost </a:t>
                </a:r>
                <a:r>
                  <a:rPr lang="en-US" sz="2000" dirty="0" smtClean="0"/>
                  <a:t>se</a:t>
                </a:r>
                <a:r>
                  <a:rPr lang="cs-CZ" sz="2000" dirty="0" smtClean="0"/>
                  <a:t>kv</a:t>
                </a:r>
                <a:r>
                  <a:rPr lang="en-US" sz="2000" dirty="0" err="1" smtClean="0"/>
                  <a:t>ence</a:t>
                </a:r>
                <a:r>
                  <a:rPr lang="en-US" sz="2000" dirty="0" smtClean="0"/>
                  <a:t> </a:t>
                </a:r>
                <a:r>
                  <a:rPr lang="cs-CZ" sz="2000" dirty="0" smtClean="0"/>
                  <a:t>příznaků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r>
                  <a:rPr lang="cs-CZ" sz="2000" dirty="0" smtClean="0"/>
                  <a:t>je</a:t>
                </a:r>
                <a:endParaRPr lang="en-US" sz="2000" dirty="0" smtClean="0"/>
              </a:p>
              <a:p>
                <a:pPr lvl="1"/>
                <a:endParaRPr lang="en-US" sz="2000" dirty="0" smtClean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1"/>
                <a:ext cx="8229600" cy="2359522"/>
              </a:xfrm>
              <a:blipFill rotWithShape="1">
                <a:blip r:embed="rId2"/>
                <a:stretch>
                  <a:fillRect l="-1037" t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5522" y="3573016"/>
                <a:ext cx="6562822" cy="912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𝜇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/>
                        </a:rPr>
                        <m:t>exp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e>
                          </m:nary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00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22" y="3573016"/>
                <a:ext cx="6562822" cy="9126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81762" y="4398588"/>
                <a:ext cx="5513112" cy="912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1">
                          <a:latin typeface="Cambria Math"/>
                        </a:rPr>
                        <m:t>exp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762" y="4398588"/>
                <a:ext cx="5513112" cy="9126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3829736" y="4530386"/>
            <a:ext cx="648072" cy="720080"/>
          </a:xfrm>
          <a:prstGeom prst="wedgeRoundRectCallout">
            <a:avLst>
              <a:gd name="adj1" fmla="val 71536"/>
              <a:gd name="adj2" fmla="val 81695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134090" y="4530386"/>
            <a:ext cx="648072" cy="720080"/>
          </a:xfrm>
          <a:prstGeom prst="wedgeRoundRectCallout">
            <a:avLst>
              <a:gd name="adj1" fmla="val -67797"/>
              <a:gd name="adj2" fmla="val 81696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33890" y="5517232"/>
            <a:ext cx="3525360" cy="6549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Postačující statistiky</a:t>
            </a:r>
          </a:p>
          <a:p>
            <a:pPr algn="ctr"/>
            <a:r>
              <a:rPr lang="en-US" sz="1600" dirty="0"/>
              <a:t>(</a:t>
            </a:r>
            <a:r>
              <a:rPr lang="en-US" sz="1600" dirty="0" smtClean="0"/>
              <a:t>Sufficient statistics)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110303" y="4509120"/>
            <a:ext cx="216024" cy="720080"/>
          </a:xfrm>
          <a:prstGeom prst="wedgeRoundRectCallout">
            <a:avLst>
              <a:gd name="adj1" fmla="val -187563"/>
              <a:gd name="adj2" fmla="val 84649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1520" y="2420888"/>
                <a:ext cx="8623515" cy="709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og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log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 smtClean="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20888"/>
                <a:ext cx="8623515" cy="7098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0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</a:t>
            </a:r>
            <a:r>
              <a:rPr lang="cs-CZ" altLang="en-US" dirty="0"/>
              <a:t>č gaussovské rozložení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57510"/>
            <a:ext cx="6048672" cy="2359522"/>
          </a:xfrm>
        </p:spPr>
        <p:txBody>
          <a:bodyPr/>
          <a:lstStyle/>
          <a:p>
            <a:r>
              <a:rPr lang="cs-CZ" sz="2000" dirty="0" smtClean="0"/>
              <a:t>Přirozeně se vyskytuje</a:t>
            </a:r>
            <a:endParaRPr lang="en-US" sz="2000" dirty="0" smtClean="0"/>
          </a:p>
          <a:p>
            <a:r>
              <a:rPr lang="en-US" sz="2000" dirty="0" smtClean="0"/>
              <a:t>Central</a:t>
            </a:r>
            <a:r>
              <a:rPr lang="cs-CZ" sz="2000" dirty="0" smtClean="0"/>
              <a:t>ní</a:t>
            </a:r>
            <a:r>
              <a:rPr lang="en-US" sz="2000" dirty="0" smtClean="0"/>
              <a:t> limit</a:t>
            </a:r>
            <a:r>
              <a:rPr lang="cs-CZ" sz="2000" dirty="0" smtClean="0"/>
              <a:t>ní</a:t>
            </a:r>
            <a:r>
              <a:rPr lang="en-US" sz="2000" dirty="0" smtClean="0"/>
              <a:t> </a:t>
            </a:r>
            <a:r>
              <a:rPr lang="cs-CZ" sz="2000" dirty="0" smtClean="0"/>
              <a:t>teorém</a:t>
            </a:r>
            <a:r>
              <a:rPr lang="en-US" sz="2000" dirty="0" smtClean="0"/>
              <a:t>: </a:t>
            </a:r>
            <a:r>
              <a:rPr lang="cs-CZ" sz="2000" dirty="0" smtClean="0"/>
              <a:t>Sečtení hodnot mnoha bezávysle vygenerovaných nahodných čísel nám da vzorek z Gaussova rozložení</a:t>
            </a:r>
            <a:endParaRPr lang="en-US" sz="2000" dirty="0" smtClean="0"/>
          </a:p>
          <a:p>
            <a:r>
              <a:rPr lang="cs-CZ" sz="2000" dirty="0" smtClean="0"/>
              <a:t>Příklady</a:t>
            </a:r>
            <a:r>
              <a:rPr lang="en-US" sz="2000" dirty="0" smtClean="0"/>
              <a:t>: </a:t>
            </a:r>
          </a:p>
          <a:p>
            <a:pPr lvl="1"/>
            <a:r>
              <a:rPr lang="cs-CZ" sz="1600" dirty="0" smtClean="0"/>
              <a:t>Sečtení hodnot z N hracích kostek</a:t>
            </a:r>
            <a:endParaRPr lang="en-US" sz="1600" dirty="0" smtClean="0"/>
          </a:p>
          <a:p>
            <a:pPr lvl="1"/>
            <a:r>
              <a:rPr lang="en-US" sz="1600" dirty="0"/>
              <a:t>Galton’s board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https://www.youtube.com/watch?v=03tx4v0i7MA</a:t>
            </a:r>
            <a:endParaRPr lang="en-US" sz="16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10242" name="Picture 2" descr="https://upload.wikimedia.org/wikipedia/commons/thumb/8/8c/Dice_sum_central_limit_theorem.svg/512px-Dice_sum_central_limit_theore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06827"/>
            <a:ext cx="3600399" cy="431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60337"/>
            <a:ext cx="8785225" cy="1287463"/>
          </a:xfrm>
          <a:noFill/>
          <a:ln/>
        </p:spPr>
        <p:txBody>
          <a:bodyPr/>
          <a:lstStyle/>
          <a:p>
            <a:r>
              <a:rPr lang="cs-CZ" altLang="en-US" sz="4000" dirty="0"/>
              <a:t>Gaussovské rozložení  (dvourozměrné)</a:t>
            </a:r>
          </a:p>
        </p:txBody>
      </p:sp>
      <p:pic>
        <p:nvPicPr>
          <p:cNvPr id="138285" name="Picture 45" descr="gaus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"/>
          <a:stretch>
            <a:fillRect/>
          </a:stretch>
        </p:blipFill>
        <p:spPr bwMode="auto">
          <a:xfrm>
            <a:off x="2124075" y="2997200"/>
            <a:ext cx="4681538" cy="35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47800" y="1965331"/>
                <a:ext cx="7051676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l-GR" sz="2800" b="1" i="0" smtClean="0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b="1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965331"/>
                <a:ext cx="7051676" cy="10826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69666" y="1610380"/>
                <a:ext cx="24927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66" y="1610380"/>
                <a:ext cx="249273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99" y="3962400"/>
            <a:ext cx="334010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21" y="1219200"/>
            <a:ext cx="3407579" cy="252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219200"/>
            <a:ext cx="341936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3962400"/>
            <a:ext cx="344988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287463"/>
          </a:xfrm>
          <a:noFill/>
          <a:ln/>
        </p:spPr>
        <p:txBody>
          <a:bodyPr/>
          <a:lstStyle/>
          <a:p>
            <a:r>
              <a:rPr lang="cs-CZ" altLang="en-US" sz="4000" dirty="0" smtClean="0"/>
              <a:t>Kvadratické funkce </a:t>
            </a:r>
            <a:r>
              <a:rPr lang="en-US" altLang="en-US" sz="4000" dirty="0" smtClean="0"/>
              <a:t>(</a:t>
            </a:r>
            <a:r>
              <a:rPr lang="cs-CZ" altLang="en-US" sz="4000" dirty="0" smtClean="0"/>
              <a:t>dvourozměrné</a:t>
            </a:r>
            <a:r>
              <a:rPr lang="en-US" altLang="en-US" sz="4000" dirty="0" smtClean="0"/>
              <a:t>)</a:t>
            </a:r>
            <a:endParaRPr lang="cs-CZ" alt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6692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Positivně definitní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3657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Negativně definitní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6412468"/>
            <a:ext cx="267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Positivně semidefinitní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6400800"/>
            <a:ext cx="122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Indefinitní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pg4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3" b="1482"/>
          <a:stretch/>
        </p:blipFill>
        <p:spPr bwMode="auto">
          <a:xfrm>
            <a:off x="2209801" y="0"/>
            <a:ext cx="4800599" cy="68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476250"/>
            <a:ext cx="6808787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/>
              <a:t>Odhad parametrů modelu s maximální věrohodností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468313" y="2819400"/>
            <a:ext cx="8229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en-US" sz="2000" dirty="0"/>
              <a:t>Hledáme taková nastavení parametrů rozložení pravděpodobnosti </a:t>
            </a:r>
            <a:r>
              <a:rPr lang="cs-CZ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cs-CZ" altLang="en-US" sz="2000" dirty="0">
                <a:cs typeface="Arial" charset="0"/>
              </a:rPr>
              <a:t>, které maximalizuje </a:t>
            </a:r>
            <a:r>
              <a:rPr lang="cs-CZ" altLang="en-US" sz="2000" dirty="0" smtClean="0">
                <a:cs typeface="Arial" charset="0"/>
              </a:rPr>
              <a:t>věrohodnost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(Maximum Likelihood, ML) trénovacích dat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…,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sz="2000" dirty="0"/>
          </a:p>
          <a:p>
            <a:r>
              <a:rPr lang="cs-CZ" altLang="en-US" sz="2000" dirty="0"/>
              <a:t>V následujících příkladech předpokládáme, že odhadujeme parametry nezávisle </a:t>
            </a:r>
            <a:r>
              <a:rPr lang="cs-CZ" altLang="en-US" sz="2000" dirty="0">
                <a:cs typeface="Arial" charset="0"/>
              </a:rPr>
              <a:t>pro jednotlivé třídy</a:t>
            </a:r>
            <a:r>
              <a:rPr lang="cs-CZ" altLang="en-US" sz="2000" dirty="0"/>
              <a:t>. Pro zjednodušení notace tedy u rozložení neuvádíme závislost na třídě </a:t>
            </a:r>
            <a:r>
              <a:rPr lang="cs-CZ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altLang="en-US" sz="2000" dirty="0"/>
              <a:t>, pouze na jejích parametrech </a:t>
            </a:r>
            <a:r>
              <a:rPr lang="cs-CZ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cs-CZ" altLang="en-US" sz="2000" dirty="0" smtClean="0">
                <a:cs typeface="Arial" charset="0"/>
              </a:rPr>
              <a:t>.</a:t>
            </a:r>
            <a:endParaRPr lang="cs-CZ" altLang="en-US" sz="2000" dirty="0"/>
          </a:p>
          <a:p>
            <a:r>
              <a:rPr lang="cs-CZ" altLang="en-US" sz="2000" dirty="0"/>
              <a:t>Modely kterými se budeme zabývat jsou:</a:t>
            </a:r>
          </a:p>
          <a:p>
            <a:pPr lvl="1"/>
            <a:r>
              <a:rPr lang="cs-CZ" altLang="en-US" sz="1800" dirty="0"/>
              <a:t>Gaussovské rozloženi</a:t>
            </a:r>
          </a:p>
          <a:p>
            <a:pPr lvl="1"/>
            <a:r>
              <a:rPr lang="cs-CZ" altLang="en-US" sz="1800" dirty="0"/>
              <a:t>Směs gaussovských rozložení (Gaussian Mixture Model, GMM)</a:t>
            </a:r>
          </a:p>
          <a:p>
            <a:pPr lvl="1"/>
            <a:r>
              <a:rPr lang="cs-CZ" altLang="en-US" sz="1800" dirty="0"/>
              <a:t>V následujících přednáškách přibudou další (např. HMM)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67350" cy="128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cs-CZ" altLang="en-US" sz="4000" dirty="0"/>
              <a:t>Gaussovské </a:t>
            </a:r>
            <a:r>
              <a:rPr lang="cs-CZ" altLang="en-US" sz="4000" dirty="0" smtClean="0"/>
              <a:t>rozložení</a:t>
            </a:r>
            <a:r>
              <a:rPr lang="en-US" altLang="en-US" sz="4000" dirty="0" smtClean="0"/>
              <a:t> </a:t>
            </a:r>
            <a:r>
              <a:rPr lang="en-US" altLang="en-US" sz="3200" dirty="0" smtClean="0"/>
              <a:t>(</a:t>
            </a:r>
            <a:r>
              <a:rPr lang="cs-CZ" altLang="en-US" sz="3200" dirty="0"/>
              <a:t>jednorozměrné</a:t>
            </a:r>
            <a:r>
              <a:rPr lang="en-US" altLang="en-US" sz="3200" dirty="0"/>
              <a:t>)</a:t>
            </a:r>
            <a:endParaRPr lang="cs-CZ" altLang="en-US" sz="4000" dirty="0"/>
          </a:p>
        </p:txBody>
      </p:sp>
      <p:pic>
        <p:nvPicPr>
          <p:cNvPr id="163890" name="Picture 50" descr="gaus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1" r="5785"/>
          <a:stretch>
            <a:fillRect/>
          </a:stretch>
        </p:blipFill>
        <p:spPr bwMode="auto">
          <a:xfrm>
            <a:off x="250825" y="3573463"/>
            <a:ext cx="5041900" cy="26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1" name="Text Box 51"/>
          <p:cNvSpPr txBox="1">
            <a:spLocks noChangeArrowheads="1"/>
          </p:cNvSpPr>
          <p:nvPr/>
        </p:nvSpPr>
        <p:spPr bwMode="auto">
          <a:xfrm>
            <a:off x="5076825" y="3367088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ML </a:t>
            </a:r>
            <a:r>
              <a:rPr lang="cs-CZ" altLang="en-US" b="1"/>
              <a:t>odhad parametrů:</a:t>
            </a:r>
          </a:p>
        </p:txBody>
      </p:sp>
      <p:sp>
        <p:nvSpPr>
          <p:cNvPr id="163892" name="Rectangle 52"/>
          <p:cNvSpPr>
            <a:spLocks noChangeArrowheads="1"/>
          </p:cNvSpPr>
          <p:nvPr/>
        </p:nvSpPr>
        <p:spPr bwMode="auto">
          <a:xfrm>
            <a:off x="323850" y="2997200"/>
            <a:ext cx="576263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36600" y="1767765"/>
                <a:ext cx="7467600" cy="105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1767765"/>
                <a:ext cx="7467600" cy="10516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410200" y="3995622"/>
                <a:ext cx="2341561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995622"/>
                <a:ext cx="2341561" cy="9573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191125" y="5090495"/>
                <a:ext cx="3571875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125" y="5090495"/>
                <a:ext cx="3571875" cy="9573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</a:t>
            </a:r>
            <a:r>
              <a:rPr lang="cs-CZ" dirty="0" smtClean="0"/>
              <a:t>odhad pro Gaussovku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359522"/>
          </a:xfrm>
        </p:spPr>
        <p:txBody>
          <a:bodyPr/>
          <a:lstStyle/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5522" y="1412775"/>
                <a:ext cx="7411708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log</m:t>
                          </m:r>
                        </m:e>
                      </m:nary>
                      <m:r>
                        <a:rPr lang="en-US" sz="2000" i="1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22" y="1412775"/>
                <a:ext cx="7411708" cy="8392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86297" y="2204108"/>
                <a:ext cx="5346143" cy="864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𝑁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log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297" y="2204108"/>
                <a:ext cx="5346143" cy="8648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15616" y="3309811"/>
                <a:ext cx="7888185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𝜕𝜇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𝜕𝜇</m:t>
                          </m:r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309811"/>
                <a:ext cx="7888185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972335" y="4174485"/>
                <a:ext cx="3452868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   ⇒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335" y="4174485"/>
                <a:ext cx="3452868" cy="9106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72200" y="4221088"/>
                <a:ext cx="1989053" cy="710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𝑀𝐿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221088"/>
                <a:ext cx="1989053" cy="7102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00192" y="5743077"/>
                <a:ext cx="2664296" cy="710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𝑀𝐿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743077"/>
                <a:ext cx="2664296" cy="7102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16016" y="593998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similarly: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287463"/>
          </a:xfrm>
          <a:noFill/>
          <a:ln/>
        </p:spPr>
        <p:txBody>
          <a:bodyPr/>
          <a:lstStyle/>
          <a:p>
            <a:r>
              <a:rPr lang="cs-CZ" altLang="en-US" sz="4000" dirty="0"/>
              <a:t>Gaussovské </a:t>
            </a:r>
            <a:r>
              <a:rPr lang="cs-CZ" altLang="en-US" sz="4000" dirty="0" smtClean="0"/>
              <a:t>rozložení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3200" dirty="0" smtClean="0"/>
              <a:t>(</a:t>
            </a:r>
            <a:r>
              <a:rPr lang="cs-CZ" altLang="en-US" sz="3200" dirty="0" smtClean="0"/>
              <a:t>vícerozměrné</a:t>
            </a:r>
            <a:r>
              <a:rPr lang="en-US" altLang="en-US" sz="3200" dirty="0" smtClean="0"/>
              <a:t>)</a:t>
            </a:r>
            <a:endParaRPr lang="cs-CZ" altLang="en-US" sz="4000" dirty="0"/>
          </a:p>
        </p:txBody>
      </p:sp>
      <p:pic>
        <p:nvPicPr>
          <p:cNvPr id="164909" name="Picture 45" descr="gaus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"/>
          <a:stretch>
            <a:fillRect/>
          </a:stretch>
        </p:blipFill>
        <p:spPr bwMode="auto">
          <a:xfrm>
            <a:off x="228600" y="2630488"/>
            <a:ext cx="4681538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955" name="Text Box 91"/>
          <p:cNvSpPr txBox="1">
            <a:spLocks noChangeArrowheads="1"/>
          </p:cNvSpPr>
          <p:nvPr/>
        </p:nvSpPr>
        <p:spPr bwMode="auto">
          <a:xfrm>
            <a:off x="5086350" y="4114800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b="1" dirty="0"/>
              <a:t>ML odhad of parametrů: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0600" y="1600200"/>
                <a:ext cx="7051676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sz="28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l-GR" sz="2800" b="1" i="0" smtClean="0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b="1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00200"/>
                <a:ext cx="7051676" cy="10826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06914" y="4648200"/>
                <a:ext cx="2579686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914" y="4648200"/>
                <a:ext cx="2579686" cy="9573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743450" y="5672022"/>
                <a:ext cx="4476750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smtClean="0">
                          <a:latin typeface="Cambria Math"/>
                          <a:ea typeface="Cambria Math"/>
                        </a:rPr>
                        <m:t>𝚺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ea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ea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5672022"/>
                <a:ext cx="4476750" cy="9573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en-US" sz="4000"/>
              <a:t>Pravděpodobnosti - diskrétní příznaky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/>
              <a:t>Uvažujme diskrétní příznaky – „váhové kategorie“</a:t>
            </a:r>
          </a:p>
          <a:p>
            <a:pPr>
              <a:lnSpc>
                <a:spcPct val="90000"/>
              </a:lnSpc>
            </a:pPr>
            <a:r>
              <a:rPr lang="cs-CZ" altLang="en-US" sz="2400"/>
              <a:t>Nechť tabulka </a:t>
            </a:r>
            <a:r>
              <a:rPr lang="cs-CZ" altLang="en-US" sz="2400" b="1"/>
              <a:t>reflektuje skutečné pravděpodobnosti</a:t>
            </a:r>
            <a:r>
              <a:rPr lang="cs-CZ" altLang="en-US" sz="2400"/>
              <a:t> jednotlivých kategorií</a:t>
            </a:r>
            <a:endParaRPr lang="cs-CZ" altLang="en-US" sz="2400" b="1"/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3240" name="Group 360"/>
          <p:cNvGraphicFramePr>
            <a:graphicFrameLocks noGrp="1"/>
          </p:cNvGraphicFramePr>
          <p:nvPr/>
        </p:nvGraphicFramePr>
        <p:xfrm>
          <a:off x="1295400" y="4495800"/>
          <a:ext cx="7543800" cy="2151888"/>
        </p:xfrm>
        <a:graphic>
          <a:graphicData uri="http://schemas.openxmlformats.org/drawingml/2006/table">
            <a:tbl>
              <a:tblPr/>
              <a:tblGrid>
                <a:gridCol w="985838"/>
                <a:gridCol w="985837"/>
                <a:gridCol w="984250"/>
                <a:gridCol w="985838"/>
                <a:gridCol w="985837"/>
                <a:gridCol w="985838"/>
                <a:gridCol w="985837"/>
                <a:gridCol w="644525"/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nejlehčí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0.0 - 0.1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lehčí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0.1 - 0.2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0.2 - 0.3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 – 0.4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 – 0.5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– 0.6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[kg]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en-US" sz="4000" dirty="0" smtClean="0"/>
              <a:t>Směs gaussovských rozložení</a:t>
            </a:r>
            <a:br>
              <a:rPr lang="cs-CZ" altLang="en-US" sz="4000" dirty="0" smtClean="0"/>
            </a:br>
            <a:r>
              <a:rPr lang="en-US" altLang="en-US" sz="3200" dirty="0" smtClean="0"/>
              <a:t>(Gaussian </a:t>
            </a:r>
            <a:r>
              <a:rPr lang="en-US" altLang="en-US" sz="3200" dirty="0"/>
              <a:t>Mixture Model </a:t>
            </a:r>
            <a:r>
              <a:rPr lang="en-US" altLang="en-US" sz="3200" dirty="0" smtClean="0"/>
              <a:t>– </a:t>
            </a:r>
            <a:r>
              <a:rPr lang="cs-CZ" altLang="en-US" sz="3200" dirty="0" smtClean="0"/>
              <a:t>GMM</a:t>
            </a:r>
            <a:r>
              <a:rPr lang="en-US" altLang="en-US" sz="3200" dirty="0" smtClean="0"/>
              <a:t>)</a:t>
            </a:r>
            <a:endParaRPr lang="cs-CZ" altLang="en-US" sz="4000" dirty="0"/>
          </a:p>
        </p:txBody>
      </p:sp>
      <p:pic>
        <p:nvPicPr>
          <p:cNvPr id="139291" name="Picture 27" descr="gaus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8"/>
          <a:stretch>
            <a:fillRect/>
          </a:stretch>
        </p:blipFill>
        <p:spPr bwMode="auto">
          <a:xfrm>
            <a:off x="533400" y="3505200"/>
            <a:ext cx="406717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5029200" y="3290887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kde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38200" y="1778167"/>
                <a:ext cx="7620000" cy="88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/>
                              <a:ea typeface="Cambria Math"/>
                            </a:rPr>
                            <m:t>Θ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b="1">
                                      <a:latin typeface="Cambria Math"/>
                                      <a:ea typeface="Cambria Math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78167"/>
                <a:ext cx="7620000" cy="888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105401" y="3820180"/>
                <a:ext cx="281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1" y="3820180"/>
                <a:ext cx="28194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81600" y="4429780"/>
                <a:ext cx="1828800" cy="88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429780"/>
                <a:ext cx="1828800" cy="8888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Směs gaussovských rozložení</a:t>
            </a:r>
          </a:p>
        </p:txBody>
      </p:sp>
      <p:sp>
        <p:nvSpPr>
          <p:cNvPr id="140316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229600" cy="43656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 dirty="0"/>
              <a:t>Vzoreček můžeme chápat jen jako něco co definuje tvar funkce hustoty pravděpodobnosti…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nebo jej můžeme vidět jako složitější generativní model,který generuje příznaky následujícím způsobem:</a:t>
            </a:r>
          </a:p>
          <a:p>
            <a:pPr lvl="1">
              <a:lnSpc>
                <a:spcPct val="90000"/>
              </a:lnSpc>
            </a:pPr>
            <a:r>
              <a:rPr lang="cs-CZ" altLang="en-US" sz="2000" dirty="0"/>
              <a:t>Napřed je jedna z gaussovských komponent vybrána tak aby respektovala apriorní pravděpodobnosti </a:t>
            </a:r>
            <a:r>
              <a:rPr lang="cs-CZ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en-US" sz="2000" baseline="-25000" dirty="0"/>
              <a:t>c</a:t>
            </a:r>
          </a:p>
          <a:p>
            <a:pPr lvl="1">
              <a:lnSpc>
                <a:spcPct val="90000"/>
              </a:lnSpc>
            </a:pPr>
            <a:r>
              <a:rPr lang="cs-CZ" altLang="en-US" sz="2000" dirty="0"/>
              <a:t>Příznakový vektor se generuje z vybraného gaussovského rozložení.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Pro vyhodnoceni modelu ale nevíme, která komponenta příznakový vektor generovala a proto musíme marginalizovat (suma přes gaussovské komponenty násobené </a:t>
            </a:r>
            <a:r>
              <a:rPr lang="cs-CZ" altLang="en-US" sz="2400" dirty="0" smtClean="0"/>
              <a:t>jejich </a:t>
            </a:r>
            <a:r>
              <a:rPr lang="en-US" altLang="en-US" sz="2400" dirty="0" smtClean="0"/>
              <a:t>“</a:t>
            </a:r>
            <a:r>
              <a:rPr lang="cs-CZ" altLang="en-US" sz="2400" dirty="0" smtClean="0"/>
              <a:t>apriorními</a:t>
            </a:r>
            <a:r>
              <a:rPr lang="en-US" altLang="en-US" sz="2400" dirty="0" smtClean="0"/>
              <a:t>”</a:t>
            </a:r>
            <a:r>
              <a:rPr lang="cs-CZ" altLang="en-US" sz="2400" dirty="0" smtClean="0"/>
              <a:t> </a:t>
            </a:r>
            <a:r>
              <a:rPr lang="cs-CZ" altLang="en-US" sz="2400" dirty="0"/>
              <a:t>pravděpodobnostmi)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38200" y="1473367"/>
                <a:ext cx="7620000" cy="88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0" smtClean="0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b="1">
                                      <a:latin typeface="Cambria Math"/>
                                      <a:ea typeface="Cambria Math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73367"/>
                <a:ext cx="7620000" cy="8888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cs-CZ" altLang="en-US" dirty="0" smtClean="0"/>
              <a:t>Trénování </a:t>
            </a:r>
            <a:r>
              <a:rPr lang="en-US" altLang="en-US" dirty="0" smtClean="0"/>
              <a:t>GMM –</a:t>
            </a:r>
            <a:r>
              <a:rPr lang="cs-CZ" altLang="en-US" dirty="0" smtClean="0"/>
              <a:t> </a:t>
            </a:r>
            <a:r>
              <a:rPr lang="en-US" altLang="en-US" dirty="0" smtClean="0"/>
              <a:t>Viterbi </a:t>
            </a:r>
            <a:r>
              <a:rPr lang="en-US" altLang="en-US" dirty="0"/>
              <a:t>training</a:t>
            </a:r>
            <a:endParaRPr lang="cs-CZ" altLang="en-US" dirty="0"/>
          </a:p>
        </p:txBody>
      </p:sp>
      <p:sp>
        <p:nvSpPr>
          <p:cNvPr id="141316" name="Oval 4"/>
          <p:cNvSpPr>
            <a:spLocks noChangeArrowheads="1"/>
          </p:cNvSpPr>
          <p:nvPr/>
        </p:nvSpPr>
        <p:spPr bwMode="auto">
          <a:xfrm rot="762892">
            <a:off x="4810125" y="2862263"/>
            <a:ext cx="2089150" cy="14970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 rot="-2792227">
            <a:off x="6281737" y="2832101"/>
            <a:ext cx="2016125" cy="1314450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5508625" y="37163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9" name="Oval 7"/>
          <p:cNvSpPr>
            <a:spLocks noChangeArrowheads="1"/>
          </p:cNvSpPr>
          <p:nvPr/>
        </p:nvSpPr>
        <p:spPr bwMode="auto">
          <a:xfrm>
            <a:off x="8459788" y="36449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5795963" y="31416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4572000" y="38608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2" name="Oval 10"/>
          <p:cNvSpPr>
            <a:spLocks noChangeArrowheads="1"/>
          </p:cNvSpPr>
          <p:nvPr/>
        </p:nvSpPr>
        <p:spPr bwMode="auto">
          <a:xfrm>
            <a:off x="6443663" y="39338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3" name="Oval 11"/>
          <p:cNvSpPr>
            <a:spLocks noChangeArrowheads="1"/>
          </p:cNvSpPr>
          <p:nvPr/>
        </p:nvSpPr>
        <p:spPr bwMode="auto">
          <a:xfrm>
            <a:off x="6227763" y="34290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4" name="Oval 12"/>
          <p:cNvSpPr>
            <a:spLocks noChangeArrowheads="1"/>
          </p:cNvSpPr>
          <p:nvPr/>
        </p:nvSpPr>
        <p:spPr bwMode="auto">
          <a:xfrm>
            <a:off x="6659563" y="36449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5" name="Oval 13"/>
          <p:cNvSpPr>
            <a:spLocks noChangeArrowheads="1"/>
          </p:cNvSpPr>
          <p:nvPr/>
        </p:nvSpPr>
        <p:spPr bwMode="auto">
          <a:xfrm>
            <a:off x="4932363" y="40767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6" name="Oval 14"/>
          <p:cNvSpPr>
            <a:spLocks noChangeArrowheads="1"/>
          </p:cNvSpPr>
          <p:nvPr/>
        </p:nvSpPr>
        <p:spPr bwMode="auto">
          <a:xfrm>
            <a:off x="7092950" y="40052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7" name="Oval 15"/>
          <p:cNvSpPr>
            <a:spLocks noChangeArrowheads="1"/>
          </p:cNvSpPr>
          <p:nvPr/>
        </p:nvSpPr>
        <p:spPr bwMode="auto">
          <a:xfrm>
            <a:off x="8243888" y="27082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8" name="Oval 16"/>
          <p:cNvSpPr>
            <a:spLocks noChangeArrowheads="1"/>
          </p:cNvSpPr>
          <p:nvPr/>
        </p:nvSpPr>
        <p:spPr bwMode="auto">
          <a:xfrm>
            <a:off x="7740650" y="38608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9" name="Oval 17"/>
          <p:cNvSpPr>
            <a:spLocks noChangeArrowheads="1"/>
          </p:cNvSpPr>
          <p:nvPr/>
        </p:nvSpPr>
        <p:spPr bwMode="auto">
          <a:xfrm>
            <a:off x="7380288" y="34290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8101013" y="37163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5219700" y="35004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5435600" y="40767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4" name="Oval 22"/>
          <p:cNvSpPr>
            <a:spLocks noChangeArrowheads="1"/>
          </p:cNvSpPr>
          <p:nvPr/>
        </p:nvSpPr>
        <p:spPr bwMode="auto">
          <a:xfrm>
            <a:off x="5580063" y="32131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5" name="Oval 23"/>
          <p:cNvSpPr>
            <a:spLocks noChangeArrowheads="1"/>
          </p:cNvSpPr>
          <p:nvPr/>
        </p:nvSpPr>
        <p:spPr bwMode="auto">
          <a:xfrm>
            <a:off x="8101013" y="33575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6" name="Oval 24"/>
          <p:cNvSpPr>
            <a:spLocks noChangeArrowheads="1"/>
          </p:cNvSpPr>
          <p:nvPr/>
        </p:nvSpPr>
        <p:spPr bwMode="auto">
          <a:xfrm>
            <a:off x="7812088" y="31416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7" name="Oval 25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79388" y="1412875"/>
            <a:ext cx="8424862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en-US" sz="1800" kern="0" dirty="0" smtClean="0"/>
              <a:t>Intuitivní ale nepřesný iterativní algoritmus pro ML trénování GMM parametrů</a:t>
            </a:r>
            <a:endParaRPr lang="cs-CZ" altLang="en-US" sz="18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Oval 4"/>
          <p:cNvSpPr>
            <a:spLocks noChangeArrowheads="1"/>
          </p:cNvSpPr>
          <p:nvPr/>
        </p:nvSpPr>
        <p:spPr bwMode="auto">
          <a:xfrm rot="762892">
            <a:off x="4810125" y="2862263"/>
            <a:ext cx="2089150" cy="14970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 rot="-2792227">
            <a:off x="6281737" y="2832101"/>
            <a:ext cx="2016125" cy="1314450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5508625" y="37163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19" name="Oval 7"/>
          <p:cNvSpPr>
            <a:spLocks noChangeArrowheads="1"/>
          </p:cNvSpPr>
          <p:nvPr/>
        </p:nvSpPr>
        <p:spPr bwMode="auto">
          <a:xfrm>
            <a:off x="8459788" y="36449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5795963" y="31416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4572000" y="38608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2" name="Oval 10"/>
          <p:cNvSpPr>
            <a:spLocks noChangeArrowheads="1"/>
          </p:cNvSpPr>
          <p:nvPr/>
        </p:nvSpPr>
        <p:spPr bwMode="auto">
          <a:xfrm>
            <a:off x="6443663" y="3933825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3" name="Oval 11"/>
          <p:cNvSpPr>
            <a:spLocks noChangeArrowheads="1"/>
          </p:cNvSpPr>
          <p:nvPr/>
        </p:nvSpPr>
        <p:spPr bwMode="auto">
          <a:xfrm>
            <a:off x="6227763" y="34290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4" name="Oval 12"/>
          <p:cNvSpPr>
            <a:spLocks noChangeArrowheads="1"/>
          </p:cNvSpPr>
          <p:nvPr/>
        </p:nvSpPr>
        <p:spPr bwMode="auto">
          <a:xfrm>
            <a:off x="6659563" y="36449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5" name="Oval 13"/>
          <p:cNvSpPr>
            <a:spLocks noChangeArrowheads="1"/>
          </p:cNvSpPr>
          <p:nvPr/>
        </p:nvSpPr>
        <p:spPr bwMode="auto">
          <a:xfrm>
            <a:off x="4932363" y="40767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6" name="Oval 14"/>
          <p:cNvSpPr>
            <a:spLocks noChangeArrowheads="1"/>
          </p:cNvSpPr>
          <p:nvPr/>
        </p:nvSpPr>
        <p:spPr bwMode="auto">
          <a:xfrm>
            <a:off x="7092950" y="4005263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7" name="Oval 15"/>
          <p:cNvSpPr>
            <a:spLocks noChangeArrowheads="1"/>
          </p:cNvSpPr>
          <p:nvPr/>
        </p:nvSpPr>
        <p:spPr bwMode="auto">
          <a:xfrm>
            <a:off x="8243888" y="2708275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8" name="Oval 16"/>
          <p:cNvSpPr>
            <a:spLocks noChangeArrowheads="1"/>
          </p:cNvSpPr>
          <p:nvPr/>
        </p:nvSpPr>
        <p:spPr bwMode="auto">
          <a:xfrm>
            <a:off x="7740650" y="3860800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9" name="Oval 17"/>
          <p:cNvSpPr>
            <a:spLocks noChangeArrowheads="1"/>
          </p:cNvSpPr>
          <p:nvPr/>
        </p:nvSpPr>
        <p:spPr bwMode="auto">
          <a:xfrm>
            <a:off x="7380288" y="34290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8101013" y="3716338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5219700" y="35004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5435600" y="40767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4" name="Oval 22"/>
          <p:cNvSpPr>
            <a:spLocks noChangeArrowheads="1"/>
          </p:cNvSpPr>
          <p:nvPr/>
        </p:nvSpPr>
        <p:spPr bwMode="auto">
          <a:xfrm>
            <a:off x="5580063" y="32131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5" name="Oval 23"/>
          <p:cNvSpPr>
            <a:spLocks noChangeArrowheads="1"/>
          </p:cNvSpPr>
          <p:nvPr/>
        </p:nvSpPr>
        <p:spPr bwMode="auto">
          <a:xfrm>
            <a:off x="8101013" y="3357563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6" name="Oval 24"/>
          <p:cNvSpPr>
            <a:spLocks noChangeArrowheads="1"/>
          </p:cNvSpPr>
          <p:nvPr/>
        </p:nvSpPr>
        <p:spPr bwMode="auto">
          <a:xfrm>
            <a:off x="7812088" y="3141663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7" name="Oval 25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179388" y="1412875"/>
            <a:ext cx="8424862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en-US" sz="1800" kern="0" dirty="0" smtClean="0"/>
              <a:t>Intuitivní ale nepřesný iterativní algoritmus pro ML trénování GMM parametrů</a:t>
            </a:r>
            <a:endParaRPr lang="cs-CZ" altLang="en-US" sz="1800" kern="0" dirty="0"/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179388" y="2060575"/>
            <a:ext cx="46799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dirty="0" smtClean="0"/>
              <a:t>Současným modelem klasifikujeme data jako kdyby by jednotlivé Gaussovky modelovaly různé třídy a váhy byly apriorní pravděpodobnosti tříd </a:t>
            </a:r>
            <a:r>
              <a:rPr lang="en-US" altLang="en-US" dirty="0" smtClean="0"/>
              <a:t>(</a:t>
            </a:r>
            <a:r>
              <a:rPr lang="cs-CZ" altLang="en-US" dirty="0" smtClean="0"/>
              <a:t>přesto, že všechnadata patří do jedné třídy, kterou se snažíme modelovat</a:t>
            </a:r>
            <a:r>
              <a:rPr lang="en-US" altLang="en-US" dirty="0" smtClean="0"/>
              <a:t>)</a:t>
            </a:r>
            <a:r>
              <a:rPr lang="cs-CZ" altLang="en-US" dirty="0" smtClean="0"/>
              <a:t>.</a:t>
            </a:r>
            <a:endParaRPr lang="cs-CZ" altLang="en-US" dirty="0"/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cs-CZ" altLang="en-US" dirty="0" smtClean="0"/>
              <a:t>Trénování </a:t>
            </a:r>
            <a:r>
              <a:rPr lang="en-US" altLang="en-US" dirty="0" smtClean="0"/>
              <a:t>GMM –</a:t>
            </a:r>
            <a:r>
              <a:rPr lang="cs-CZ" altLang="en-US" dirty="0" smtClean="0"/>
              <a:t> </a:t>
            </a:r>
            <a:r>
              <a:rPr lang="en-US" altLang="en-US" dirty="0" smtClean="0"/>
              <a:t>Viterbi </a:t>
            </a:r>
            <a:r>
              <a:rPr lang="en-US" altLang="en-US" dirty="0"/>
              <a:t>training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2866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5508625" y="37163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19" name="Oval 7"/>
          <p:cNvSpPr>
            <a:spLocks noChangeArrowheads="1"/>
          </p:cNvSpPr>
          <p:nvPr/>
        </p:nvSpPr>
        <p:spPr bwMode="auto">
          <a:xfrm>
            <a:off x="8459788" y="36449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5795963" y="31416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4572000" y="38608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2" name="Oval 10"/>
          <p:cNvSpPr>
            <a:spLocks noChangeArrowheads="1"/>
          </p:cNvSpPr>
          <p:nvPr/>
        </p:nvSpPr>
        <p:spPr bwMode="auto">
          <a:xfrm>
            <a:off x="6443663" y="39338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3" name="Oval 11"/>
          <p:cNvSpPr>
            <a:spLocks noChangeArrowheads="1"/>
          </p:cNvSpPr>
          <p:nvPr/>
        </p:nvSpPr>
        <p:spPr bwMode="auto">
          <a:xfrm>
            <a:off x="6227763" y="34290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4" name="Oval 12"/>
          <p:cNvSpPr>
            <a:spLocks noChangeArrowheads="1"/>
          </p:cNvSpPr>
          <p:nvPr/>
        </p:nvSpPr>
        <p:spPr bwMode="auto">
          <a:xfrm>
            <a:off x="6659563" y="36449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5" name="Oval 13"/>
          <p:cNvSpPr>
            <a:spLocks noChangeArrowheads="1"/>
          </p:cNvSpPr>
          <p:nvPr/>
        </p:nvSpPr>
        <p:spPr bwMode="auto">
          <a:xfrm>
            <a:off x="4932363" y="40767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6" name="Oval 14"/>
          <p:cNvSpPr>
            <a:spLocks noChangeArrowheads="1"/>
          </p:cNvSpPr>
          <p:nvPr/>
        </p:nvSpPr>
        <p:spPr bwMode="auto">
          <a:xfrm>
            <a:off x="7092950" y="4005263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7" name="Oval 15"/>
          <p:cNvSpPr>
            <a:spLocks noChangeArrowheads="1"/>
          </p:cNvSpPr>
          <p:nvPr/>
        </p:nvSpPr>
        <p:spPr bwMode="auto">
          <a:xfrm>
            <a:off x="8243888" y="2708275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8" name="Oval 16"/>
          <p:cNvSpPr>
            <a:spLocks noChangeArrowheads="1"/>
          </p:cNvSpPr>
          <p:nvPr/>
        </p:nvSpPr>
        <p:spPr bwMode="auto">
          <a:xfrm>
            <a:off x="7740650" y="3860800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9" name="Oval 17"/>
          <p:cNvSpPr>
            <a:spLocks noChangeArrowheads="1"/>
          </p:cNvSpPr>
          <p:nvPr/>
        </p:nvSpPr>
        <p:spPr bwMode="auto">
          <a:xfrm>
            <a:off x="7380288" y="34290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8101013" y="3716338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5219700" y="35004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5435600" y="40767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4" name="Oval 22"/>
          <p:cNvSpPr>
            <a:spLocks noChangeArrowheads="1"/>
          </p:cNvSpPr>
          <p:nvPr/>
        </p:nvSpPr>
        <p:spPr bwMode="auto">
          <a:xfrm>
            <a:off x="5580063" y="32131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5" name="Oval 23"/>
          <p:cNvSpPr>
            <a:spLocks noChangeArrowheads="1"/>
          </p:cNvSpPr>
          <p:nvPr/>
        </p:nvSpPr>
        <p:spPr bwMode="auto">
          <a:xfrm>
            <a:off x="8101013" y="3357563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6" name="Oval 24"/>
          <p:cNvSpPr>
            <a:spLocks noChangeArrowheads="1"/>
          </p:cNvSpPr>
          <p:nvPr/>
        </p:nvSpPr>
        <p:spPr bwMode="auto">
          <a:xfrm>
            <a:off x="7812088" y="3141663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7" name="Oval 25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8" name="Oval 26"/>
          <p:cNvSpPr>
            <a:spLocks noChangeArrowheads="1"/>
          </p:cNvSpPr>
          <p:nvPr/>
        </p:nvSpPr>
        <p:spPr bwMode="auto">
          <a:xfrm rot="-844415">
            <a:off x="4354513" y="3149600"/>
            <a:ext cx="2376487" cy="1295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9" name="Oval 27"/>
          <p:cNvSpPr>
            <a:spLocks noChangeArrowheads="1"/>
          </p:cNvSpPr>
          <p:nvPr/>
        </p:nvSpPr>
        <p:spPr bwMode="auto">
          <a:xfrm rot="-23088474">
            <a:off x="6659563" y="2781300"/>
            <a:ext cx="2085975" cy="1582738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79388" y="1412875"/>
            <a:ext cx="8424862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en-US" sz="1800" kern="0" smtClean="0"/>
              <a:t>Intuitivní ale nepřesný iterativní algoritmus pro ML trénování GMM parametrů</a:t>
            </a:r>
            <a:endParaRPr lang="cs-CZ" altLang="en-US" sz="1800" kern="0" dirty="0"/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179388" y="2060575"/>
            <a:ext cx="46799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dirty="0" smtClean="0"/>
              <a:t>Současným modelem klasifikujeme data jako kdyby by jednotlivé Gaussovky modelovaly různé třídy a váhy byly apriorní pravděpodobnosti tříd </a:t>
            </a:r>
            <a:r>
              <a:rPr lang="en-US" altLang="en-US" dirty="0" smtClean="0"/>
              <a:t>(</a:t>
            </a:r>
            <a:r>
              <a:rPr lang="cs-CZ" altLang="en-US" dirty="0" smtClean="0"/>
              <a:t>přesto, že všechnadata patří do jedné třídy, kterou se snažíme modelovat</a:t>
            </a:r>
            <a:r>
              <a:rPr lang="en-US" altLang="en-US" dirty="0" smtClean="0"/>
              <a:t>)</a:t>
            </a:r>
            <a:r>
              <a:rPr lang="cs-CZ" altLang="en-US" dirty="0" smtClean="0"/>
              <a:t>.</a:t>
            </a:r>
            <a:endParaRPr lang="cs-CZ" altLang="en-US" dirty="0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179388" y="4076700"/>
            <a:ext cx="43164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dirty="0" smtClean="0"/>
              <a:t>Nové parametry každé Gaussovky odhadneme na datech k ní přiřazených v předchozím kroku.</a:t>
            </a:r>
            <a:r>
              <a:rPr lang="cs-CZ" altLang="en-US" dirty="0"/>
              <a:t> </a:t>
            </a:r>
            <a:r>
              <a:rPr lang="cs-CZ" altLang="en-US" dirty="0" smtClean="0"/>
              <a:t>Nové váhy jsou dány poměry možství dat přiřazených Gausovkám.</a:t>
            </a:r>
            <a:endParaRPr lang="cs-CZ" altLang="en-US" dirty="0"/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cs-CZ" altLang="en-US" dirty="0" smtClean="0"/>
              <a:t>Trénování </a:t>
            </a:r>
            <a:r>
              <a:rPr lang="en-US" altLang="en-US" dirty="0" smtClean="0"/>
              <a:t>GMM –</a:t>
            </a:r>
            <a:r>
              <a:rPr lang="cs-CZ" altLang="en-US" dirty="0" smtClean="0"/>
              <a:t> </a:t>
            </a:r>
            <a:r>
              <a:rPr lang="en-US" altLang="en-US" dirty="0" smtClean="0"/>
              <a:t>Viterbi </a:t>
            </a:r>
            <a:r>
              <a:rPr lang="en-US" altLang="en-US" dirty="0"/>
              <a:t>training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2866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424862" cy="388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1800" dirty="0" smtClean="0"/>
              <a:t>Intuitivní ale nepřesný iterativní algoritmus pro ML trénování GMM parametrů</a:t>
            </a:r>
            <a:endParaRPr lang="cs-CZ" altLang="en-US" sz="1800" dirty="0"/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5508625" y="37163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19" name="Oval 7"/>
          <p:cNvSpPr>
            <a:spLocks noChangeArrowheads="1"/>
          </p:cNvSpPr>
          <p:nvPr/>
        </p:nvSpPr>
        <p:spPr bwMode="auto">
          <a:xfrm>
            <a:off x="8459788" y="36449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5795963" y="31416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4572000" y="38608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2" name="Oval 10"/>
          <p:cNvSpPr>
            <a:spLocks noChangeArrowheads="1"/>
          </p:cNvSpPr>
          <p:nvPr/>
        </p:nvSpPr>
        <p:spPr bwMode="auto">
          <a:xfrm>
            <a:off x="6443663" y="39338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3" name="Oval 11"/>
          <p:cNvSpPr>
            <a:spLocks noChangeArrowheads="1"/>
          </p:cNvSpPr>
          <p:nvPr/>
        </p:nvSpPr>
        <p:spPr bwMode="auto">
          <a:xfrm>
            <a:off x="6227763" y="34290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4" name="Oval 12"/>
          <p:cNvSpPr>
            <a:spLocks noChangeArrowheads="1"/>
          </p:cNvSpPr>
          <p:nvPr/>
        </p:nvSpPr>
        <p:spPr bwMode="auto">
          <a:xfrm>
            <a:off x="6659563" y="36449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5" name="Oval 13"/>
          <p:cNvSpPr>
            <a:spLocks noChangeArrowheads="1"/>
          </p:cNvSpPr>
          <p:nvPr/>
        </p:nvSpPr>
        <p:spPr bwMode="auto">
          <a:xfrm>
            <a:off x="4932363" y="40767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6" name="Oval 14"/>
          <p:cNvSpPr>
            <a:spLocks noChangeArrowheads="1"/>
          </p:cNvSpPr>
          <p:nvPr/>
        </p:nvSpPr>
        <p:spPr bwMode="auto">
          <a:xfrm>
            <a:off x="7092950" y="4005263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7" name="Oval 15"/>
          <p:cNvSpPr>
            <a:spLocks noChangeArrowheads="1"/>
          </p:cNvSpPr>
          <p:nvPr/>
        </p:nvSpPr>
        <p:spPr bwMode="auto">
          <a:xfrm>
            <a:off x="8243888" y="2708275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8" name="Oval 16"/>
          <p:cNvSpPr>
            <a:spLocks noChangeArrowheads="1"/>
          </p:cNvSpPr>
          <p:nvPr/>
        </p:nvSpPr>
        <p:spPr bwMode="auto">
          <a:xfrm>
            <a:off x="7740650" y="3860800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9" name="Oval 17"/>
          <p:cNvSpPr>
            <a:spLocks noChangeArrowheads="1"/>
          </p:cNvSpPr>
          <p:nvPr/>
        </p:nvSpPr>
        <p:spPr bwMode="auto">
          <a:xfrm>
            <a:off x="7380288" y="34290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8101013" y="3716338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5219700" y="35004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5435600" y="40767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4" name="Oval 22"/>
          <p:cNvSpPr>
            <a:spLocks noChangeArrowheads="1"/>
          </p:cNvSpPr>
          <p:nvPr/>
        </p:nvSpPr>
        <p:spPr bwMode="auto">
          <a:xfrm>
            <a:off x="5580063" y="32131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5" name="Oval 23"/>
          <p:cNvSpPr>
            <a:spLocks noChangeArrowheads="1"/>
          </p:cNvSpPr>
          <p:nvPr/>
        </p:nvSpPr>
        <p:spPr bwMode="auto">
          <a:xfrm>
            <a:off x="8101013" y="3357563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6" name="Oval 24"/>
          <p:cNvSpPr>
            <a:spLocks noChangeArrowheads="1"/>
          </p:cNvSpPr>
          <p:nvPr/>
        </p:nvSpPr>
        <p:spPr bwMode="auto">
          <a:xfrm>
            <a:off x="7812088" y="3141663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7" name="Oval 25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8" name="Oval 26"/>
          <p:cNvSpPr>
            <a:spLocks noChangeArrowheads="1"/>
          </p:cNvSpPr>
          <p:nvPr/>
        </p:nvSpPr>
        <p:spPr bwMode="auto">
          <a:xfrm rot="-844415">
            <a:off x="4354513" y="3149600"/>
            <a:ext cx="2376487" cy="1295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9" name="Oval 27"/>
          <p:cNvSpPr>
            <a:spLocks noChangeArrowheads="1"/>
          </p:cNvSpPr>
          <p:nvPr/>
        </p:nvSpPr>
        <p:spPr bwMode="auto">
          <a:xfrm rot="-23088474">
            <a:off x="6659563" y="2781300"/>
            <a:ext cx="2085975" cy="1582738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0" name="Text Box 28"/>
          <p:cNvSpPr txBox="1">
            <a:spLocks noChangeArrowheads="1"/>
          </p:cNvSpPr>
          <p:nvPr/>
        </p:nvSpPr>
        <p:spPr bwMode="auto">
          <a:xfrm>
            <a:off x="179388" y="2060575"/>
            <a:ext cx="46799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dirty="0" smtClean="0"/>
              <a:t>Současným modelem klasifikujeme data jako kdyby by jednotlivé Gaussovky modelovaly různé třídy a váhy byly apriorní pravděpodobnosti tříd </a:t>
            </a:r>
            <a:r>
              <a:rPr lang="en-US" altLang="en-US" dirty="0" smtClean="0"/>
              <a:t>(</a:t>
            </a:r>
            <a:r>
              <a:rPr lang="cs-CZ" altLang="en-US" dirty="0" smtClean="0"/>
              <a:t>přesto, že všechnadata patří do jedné třídy, kterou se snažíme modelovat</a:t>
            </a:r>
            <a:r>
              <a:rPr lang="en-US" altLang="en-US" dirty="0" smtClean="0"/>
              <a:t>)</a:t>
            </a:r>
            <a:r>
              <a:rPr lang="cs-CZ" altLang="en-US" dirty="0" smtClean="0"/>
              <a:t>.</a:t>
            </a:r>
            <a:endParaRPr lang="cs-CZ" altLang="en-US" dirty="0"/>
          </a:p>
        </p:txBody>
      </p:sp>
      <p:sp>
        <p:nvSpPr>
          <p:cNvPr id="141341" name="Text Box 29"/>
          <p:cNvSpPr txBox="1">
            <a:spLocks noChangeArrowheads="1"/>
          </p:cNvSpPr>
          <p:nvPr/>
        </p:nvSpPr>
        <p:spPr bwMode="auto">
          <a:xfrm>
            <a:off x="179388" y="4076700"/>
            <a:ext cx="43164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dirty="0" smtClean="0"/>
              <a:t>Nové parametry každé Gaussovky odhadneme na datech k ní přiřazených v předchozím kroku.</a:t>
            </a:r>
            <a:r>
              <a:rPr lang="cs-CZ" altLang="en-US" dirty="0"/>
              <a:t> </a:t>
            </a:r>
            <a:r>
              <a:rPr lang="cs-CZ" altLang="en-US" dirty="0" smtClean="0"/>
              <a:t>Nové váhy jsou dány poměry možství dat přiřazených Gausovkám.</a:t>
            </a:r>
            <a:endParaRPr lang="cs-CZ" altLang="en-US" dirty="0"/>
          </a:p>
        </p:txBody>
      </p:sp>
      <p:sp>
        <p:nvSpPr>
          <p:cNvPr id="141342" name="Text Box 30"/>
          <p:cNvSpPr txBox="1">
            <a:spLocks noChangeArrowheads="1"/>
          </p:cNvSpPr>
          <p:nvPr/>
        </p:nvSpPr>
        <p:spPr bwMode="auto">
          <a:xfrm>
            <a:off x="179388" y="5683250"/>
            <a:ext cx="4176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dirty="0" smtClean="0"/>
              <a:t>Předchozí dva kroky opakujeme až do konvergence.</a:t>
            </a:r>
            <a:endParaRPr lang="cs-CZ" altLang="en-US" dirty="0"/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cs-CZ" altLang="en-US" dirty="0" smtClean="0"/>
              <a:t>Trénování </a:t>
            </a:r>
            <a:r>
              <a:rPr lang="en-US" altLang="en-US" dirty="0" smtClean="0"/>
              <a:t>GMM –</a:t>
            </a:r>
            <a:r>
              <a:rPr lang="cs-CZ" altLang="en-US" dirty="0" smtClean="0"/>
              <a:t> </a:t>
            </a:r>
            <a:r>
              <a:rPr lang="en-US" altLang="en-US" dirty="0" smtClean="0"/>
              <a:t>Viterbi </a:t>
            </a:r>
            <a:r>
              <a:rPr lang="en-US" altLang="en-US" dirty="0"/>
              <a:t>training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1167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/>
              <a:t>Training GMM – EM algorithm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491" name="Rectangle 15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914400"/>
                <a:ext cx="8218487" cy="2438400"/>
              </a:xfrm>
              <a:noFill/>
              <a:ln/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1800" b="1" dirty="0" smtClean="0"/>
                  <a:t>Expectation Maximization</a:t>
                </a:r>
                <a:r>
                  <a:rPr lang="en-US" altLang="en-US" sz="1800" dirty="0"/>
                  <a:t> </a:t>
                </a:r>
                <a:r>
                  <a:rPr lang="cs-CZ" altLang="en-US" sz="1800" dirty="0" smtClean="0"/>
                  <a:t>je iterativní algoritmus pro trénování různých generativních modelů se skrytými proměnnými (latent</a:t>
                </a:r>
                <a:r>
                  <a:rPr lang="en-US" altLang="en-US" sz="1800" dirty="0" smtClean="0"/>
                  <a:t> or hidden variables</a:t>
                </a:r>
                <a:r>
                  <a:rPr lang="cs-CZ" altLang="en-US" sz="1800" dirty="0" smtClean="0"/>
                  <a:t>), jehož kazdá iterace vede ke zvýšení věrohodnosti (likelihood) trenovacích dat</a:t>
                </a:r>
                <a:r>
                  <a:rPr lang="en-US" altLang="en-US" sz="1800" dirty="0" smtClean="0"/>
                  <a:t>.</a:t>
                </a:r>
                <a:r>
                  <a:rPr lang="cs-CZ" altLang="en-US" sz="1800" dirty="0" smtClean="0"/>
                  <a:t> Nezaručuje ale nalezení globalního optima.</a:t>
                </a:r>
                <a:endParaRPr lang="en-US" altLang="en-US" sz="1800" dirty="0"/>
              </a:p>
              <a:p>
                <a:pPr>
                  <a:lnSpc>
                    <a:spcPct val="80000"/>
                  </a:lnSpc>
                </a:pPr>
                <a:r>
                  <a:rPr lang="cs-CZ" altLang="en-US" sz="1800" dirty="0" smtClean="0"/>
                  <a:t>Zde ukazujeme pouze výsledek aplikace EM na trénování GMM. </a:t>
                </a:r>
              </a:p>
              <a:p>
                <a:pPr>
                  <a:lnSpc>
                    <a:spcPct val="80000"/>
                  </a:lnSpc>
                </a:pPr>
                <a:r>
                  <a:rPr lang="cs-CZ" altLang="en-US" sz="1800" dirty="0" smtClean="0"/>
                  <a:t>Algoritmus je podobny předchozímu Viterbi trénování, s tím rozdílem, že (místo tvrdých přiřazení) jsou </a:t>
                </a:r>
                <a:r>
                  <a:rPr lang="cs-CZ" altLang="en-US" sz="1800" dirty="0"/>
                  <a:t>data </a:t>
                </a:r>
                <a:r>
                  <a:rPr lang="cs-CZ" altLang="en-US" sz="1800" dirty="0" smtClean="0"/>
                  <a:t>Gaussovkám </a:t>
                </a:r>
                <a:r>
                  <a:rPr lang="cs-CZ" altLang="en-US" sz="1800" dirty="0"/>
                  <a:t>přiřazena </a:t>
                </a:r>
                <a:r>
                  <a:rPr lang="en-US" altLang="en-US" sz="1800" dirty="0" smtClean="0"/>
                  <a:t>“m</a:t>
                </a:r>
                <a:r>
                  <a:rPr lang="cs-CZ" altLang="en-US" sz="1800" dirty="0" smtClean="0"/>
                  <a:t>ěkce</a:t>
                </a:r>
                <a:r>
                  <a:rPr lang="en-US" altLang="en-US" sz="1800" dirty="0" smtClean="0"/>
                  <a:t>”</a:t>
                </a:r>
                <a:r>
                  <a:rPr lang="cs-CZ" altLang="en-US" sz="1800" dirty="0" smtClean="0"/>
                  <a:t> pomocí vah </a:t>
                </a:r>
                <a:r>
                  <a:rPr lang="en-US" altLang="en-US" sz="1800" dirty="0" smtClean="0"/>
                  <a:t>– </a:t>
                </a:r>
                <a:r>
                  <a:rPr lang="cs-CZ" altLang="en-US" sz="1800" dirty="0" smtClean="0"/>
                  <a:t>posteriorních pravděpodobností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altLang="en-US" sz="1800" dirty="0" smtClean="0"/>
                  <a:t>spočítaných současným modelem.</a:t>
                </a:r>
                <a:r>
                  <a:rPr lang="en-US" altLang="en-US" sz="1800" dirty="0"/>
                  <a:t> </a:t>
                </a:r>
                <a:r>
                  <a:rPr lang="cs-CZ" altLang="en-US" sz="1800" dirty="0" smtClean="0"/>
                  <a:t>Parametry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/>
                    </m:sSubSup>
                  </m:oMath>
                </a14:m>
                <a:r>
                  <a:rPr lang="cs-CZ" altLang="en-US" sz="20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000" b="1">
                            <a:latin typeface="Cambria Math"/>
                            <a:ea typeface="Cambria Math"/>
                          </a:rPr>
                          <m:t>𝚺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/>
                    </m:sSubSup>
                  </m:oMath>
                </a14:m>
                <a:r>
                  <a:rPr lang="cs-CZ" altLang="en-US" sz="1800" dirty="0" smtClean="0"/>
                  <a:t> jsou potom pocítány pomocí váhovaných (namísto prostých) průměrů.</a:t>
                </a:r>
                <a:endParaRPr lang="cs-CZ" altLang="en-US" sz="1800" dirty="0"/>
              </a:p>
            </p:txBody>
          </p:sp>
        </mc:Choice>
        <mc:Fallback xmlns="">
          <p:sp>
            <p:nvSpPr>
              <p:cNvPr id="142491" name="Rectangle 15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914400"/>
                <a:ext cx="8218487" cy="2438400"/>
              </a:xfrm>
              <a:blipFill rotWithShape="1">
                <a:blip r:embed="rId2"/>
                <a:stretch>
                  <a:fillRect l="-519" t="-3500" b="-42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304800" y="4800600"/>
                <a:ext cx="3429000" cy="87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𝑛𝑒𝑤</m:t>
                              </m:r>
                            </m:e>
                          </m:d>
                        </m:sup>
                      </m:sSub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𝑐𝑖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𝑐𝑖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00600"/>
                <a:ext cx="3429000" cy="8712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312736" y="5928398"/>
                <a:ext cx="5859464" cy="87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l-GR" sz="2400" b="1" smtClean="0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sub>
                        <m:sup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𝑛𝑒𝑤</m:t>
                              </m:r>
                            </m:e>
                          </m:d>
                        </m:sup>
                      </m:sSub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𝑐𝑖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𝑐𝑖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/>
                                          <a:ea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/>
                                          <a:ea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/>
                                          <a:ea typeface="Cambria Math"/>
                                        </a:rPr>
                                        <m:t>𝒄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36" y="5928398"/>
                <a:ext cx="5859464" cy="8712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0" y="3409076"/>
                <a:ext cx="9144000" cy="1620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𝑐𝑖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𝑜𝑙𝑑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l-GR" sz="2400" b="1">
                                      <a:latin typeface="Cambria Math"/>
                                      <a:ea typeface="Cambria Math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𝑜𝑙𝑑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𝑜𝑙𝑑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𝑜𝑙𝑑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l-GR" sz="2400" b="1">
                                          <a:latin typeface="Cambria Math"/>
                                          <a:ea typeface="Cambria Math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𝑜𝑙𝑑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𝑜𝑙𝑑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) 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09076"/>
                <a:ext cx="9144000" cy="16201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TextBox 131"/>
              <p:cNvSpPr txBox="1"/>
              <p:nvPr/>
            </p:nvSpPr>
            <p:spPr>
              <a:xfrm>
                <a:off x="4724400" y="4800600"/>
                <a:ext cx="3429000" cy="891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𝑛𝑒𝑤</m:t>
                              </m:r>
                            </m:e>
                          </m:d>
                        </m:sup>
                      </m:sSub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𝑐𝑖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800600"/>
                <a:ext cx="3429000" cy="8913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en-US" sz="4000"/>
              <a:t>Apriorní pravděpodobnost – Stav věci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400"/>
              <a:t>Hádej co mám za zády, jablko nebo granát?</a:t>
            </a:r>
          </a:p>
          <a:p>
            <a:pPr>
              <a:lnSpc>
                <a:spcPct val="80000"/>
              </a:lnSpc>
            </a:pPr>
            <a:r>
              <a:rPr lang="cs-CZ" altLang="en-US" sz="2400"/>
              <a:t>Klasifikační pravidlo:</a:t>
            </a:r>
          </a:p>
          <a:p>
            <a:pPr lvl="1">
              <a:lnSpc>
                <a:spcPct val="80000"/>
              </a:lnSpc>
            </a:pPr>
            <a:r>
              <a:rPr lang="cs-CZ" altLang="en-US" sz="2000"/>
              <a:t>Vyber čeho je nejvíc</a:t>
            </a:r>
          </a:p>
          <a:p>
            <a:pPr lvl="1">
              <a:lnSpc>
                <a:spcPct val="80000"/>
              </a:lnSpc>
            </a:pPr>
            <a:r>
              <a:rPr lang="cs-CZ" altLang="en-US" sz="2000"/>
              <a:t>Třída s největší apriorní pravděpodobností (a-priori probability)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3910" name="Group 6"/>
          <p:cNvGraphicFramePr>
            <a:graphicFrameLocks noGrp="1"/>
          </p:cNvGraphicFramePr>
          <p:nvPr/>
        </p:nvGraphicFramePr>
        <p:xfrm>
          <a:off x="1295400" y="4495800"/>
          <a:ext cx="7543800" cy="2151888"/>
        </p:xfrm>
        <a:graphic>
          <a:graphicData uri="http://schemas.openxmlformats.org/drawingml/2006/table">
            <a:tbl>
              <a:tblPr/>
              <a:tblGrid>
                <a:gridCol w="985838"/>
                <a:gridCol w="985837"/>
                <a:gridCol w="984250"/>
                <a:gridCol w="985838"/>
                <a:gridCol w="985837"/>
                <a:gridCol w="985838"/>
                <a:gridCol w="985837"/>
                <a:gridCol w="644525"/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nejlehčí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0.0 - 0.1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lehčí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0.1 - 0.2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0.2 - 0.3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 – 0.4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 – 0.5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– 0.6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[kg]</a:t>
                      </a:r>
                      <a:endParaRPr kumimoji="0" lang="cs-CZ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6596" y="2904548"/>
                <a:ext cx="2510004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50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96" y="2904548"/>
                <a:ext cx="2510004" cy="6768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257800" y="2904548"/>
                <a:ext cx="2510004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𝑗𝑎𝑏𝑙𝑘𝑜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904548"/>
                <a:ext cx="2510004" cy="6768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2791452" y="3604646"/>
                <a:ext cx="3304548" cy="66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cs-CZ" altLang="en-US" sz="2000" dirty="0" smtClean="0">
                              <a:latin typeface="cmmi10" pitchFamily="34" charset="0"/>
                            </a:rPr>
                            <m:t>!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en-US" sz="2000" dirty="0" smtClean="0">
                              <a:latin typeface="cmmi10" pitchFamily="34" charset="0"/>
                            </a:rPr>
                            <m:t>!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452" y="3604646"/>
                <a:ext cx="3304548" cy="662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en-US"/>
              <a:t>Společná pravděpodobnost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198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400"/>
              <a:t>Je to těžké. Hádej co to je?</a:t>
            </a:r>
          </a:p>
          <a:p>
            <a:pPr>
              <a:lnSpc>
                <a:spcPct val="80000"/>
              </a:lnSpc>
            </a:pPr>
            <a:r>
              <a:rPr lang="cs-CZ" altLang="en-US" sz="2400"/>
              <a:t>Klasifikační pravidlo:</a:t>
            </a:r>
          </a:p>
          <a:p>
            <a:pPr lvl="1">
              <a:lnSpc>
                <a:spcPct val="80000"/>
              </a:lnSpc>
            </a:pPr>
            <a:r>
              <a:rPr lang="cs-CZ" altLang="en-US" sz="2000"/>
              <a:t>Ve sloupci váhové kategorie vyber nejčastější třídu</a:t>
            </a:r>
          </a:p>
          <a:p>
            <a:pPr lvl="1">
              <a:lnSpc>
                <a:spcPct val="80000"/>
              </a:lnSpc>
            </a:pPr>
            <a:r>
              <a:rPr lang="cs-CZ" altLang="en-US" sz="2000"/>
              <a:t>Třída s největší společnou pravděpodobností (</a:t>
            </a:r>
            <a:r>
              <a:rPr lang="en-US" altLang="en-US" sz="2000" dirty="0"/>
              <a:t>joint probability</a:t>
            </a:r>
            <a:r>
              <a:rPr lang="cs-CZ" altLang="en-US" sz="2000"/>
              <a:t>) – pravděpodobnost  chlívečku.</a:t>
            </a:r>
          </a:p>
          <a:p>
            <a:pPr lvl="1">
              <a:lnSpc>
                <a:spcPct val="80000"/>
              </a:lnSpc>
            </a:pPr>
            <a:r>
              <a:rPr lang="cs-CZ" altLang="en-US" sz="2000"/>
              <a:t>… ale také největší podmíněnou pravděpodobností (viz další slajd)</a:t>
            </a:r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5958" name="Group 6"/>
          <p:cNvGraphicFramePr>
            <a:graphicFrameLocks noGrp="1"/>
          </p:cNvGraphicFramePr>
          <p:nvPr/>
        </p:nvGraphicFramePr>
        <p:xfrm>
          <a:off x="1295400" y="4495800"/>
          <a:ext cx="7543800" cy="2151888"/>
        </p:xfrm>
        <a:graphic>
          <a:graphicData uri="http://schemas.openxmlformats.org/drawingml/2006/table">
            <a:tbl>
              <a:tblPr/>
              <a:tblGrid>
                <a:gridCol w="985838"/>
                <a:gridCol w="985837"/>
                <a:gridCol w="984250"/>
                <a:gridCol w="985838"/>
                <a:gridCol w="985837"/>
                <a:gridCol w="985838"/>
                <a:gridCol w="985837"/>
                <a:gridCol w="644525"/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nejlehčí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0.0 - 0.1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lehčí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0.1 - 0.2</a:t>
                      </a:r>
                      <a:endParaRPr kumimoji="0" lang="cs-CZ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0.2 - 0.3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 – 0.4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 – 0.5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– 0.6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[kg]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805488" y="3124200"/>
                <a:ext cx="361411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ěž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88" y="3124200"/>
                <a:ext cx="3614112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4572000" y="3124200"/>
                <a:ext cx="381000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𝑗𝑎𝑏𝑙𝑘𝑜</m:t>
                      </m:r>
                      <m:r>
                        <a:rPr lang="cs-CZ" sz="2000" b="0" i="1" smtClean="0">
                          <a:latin typeface="Cambria Math"/>
                        </a:rPr>
                        <m:t>,</m:t>
                      </m:r>
                      <m:r>
                        <a:rPr lang="cs-CZ" sz="2000" b="0" i="1" smtClean="0">
                          <a:latin typeface="Cambria Math"/>
                        </a:rPr>
                        <m:t>𝑡𝑒</m:t>
                      </m:r>
                      <m:r>
                        <a:rPr lang="cs-CZ" sz="2000" b="0" i="1" smtClean="0">
                          <a:latin typeface="Cambria Math"/>
                        </a:rPr>
                        <m:t>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24200"/>
                <a:ext cx="3810000" cy="6705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3020052" y="3810933"/>
                <a:ext cx="3304548" cy="684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cs-CZ" altLang="en-US" sz="2000" dirty="0" smtClean="0">
                              <a:latin typeface="cmmi10" pitchFamily="34" charset="0"/>
                            </a:rPr>
                            <m:t>!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en-US" sz="2000" dirty="0" smtClean="0">
                              <a:latin typeface="cmmi10" pitchFamily="34" charset="0"/>
                            </a:rPr>
                            <m:t>!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52" y="3810933"/>
                <a:ext cx="3304548" cy="6848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en-US"/>
              <a:t>Podmíněná pravděpodobnost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 dirty="0"/>
              <a:t>Je to těžké. </a:t>
            </a:r>
            <a:r>
              <a:rPr lang="en-US" altLang="en-US" sz="2400" dirty="0" smtClean="0"/>
              <a:t>S</a:t>
            </a:r>
            <a:r>
              <a:rPr lang="cs-CZ" altLang="en-US" sz="2400" dirty="0" smtClean="0"/>
              <a:t> </a:t>
            </a:r>
            <a:r>
              <a:rPr lang="cs-CZ" altLang="en-US" sz="2400" dirty="0"/>
              <a:t>jakou pravděpodobností je to granát?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Podmíněnou pravděpodobnost</a:t>
            </a:r>
            <a:r>
              <a:rPr lang="en-US" altLang="en-US" sz="2400" dirty="0"/>
              <a:t> </a:t>
            </a:r>
            <a:r>
              <a:rPr lang="cs-CZ" altLang="en-US" sz="2400" dirty="0"/>
              <a:t>(</a:t>
            </a:r>
            <a:r>
              <a:rPr lang="en-US" altLang="en-US" sz="2400" dirty="0"/>
              <a:t>conditional probability</a:t>
            </a:r>
            <a:r>
              <a:rPr lang="cs-CZ" altLang="en-US" sz="2400" dirty="0"/>
              <a:t>) - pravděpodobnost  chlívečku dáno sloupec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6982" name="Group 6"/>
          <p:cNvGraphicFramePr>
            <a:graphicFrameLocks noGrp="1"/>
          </p:cNvGraphicFramePr>
          <p:nvPr/>
        </p:nvGraphicFramePr>
        <p:xfrm>
          <a:off x="1295400" y="4495800"/>
          <a:ext cx="7543800" cy="2151888"/>
        </p:xfrm>
        <a:graphic>
          <a:graphicData uri="http://schemas.openxmlformats.org/drawingml/2006/table">
            <a:tbl>
              <a:tblPr/>
              <a:tblGrid>
                <a:gridCol w="985838"/>
                <a:gridCol w="985837"/>
                <a:gridCol w="984250"/>
                <a:gridCol w="985838"/>
                <a:gridCol w="985837"/>
                <a:gridCol w="985838"/>
                <a:gridCol w="985837"/>
                <a:gridCol w="644525"/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nejlehčí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0.0 - 0.1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lehčí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0.1 - 0.2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0.2 - 0.3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 – 0.4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 – 0.5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– 0.6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[kg]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514600" y="3200400"/>
                <a:ext cx="361411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|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ěž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12+6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200400"/>
                <a:ext cx="3614112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en-US" sz="4000"/>
              <a:t>Ještě nějaké další pravděpodobnosti</a:t>
            </a:r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8006" name="Group 6"/>
          <p:cNvGraphicFramePr>
            <a:graphicFrameLocks noGrp="1"/>
          </p:cNvGraphicFramePr>
          <p:nvPr/>
        </p:nvGraphicFramePr>
        <p:xfrm>
          <a:off x="1295400" y="4495800"/>
          <a:ext cx="7543800" cy="2151888"/>
        </p:xfrm>
        <a:graphic>
          <a:graphicData uri="http://schemas.openxmlformats.org/drawingml/2006/table">
            <a:tbl>
              <a:tblPr/>
              <a:tblGrid>
                <a:gridCol w="985838"/>
                <a:gridCol w="985837"/>
                <a:gridCol w="984250"/>
                <a:gridCol w="985838"/>
                <a:gridCol w="985837"/>
                <a:gridCol w="985838"/>
                <a:gridCol w="985837"/>
                <a:gridCol w="644525"/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nejlehčí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0.0 - 0.1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lehčí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0.1 - 0.2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0.2 - 0.3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 – 0.4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 – 0.5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– 0.6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[kg]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269"/>
              <p:cNvSpPr txBox="1"/>
              <p:nvPr/>
            </p:nvSpPr>
            <p:spPr>
              <a:xfrm>
                <a:off x="4158288" y="1166491"/>
                <a:ext cx="361411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|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ěž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12+6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0" name="TextBox 2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288" y="1166491"/>
                <a:ext cx="3614112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270"/>
              <p:cNvSpPr txBox="1"/>
              <p:nvPr/>
            </p:nvSpPr>
            <p:spPr>
              <a:xfrm>
                <a:off x="3943349" y="1920232"/>
                <a:ext cx="361411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ěž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ý|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1" name="TextBox 2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49" y="1920232"/>
                <a:ext cx="3614112" cy="6705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TextBox 271"/>
              <p:cNvSpPr txBox="1"/>
              <p:nvPr/>
            </p:nvSpPr>
            <p:spPr>
              <a:xfrm>
                <a:off x="1234280" y="1160207"/>
                <a:ext cx="2162969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50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2" name="TextBox 2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280" y="1160207"/>
                <a:ext cx="2162969" cy="6768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TextBox 272"/>
              <p:cNvSpPr txBox="1"/>
              <p:nvPr/>
            </p:nvSpPr>
            <p:spPr>
              <a:xfrm>
                <a:off x="1212849" y="1969886"/>
                <a:ext cx="2510004" cy="6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cs-CZ" sz="2000" i="1">
                          <a:latin typeface="Cambria Math"/>
                        </a:rPr>
                        <m:t>𝑡</m:t>
                      </m:r>
                      <m:r>
                        <a:rPr lang="cs-CZ" sz="2000" i="1">
                          <a:latin typeface="Cambria Math"/>
                        </a:rPr>
                        <m:t>ěž</m:t>
                      </m:r>
                      <m:r>
                        <a:rPr lang="cs-CZ" sz="2000" i="1">
                          <a:latin typeface="Cambria Math"/>
                        </a:rPr>
                        <m:t>𝑘</m:t>
                      </m:r>
                      <m:r>
                        <a:rPr lang="cs-CZ" sz="2000" i="1">
                          <a:latin typeface="Cambria Math"/>
                        </a:rPr>
                        <m:t>ý)=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12+6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3" name="TextBox 2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849" y="1969886"/>
                <a:ext cx="2510004" cy="69711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273"/>
              <p:cNvSpPr txBox="1"/>
              <p:nvPr/>
            </p:nvSpPr>
            <p:spPr>
              <a:xfrm>
                <a:off x="1143000" y="2753302"/>
                <a:ext cx="6196013" cy="675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ěž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ý)=</m:t>
                      </m:r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|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ěž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ý)</m:t>
                      </m:r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ěž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4" name="TextBox 2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753302"/>
                <a:ext cx="6196013" cy="6756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274"/>
              <p:cNvSpPr txBox="1"/>
              <p:nvPr/>
            </p:nvSpPr>
            <p:spPr>
              <a:xfrm>
                <a:off x="1156493" y="3520432"/>
                <a:ext cx="6463507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ěž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ý)=</m:t>
                      </m:r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ěž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ý|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5" name="TextBox 2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93" y="3520432"/>
                <a:ext cx="6463507" cy="6705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en-US"/>
              <a:t>Bayesův teorém</a:t>
            </a:r>
          </a:p>
        </p:txBody>
      </p:sp>
      <p:sp>
        <p:nvSpPr>
          <p:cNvPr id="129318" name="Rectangle 294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3276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1800" dirty="0"/>
              <a:t>Věrohodnost nás zatím moc nezajímala, ale za chvíli to bude </a:t>
            </a:r>
            <a:r>
              <a:rPr lang="en-US" altLang="en-US" sz="1800" dirty="0" smtClean="0"/>
              <a:t>to </a:t>
            </a:r>
            <a:r>
              <a:rPr lang="cs-CZ" altLang="en-US" sz="1800" dirty="0" smtClean="0"/>
              <a:t>hlavní co </a:t>
            </a:r>
            <a:r>
              <a:rPr lang="cs-CZ" altLang="en-US" sz="1800" dirty="0"/>
              <a:t>se budeme snažit odhadovat z trénovacích dat.</a:t>
            </a:r>
          </a:p>
          <a:p>
            <a:pPr>
              <a:lnSpc>
                <a:spcPct val="80000"/>
              </a:lnSpc>
            </a:pPr>
            <a:r>
              <a:rPr lang="cs-CZ" altLang="en-US" sz="1800" dirty="0"/>
              <a:t>Již dříve jsme viděli že (</a:t>
            </a:r>
            <a:r>
              <a:rPr lang="en-US" altLang="en-US" sz="1800" dirty="0"/>
              <a:t>product rule</a:t>
            </a:r>
            <a:r>
              <a:rPr lang="cs-CZ" altLang="en-US" sz="1800" dirty="0"/>
              <a:t>):</a:t>
            </a:r>
          </a:p>
          <a:p>
            <a:pPr>
              <a:lnSpc>
                <a:spcPct val="80000"/>
              </a:lnSpc>
            </a:pPr>
            <a:endParaRPr lang="cs-CZ" altLang="en-US" sz="18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cs-CZ" altLang="en-US" sz="1800" dirty="0"/>
              <a:t>Pro evidenci platí (</a:t>
            </a:r>
            <a:r>
              <a:rPr lang="en-US" altLang="en-US" sz="1800" dirty="0"/>
              <a:t>sum rule</a:t>
            </a:r>
            <a:r>
              <a:rPr lang="cs-CZ" altLang="en-US" sz="1800" dirty="0"/>
              <a:t>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en-US" sz="18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en-US" sz="18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en-U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en-US" sz="1800" dirty="0"/>
              <a:t>např.:</a:t>
            </a:r>
          </a:p>
        </p:txBody>
      </p:sp>
      <p:sp>
        <p:nvSpPr>
          <p:cNvPr id="129343" name="AutoShape 319"/>
          <p:cNvSpPr>
            <a:spLocks noChangeArrowheads="1"/>
          </p:cNvSpPr>
          <p:nvPr/>
        </p:nvSpPr>
        <p:spPr bwMode="auto">
          <a:xfrm>
            <a:off x="228600" y="1524000"/>
            <a:ext cx="3200400" cy="609600"/>
          </a:xfrm>
          <a:prstGeom prst="wedgeRectCallout">
            <a:avLst>
              <a:gd name="adj1" fmla="val 42707"/>
              <a:gd name="adj2" fmla="val 1130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altLang="en-US"/>
              <a:t>Posteriorní pravděpodobnost</a:t>
            </a:r>
          </a:p>
          <a:p>
            <a:pPr algn="ctr"/>
            <a:r>
              <a:rPr lang="cs-CZ" altLang="en-US"/>
              <a:t>(</a:t>
            </a:r>
            <a:r>
              <a:rPr lang="en-US" altLang="en-US" dirty="0"/>
              <a:t>posterior probability</a:t>
            </a:r>
            <a:r>
              <a:rPr lang="cs-CZ" altLang="en-US"/>
              <a:t>)</a:t>
            </a:r>
          </a:p>
        </p:txBody>
      </p:sp>
      <p:sp>
        <p:nvSpPr>
          <p:cNvPr id="129344" name="AutoShape 320"/>
          <p:cNvSpPr>
            <a:spLocks noChangeArrowheads="1"/>
          </p:cNvSpPr>
          <p:nvPr/>
        </p:nvSpPr>
        <p:spPr bwMode="auto">
          <a:xfrm>
            <a:off x="3733800" y="1524000"/>
            <a:ext cx="1752600" cy="609600"/>
          </a:xfrm>
          <a:prstGeom prst="wedgeRectCallout">
            <a:avLst>
              <a:gd name="adj1" fmla="val 25088"/>
              <a:gd name="adj2" fmla="val 796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altLang="en-US"/>
              <a:t>Věrohodnost</a:t>
            </a:r>
          </a:p>
          <a:p>
            <a:pPr algn="ctr"/>
            <a:r>
              <a:rPr lang="cs-CZ" altLang="en-US"/>
              <a:t>(</a:t>
            </a:r>
            <a:r>
              <a:rPr lang="en-US" altLang="en-US" dirty="0"/>
              <a:t>likelihood</a:t>
            </a:r>
            <a:r>
              <a:rPr lang="cs-CZ" altLang="en-US"/>
              <a:t>)</a:t>
            </a:r>
          </a:p>
        </p:txBody>
      </p:sp>
      <p:sp>
        <p:nvSpPr>
          <p:cNvPr id="129345" name="AutoShape 321"/>
          <p:cNvSpPr>
            <a:spLocks noChangeArrowheads="1"/>
          </p:cNvSpPr>
          <p:nvPr/>
        </p:nvSpPr>
        <p:spPr bwMode="auto">
          <a:xfrm>
            <a:off x="5715000" y="1524000"/>
            <a:ext cx="2895600" cy="609600"/>
          </a:xfrm>
          <a:prstGeom prst="wedgeRectCallout">
            <a:avLst>
              <a:gd name="adj1" fmla="val -39639"/>
              <a:gd name="adj2" fmla="val 921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en-US"/>
              <a:t>Apriorní pravděpodobnost</a:t>
            </a:r>
          </a:p>
          <a:p>
            <a:r>
              <a:rPr lang="cs-CZ" altLang="en-US"/>
              <a:t>(</a:t>
            </a:r>
            <a:r>
              <a:rPr lang="en-US" altLang="en-US" dirty="0"/>
              <a:t>prior probability</a:t>
            </a:r>
            <a:r>
              <a:rPr lang="cs-CZ" altLang="en-US"/>
              <a:t>)</a:t>
            </a:r>
          </a:p>
        </p:txBody>
      </p:sp>
      <p:sp>
        <p:nvSpPr>
          <p:cNvPr id="129346" name="AutoShape 322"/>
          <p:cNvSpPr>
            <a:spLocks noChangeArrowheads="1"/>
          </p:cNvSpPr>
          <p:nvPr/>
        </p:nvSpPr>
        <p:spPr bwMode="auto">
          <a:xfrm>
            <a:off x="7391400" y="2667000"/>
            <a:ext cx="1219200" cy="457200"/>
          </a:xfrm>
          <a:prstGeom prst="wedgeRectCallout">
            <a:avLst>
              <a:gd name="adj1" fmla="val -185806"/>
              <a:gd name="adj2" fmla="val 506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en-US"/>
              <a:t>Evidence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1295400" y="2377432"/>
                <a:ext cx="6463507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800" dirty="0">
                          <a:latin typeface="cmmi10" pitchFamily="34" charset="0"/>
                        </a:rPr>
                        <m:t>!</m:t>
                      </m:r>
                      <m:r>
                        <a:rPr lang="en-US" sz="2800" b="0" i="1" smtClean="0">
                          <a:latin typeface="Cambria Math"/>
                        </a:rPr>
                        <m:t>|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cs-CZ" sz="28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cs-CZ" altLang="en-US" sz="2800" dirty="0">
                              <a:latin typeface="cmmi10" pitchFamily="34" charset="0"/>
                            </a:rPr>
                            <m:t>!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  <m:r>
                            <a:rPr lang="cs-CZ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en-US" sz="2800" dirty="0">
                              <a:latin typeface="cmmi10" pitchFamily="34" charset="0"/>
                            </a:rPr>
                            <m:t>!</m:t>
                          </m:r>
                          <m:r>
                            <a:rPr lang="cs-CZ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cs-CZ" sz="28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377432"/>
                <a:ext cx="6463507" cy="9894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1232693" y="4353580"/>
                <a:ext cx="64635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800" dirty="0">
                          <a:latin typeface="cmmi10" pitchFamily="34" charset="0"/>
                        </a:rPr>
                        <m:t>!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cs-CZ" sz="2800" b="0" i="1" smtClean="0">
                          <a:latin typeface="Cambria Math"/>
                        </a:rPr>
                        <m:t>)=</m:t>
                      </m:r>
                      <m:r>
                        <a:rPr lang="cs-CZ" sz="2800" i="1">
                          <a:latin typeface="Cambria Math"/>
                        </a:rPr>
                        <m:t>𝑃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800">
                          <a:latin typeface="Cambria Math"/>
                        </a:rPr>
                        <m:t>|</m:t>
                      </m:r>
                      <m:r>
                        <m:rPr>
                          <m:nor/>
                        </m:rPr>
                        <a:rPr lang="cs-CZ" altLang="en-US" sz="2800" dirty="0">
                          <a:latin typeface="cmmi10" pitchFamily="34" charset="0"/>
                        </a:rPr>
                        <m:t>!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  <m:r>
                        <a:rPr lang="cs-CZ" sz="2800" i="1">
                          <a:latin typeface="Cambria Math"/>
                        </a:rPr>
                        <m:t>𝑃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800" dirty="0">
                          <a:latin typeface="cmmi10" pitchFamily="34" charset="0"/>
                        </a:rPr>
                        <m:t>!</m:t>
                      </m:r>
                      <m:r>
                        <a:rPr lang="cs-CZ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693" y="4353580"/>
                <a:ext cx="646350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2819400" y="5167041"/>
                <a:ext cx="3304548" cy="776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cs-CZ" altLang="en-US" sz="2400" dirty="0" smtClean="0">
                              <a:latin typeface="cmmi10" pitchFamily="34" charset="0"/>
                            </a:rPr>
                            <m:t>!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en-US" sz="2400" dirty="0" smtClean="0">
                              <a:latin typeface="cmmi10" pitchFamily="34" charset="0"/>
                            </a:rPr>
                            <m:t>!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167041"/>
                <a:ext cx="3304548" cy="7765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0" y="5882632"/>
                <a:ext cx="937260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ěž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ý</m:t>
                          </m:r>
                        </m:e>
                      </m:d>
                      <m:r>
                        <a:rPr lang="cs-CZ" sz="2000" b="0" i="1" smtClean="0">
                          <a:latin typeface="Cambria Math"/>
                        </a:rPr>
                        <m:t>=</m:t>
                      </m:r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𝑔𝑟𝑎𝑛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á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ěž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ý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cs-CZ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𝑗𝑎𝑏𝑙𝑘𝑜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cs-CZ" sz="2000" i="1">
                              <a:latin typeface="Cambria Math"/>
                            </a:rPr>
                            <m:t>𝑡</m:t>
                          </m:r>
                          <m:r>
                            <a:rPr lang="cs-CZ" sz="2000" i="1">
                              <a:latin typeface="Cambria Math"/>
                            </a:rPr>
                            <m:t>ěž</m:t>
                          </m:r>
                          <m:r>
                            <a:rPr lang="cs-CZ" sz="2000" i="1">
                              <a:latin typeface="Cambria Math"/>
                            </a:rPr>
                            <m:t>𝑘</m:t>
                          </m:r>
                          <m:r>
                            <a:rPr lang="cs-CZ" sz="2000" i="1">
                              <a:latin typeface="Cambria Math"/>
                            </a:rPr>
                            <m:t>ý</m:t>
                          </m:r>
                        </m:e>
                      </m:d>
                      <m:r>
                        <a:rPr lang="cs-CZ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82632"/>
                <a:ext cx="9372600" cy="6705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2413" cy="1143000"/>
          </a:xfrm>
        </p:spPr>
        <p:txBody>
          <a:bodyPr/>
          <a:lstStyle/>
          <a:p>
            <a:r>
              <a:rPr lang="cs-CZ" altLang="en-US" sz="4000"/>
              <a:t>Maximum a-posteriori (MAP) klasifikátor</a:t>
            </a:r>
            <a:endParaRPr lang="cs-CZ" altLang="en-US" sz="4000">
              <a:cs typeface="Arial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800" dirty="0"/>
              <a:t>Mějme 2 třídy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altLang="en-US" sz="2800" dirty="0">
                <a:cs typeface="Arial" charset="0"/>
              </a:rPr>
              <a:t> a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cs-CZ" altLang="en-US" sz="2400" dirty="0"/>
              <a:t>Pro daný příznak </a:t>
            </a:r>
            <a:r>
              <a: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en-US" sz="2400" dirty="0"/>
              <a:t> vyber třídu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altLang="en-US" sz="2400" dirty="0"/>
              <a:t> s větší posteriorní pravděpodobností </a:t>
            </a:r>
            <a:r>
              <a: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cs-CZ" altLang="en-US" sz="2400" dirty="0"/>
              <a:t>Vyber </a:t>
            </a:r>
            <a:r>
              <a: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/>
              <a:t> </a:t>
            </a:r>
            <a:r>
              <a:rPr lang="cs-CZ" altLang="en-US" sz="2400" dirty="0"/>
              <a:t>pouze pokud</a:t>
            </a:r>
            <a:r>
              <a:rPr lang="en-US" altLang="en-US" sz="2400" dirty="0"/>
              <a:t>:</a:t>
            </a:r>
            <a:endParaRPr lang="cs-CZ" altLang="en-US" sz="2400" dirty="0"/>
          </a:p>
        </p:txBody>
      </p:sp>
      <p:sp>
        <p:nvSpPr>
          <p:cNvPr id="131692" name="Line 620"/>
          <p:cNvSpPr>
            <a:spLocks noChangeShapeType="1"/>
          </p:cNvSpPr>
          <p:nvPr/>
        </p:nvSpPr>
        <p:spPr bwMode="auto">
          <a:xfrm flipV="1">
            <a:off x="2590800" y="5029200"/>
            <a:ext cx="8382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1693" name="Line 621"/>
          <p:cNvSpPr>
            <a:spLocks noChangeShapeType="1"/>
          </p:cNvSpPr>
          <p:nvPr/>
        </p:nvSpPr>
        <p:spPr bwMode="auto">
          <a:xfrm flipV="1">
            <a:off x="5181600" y="5029200"/>
            <a:ext cx="8382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080293" y="3505200"/>
                <a:ext cx="6463507" cy="592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altLang="en-US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800" b="0" i="1" dirty="0" smtClean="0">
                              <a:latin typeface="Cambria Math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  <m:r>
                        <a:rPr lang="cs-CZ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alt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en-US" sz="2800" i="1" dirty="0">
                                  <a:latin typeface="Cambria Math"/>
                                </a:rPr>
                                <m:t>,</m:t>
                              </m:r>
                            </m:sub>
                          </m:sSub>
                          <m:r>
                            <a:rPr lang="en-US" altLang="en-US" sz="2800" b="0" i="1" dirty="0" smtClean="0">
                              <a:latin typeface="Cambria Math"/>
                            </a:rPr>
                            <m:t>|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93" y="3505200"/>
                <a:ext cx="6463507" cy="5927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066800" y="4420762"/>
                <a:ext cx="6463507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cs-CZ" alt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  <m:r>
                            <a:rPr lang="cs-CZ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alt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cs-CZ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cs-CZ" alt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  <m:r>
                            <a:rPr lang="cs-CZ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alt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cs-CZ" sz="28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420762"/>
                <a:ext cx="6463507" cy="9894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080293" y="5579474"/>
                <a:ext cx="6463507" cy="592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altLang="en-US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800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  <m:r>
                        <a:rPr lang="cs-CZ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alt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en-US" sz="2800" i="1" dirty="0">
                                  <a:latin typeface="Cambria Math"/>
                                </a:rPr>
                                <m:t>,</m:t>
                              </m:r>
                            </m:sub>
                          </m:sSub>
                          <m:r>
                            <a:rPr lang="en-US" altLang="en-US" sz="2800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93" y="5579474"/>
                <a:ext cx="6463507" cy="5927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4746</TotalTime>
  <Words>2947</Words>
  <Application>Microsoft Office PowerPoint</Application>
  <PresentationFormat>On-screen Show (4:3)</PresentationFormat>
  <Paragraphs>427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cmmi10</vt:lpstr>
      <vt:lpstr>Wingdings</vt:lpstr>
      <vt:lpstr>Times New Roman</vt:lpstr>
      <vt:lpstr>Cambria Math</vt:lpstr>
      <vt:lpstr>Výchozí návrh</vt:lpstr>
      <vt:lpstr>Klasifikace a rozpoznávání</vt:lpstr>
      <vt:lpstr>Extrakce příznaků</vt:lpstr>
      <vt:lpstr>Pravděpodobnosti - diskrétní příznaky</vt:lpstr>
      <vt:lpstr>Apriorní pravděpodobnost – Stav věci </vt:lpstr>
      <vt:lpstr>Společná pravděpodobnost</vt:lpstr>
      <vt:lpstr>Podmíněná pravděpodobnost</vt:lpstr>
      <vt:lpstr>Ještě nějaké další pravděpodobnosti</vt:lpstr>
      <vt:lpstr>Bayesův teorém</vt:lpstr>
      <vt:lpstr>Maximum a-posteriori (MAP) klasifikátor</vt:lpstr>
      <vt:lpstr>Maximum a-posteriori (MAP) klasifikátor</vt:lpstr>
      <vt:lpstr>Spojité příznaky</vt:lpstr>
      <vt:lpstr>Bayesův teorém – spojité příznaky</vt:lpstr>
      <vt:lpstr>MAP klasifikátor – spojité příznaky</vt:lpstr>
      <vt:lpstr>MAP klasifikátor – pravděpodobnost chyby</vt:lpstr>
      <vt:lpstr>Posteriorní pravděpodobnosti pro různé apriorní pravděpodobnosti </vt:lpstr>
      <vt:lpstr>Vícerozměrné příznaky</vt:lpstr>
      <vt:lpstr>Parametrické modely</vt:lpstr>
      <vt:lpstr>Parametrické modely</vt:lpstr>
      <vt:lpstr>Gaussovské rozložení  (jednorozměrné)</vt:lpstr>
      <vt:lpstr>Proč gaussovské rozložení?</vt:lpstr>
      <vt:lpstr>Proč gaussovské rozložení?</vt:lpstr>
      <vt:lpstr>Gaussovské rozložení  (dvourozměrné)</vt:lpstr>
      <vt:lpstr>Kvadratické funkce (dvourozměrné)</vt:lpstr>
      <vt:lpstr>PowerPoint Presentation</vt:lpstr>
      <vt:lpstr>PowerPoint Presentation</vt:lpstr>
      <vt:lpstr>Odhad parametrů modelu s maximální věrohodností</vt:lpstr>
      <vt:lpstr>Gaussovské rozložení (jednorozměrné)</vt:lpstr>
      <vt:lpstr>ML odhad pro Gaussovku</vt:lpstr>
      <vt:lpstr>Gaussovské rozložení (vícerozměrné)</vt:lpstr>
      <vt:lpstr>Směs gaussovských rozložení (Gaussian Mixture Model – GMM)</vt:lpstr>
      <vt:lpstr>Směs gaussovských rozložení</vt:lpstr>
      <vt:lpstr>Trénování GMM – Viterbi training</vt:lpstr>
      <vt:lpstr>Trénování GMM – Viterbi training</vt:lpstr>
      <vt:lpstr>Trénování GMM – Viterbi training</vt:lpstr>
      <vt:lpstr>Trénování GMM – Viterbi training</vt:lpstr>
      <vt:lpstr>Training GMM – EM algorithm</vt:lpstr>
    </vt:vector>
  </TitlesOfParts>
  <Company>Brno University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Klasifikace a rozpoznávání</dc:title>
  <dc:creator>Lukáš Burget</dc:creator>
  <cp:lastModifiedBy>Lukas</cp:lastModifiedBy>
  <cp:revision>67</cp:revision>
  <dcterms:created xsi:type="dcterms:W3CDTF">2009-02-11T22:37:20Z</dcterms:created>
  <dcterms:modified xsi:type="dcterms:W3CDTF">2017-03-03T14:55:53Z</dcterms:modified>
</cp:coreProperties>
</file>