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45"/>
  </p:notesMasterIdLst>
  <p:sldIdLst>
    <p:sldId id="259" r:id="rId5"/>
    <p:sldId id="258" r:id="rId6"/>
    <p:sldId id="694" r:id="rId7"/>
    <p:sldId id="695" r:id="rId8"/>
    <p:sldId id="696" r:id="rId9"/>
    <p:sldId id="698" r:id="rId10"/>
    <p:sldId id="699" r:id="rId11"/>
    <p:sldId id="700" r:id="rId12"/>
    <p:sldId id="263" r:id="rId13"/>
    <p:sldId id="264" r:id="rId14"/>
    <p:sldId id="702" r:id="rId15"/>
    <p:sldId id="697"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15" r:id="rId29"/>
    <p:sldId id="716" r:id="rId30"/>
    <p:sldId id="720" r:id="rId31"/>
    <p:sldId id="717" r:id="rId32"/>
    <p:sldId id="718" r:id="rId33"/>
    <p:sldId id="721" r:id="rId34"/>
    <p:sldId id="723" r:id="rId35"/>
    <p:sldId id="722" r:id="rId36"/>
    <p:sldId id="724" r:id="rId37"/>
    <p:sldId id="262" r:id="rId38"/>
    <p:sldId id="261" r:id="rId39"/>
    <p:sldId id="693" r:id="rId40"/>
    <p:sldId id="725" r:id="rId41"/>
    <p:sldId id="726" r:id="rId42"/>
    <p:sldId id="727" r:id="rId43"/>
    <p:sldId id="664"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l Hrabí • Phonexia" initials="MH•P" lastIdx="32" clrIdx="0">
    <p:extLst>
      <p:ext uri="{19B8F6BF-5375-455C-9EA6-DF929625EA0E}">
        <p15:presenceInfo xmlns:p15="http://schemas.microsoft.com/office/powerpoint/2012/main" userId="S::michal.hrabi@phonexia.com::dbd01db6-a489-48df-ab1e-53176eb6534c" providerId="AD"/>
      </p:ext>
    </p:extLst>
  </p:cmAuthor>
  <p:cmAuthor id="2" name="Marek Klimeš • Phonexia" initials="MP" lastIdx="17" clrIdx="1">
    <p:extLst>
      <p:ext uri="{19B8F6BF-5375-455C-9EA6-DF929625EA0E}">
        <p15:presenceInfo xmlns:p15="http://schemas.microsoft.com/office/powerpoint/2012/main" userId="S::marek.klimes@phonexia.com::ec0c0ce5-0a8f-403d-bdad-3d8ced7c404b" providerId="AD"/>
      </p:ext>
    </p:extLst>
  </p:cmAuthor>
  <p:cmAuthor id="3" name="Michal Minarovič • Phonexia" initials="MM•P" lastIdx="3" clrIdx="2">
    <p:extLst>
      <p:ext uri="{19B8F6BF-5375-455C-9EA6-DF929625EA0E}">
        <p15:presenceInfo xmlns:p15="http://schemas.microsoft.com/office/powerpoint/2012/main" userId="Michal Minarovič • Phonexia" providerId="None"/>
      </p:ext>
    </p:extLst>
  </p:cmAuthor>
  <p:cmAuthor id="4" name="Petr Schwarz • Phonexia" initials="PS•P" lastIdx="20" clrIdx="3">
    <p:extLst>
      <p:ext uri="{19B8F6BF-5375-455C-9EA6-DF929625EA0E}">
        <p15:presenceInfo xmlns:p15="http://schemas.microsoft.com/office/powerpoint/2012/main" userId="Petr Schwarz • Phonexia" providerId="None"/>
      </p:ext>
    </p:extLst>
  </p:cmAuthor>
  <p:cmAuthor id="5" name="Miroslav Jirků • Phonexia" initials="MJ•P" lastIdx="5" clrIdx="4">
    <p:extLst>
      <p:ext uri="{19B8F6BF-5375-455C-9EA6-DF929625EA0E}">
        <p15:presenceInfo xmlns:p15="http://schemas.microsoft.com/office/powerpoint/2012/main" userId="S::miroslav.jirku@phonexia.com::9fce2652-7b4d-46cd-ba69-8a11151e7099" providerId="AD"/>
      </p:ext>
    </p:extLst>
  </p:cmAuthor>
  <p:cmAuthor id="6" name="Markéta Lőrinczy • Phonexia" initials="MP" lastIdx="3" clrIdx="5">
    <p:extLst>
      <p:ext uri="{19B8F6BF-5375-455C-9EA6-DF929625EA0E}">
        <p15:presenceInfo xmlns:p15="http://schemas.microsoft.com/office/powerpoint/2012/main" userId="S::marketa.lorinczy@phonexia.com::2a2cf262-a81a-4f6b-8768-ef62f5112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p:scale>
          <a:sx n="75" d="100"/>
          <a:sy n="75" d="100"/>
        </p:scale>
        <p:origin x="946"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6930A-A5AA-4615-9401-E3C1FCE64D1C}" type="datetimeFigureOut">
              <a:rPr lang="cs-CZ" smtClean="0"/>
              <a:t>21.04.2022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1687A-2CD5-4121-95B6-86001B9E70D4}" type="slidenum">
              <a:rPr lang="cs-CZ" smtClean="0"/>
              <a:t>‹#›</a:t>
            </a:fld>
            <a:endParaRPr lang="cs-CZ"/>
          </a:p>
        </p:txBody>
      </p:sp>
    </p:spTree>
    <p:extLst>
      <p:ext uri="{BB962C8B-B14F-4D97-AF65-F5344CB8AC3E}">
        <p14:creationId xmlns:p14="http://schemas.microsoft.com/office/powerpoint/2010/main" val="396331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D8B3AC3-1DE2-47E8-9D4B-18716FD8DDF3}" type="slidenum">
              <a:rPr lang="cs-CZ" smtClean="0"/>
              <a:t>1</a:t>
            </a:fld>
            <a:endParaRPr lang="cs-CZ"/>
          </a:p>
        </p:txBody>
      </p:sp>
    </p:spTree>
    <p:extLst>
      <p:ext uri="{BB962C8B-B14F-4D97-AF65-F5344CB8AC3E}">
        <p14:creationId xmlns:p14="http://schemas.microsoft.com/office/powerpoint/2010/main" val="85468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a:t>
            </a:fld>
            <a:endParaRPr lang="cs-CZ"/>
          </a:p>
        </p:txBody>
      </p:sp>
    </p:spTree>
    <p:extLst>
      <p:ext uri="{BB962C8B-B14F-4D97-AF65-F5344CB8AC3E}">
        <p14:creationId xmlns:p14="http://schemas.microsoft.com/office/powerpoint/2010/main" val="36646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4</a:t>
            </a:fld>
            <a:endParaRPr lang="cs-CZ"/>
          </a:p>
        </p:txBody>
      </p:sp>
    </p:spTree>
    <p:extLst>
      <p:ext uri="{BB962C8B-B14F-4D97-AF65-F5344CB8AC3E}">
        <p14:creationId xmlns:p14="http://schemas.microsoft.com/office/powerpoint/2010/main" val="291736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36</a:t>
            </a:fld>
            <a:endParaRPr lang="cs-CZ"/>
          </a:p>
        </p:txBody>
      </p:sp>
    </p:spTree>
    <p:extLst>
      <p:ext uri="{BB962C8B-B14F-4D97-AF65-F5344CB8AC3E}">
        <p14:creationId xmlns:p14="http://schemas.microsoft.com/office/powerpoint/2010/main" val="38611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7603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5" name="Rectangle 3"/>
          <p:cNvSpPr>
            <a:spLocks noChangeArrowheads="1"/>
          </p:cNvSpPr>
          <p:nvPr/>
        </p:nvSpPr>
        <p:spPr bwMode="auto">
          <a:xfrm>
            <a:off x="0" y="1"/>
            <a:ext cx="12192000" cy="3598863"/>
          </a:xfrm>
          <a:prstGeom prst="rect">
            <a:avLst/>
          </a:prstGeom>
          <a:solidFill>
            <a:srgbClr val="1B85B9"/>
          </a:solidFill>
          <a:ln w="9525">
            <a:noFill/>
            <a:miter lim="800000"/>
            <a:headEnd/>
            <a:tailEnd/>
          </a:ln>
          <a:effectLst/>
        </p:spPr>
        <p:txBody>
          <a:bodyPr wrap="none" anchor="ctr"/>
          <a:lstStyle/>
          <a:p>
            <a:endParaRPr lang="en-US" sz="1800"/>
          </a:p>
        </p:txBody>
      </p:sp>
      <p:sp>
        <p:nvSpPr>
          <p:cNvPr id="248836" name="Rectangle 4"/>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8" name="Rectangle 6"/>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9" name="Rectangle 7"/>
          <p:cNvSpPr>
            <a:spLocks noGrp="1" noChangeArrowheads="1"/>
          </p:cNvSpPr>
          <p:nvPr>
            <p:ph type="subTitle" idx="1"/>
          </p:nvPr>
        </p:nvSpPr>
        <p:spPr>
          <a:xfrm>
            <a:off x="0" y="3621088"/>
            <a:ext cx="9169400" cy="455612"/>
          </a:xfrm>
        </p:spPr>
        <p:txBody>
          <a:bodyPr/>
          <a:lstStyle>
            <a:lvl1pPr marL="0" indent="0" algn="r">
              <a:buFontTx/>
              <a:buNone/>
              <a:defRPr sz="2000"/>
            </a:lvl1pPr>
          </a:lstStyle>
          <a:p>
            <a:r>
              <a:rPr lang="cs-CZ"/>
              <a:t>Klepnutím lze upravit styl předlohy podnadpisů.</a:t>
            </a:r>
          </a:p>
        </p:txBody>
      </p:sp>
      <p:sp>
        <p:nvSpPr>
          <p:cNvPr id="248840" name="Rectangle 8"/>
          <p:cNvSpPr>
            <a:spLocks noGrp="1" noChangeArrowheads="1"/>
          </p:cNvSpPr>
          <p:nvPr>
            <p:ph type="ctrTitle"/>
          </p:nvPr>
        </p:nvSpPr>
        <p:spPr>
          <a:xfrm>
            <a:off x="0" y="1958976"/>
            <a:ext cx="9169400" cy="1254125"/>
          </a:xfrm>
        </p:spPr>
        <p:txBody>
          <a:bodyPr/>
          <a:lstStyle>
            <a:lvl1pPr algn="r">
              <a:defRPr sz="3200">
                <a:solidFill>
                  <a:schemeClr val="bg1"/>
                </a:solidFill>
              </a:defRPr>
            </a:lvl1pPr>
          </a:lstStyle>
          <a:p>
            <a:r>
              <a:rPr lang="cs-CZ"/>
              <a:t>Klepnutím lze upravit styl předlohy nadpisů.</a:t>
            </a:r>
          </a:p>
        </p:txBody>
      </p:sp>
    </p:spTree>
    <p:extLst>
      <p:ext uri="{BB962C8B-B14F-4D97-AF65-F5344CB8AC3E}">
        <p14:creationId xmlns:p14="http://schemas.microsoft.com/office/powerpoint/2010/main" val="27561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3D875539-50C9-4359-B85E-21A3A16EE7AD}" type="slidenum">
              <a:rPr lang="en-US" smtClean="0"/>
              <a:pPr/>
              <a:t>‹#›</a:t>
            </a:fld>
            <a:r>
              <a:rPr lang="en-US"/>
              <a:t>/45</a:t>
            </a:r>
          </a:p>
        </p:txBody>
      </p:sp>
    </p:spTree>
    <p:extLst>
      <p:ext uri="{BB962C8B-B14F-4D97-AF65-F5344CB8AC3E}">
        <p14:creationId xmlns:p14="http://schemas.microsoft.com/office/powerpoint/2010/main" val="367702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4151" y="-100013"/>
            <a:ext cx="2878667" cy="6196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100013"/>
            <a:ext cx="8439151" cy="6196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6B18FDEE-434C-4B69-90A3-2CDE94AA0751}" type="slidenum">
              <a:rPr lang="en-US" smtClean="0"/>
              <a:pPr/>
              <a:t>‹#›</a:t>
            </a:fld>
            <a:r>
              <a:rPr lang="en-US"/>
              <a:t>/45</a:t>
            </a:r>
          </a:p>
        </p:txBody>
      </p:sp>
    </p:spTree>
    <p:extLst>
      <p:ext uri="{BB962C8B-B14F-4D97-AF65-F5344CB8AC3E}">
        <p14:creationId xmlns:p14="http://schemas.microsoft.com/office/powerpoint/2010/main" val="323059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cxnSp>
        <p:nvCxnSpPr>
          <p:cNvPr id="66" name="Google Shape;66;p16"/>
          <p:cNvCxnSpPr/>
          <p:nvPr/>
        </p:nvCxnSpPr>
        <p:spPr>
          <a:xfrm rot="10800000" flipH="1">
            <a:off x="394000" y="1392551"/>
            <a:ext cx="11404000" cy="23200"/>
          </a:xfrm>
          <a:prstGeom prst="straightConnector1">
            <a:avLst/>
          </a:prstGeom>
          <a:noFill/>
          <a:ln w="2857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3678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66242451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954937265"/>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56078"/>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1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3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31547892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819627042"/>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0419"/>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endParaRPr lang="en-US" dirty="0"/>
          </a:p>
        </p:txBody>
      </p:sp>
      <p:sp>
        <p:nvSpPr>
          <p:cNvPr id="5" name="Slide Number Placeholder 4"/>
          <p:cNvSpPr>
            <a:spLocks noGrp="1"/>
          </p:cNvSpPr>
          <p:nvPr>
            <p:ph type="sldNum" sz="quarter" idx="11"/>
          </p:nvPr>
        </p:nvSpPr>
        <p:spPr/>
        <p:txBody>
          <a:bodyPr/>
          <a:lstStyle>
            <a:lvl1pPr>
              <a:defRPr/>
            </a:lvl1pPr>
          </a:lstStyle>
          <a:p>
            <a:fld id="{9D8AF741-9FED-4AF5-8D8D-027A7001248D}" type="slidenum">
              <a:rPr lang="en-US" smtClean="0"/>
              <a:pPr/>
              <a:t>‹#›</a:t>
            </a:fld>
            <a:endParaRPr lang="en-US"/>
          </a:p>
        </p:txBody>
      </p:sp>
    </p:spTree>
    <p:extLst>
      <p:ext uri="{BB962C8B-B14F-4D97-AF65-F5344CB8AC3E}">
        <p14:creationId xmlns:p14="http://schemas.microsoft.com/office/powerpoint/2010/main" val="235664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5DBE5512-F60F-4A0C-94C4-0A789B873264}" type="slidenum">
              <a:rPr lang="en-US" smtClean="0"/>
              <a:pPr/>
              <a:t>‹#›</a:t>
            </a:fld>
            <a:r>
              <a:rPr lang="en-US"/>
              <a:t>/45</a:t>
            </a:r>
          </a:p>
        </p:txBody>
      </p:sp>
    </p:spTree>
    <p:extLst>
      <p:ext uri="{BB962C8B-B14F-4D97-AF65-F5344CB8AC3E}">
        <p14:creationId xmlns:p14="http://schemas.microsoft.com/office/powerpoint/2010/main" val="344238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765175"/>
            <a:ext cx="5657851"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1" y="765175"/>
            <a:ext cx="5659967"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B3BEC8B7-1DF0-41B4-83D3-66AF664DC8A9}" type="slidenum">
              <a:rPr lang="en-US" smtClean="0"/>
              <a:pPr/>
              <a:t>‹#›</a:t>
            </a:fld>
            <a:r>
              <a:rPr lang="en-US"/>
              <a:t>/45</a:t>
            </a:r>
          </a:p>
        </p:txBody>
      </p:sp>
    </p:spTree>
    <p:extLst>
      <p:ext uri="{BB962C8B-B14F-4D97-AF65-F5344CB8AC3E}">
        <p14:creationId xmlns:p14="http://schemas.microsoft.com/office/powerpoint/2010/main" val="99214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ASR lecture</a:t>
            </a:r>
          </a:p>
        </p:txBody>
      </p:sp>
      <p:sp>
        <p:nvSpPr>
          <p:cNvPr id="8" name="Slide Number Placeholder 7"/>
          <p:cNvSpPr>
            <a:spLocks noGrp="1"/>
          </p:cNvSpPr>
          <p:nvPr>
            <p:ph type="sldNum" sz="quarter" idx="11"/>
          </p:nvPr>
        </p:nvSpPr>
        <p:spPr/>
        <p:txBody>
          <a:bodyPr/>
          <a:lstStyle>
            <a:lvl1pPr>
              <a:defRPr/>
            </a:lvl1pPr>
          </a:lstStyle>
          <a:p>
            <a:fld id="{4EDCD2CD-7FC1-4F41-B944-09616AF0FF7B}" type="slidenum">
              <a:rPr lang="en-US" smtClean="0"/>
              <a:pPr/>
              <a:t>‹#›</a:t>
            </a:fld>
            <a:r>
              <a:rPr lang="en-US"/>
              <a:t>/45</a:t>
            </a:r>
          </a:p>
        </p:txBody>
      </p:sp>
    </p:spTree>
    <p:extLst>
      <p:ext uri="{BB962C8B-B14F-4D97-AF65-F5344CB8AC3E}">
        <p14:creationId xmlns:p14="http://schemas.microsoft.com/office/powerpoint/2010/main" val="374458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ASR lecture</a:t>
            </a:r>
          </a:p>
        </p:txBody>
      </p:sp>
      <p:sp>
        <p:nvSpPr>
          <p:cNvPr id="4" name="Slide Number Placeholder 3"/>
          <p:cNvSpPr>
            <a:spLocks noGrp="1"/>
          </p:cNvSpPr>
          <p:nvPr>
            <p:ph type="sldNum" sz="quarter" idx="11"/>
          </p:nvPr>
        </p:nvSpPr>
        <p:spPr/>
        <p:txBody>
          <a:bodyPr/>
          <a:lstStyle>
            <a:lvl1pPr>
              <a:defRPr/>
            </a:lvl1pPr>
          </a:lstStyle>
          <a:p>
            <a:fld id="{3A61E439-F69B-45AB-84F7-8336A2DCEAF1}" type="slidenum">
              <a:rPr lang="en-US" smtClean="0"/>
              <a:pPr/>
              <a:t>‹#›</a:t>
            </a:fld>
            <a:r>
              <a:rPr lang="en-US"/>
              <a:t>/45</a:t>
            </a:r>
          </a:p>
        </p:txBody>
      </p:sp>
    </p:spTree>
    <p:extLst>
      <p:ext uri="{BB962C8B-B14F-4D97-AF65-F5344CB8AC3E}">
        <p14:creationId xmlns:p14="http://schemas.microsoft.com/office/powerpoint/2010/main" val="277890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ASR lecture</a:t>
            </a:r>
          </a:p>
        </p:txBody>
      </p:sp>
      <p:sp>
        <p:nvSpPr>
          <p:cNvPr id="3" name="Slide Number Placeholder 2"/>
          <p:cNvSpPr>
            <a:spLocks noGrp="1"/>
          </p:cNvSpPr>
          <p:nvPr>
            <p:ph type="sldNum" sz="quarter" idx="11"/>
          </p:nvPr>
        </p:nvSpPr>
        <p:spPr/>
        <p:txBody>
          <a:bodyPr/>
          <a:lstStyle>
            <a:lvl1pPr>
              <a:defRPr/>
            </a:lvl1pPr>
          </a:lstStyle>
          <a:p>
            <a:fld id="{B3F098B9-BD6C-4093-9570-DC11793E26CD}" type="slidenum">
              <a:rPr lang="en-US" smtClean="0"/>
              <a:pPr/>
              <a:t>‹#›</a:t>
            </a:fld>
            <a:r>
              <a:rPr lang="en-US"/>
              <a:t>/45</a:t>
            </a:r>
          </a:p>
        </p:txBody>
      </p:sp>
    </p:spTree>
    <p:extLst>
      <p:ext uri="{BB962C8B-B14F-4D97-AF65-F5344CB8AC3E}">
        <p14:creationId xmlns:p14="http://schemas.microsoft.com/office/powerpoint/2010/main" val="116657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AC8C1C77-31E8-4979-A788-D37B4DE036EE}" type="slidenum">
              <a:rPr lang="en-US" smtClean="0"/>
              <a:pPr/>
              <a:t>‹#›</a:t>
            </a:fld>
            <a:r>
              <a:rPr lang="en-US"/>
              <a:t>/45</a:t>
            </a:r>
          </a:p>
        </p:txBody>
      </p:sp>
    </p:spTree>
    <p:extLst>
      <p:ext uri="{BB962C8B-B14F-4D97-AF65-F5344CB8AC3E}">
        <p14:creationId xmlns:p14="http://schemas.microsoft.com/office/powerpoint/2010/main" val="393571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2CAC55DF-F526-4123-B7BA-7D910D1468E2}" type="slidenum">
              <a:rPr lang="en-US" smtClean="0"/>
              <a:pPr/>
              <a:t>‹#›</a:t>
            </a:fld>
            <a:r>
              <a:rPr lang="en-US"/>
              <a:t>/45</a:t>
            </a:r>
          </a:p>
        </p:txBody>
      </p:sp>
    </p:spTree>
    <p:extLst>
      <p:ext uri="{BB962C8B-B14F-4D97-AF65-F5344CB8AC3E}">
        <p14:creationId xmlns:p14="http://schemas.microsoft.com/office/powerpoint/2010/main" val="303997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0" y="512764"/>
            <a:ext cx="12192000" cy="34925"/>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1" name="Rectangle 3"/>
          <p:cNvSpPr>
            <a:spLocks noChangeArrowheads="1"/>
          </p:cNvSpPr>
          <p:nvPr userDrawn="1"/>
        </p:nvSpPr>
        <p:spPr bwMode="auto">
          <a:xfrm>
            <a:off x="0" y="6497638"/>
            <a:ext cx="12192000" cy="360362"/>
          </a:xfrm>
          <a:prstGeom prst="rect">
            <a:avLst/>
          </a:prstGeom>
          <a:solidFill>
            <a:srgbClr val="1B85B9"/>
          </a:solidFill>
          <a:ln w="9525">
            <a:noFill/>
            <a:miter lim="800000"/>
            <a:headEnd/>
            <a:tailEnd/>
          </a:ln>
          <a:effectLst/>
        </p:spPr>
        <p:txBody>
          <a:bodyPr wrap="none" anchor="ctr"/>
          <a:lstStyle/>
          <a:p>
            <a:endParaRPr lang="en-US" sz="1800"/>
          </a:p>
        </p:txBody>
      </p:sp>
      <p:sp>
        <p:nvSpPr>
          <p:cNvPr id="247812" name="Rectangle 4"/>
          <p:cNvSpPr>
            <a:spLocks noChangeArrowheads="1"/>
          </p:cNvSpPr>
          <p:nvPr/>
        </p:nvSpPr>
        <p:spPr bwMode="auto">
          <a:xfrm>
            <a:off x="0" y="1"/>
            <a:ext cx="12192000" cy="512763"/>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3" name="Rectangle 5"/>
          <p:cNvSpPr>
            <a:spLocks noGrp="1" noChangeArrowheads="1"/>
          </p:cNvSpPr>
          <p:nvPr>
            <p:ph type="title"/>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Klepnutím lze upravit styl předlohy nadpisů.</a:t>
            </a:r>
          </a:p>
        </p:txBody>
      </p:sp>
      <p:sp>
        <p:nvSpPr>
          <p:cNvPr id="247814" name="Rectangle 6"/>
          <p:cNvSpPr>
            <a:spLocks noGrp="1" noChangeArrowheads="1"/>
          </p:cNvSpPr>
          <p:nvPr>
            <p:ph type="body" idx="1"/>
          </p:nvPr>
        </p:nvSpPr>
        <p:spPr bwMode="auto">
          <a:xfrm>
            <a:off x="431801" y="765175"/>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p>
        </p:txBody>
      </p:sp>
      <p:sp>
        <p:nvSpPr>
          <p:cNvPr id="247815" name="Rectangle 7"/>
          <p:cNvSpPr>
            <a:spLocks noGrp="1" noChangeArrowheads="1"/>
          </p:cNvSpPr>
          <p:nvPr>
            <p:ph type="ftr" sz="quarter" idx="3"/>
          </p:nvPr>
        </p:nvSpPr>
        <p:spPr bwMode="auto">
          <a:xfrm>
            <a:off x="143933" y="6524626"/>
            <a:ext cx="10464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r>
              <a:rPr lang="en-US"/>
              <a:t>ASR lecture</a:t>
            </a:r>
            <a:endParaRPr lang="en-US" dirty="0"/>
          </a:p>
        </p:txBody>
      </p:sp>
      <p:sp>
        <p:nvSpPr>
          <p:cNvPr id="247816" name="Rectangle 8"/>
          <p:cNvSpPr>
            <a:spLocks noGrp="1" noChangeArrowheads="1"/>
          </p:cNvSpPr>
          <p:nvPr>
            <p:ph type="sldNum" sz="quarter" idx="4"/>
          </p:nvPr>
        </p:nvSpPr>
        <p:spPr bwMode="auto">
          <a:xfrm>
            <a:off x="10896600" y="6524626"/>
            <a:ext cx="1102784"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fld id="{719848E1-4728-4E8D-9F2B-070913AAE197}" type="slidenum">
              <a:rPr lang="en-US" smtClean="0"/>
              <a:pPr/>
              <a:t>‹#›</a:t>
            </a:fld>
            <a:r>
              <a:rPr lang="en-US"/>
              <a:t>/45</a:t>
            </a:r>
          </a:p>
        </p:txBody>
      </p:sp>
      <p:sp>
        <p:nvSpPr>
          <p:cNvPr id="247817" name="Rectangle 9"/>
          <p:cNvSpPr>
            <a:spLocks noChangeArrowheads="1"/>
          </p:cNvSpPr>
          <p:nvPr/>
        </p:nvSpPr>
        <p:spPr bwMode="auto">
          <a:xfrm>
            <a:off x="287867" y="115889"/>
            <a:ext cx="63500" cy="288925"/>
          </a:xfrm>
          <a:prstGeom prst="rect">
            <a:avLst/>
          </a:prstGeom>
          <a:solidFill>
            <a:srgbClr val="FE000C"/>
          </a:solidFill>
          <a:ln w="9525">
            <a:noFill/>
            <a:miter lim="800000"/>
            <a:headEnd/>
            <a:tailEnd/>
          </a:ln>
          <a:effectLst/>
        </p:spPr>
        <p:txBody>
          <a:bodyPr wrap="none" anchor="ctr"/>
          <a:lstStyle/>
          <a:p>
            <a:pPr algn="ctr" eaLnBrk="0" hangingPunct="0"/>
            <a:endParaRPr lang="en-US" sz="2400">
              <a:latin typeface="Century Gothic" pitchFamily="34" charset="0"/>
            </a:endParaRPr>
          </a:p>
        </p:txBody>
      </p:sp>
      <p:sp>
        <p:nvSpPr>
          <p:cNvPr id="247819" name="Rectangle 11"/>
          <p:cNvSpPr>
            <a:spLocks noChangeArrowheads="1"/>
          </p:cNvSpPr>
          <p:nvPr/>
        </p:nvSpPr>
        <p:spPr bwMode="auto">
          <a:xfrm>
            <a:off x="11406717" y="115889"/>
            <a:ext cx="65616" cy="288925"/>
          </a:xfrm>
          <a:prstGeom prst="rect">
            <a:avLst/>
          </a:prstGeom>
          <a:solidFill>
            <a:srgbClr val="1B85B9"/>
          </a:solidFill>
          <a:ln w="9525">
            <a:noFill/>
            <a:miter lim="800000"/>
            <a:headEnd/>
            <a:tailEnd/>
          </a:ln>
          <a:effectLst/>
        </p:spPr>
        <p:txBody>
          <a:bodyPr wrap="none" anchor="ctr"/>
          <a:lstStyle/>
          <a:p>
            <a:endParaRPr lang="en-US" sz="1800"/>
          </a:p>
        </p:txBody>
      </p:sp>
      <p:sp>
        <p:nvSpPr>
          <p:cNvPr id="247820" name="Rectangle 1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Tree>
    <p:extLst>
      <p:ext uri="{BB962C8B-B14F-4D97-AF65-F5344CB8AC3E}">
        <p14:creationId xmlns:p14="http://schemas.microsoft.com/office/powerpoint/2010/main" val="41665094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 id="2147483695" r:id="rId14"/>
    <p:sldLayoutId id="2147483696" r:id="rId15"/>
    <p:sldLayoutId id="2147483676" r:id="rId16"/>
    <p:sldLayoutId id="2147483709" r:id="rId17"/>
    <p:sldLayoutId id="2147483711" r:id="rId18"/>
    <p:sldLayoutId id="2147483712" r:id="rId19"/>
  </p:sldLayoutIdLst>
  <p:hf hdr="0" dt="0"/>
  <p:txStyles>
    <p:title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p:titleStyle>
    <p:body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openfs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aperswithcode.com/paper/googles-neural-machine-translation-syste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hyperlink" Target="mailto:petr.schwarz@phonexia.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29103" y="5209225"/>
            <a:ext cx="623008" cy="6230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628040" y="1418293"/>
            <a:ext cx="10293027" cy="2418408"/>
          </a:xfrm>
          <a:prstGeom prst="rect">
            <a:avLst/>
          </a:prstGeom>
        </p:spPr>
        <p:txBody>
          <a:bodyPr anchor="ctr" anchorCtr="0">
            <a:normAutofit/>
          </a:bodyPr>
          <a:lstStyle>
            <a:lvl1pPr algn="l"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endParaRPr lang="en-US" sz="4400" dirty="0">
              <a:solidFill>
                <a:schemeClr val="tx1"/>
              </a:solidFill>
            </a:endParaRPr>
          </a:p>
        </p:txBody>
      </p:sp>
      <p:sp>
        <p:nvSpPr>
          <p:cNvPr id="14" name="Obdélník: se zakulacenými rohy 13">
            <a:extLst>
              <a:ext uri="{FF2B5EF4-FFF2-40B4-BE49-F238E27FC236}">
                <a16:creationId xmlns:a16="http://schemas.microsoft.com/office/drawing/2014/main" id="{C3E2C584-7746-4611-98CD-493AFC403A26}"/>
              </a:ext>
            </a:extLst>
          </p:cNvPr>
          <p:cNvSpPr/>
          <p:nvPr/>
        </p:nvSpPr>
        <p:spPr>
          <a:xfrm>
            <a:off x="1366140" y="4848078"/>
            <a:ext cx="6725356" cy="623008"/>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cs-CZ" sz="2400" b="1" dirty="0">
                <a:solidFill>
                  <a:schemeClr val="tx1"/>
                </a:solidFill>
              </a:rPr>
              <a:t>Petr Schwarz</a:t>
            </a:r>
            <a:br>
              <a:rPr lang="en-US" sz="2400" b="1" dirty="0"/>
            </a:br>
            <a:endParaRPr lang="en-US" sz="2400" dirty="0">
              <a:solidFill>
                <a:schemeClr val="tx1"/>
              </a:solidFill>
              <a:latin typeface="Segoe UI"/>
              <a:cs typeface="Segoe UI"/>
            </a:endParaRPr>
          </a:p>
        </p:txBody>
      </p:sp>
      <p:sp>
        <p:nvSpPr>
          <p:cNvPr id="3" name="Title 2">
            <a:extLst>
              <a:ext uri="{FF2B5EF4-FFF2-40B4-BE49-F238E27FC236}">
                <a16:creationId xmlns:a16="http://schemas.microsoft.com/office/drawing/2014/main" id="{EC8536DD-2B0F-465E-AAB4-202B4E6F2919}"/>
              </a:ext>
            </a:extLst>
          </p:cNvPr>
          <p:cNvSpPr>
            <a:spLocks noGrp="1"/>
          </p:cNvSpPr>
          <p:nvPr>
            <p:ph type="ctrTitle"/>
          </p:nvPr>
        </p:nvSpPr>
        <p:spPr>
          <a:xfrm>
            <a:off x="686032" y="1578950"/>
            <a:ext cx="10529959" cy="1254125"/>
          </a:xfrm>
        </p:spPr>
        <p:txBody>
          <a:bodyPr>
            <a:normAutofit/>
          </a:bodyPr>
          <a:lstStyle/>
          <a:p>
            <a:pPr algn="ctr"/>
            <a:r>
              <a:rPr lang="en-US" sz="4400" dirty="0">
                <a:solidFill>
                  <a:schemeClr val="tx1"/>
                </a:solidFill>
              </a:rPr>
              <a:t>Automatic speech recognition</a:t>
            </a:r>
            <a:endParaRPr lang="cs-CZ" sz="4400" dirty="0"/>
          </a:p>
        </p:txBody>
      </p:sp>
      <p:pic>
        <p:nvPicPr>
          <p:cNvPr id="16" name="Picture 6">
            <a:extLst>
              <a:ext uri="{FF2B5EF4-FFF2-40B4-BE49-F238E27FC236}">
                <a16:creationId xmlns:a16="http://schemas.microsoft.com/office/drawing/2014/main" id="{0F59BEC8-4250-4A4A-A2CC-03AE9E380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262" y="4130414"/>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3">
            <a:extLst>
              <a:ext uri="{FF2B5EF4-FFF2-40B4-BE49-F238E27FC236}">
                <a16:creationId xmlns:a16="http://schemas.microsoft.com/office/drawing/2014/main" id="{272A89D2-7CF5-4E3A-A58E-4B8BD4FB5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805" y="5518497"/>
            <a:ext cx="2517106" cy="1003425"/>
          </a:xfrm>
          <a:prstGeom prst="rect">
            <a:avLst/>
          </a:prstGeom>
        </p:spPr>
      </p:pic>
    </p:spTree>
    <p:extLst>
      <p:ext uri="{BB962C8B-B14F-4D97-AF65-F5344CB8AC3E}">
        <p14:creationId xmlns:p14="http://schemas.microsoft.com/office/powerpoint/2010/main" val="36432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D83A-BC26-419A-B004-8DC7181E1B0E}"/>
              </a:ext>
            </a:extLst>
          </p:cNvPr>
          <p:cNvSpPr>
            <a:spLocks noGrp="1"/>
          </p:cNvSpPr>
          <p:nvPr>
            <p:ph type="title"/>
          </p:nvPr>
        </p:nvSpPr>
        <p:spPr/>
        <p:txBody>
          <a:bodyPr/>
          <a:lstStyle/>
          <a:p>
            <a:r>
              <a:rPr lang="en-US" b="1" dirty="0"/>
              <a:t>Recognition network construction</a:t>
            </a:r>
            <a:endParaRPr lang="cs-CZ" b="1" dirty="0"/>
          </a:p>
        </p:txBody>
      </p:sp>
      <p:sp>
        <p:nvSpPr>
          <p:cNvPr id="3" name="Content Placeholder 2">
            <a:extLst>
              <a:ext uri="{FF2B5EF4-FFF2-40B4-BE49-F238E27FC236}">
                <a16:creationId xmlns:a16="http://schemas.microsoft.com/office/drawing/2014/main" id="{EEE4703A-2A3A-4666-A7B3-3157E49AE251}"/>
              </a:ext>
            </a:extLst>
          </p:cNvPr>
          <p:cNvSpPr>
            <a:spLocks noGrp="1"/>
          </p:cNvSpPr>
          <p:nvPr>
            <p:ph idx="1"/>
          </p:nvPr>
        </p:nvSpPr>
        <p:spPr/>
        <p:txBody>
          <a:bodyPr>
            <a:normAutofit fontScale="92500" lnSpcReduction="10000"/>
          </a:bodyPr>
          <a:lstStyle/>
          <a:p>
            <a:r>
              <a:rPr lang="en-US" dirty="0"/>
              <a:t>The network is constructed using Weighted Finite State Transducers</a:t>
            </a:r>
          </a:p>
          <a:p>
            <a:r>
              <a:rPr lang="en-US" dirty="0"/>
              <a:t>The </a:t>
            </a:r>
            <a:r>
              <a:rPr lang="en-US" dirty="0" err="1"/>
              <a:t>OpenFST</a:t>
            </a:r>
            <a:r>
              <a:rPr lang="en-US" dirty="0"/>
              <a:t> toolkit is used (</a:t>
            </a:r>
            <a:r>
              <a:rPr lang="en-US" dirty="0">
                <a:hlinkClick r:id="rId2"/>
              </a:rPr>
              <a:t>https://www.openfst.org</a:t>
            </a:r>
            <a:r>
              <a:rPr lang="en-US" dirty="0"/>
              <a:t>)</a:t>
            </a:r>
          </a:p>
          <a:p>
            <a:endParaRPr lang="en-US" dirty="0"/>
          </a:p>
          <a:p>
            <a:pPr marL="0" indent="0">
              <a:buNone/>
            </a:pPr>
            <a:r>
              <a:rPr lang="en-US" b="1" dirty="0"/>
              <a:t>     </a:t>
            </a:r>
            <a:r>
              <a:rPr lang="en-US" b="1" dirty="0">
                <a:solidFill>
                  <a:srgbClr val="0070C0"/>
                </a:solidFill>
              </a:rPr>
              <a:t>M= H * C * L * G</a:t>
            </a:r>
            <a:r>
              <a:rPr lang="en-US" dirty="0">
                <a:solidFill>
                  <a:srgbClr val="0070C0"/>
                </a:solidFill>
              </a:rPr>
              <a:t>           </a:t>
            </a:r>
            <a:r>
              <a:rPr lang="en-US" dirty="0"/>
              <a:t>* means composition of transducers</a:t>
            </a:r>
          </a:p>
          <a:p>
            <a:pPr marL="0" indent="0">
              <a:buNone/>
            </a:pPr>
            <a:endParaRPr lang="en-US" dirty="0"/>
          </a:p>
          <a:p>
            <a:pPr marL="0" indent="0">
              <a:buNone/>
            </a:pPr>
            <a:endParaRPr lang="en-US" sz="200" dirty="0">
              <a:solidFill>
                <a:srgbClr val="FF0000"/>
              </a:solidFill>
            </a:endParaRPr>
          </a:p>
          <a:p>
            <a:pPr marL="0" indent="0">
              <a:buNone/>
            </a:pPr>
            <a:r>
              <a:rPr lang="en-US" sz="2400" dirty="0"/>
              <a:t>     G – is a finite state automata representing n-gram language model</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P(</a:t>
            </a:r>
            <a:r>
              <a:rPr lang="en-US" sz="2400" dirty="0" err="1">
                <a:solidFill>
                  <a:srgbClr val="0070C0"/>
                </a:solidFill>
                <a:latin typeface="Courier New" panose="02070309020205020404" pitchFamily="49" charset="0"/>
                <a:cs typeface="Courier New" panose="02070309020205020404" pitchFamily="49" charset="0"/>
              </a:rPr>
              <a:t>goes|car</a:t>
            </a:r>
            <a:r>
              <a:rPr lang="en-US" sz="2400" dirty="0">
                <a:solidFill>
                  <a:srgbClr val="0070C0"/>
                </a:solidFill>
                <a:latin typeface="Courier New" panose="02070309020205020404" pitchFamily="49" charset="0"/>
                <a:cs typeface="Courier New" panose="02070309020205020404" pitchFamily="49" charset="0"/>
              </a:rPr>
              <a:t>) = 0.2, P(</a:t>
            </a:r>
            <a:r>
              <a:rPr lang="en-US" sz="2400" dirty="0" err="1">
                <a:solidFill>
                  <a:srgbClr val="0070C0"/>
                </a:solidFill>
                <a:latin typeface="Courier New" panose="02070309020205020404" pitchFamily="49" charset="0"/>
                <a:cs typeface="Courier New" panose="02070309020205020404" pitchFamily="49" charset="0"/>
              </a:rPr>
              <a:t>is|car</a:t>
            </a:r>
            <a:r>
              <a:rPr lang="en-US" sz="2400" dirty="0">
                <a:solidFill>
                  <a:srgbClr val="0070C0"/>
                </a:solidFill>
                <a:latin typeface="Courier New" panose="02070309020205020404" pitchFamily="49" charset="0"/>
                <a:cs typeface="Courier New" panose="02070309020205020404" pitchFamily="49" charset="0"/>
              </a:rPr>
              <a:t>) = 0.1, …</a:t>
            </a:r>
          </a:p>
          <a:p>
            <a:pPr marL="0" indent="0">
              <a:buNone/>
            </a:pPr>
            <a:r>
              <a:rPr lang="en-US" sz="2400" dirty="0"/>
              <a:t>     L – is transducer from words to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car        -&gt; c aa r</a:t>
            </a:r>
          </a:p>
          <a:p>
            <a:pPr marL="0" indent="0">
              <a:buNone/>
            </a:pPr>
            <a:r>
              <a:rPr lang="en-US" sz="2400" dirty="0"/>
              <a:t>     C – goes from phonemes to context dependent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 aa r    -&gt; ?-</a:t>
            </a:r>
            <a:r>
              <a:rPr lang="en-US" sz="2400" dirty="0" err="1">
                <a:solidFill>
                  <a:srgbClr val="0070C0"/>
                </a:solidFill>
                <a:latin typeface="Courier New" panose="02070309020205020404" pitchFamily="49" charset="0"/>
                <a:cs typeface="Courier New" panose="02070309020205020404" pitchFamily="49" charset="0"/>
              </a:rPr>
              <a:t>c+aa</a:t>
            </a:r>
            <a:r>
              <a:rPr lang="en-US" sz="2400" dirty="0">
                <a:solidFill>
                  <a:srgbClr val="0070C0"/>
                </a:solidFill>
                <a:latin typeface="Courier New" panose="02070309020205020404" pitchFamily="49" charset="0"/>
                <a:cs typeface="Courier New" panose="02070309020205020404" pitchFamily="49" charset="0"/>
              </a:rPr>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aa-r+?</a:t>
            </a:r>
          </a:p>
          <a:p>
            <a:pPr marL="0" indent="0">
              <a:buNone/>
            </a:pPr>
            <a:r>
              <a:rPr lang="en-US" sz="2400" dirty="0"/>
              <a:t>     H – goes from context dependent phonemes to states</a:t>
            </a:r>
          </a:p>
          <a:p>
            <a:pPr marL="0" indent="0">
              <a:buNone/>
            </a:pPr>
            <a:r>
              <a:rPr lang="en-US" sz="2400" dirty="0"/>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-&gt;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_[1]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_[2]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_[3]</a:t>
            </a:r>
          </a:p>
          <a:p>
            <a:pPr marL="0" indent="0">
              <a:buNone/>
            </a:pPr>
            <a:r>
              <a:rPr lang="en-US" sz="1100" dirty="0"/>
              <a:t> </a:t>
            </a:r>
          </a:p>
        </p:txBody>
      </p:sp>
      <p:sp>
        <p:nvSpPr>
          <p:cNvPr id="5" name="Footer Placeholder 4">
            <a:extLst>
              <a:ext uri="{FF2B5EF4-FFF2-40B4-BE49-F238E27FC236}">
                <a16:creationId xmlns:a16="http://schemas.microsoft.com/office/drawing/2014/main" id="{D69E1A2D-0647-4E6D-9E75-62DA8B2A91EB}"/>
              </a:ext>
            </a:extLst>
          </p:cNvPr>
          <p:cNvSpPr>
            <a:spLocks noGrp="1"/>
          </p:cNvSpPr>
          <p:nvPr>
            <p:ph type="ftr" sz="quarter" idx="10"/>
          </p:nvPr>
        </p:nvSpPr>
        <p:spPr/>
        <p:txBody>
          <a:bodyPr/>
          <a:lstStyle/>
          <a:p>
            <a:r>
              <a:rPr lang="en-US"/>
              <a:t>ASR lecture</a:t>
            </a:r>
            <a:endParaRPr lang="en-US" dirty="0"/>
          </a:p>
        </p:txBody>
      </p:sp>
      <p:sp>
        <p:nvSpPr>
          <p:cNvPr id="6" name="Slide Number Placeholder 5">
            <a:extLst>
              <a:ext uri="{FF2B5EF4-FFF2-40B4-BE49-F238E27FC236}">
                <a16:creationId xmlns:a16="http://schemas.microsoft.com/office/drawing/2014/main" id="{700C105F-0B34-4D3A-A732-D1082CC86B1A}"/>
              </a:ext>
            </a:extLst>
          </p:cNvPr>
          <p:cNvSpPr>
            <a:spLocks noGrp="1"/>
          </p:cNvSpPr>
          <p:nvPr>
            <p:ph type="sldNum" sz="quarter" idx="11"/>
          </p:nvPr>
        </p:nvSpPr>
        <p:spPr/>
        <p:txBody>
          <a:bodyPr/>
          <a:lstStyle/>
          <a:p>
            <a:fld id="{9D8AF741-9FED-4AF5-8D8D-027A7001248D}" type="slidenum">
              <a:rPr lang="en-US" smtClean="0"/>
              <a:pPr/>
              <a:t>10</a:t>
            </a:fld>
            <a:endParaRPr lang="en-US"/>
          </a:p>
        </p:txBody>
      </p:sp>
    </p:spTree>
    <p:extLst>
      <p:ext uri="{BB962C8B-B14F-4D97-AF65-F5344CB8AC3E}">
        <p14:creationId xmlns:p14="http://schemas.microsoft.com/office/powerpoint/2010/main" val="344749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4745-F08D-4B14-9C1C-7C4CCFD9EABB}"/>
              </a:ext>
            </a:extLst>
          </p:cNvPr>
          <p:cNvSpPr>
            <a:spLocks noGrp="1"/>
          </p:cNvSpPr>
          <p:nvPr>
            <p:ph type="title"/>
          </p:nvPr>
        </p:nvSpPr>
        <p:spPr/>
        <p:txBody>
          <a:bodyPr/>
          <a:lstStyle/>
          <a:p>
            <a:r>
              <a:rPr lang="en-US" b="1" dirty="0"/>
              <a:t>Recognition network optimization</a:t>
            </a:r>
            <a:endParaRPr lang="cs-CZ" b="1" dirty="0"/>
          </a:p>
        </p:txBody>
      </p:sp>
      <p:pic>
        <p:nvPicPr>
          <p:cNvPr id="6" name="Content Placeholder 5">
            <a:extLst>
              <a:ext uri="{FF2B5EF4-FFF2-40B4-BE49-F238E27FC236}">
                <a16:creationId xmlns:a16="http://schemas.microsoft.com/office/drawing/2014/main" id="{44C21427-F0C3-49F4-8F15-0B693667484B}"/>
              </a:ext>
            </a:extLst>
          </p:cNvPr>
          <p:cNvPicPr>
            <a:picLocks noGrp="1" noChangeAspect="1"/>
          </p:cNvPicPr>
          <p:nvPr>
            <p:ph idx="1"/>
          </p:nvPr>
        </p:nvPicPr>
        <p:blipFill>
          <a:blip r:embed="rId2"/>
          <a:stretch>
            <a:fillRect/>
          </a:stretch>
        </p:blipFill>
        <p:spPr>
          <a:xfrm>
            <a:off x="1045597" y="4562826"/>
            <a:ext cx="9620322" cy="1609483"/>
          </a:xfrm>
          <a:prstGeom prst="rect">
            <a:avLst/>
          </a:prstGeom>
        </p:spPr>
      </p:pic>
      <p:sp>
        <p:nvSpPr>
          <p:cNvPr id="4" name="Footer Placeholder 3">
            <a:extLst>
              <a:ext uri="{FF2B5EF4-FFF2-40B4-BE49-F238E27FC236}">
                <a16:creationId xmlns:a16="http://schemas.microsoft.com/office/drawing/2014/main" id="{4B193052-F844-4B58-A841-2D42684B72A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9F52A6B-95BA-4DE0-A46E-045923A423C3}"/>
              </a:ext>
            </a:extLst>
          </p:cNvPr>
          <p:cNvSpPr>
            <a:spLocks noGrp="1"/>
          </p:cNvSpPr>
          <p:nvPr>
            <p:ph type="sldNum" sz="quarter" idx="11"/>
          </p:nvPr>
        </p:nvSpPr>
        <p:spPr/>
        <p:txBody>
          <a:bodyPr/>
          <a:lstStyle/>
          <a:p>
            <a:fld id="{9D8AF741-9FED-4AF5-8D8D-027A7001248D}" type="slidenum">
              <a:rPr lang="en-US" smtClean="0"/>
              <a:pPr/>
              <a:t>11</a:t>
            </a:fld>
            <a:endParaRPr lang="en-US"/>
          </a:p>
        </p:txBody>
      </p:sp>
      <p:pic>
        <p:nvPicPr>
          <p:cNvPr id="7" name="Picture 6">
            <a:extLst>
              <a:ext uri="{FF2B5EF4-FFF2-40B4-BE49-F238E27FC236}">
                <a16:creationId xmlns:a16="http://schemas.microsoft.com/office/drawing/2014/main" id="{86E95BAE-23B4-47A1-B749-ACD4244D1071}"/>
              </a:ext>
            </a:extLst>
          </p:cNvPr>
          <p:cNvPicPr>
            <a:picLocks noChangeAspect="1"/>
          </p:cNvPicPr>
          <p:nvPr/>
        </p:nvPicPr>
        <p:blipFill>
          <a:blip r:embed="rId3"/>
          <a:stretch>
            <a:fillRect/>
          </a:stretch>
        </p:blipFill>
        <p:spPr>
          <a:xfrm>
            <a:off x="1571297" y="2627306"/>
            <a:ext cx="8754615" cy="1603387"/>
          </a:xfrm>
          <a:prstGeom prst="rect">
            <a:avLst/>
          </a:prstGeom>
        </p:spPr>
      </p:pic>
      <p:sp>
        <p:nvSpPr>
          <p:cNvPr id="9" name="TextBox 8">
            <a:extLst>
              <a:ext uri="{FF2B5EF4-FFF2-40B4-BE49-F238E27FC236}">
                <a16:creationId xmlns:a16="http://schemas.microsoft.com/office/drawing/2014/main" id="{FD085158-3F47-44C5-9678-415A65C9AB2B}"/>
              </a:ext>
            </a:extLst>
          </p:cNvPr>
          <p:cNvSpPr txBox="1"/>
          <p:nvPr/>
        </p:nvSpPr>
        <p:spPr>
          <a:xfrm>
            <a:off x="397843" y="786710"/>
            <a:ext cx="10881874" cy="1631216"/>
          </a:xfrm>
          <a:prstGeom prst="rect">
            <a:avLst/>
          </a:prstGeom>
          <a:noFill/>
        </p:spPr>
        <p:txBody>
          <a:bodyPr wrap="square">
            <a:spAutoFit/>
          </a:bodyPr>
          <a:lstStyle/>
          <a:p>
            <a:pPr marL="285750" indent="-285750">
              <a:buFont typeface="Arial" panose="020B0604020202020204" pitchFamily="34" charset="0"/>
              <a:buChar char="•"/>
            </a:pPr>
            <a:r>
              <a:rPr lang="en-US" sz="2000" dirty="0"/>
              <a:t>Determinization and minimalization algorithms are used in some phases of network construction</a:t>
            </a:r>
          </a:p>
          <a:p>
            <a:r>
              <a:rPr lang="en-US" sz="2000" dirty="0"/>
              <a:t>	- determinization joints the same paths from the beginning of graph</a:t>
            </a:r>
          </a:p>
          <a:p>
            <a:r>
              <a:rPr lang="en-US" sz="2000" dirty="0"/>
              <a:t>	- minimization joins the same paths from the end of graph</a:t>
            </a:r>
          </a:p>
          <a:p>
            <a:pPr marL="285750" indent="-285750">
              <a:buFont typeface="Arial" panose="020B0604020202020204" pitchFamily="34" charset="0"/>
              <a:buChar char="•"/>
            </a:pPr>
            <a:r>
              <a:rPr lang="en-US" sz="2000" dirty="0"/>
              <a:t>Word states can be shifted to enable better optimization</a:t>
            </a:r>
            <a:endParaRPr lang="cs-CZ" sz="2000" dirty="0"/>
          </a:p>
        </p:txBody>
      </p:sp>
    </p:spTree>
    <p:extLst>
      <p:ext uri="{BB962C8B-B14F-4D97-AF65-F5344CB8AC3E}">
        <p14:creationId xmlns:p14="http://schemas.microsoft.com/office/powerpoint/2010/main" val="332667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F2A-CC29-4275-BF6E-A2FC1E051BF2}"/>
              </a:ext>
            </a:extLst>
          </p:cNvPr>
          <p:cNvSpPr>
            <a:spLocks noGrp="1"/>
          </p:cNvSpPr>
          <p:nvPr>
            <p:ph type="title"/>
          </p:nvPr>
        </p:nvSpPr>
        <p:spPr/>
        <p:txBody>
          <a:bodyPr/>
          <a:lstStyle/>
          <a:p>
            <a:r>
              <a:rPr lang="en-US" b="1" dirty="0"/>
              <a:t>Decoder</a:t>
            </a:r>
            <a:endParaRPr lang="cs-CZ" b="1" dirty="0"/>
          </a:p>
        </p:txBody>
      </p:sp>
      <p:sp>
        <p:nvSpPr>
          <p:cNvPr id="3" name="Content Placeholder 2">
            <a:extLst>
              <a:ext uri="{FF2B5EF4-FFF2-40B4-BE49-F238E27FC236}">
                <a16:creationId xmlns:a16="http://schemas.microsoft.com/office/drawing/2014/main" id="{08863D91-6447-41F2-A183-7391F034F648}"/>
              </a:ext>
            </a:extLst>
          </p:cNvPr>
          <p:cNvSpPr>
            <a:spLocks noGrp="1"/>
          </p:cNvSpPr>
          <p:nvPr>
            <p:ph idx="1"/>
          </p:nvPr>
        </p:nvSpPr>
        <p:spPr>
          <a:xfrm>
            <a:off x="838200" y="4042731"/>
            <a:ext cx="10515600" cy="2134232"/>
          </a:xfrm>
        </p:spPr>
        <p:txBody>
          <a:bodyPr/>
          <a:lstStyle/>
          <a:p>
            <a:r>
              <a:rPr lang="en-US" sz="2000" dirty="0"/>
              <a:t>Proposes what could be spoken (hypotheses) based on possible paths in the recognition network</a:t>
            </a:r>
          </a:p>
          <a:p>
            <a:r>
              <a:rPr lang="en-US" sz="2000" dirty="0"/>
              <a:t>Rescores the hypotheses using acoustic model scores (input to decoder) and language model scores (encoded in the recognition network)</a:t>
            </a:r>
          </a:p>
          <a:p>
            <a:r>
              <a:rPr lang="en-US" sz="2000" dirty="0"/>
              <a:t>Prunes the hypotheses to limit memory consumption (often called beam search)</a:t>
            </a:r>
          </a:p>
          <a:p>
            <a:r>
              <a:rPr lang="en-US" sz="2000" dirty="0"/>
              <a:t>The most likely hypothesis wins at the end of speech</a:t>
            </a:r>
            <a:endParaRPr lang="cs-CZ" sz="2000" dirty="0"/>
          </a:p>
        </p:txBody>
      </p:sp>
      <p:pic>
        <p:nvPicPr>
          <p:cNvPr id="7" name="Picture 6">
            <a:extLst>
              <a:ext uri="{FF2B5EF4-FFF2-40B4-BE49-F238E27FC236}">
                <a16:creationId xmlns:a16="http://schemas.microsoft.com/office/drawing/2014/main" id="{2F34B1D3-3D16-4CFC-B991-A1E442792394}"/>
              </a:ext>
            </a:extLst>
          </p:cNvPr>
          <p:cNvPicPr>
            <a:picLocks noChangeAspect="1"/>
          </p:cNvPicPr>
          <p:nvPr/>
        </p:nvPicPr>
        <p:blipFill>
          <a:blip r:embed="rId2"/>
          <a:stretch>
            <a:fillRect/>
          </a:stretch>
        </p:blipFill>
        <p:spPr>
          <a:xfrm>
            <a:off x="2147503" y="1333160"/>
            <a:ext cx="7416509" cy="2222299"/>
          </a:xfrm>
          <a:prstGeom prst="rect">
            <a:avLst/>
          </a:prstGeom>
        </p:spPr>
      </p:pic>
      <p:sp>
        <p:nvSpPr>
          <p:cNvPr id="11" name="Footer Placeholder 10">
            <a:extLst>
              <a:ext uri="{FF2B5EF4-FFF2-40B4-BE49-F238E27FC236}">
                <a16:creationId xmlns:a16="http://schemas.microsoft.com/office/drawing/2014/main" id="{592188D2-810E-43EA-BB15-049540348BEB}"/>
              </a:ext>
            </a:extLst>
          </p:cNvPr>
          <p:cNvSpPr>
            <a:spLocks noGrp="1"/>
          </p:cNvSpPr>
          <p:nvPr>
            <p:ph type="ftr" sz="quarter" idx="10"/>
          </p:nvPr>
        </p:nvSpPr>
        <p:spPr/>
        <p:txBody>
          <a:bodyPr/>
          <a:lstStyle/>
          <a:p>
            <a:r>
              <a:rPr lang="en-US"/>
              <a:t>ASR lecture</a:t>
            </a:r>
            <a:endParaRPr lang="en-US" dirty="0"/>
          </a:p>
        </p:txBody>
      </p:sp>
      <p:sp>
        <p:nvSpPr>
          <p:cNvPr id="13" name="Slide Number Placeholder 12">
            <a:extLst>
              <a:ext uri="{FF2B5EF4-FFF2-40B4-BE49-F238E27FC236}">
                <a16:creationId xmlns:a16="http://schemas.microsoft.com/office/drawing/2014/main" id="{AC6AB66F-8BAB-4EE1-BD61-28BD544A703B}"/>
              </a:ext>
            </a:extLst>
          </p:cNvPr>
          <p:cNvSpPr>
            <a:spLocks noGrp="1"/>
          </p:cNvSpPr>
          <p:nvPr>
            <p:ph type="sldNum" sz="quarter" idx="11"/>
          </p:nvPr>
        </p:nvSpPr>
        <p:spPr/>
        <p:txBody>
          <a:bodyPr/>
          <a:lstStyle/>
          <a:p>
            <a:fld id="{9D8AF741-9FED-4AF5-8D8D-027A7001248D}" type="slidenum">
              <a:rPr lang="en-US" smtClean="0"/>
              <a:pPr/>
              <a:t>12</a:t>
            </a:fld>
            <a:endParaRPr lang="en-US"/>
          </a:p>
        </p:txBody>
      </p:sp>
    </p:spTree>
    <p:extLst>
      <p:ext uri="{BB962C8B-B14F-4D97-AF65-F5344CB8AC3E}">
        <p14:creationId xmlns:p14="http://schemas.microsoft.com/office/powerpoint/2010/main" val="416617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HMM/GMM</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p:txBody>
          <a:bodyPr/>
          <a:lstStyle/>
          <a:p>
            <a:r>
              <a:rPr lang="en-US" dirty="0"/>
              <a:t>For HMM/GMM quite simple:</a:t>
            </a:r>
          </a:p>
          <a:p>
            <a:pPr marL="914400" lvl="1" indent="-457200">
              <a:buAutoNum type="arabicParenR"/>
            </a:pPr>
            <a:r>
              <a:rPr lang="en-US" dirty="0"/>
              <a:t>audio features are uniformly assigned to the acoustic units</a:t>
            </a:r>
          </a:p>
          <a:p>
            <a:pPr marL="914400" lvl="1" indent="-457200">
              <a:buAutoNum type="arabicParenR"/>
            </a:pPr>
            <a:r>
              <a:rPr lang="en-US" dirty="0"/>
              <a:t>GMMs are estimated</a:t>
            </a:r>
          </a:p>
          <a:p>
            <a:pPr marL="914400" lvl="1" indent="-457200">
              <a:buAutoNum type="arabicParenR"/>
            </a:pPr>
            <a:r>
              <a:rPr lang="en-US" dirty="0"/>
              <a:t>new alignment of audio and acoustic units is created using GMMs</a:t>
            </a:r>
          </a:p>
          <a:p>
            <a:pPr marL="914400" lvl="1" indent="-457200">
              <a:buAutoNum type="arabicParenR"/>
            </a:pPr>
            <a:r>
              <a:rPr lang="en-US" dirty="0"/>
              <a:t>This is repeated until we reach both good GMMs and alignment </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13</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811"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332306" y="3182398"/>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592513" y="3172715"/>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006356" y="3183926"/>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45286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25" name="Picture 2" descr="Day 11: Gaussian Mixture Model Clustering | by Rahul Kaliyath | Medium">
            <a:extLst>
              <a:ext uri="{FF2B5EF4-FFF2-40B4-BE49-F238E27FC236}">
                <a16:creationId xmlns:a16="http://schemas.microsoft.com/office/drawing/2014/main" id="{0FD2B2C3-8105-4E28-9AAF-36018B97B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531" y="5226047"/>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10720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31" name="Picture 2" descr="Day 11: Gaussian Mixture Model Clustering | by Rahul Kaliyath | Medium">
            <a:extLst>
              <a:ext uri="{FF2B5EF4-FFF2-40B4-BE49-F238E27FC236}">
                <a16:creationId xmlns:a16="http://schemas.microsoft.com/office/drawing/2014/main" id="{069EA6B2-7E6B-47D7-8EBF-2DB88657F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614" y="5296544"/>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32" name="Picture 2" descr="Day 11: Gaussian Mixture Model Clustering | by Rahul Kaliyath | Medium">
            <a:extLst>
              <a:ext uri="{FF2B5EF4-FFF2-40B4-BE49-F238E27FC236}">
                <a16:creationId xmlns:a16="http://schemas.microsoft.com/office/drawing/2014/main" id="{58FAB11A-1F16-4336-8496-5D4EF09AD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697" y="5336768"/>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3" name="Arrow: Down 32">
            <a:extLst>
              <a:ext uri="{FF2B5EF4-FFF2-40B4-BE49-F238E27FC236}">
                <a16:creationId xmlns:a16="http://schemas.microsoft.com/office/drawing/2014/main" id="{F95C7CC5-C394-43B0-90B5-A94008484CDF}"/>
              </a:ext>
            </a:extLst>
          </p:cNvPr>
          <p:cNvSpPr/>
          <p:nvPr/>
        </p:nvSpPr>
        <p:spPr>
          <a:xfrm>
            <a:off x="4321140" y="4876499"/>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661444"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a:off x="7063171" y="494377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8398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HMM/NN</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a:xfrm>
            <a:off x="478367" y="763587"/>
            <a:ext cx="11521017" cy="5330825"/>
          </a:xfrm>
        </p:spPr>
        <p:txBody>
          <a:bodyPr/>
          <a:lstStyle/>
          <a:p>
            <a:r>
              <a:rPr lang="en-US" dirty="0"/>
              <a:t>More complex because we have a discriminative classifier now:</a:t>
            </a:r>
          </a:p>
          <a:p>
            <a:pPr marL="914400" lvl="1" indent="-457200">
              <a:buAutoNum type="arabicParenR"/>
            </a:pPr>
            <a:r>
              <a:rPr lang="en-US" dirty="0"/>
              <a:t>HMM/GMM is trained to create initial alignment</a:t>
            </a:r>
          </a:p>
          <a:p>
            <a:pPr marL="914400" lvl="1" indent="-457200">
              <a:buAutoNum type="arabicParenR"/>
            </a:pPr>
            <a:r>
              <a:rPr lang="en-US" dirty="0"/>
              <a:t>Initial NN is trained</a:t>
            </a:r>
          </a:p>
          <a:p>
            <a:pPr marL="914400" lvl="1" indent="-457200">
              <a:buAutoNum type="arabicParenR"/>
            </a:pPr>
            <a:r>
              <a:rPr lang="en-US" dirty="0"/>
              <a:t>New alignment of audio and acoustic units is created using NN</a:t>
            </a:r>
          </a:p>
          <a:p>
            <a:pPr marL="914400" lvl="1" indent="-457200">
              <a:buAutoNum type="arabicParenR"/>
            </a:pPr>
            <a:r>
              <a:rPr lang="en-US" dirty="0"/>
              <a:t>NN training and re-alignment is repeated until we reach both good NN and alignment</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14</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816"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458459" y="3173120"/>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718666" y="3163437"/>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132509" y="3174648"/>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55986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21420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sp>
        <p:nvSpPr>
          <p:cNvPr id="33" name="Arrow: Down 32">
            <a:extLst>
              <a:ext uri="{FF2B5EF4-FFF2-40B4-BE49-F238E27FC236}">
                <a16:creationId xmlns:a16="http://schemas.microsoft.com/office/drawing/2014/main" id="{F95C7CC5-C394-43B0-90B5-A94008484CDF}"/>
              </a:ext>
            </a:extLst>
          </p:cNvPr>
          <p:cNvSpPr/>
          <p:nvPr/>
        </p:nvSpPr>
        <p:spPr>
          <a:xfrm rot="19065589">
            <a:off x="4583664" y="4880628"/>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768449"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rot="2501824">
            <a:off x="7010981" y="492031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Picture 4" descr="A 3-layer neural network with 3 inputs, 4 hidden nodes, and 2 outputs.... |  Download Scientific Diagram">
            <a:extLst>
              <a:ext uri="{FF2B5EF4-FFF2-40B4-BE49-F238E27FC236}">
                <a16:creationId xmlns:a16="http://schemas.microsoft.com/office/drawing/2014/main" id="{091C7FAF-4477-4147-973F-8E36690C8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27" y="5225703"/>
            <a:ext cx="1264416" cy="11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0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5772-FE6C-489E-B209-41AC173F7D0B}"/>
              </a:ext>
            </a:extLst>
          </p:cNvPr>
          <p:cNvSpPr>
            <a:spLocks noGrp="1"/>
          </p:cNvSpPr>
          <p:nvPr>
            <p:ph type="title"/>
          </p:nvPr>
        </p:nvSpPr>
        <p:spPr/>
        <p:txBody>
          <a:bodyPr/>
          <a:lstStyle/>
          <a:p>
            <a:r>
              <a:rPr lang="en-US" b="1" dirty="0"/>
              <a:t>ANN/HMM system and its drawbacks </a:t>
            </a:r>
            <a:endParaRPr lang="cs-CZ" b="1" dirty="0"/>
          </a:p>
        </p:txBody>
      </p:sp>
      <p:sp>
        <p:nvSpPr>
          <p:cNvPr id="3" name="Content Placeholder 2">
            <a:extLst>
              <a:ext uri="{FF2B5EF4-FFF2-40B4-BE49-F238E27FC236}">
                <a16:creationId xmlns:a16="http://schemas.microsoft.com/office/drawing/2014/main" id="{FF419C69-27D8-4322-9AEF-4E018B4D4812}"/>
              </a:ext>
            </a:extLst>
          </p:cNvPr>
          <p:cNvSpPr>
            <a:spLocks noGrp="1"/>
          </p:cNvSpPr>
          <p:nvPr>
            <p:ph idx="1"/>
          </p:nvPr>
        </p:nvSpPr>
        <p:spPr>
          <a:xfrm>
            <a:off x="431801" y="765175"/>
            <a:ext cx="11567583" cy="3232893"/>
          </a:xfrm>
        </p:spPr>
        <p:txBody>
          <a:bodyPr/>
          <a:lstStyle/>
          <a:p>
            <a:r>
              <a:rPr lang="en-US" dirty="0"/>
              <a:t>Hidden Markov Models have some assumptions that do not hold</a:t>
            </a:r>
          </a:p>
          <a:p>
            <a:pPr lvl="1">
              <a:buFont typeface="Symbol" panose="05050102010706020507" pitchFamily="18" charset="2"/>
              <a:buChar char="Þ"/>
            </a:pPr>
            <a:r>
              <a:rPr lang="en-US" dirty="0"/>
              <a:t> </a:t>
            </a:r>
            <a:r>
              <a:rPr lang="en-US" dirty="0">
                <a:solidFill>
                  <a:srgbClr val="FF0000"/>
                </a:solidFill>
              </a:rPr>
              <a:t>better sequential modeling may be needed</a:t>
            </a:r>
            <a:endParaRPr lang="en-US" dirty="0"/>
          </a:p>
          <a:p>
            <a:r>
              <a:rPr lang="en-US" dirty="0"/>
              <a:t>3-layer neural networks are not strong enough </a:t>
            </a:r>
          </a:p>
          <a:p>
            <a:pPr lvl="1">
              <a:buFont typeface="Symbol" panose="05050102010706020507" pitchFamily="18" charset="2"/>
              <a:buChar char="Þ"/>
            </a:pPr>
            <a:r>
              <a:rPr lang="en-US" dirty="0"/>
              <a:t> </a:t>
            </a:r>
            <a:r>
              <a:rPr lang="en-US" dirty="0">
                <a:solidFill>
                  <a:srgbClr val="FF0000"/>
                </a:solidFill>
              </a:rPr>
              <a:t>we may need something better</a:t>
            </a:r>
          </a:p>
          <a:p>
            <a:r>
              <a:rPr lang="en-US" dirty="0"/>
              <a:t>different modules are trained independently</a:t>
            </a:r>
          </a:p>
          <a:p>
            <a:pPr lvl="1">
              <a:buFont typeface="Symbol" panose="05050102010706020507" pitchFamily="18" charset="2"/>
              <a:buChar char="Þ"/>
            </a:pPr>
            <a:r>
              <a:rPr lang="en-US" dirty="0"/>
              <a:t> </a:t>
            </a:r>
            <a:r>
              <a:rPr lang="en-US" dirty="0">
                <a:solidFill>
                  <a:srgbClr val="FF0000"/>
                </a:solidFill>
              </a:rPr>
              <a:t>would be better to train all together with one objective</a:t>
            </a:r>
          </a:p>
          <a:p>
            <a:r>
              <a:rPr lang="en-US" dirty="0"/>
              <a:t>training of HMM/NN system is complex</a:t>
            </a:r>
          </a:p>
          <a:p>
            <a:pPr lvl="1">
              <a:buFont typeface="Symbol" panose="05050102010706020507" pitchFamily="18" charset="2"/>
              <a:buChar char="Þ"/>
            </a:pPr>
            <a:r>
              <a:rPr lang="en-US" dirty="0"/>
              <a:t> </a:t>
            </a:r>
            <a:r>
              <a:rPr lang="en-US" dirty="0">
                <a:solidFill>
                  <a:srgbClr val="FF0000"/>
                </a:solidFill>
              </a:rPr>
              <a:t>we may need something easier 							that does not start with HMM/GMM training</a:t>
            </a:r>
          </a:p>
          <a:p>
            <a:pPr marL="0" indent="0">
              <a:buNone/>
            </a:pPr>
            <a:endParaRPr lang="en-US" dirty="0"/>
          </a:p>
          <a:p>
            <a:pPr>
              <a:buFont typeface="Symbol" panose="05050102010706020507" pitchFamily="18" charset="2"/>
              <a:buChar char="Þ"/>
            </a:pPr>
            <a:endParaRPr lang="en-US" dirty="0"/>
          </a:p>
          <a:p>
            <a:pPr>
              <a:buFont typeface="Symbol" panose="05050102010706020507" pitchFamily="18" charset="2"/>
              <a:buChar char="Þ"/>
            </a:pPr>
            <a:endParaRPr lang="en-US" dirty="0"/>
          </a:p>
          <a:p>
            <a:pPr marL="0" indent="0">
              <a:buNone/>
            </a:pPr>
            <a:r>
              <a:rPr lang="en-US" dirty="0"/>
              <a:t>  </a:t>
            </a:r>
            <a:endParaRPr lang="cs-CZ" dirty="0"/>
          </a:p>
        </p:txBody>
      </p:sp>
      <p:sp>
        <p:nvSpPr>
          <p:cNvPr id="4" name="Footer Placeholder 3">
            <a:extLst>
              <a:ext uri="{FF2B5EF4-FFF2-40B4-BE49-F238E27FC236}">
                <a16:creationId xmlns:a16="http://schemas.microsoft.com/office/drawing/2014/main" id="{C75419B8-C67C-476C-9021-27BC3F81669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DC052A3-F2A6-49BA-AD60-A9E2AE0452E0}"/>
              </a:ext>
            </a:extLst>
          </p:cNvPr>
          <p:cNvSpPr>
            <a:spLocks noGrp="1"/>
          </p:cNvSpPr>
          <p:nvPr>
            <p:ph type="sldNum" sz="quarter" idx="11"/>
          </p:nvPr>
        </p:nvSpPr>
        <p:spPr/>
        <p:txBody>
          <a:bodyPr/>
          <a:lstStyle/>
          <a:p>
            <a:fld id="{9D8AF741-9FED-4AF5-8D8D-027A7001248D}" type="slidenum">
              <a:rPr lang="en-US" smtClean="0"/>
              <a:pPr/>
              <a:t>15</a:t>
            </a:fld>
            <a:endParaRPr lang="en-US"/>
          </a:p>
        </p:txBody>
      </p:sp>
      <p:pic>
        <p:nvPicPr>
          <p:cNvPr id="23" name="Picture 22">
            <a:extLst>
              <a:ext uri="{FF2B5EF4-FFF2-40B4-BE49-F238E27FC236}">
                <a16:creationId xmlns:a16="http://schemas.microsoft.com/office/drawing/2014/main" id="{C62FDBB6-6CE5-4B6B-B66E-49F5B2DBD3C8}"/>
              </a:ext>
            </a:extLst>
          </p:cNvPr>
          <p:cNvPicPr>
            <a:picLocks noChangeAspect="1"/>
          </p:cNvPicPr>
          <p:nvPr/>
        </p:nvPicPr>
        <p:blipFill>
          <a:blip r:embed="rId2"/>
          <a:stretch>
            <a:fillRect/>
          </a:stretch>
        </p:blipFill>
        <p:spPr>
          <a:xfrm>
            <a:off x="4613751" y="4030153"/>
            <a:ext cx="7239718" cy="2062672"/>
          </a:xfrm>
          <a:prstGeom prst="rect">
            <a:avLst/>
          </a:prstGeom>
        </p:spPr>
      </p:pic>
    </p:spTree>
    <p:extLst>
      <p:ext uri="{BB962C8B-B14F-4D97-AF65-F5344CB8AC3E}">
        <p14:creationId xmlns:p14="http://schemas.microsoft.com/office/powerpoint/2010/main" val="89764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D508-200A-4EAD-82F8-78642A6973E1}"/>
              </a:ext>
            </a:extLst>
          </p:cNvPr>
          <p:cNvSpPr>
            <a:spLocks noGrp="1"/>
          </p:cNvSpPr>
          <p:nvPr>
            <p:ph type="title"/>
          </p:nvPr>
        </p:nvSpPr>
        <p:spPr>
          <a:xfrm>
            <a:off x="431800" y="-100013"/>
            <a:ext cx="11212209" cy="720726"/>
          </a:xfrm>
        </p:spPr>
        <p:txBody>
          <a:bodyPr/>
          <a:lstStyle/>
          <a:p>
            <a:r>
              <a:rPr lang="en-US" b="1" dirty="0"/>
              <a:t>HMMs and assumption of observation independence</a:t>
            </a:r>
            <a:endParaRPr lang="cs-CZ" b="1" dirty="0"/>
          </a:p>
        </p:txBody>
      </p:sp>
      <p:sp>
        <p:nvSpPr>
          <p:cNvPr id="3" name="Content Placeholder 2">
            <a:extLst>
              <a:ext uri="{FF2B5EF4-FFF2-40B4-BE49-F238E27FC236}">
                <a16:creationId xmlns:a16="http://schemas.microsoft.com/office/drawing/2014/main" id="{42A710D2-FCC7-4EC8-92E7-AC95921805FB}"/>
              </a:ext>
            </a:extLst>
          </p:cNvPr>
          <p:cNvSpPr>
            <a:spLocks noGrp="1"/>
          </p:cNvSpPr>
          <p:nvPr>
            <p:ph idx="1"/>
          </p:nvPr>
        </p:nvSpPr>
        <p:spPr>
          <a:xfrm>
            <a:off x="431802" y="765175"/>
            <a:ext cx="11007926" cy="5330825"/>
          </a:xfrm>
        </p:spPr>
        <p:txBody>
          <a:bodyPr/>
          <a:lstStyle/>
          <a:p>
            <a:r>
              <a:rPr lang="en-US" dirty="0"/>
              <a:t>Hidden Markov Models assumes that the observations (speech features or frames) are statistically independent</a:t>
            </a:r>
          </a:p>
          <a:p>
            <a:r>
              <a:rPr lang="en-US" dirty="0"/>
              <a:t>Several frames are aligned to one state. The features of one phoneme, especially vowels are very similar. Vowels have more frames.</a:t>
            </a:r>
          </a:p>
          <a:p>
            <a:r>
              <a:rPr lang="en-US" dirty="0"/>
              <a:t>The assumption is not valid  </a:t>
            </a:r>
            <a:endParaRPr lang="cs-CZ" dirty="0"/>
          </a:p>
        </p:txBody>
      </p:sp>
      <p:sp>
        <p:nvSpPr>
          <p:cNvPr id="4" name="Footer Placeholder 3">
            <a:extLst>
              <a:ext uri="{FF2B5EF4-FFF2-40B4-BE49-F238E27FC236}">
                <a16:creationId xmlns:a16="http://schemas.microsoft.com/office/drawing/2014/main" id="{48CBBFD6-DC5F-4E89-9E72-101C13A88E6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21EA3A-1ABF-46F4-ADBF-979BDFF91F66}"/>
              </a:ext>
            </a:extLst>
          </p:cNvPr>
          <p:cNvSpPr>
            <a:spLocks noGrp="1"/>
          </p:cNvSpPr>
          <p:nvPr>
            <p:ph type="sldNum" sz="quarter" idx="11"/>
          </p:nvPr>
        </p:nvSpPr>
        <p:spPr/>
        <p:txBody>
          <a:bodyPr/>
          <a:lstStyle/>
          <a:p>
            <a:fld id="{9D8AF741-9FED-4AF5-8D8D-027A7001248D}" type="slidenum">
              <a:rPr lang="en-US" smtClean="0"/>
              <a:pPr/>
              <a:t>16</a:t>
            </a:fld>
            <a:endParaRPr lang="en-US"/>
          </a:p>
        </p:txBody>
      </p:sp>
      <p:grpSp>
        <p:nvGrpSpPr>
          <p:cNvPr id="29" name="Group 28">
            <a:extLst>
              <a:ext uri="{FF2B5EF4-FFF2-40B4-BE49-F238E27FC236}">
                <a16:creationId xmlns:a16="http://schemas.microsoft.com/office/drawing/2014/main" id="{1DB5A664-B1A3-4769-A15F-E4236C39A2CE}"/>
              </a:ext>
            </a:extLst>
          </p:cNvPr>
          <p:cNvGrpSpPr/>
          <p:nvPr/>
        </p:nvGrpSpPr>
        <p:grpSpPr>
          <a:xfrm>
            <a:off x="1502495" y="2965055"/>
            <a:ext cx="4167250" cy="3275407"/>
            <a:chOff x="3867150" y="2220188"/>
            <a:chExt cx="4457700" cy="4090125"/>
          </a:xfrm>
        </p:grpSpPr>
        <p:grpSp>
          <p:nvGrpSpPr>
            <p:cNvPr id="20" name="Group 19">
              <a:extLst>
                <a:ext uri="{FF2B5EF4-FFF2-40B4-BE49-F238E27FC236}">
                  <a16:creationId xmlns:a16="http://schemas.microsoft.com/office/drawing/2014/main" id="{21DE3E4C-3FB3-43D1-BBE8-370E050AB0A9}"/>
                </a:ext>
              </a:extLst>
            </p:cNvPr>
            <p:cNvGrpSpPr/>
            <p:nvPr/>
          </p:nvGrpSpPr>
          <p:grpSpPr>
            <a:xfrm>
              <a:off x="3867150" y="3733677"/>
              <a:ext cx="4457700" cy="2576636"/>
              <a:chOff x="3867150" y="2604400"/>
              <a:chExt cx="4457700" cy="3133725"/>
            </a:xfrm>
          </p:grpSpPr>
          <p:pic>
            <p:nvPicPr>
              <p:cNvPr id="10" name="Picture 9">
                <a:extLst>
                  <a:ext uri="{FF2B5EF4-FFF2-40B4-BE49-F238E27FC236}">
                    <a16:creationId xmlns:a16="http://schemas.microsoft.com/office/drawing/2014/main" id="{7AAC4C74-856E-46CF-8CBE-53D14F196BAC}"/>
                  </a:ext>
                </a:extLst>
              </p:cNvPr>
              <p:cNvPicPr>
                <a:picLocks noChangeAspect="1"/>
              </p:cNvPicPr>
              <p:nvPr/>
            </p:nvPicPr>
            <p:blipFill>
              <a:blip r:embed="rId2"/>
              <a:stretch>
                <a:fillRect/>
              </a:stretch>
            </p:blipFill>
            <p:spPr>
              <a:xfrm>
                <a:off x="3867150" y="2604400"/>
                <a:ext cx="4457700" cy="3133725"/>
              </a:xfrm>
              <a:prstGeom prst="rect">
                <a:avLst/>
              </a:prstGeom>
            </p:spPr>
          </p:pic>
          <p:sp>
            <p:nvSpPr>
              <p:cNvPr id="11" name="Rectangle 10">
                <a:extLst>
                  <a:ext uri="{FF2B5EF4-FFF2-40B4-BE49-F238E27FC236}">
                    <a16:creationId xmlns:a16="http://schemas.microsoft.com/office/drawing/2014/main" id="{80C22512-E606-4715-A601-7DF83DB9611D}"/>
                  </a:ext>
                </a:extLst>
              </p:cNvPr>
              <p:cNvSpPr/>
              <p:nvPr/>
            </p:nvSpPr>
            <p:spPr>
              <a:xfrm>
                <a:off x="5210963"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ectangle 12">
                <a:extLst>
                  <a:ext uri="{FF2B5EF4-FFF2-40B4-BE49-F238E27FC236}">
                    <a16:creationId xmlns:a16="http://schemas.microsoft.com/office/drawing/2014/main" id="{848CCCC5-8E08-414F-BAD5-A470528D3E0D}"/>
                  </a:ext>
                </a:extLst>
              </p:cNvPr>
              <p:cNvSpPr/>
              <p:nvPr/>
            </p:nvSpPr>
            <p:spPr>
              <a:xfrm>
                <a:off x="6618932"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ectangle 13">
                <a:extLst>
                  <a:ext uri="{FF2B5EF4-FFF2-40B4-BE49-F238E27FC236}">
                    <a16:creationId xmlns:a16="http://schemas.microsoft.com/office/drawing/2014/main" id="{B52D4D5F-805E-476D-B978-579C3597128F}"/>
                  </a:ext>
                </a:extLst>
              </p:cNvPr>
              <p:cNvSpPr/>
              <p:nvPr/>
            </p:nvSpPr>
            <p:spPr>
              <a:xfrm>
                <a:off x="6147320"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Rectangle 14">
                <a:extLst>
                  <a:ext uri="{FF2B5EF4-FFF2-40B4-BE49-F238E27FC236}">
                    <a16:creationId xmlns:a16="http://schemas.microsoft.com/office/drawing/2014/main" id="{405BB92D-6786-4C98-AB03-5D06D5884F4E}"/>
                  </a:ext>
                </a:extLst>
              </p:cNvPr>
              <p:cNvSpPr/>
              <p:nvPr/>
            </p:nvSpPr>
            <p:spPr>
              <a:xfrm>
                <a:off x="5675708"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9" name="Picture 18">
              <a:extLst>
                <a:ext uri="{FF2B5EF4-FFF2-40B4-BE49-F238E27FC236}">
                  <a16:creationId xmlns:a16="http://schemas.microsoft.com/office/drawing/2014/main" id="{91515E5F-5A71-4A51-8F79-53A6AEAB29E0}"/>
                </a:ext>
              </a:extLst>
            </p:cNvPr>
            <p:cNvPicPr>
              <a:picLocks noChangeAspect="1"/>
            </p:cNvPicPr>
            <p:nvPr/>
          </p:nvPicPr>
          <p:blipFill>
            <a:blip r:embed="rId3"/>
            <a:stretch>
              <a:fillRect/>
            </a:stretch>
          </p:blipFill>
          <p:spPr>
            <a:xfrm>
              <a:off x="5334935" y="2220188"/>
              <a:ext cx="1343025" cy="1200150"/>
            </a:xfrm>
            <a:prstGeom prst="rect">
              <a:avLst/>
            </a:prstGeom>
          </p:spPr>
        </p:pic>
        <p:cxnSp>
          <p:nvCxnSpPr>
            <p:cNvPr id="22" name="Straight Arrow Connector 21">
              <a:extLst>
                <a:ext uri="{FF2B5EF4-FFF2-40B4-BE49-F238E27FC236}">
                  <a16:creationId xmlns:a16="http://schemas.microsoft.com/office/drawing/2014/main" id="{2A17655C-4E65-4428-8EAA-CFD0F38449E1}"/>
                </a:ext>
              </a:extLst>
            </p:cNvPr>
            <p:cNvCxnSpPr>
              <a:stCxn id="19" idx="2"/>
            </p:cNvCxnSpPr>
            <p:nvPr/>
          </p:nvCxnSpPr>
          <p:spPr>
            <a:xfrm flipH="1">
              <a:off x="5376333" y="3420338"/>
              <a:ext cx="630115"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8B26FF-5609-4BFF-AFFD-6858A8E01052}"/>
                </a:ext>
              </a:extLst>
            </p:cNvPr>
            <p:cNvCxnSpPr>
              <a:stCxn id="19" idx="2"/>
            </p:cNvCxnSpPr>
            <p:nvPr/>
          </p:nvCxnSpPr>
          <p:spPr>
            <a:xfrm flipH="1">
              <a:off x="5841078" y="3420338"/>
              <a:ext cx="165370"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866B05A-8C3E-4E81-9B04-AF6EA33DD557}"/>
                </a:ext>
              </a:extLst>
            </p:cNvPr>
            <p:cNvCxnSpPr>
              <a:stCxn id="19" idx="2"/>
            </p:cNvCxnSpPr>
            <p:nvPr/>
          </p:nvCxnSpPr>
          <p:spPr>
            <a:xfrm>
              <a:off x="6006448" y="3420338"/>
              <a:ext cx="306242"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F92F-533A-4F71-B508-4086FF8AEA0A}"/>
                </a:ext>
              </a:extLst>
            </p:cNvPr>
            <p:cNvCxnSpPr>
              <a:stCxn id="19" idx="2"/>
            </p:cNvCxnSpPr>
            <p:nvPr/>
          </p:nvCxnSpPr>
          <p:spPr>
            <a:xfrm>
              <a:off x="6006448" y="3420338"/>
              <a:ext cx="777854"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95EF228-8BBC-42AE-BB01-A82BDD2411A9}"/>
              </a:ext>
            </a:extLst>
          </p:cNvPr>
          <p:cNvSpPr txBox="1"/>
          <p:nvPr/>
        </p:nvSpPr>
        <p:spPr>
          <a:xfrm>
            <a:off x="3425105" y="6068838"/>
            <a:ext cx="508473" cy="461665"/>
          </a:xfrm>
          <a:prstGeom prst="rect">
            <a:avLst/>
          </a:prstGeom>
          <a:noFill/>
        </p:spPr>
        <p:txBody>
          <a:bodyPr wrap="none" rtlCol="0">
            <a:spAutoFit/>
          </a:bodyPr>
          <a:lstStyle/>
          <a:p>
            <a:r>
              <a:rPr lang="en-US" sz="2400" dirty="0"/>
              <a:t>aa</a:t>
            </a:r>
            <a:endParaRPr lang="cs-CZ" sz="2400" dirty="0"/>
          </a:p>
        </p:txBody>
      </p:sp>
      <p:sp>
        <p:nvSpPr>
          <p:cNvPr id="31" name="TextBox 30">
            <a:extLst>
              <a:ext uri="{FF2B5EF4-FFF2-40B4-BE49-F238E27FC236}">
                <a16:creationId xmlns:a16="http://schemas.microsoft.com/office/drawing/2014/main" id="{73D1BA9D-091E-4EE0-AE89-F8B33432ACEE}"/>
              </a:ext>
            </a:extLst>
          </p:cNvPr>
          <p:cNvSpPr txBox="1"/>
          <p:nvPr/>
        </p:nvSpPr>
        <p:spPr>
          <a:xfrm>
            <a:off x="6089994" y="4235010"/>
            <a:ext cx="5592813" cy="1754326"/>
          </a:xfrm>
          <a:prstGeom prst="rect">
            <a:avLst/>
          </a:prstGeom>
          <a:noFill/>
        </p:spPr>
        <p:txBody>
          <a:bodyPr wrap="none" rtlCol="0">
            <a:spAutoFit/>
          </a:bodyPr>
          <a:lstStyle/>
          <a:p>
            <a:r>
              <a:rPr lang="en-US" dirty="0"/>
              <a:t>We do not want this:</a:t>
            </a:r>
          </a:p>
          <a:p>
            <a:r>
              <a:rPr lang="en-US" dirty="0"/>
              <a:t>P(aa, t</a:t>
            </a:r>
            <a:r>
              <a:rPr lang="en-US" sz="1400" dirty="0"/>
              <a:t>1</a:t>
            </a:r>
            <a:r>
              <a:rPr lang="en-US" dirty="0"/>
              <a:t>|x</a:t>
            </a:r>
            <a:r>
              <a:rPr lang="en-US" sz="1400" dirty="0"/>
              <a:t>1</a:t>
            </a:r>
            <a:r>
              <a:rPr lang="en-US" dirty="0"/>
              <a:t>)=1</a:t>
            </a:r>
          </a:p>
          <a:p>
            <a:r>
              <a:rPr lang="en-US" dirty="0"/>
              <a:t>P(aa, t</a:t>
            </a:r>
            <a:r>
              <a:rPr lang="en-US" sz="1400" dirty="0"/>
              <a:t>2</a:t>
            </a:r>
            <a:r>
              <a:rPr lang="en-US" dirty="0"/>
              <a:t>|x</a:t>
            </a:r>
            <a:r>
              <a:rPr lang="en-US" sz="1200" dirty="0"/>
              <a:t>2</a:t>
            </a:r>
            <a:r>
              <a:rPr lang="en-US" dirty="0"/>
              <a:t>)=1</a:t>
            </a:r>
          </a:p>
          <a:p>
            <a:r>
              <a:rPr lang="en-US" dirty="0"/>
              <a:t>P(aa, t</a:t>
            </a:r>
            <a:r>
              <a:rPr lang="en-US" sz="1400" dirty="0"/>
              <a:t>3</a:t>
            </a:r>
            <a:r>
              <a:rPr lang="en-US" dirty="0"/>
              <a:t>|x</a:t>
            </a:r>
            <a:r>
              <a:rPr lang="en-US" sz="1200" dirty="0"/>
              <a:t>3</a:t>
            </a:r>
            <a:r>
              <a:rPr lang="en-US" dirty="0"/>
              <a:t>)=1</a:t>
            </a:r>
          </a:p>
          <a:p>
            <a:r>
              <a:rPr lang="en-US" dirty="0"/>
              <a:t>…</a:t>
            </a:r>
          </a:p>
          <a:p>
            <a:r>
              <a:rPr lang="en-US" dirty="0"/>
              <a:t>Vowels have higher weight in our objective function! </a:t>
            </a:r>
            <a:endParaRPr lang="cs-CZ" dirty="0"/>
          </a:p>
        </p:txBody>
      </p:sp>
    </p:spTree>
    <p:extLst>
      <p:ext uri="{BB962C8B-B14F-4D97-AF65-F5344CB8AC3E}">
        <p14:creationId xmlns:p14="http://schemas.microsoft.com/office/powerpoint/2010/main" val="245535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A6E6-8EDF-43B8-ACD6-FE204B3486CC}"/>
              </a:ext>
            </a:extLst>
          </p:cNvPr>
          <p:cNvSpPr>
            <a:spLocks noGrp="1"/>
          </p:cNvSpPr>
          <p:nvPr>
            <p:ph type="title"/>
          </p:nvPr>
        </p:nvSpPr>
        <p:spPr/>
        <p:txBody>
          <a:bodyPr/>
          <a:lstStyle/>
          <a:p>
            <a:r>
              <a:rPr lang="en-US" b="1" dirty="0"/>
              <a:t>Two objective functions used in HMM/NN training</a:t>
            </a:r>
            <a:endParaRPr lang="cs-CZ" b="1" dirty="0"/>
          </a:p>
        </p:txBody>
      </p:sp>
      <p:sp>
        <p:nvSpPr>
          <p:cNvPr id="3" name="Content Placeholder 2">
            <a:extLst>
              <a:ext uri="{FF2B5EF4-FFF2-40B4-BE49-F238E27FC236}">
                <a16:creationId xmlns:a16="http://schemas.microsoft.com/office/drawing/2014/main" id="{3CB103DA-13BB-48D3-B298-5BC66B76D05D}"/>
              </a:ext>
            </a:extLst>
          </p:cNvPr>
          <p:cNvSpPr>
            <a:spLocks noGrp="1"/>
          </p:cNvSpPr>
          <p:nvPr>
            <p:ph idx="1"/>
          </p:nvPr>
        </p:nvSpPr>
        <p:spPr>
          <a:xfrm>
            <a:off x="431800" y="763587"/>
            <a:ext cx="11659681" cy="4771451"/>
          </a:xfrm>
        </p:spPr>
        <p:txBody>
          <a:bodyPr/>
          <a:lstStyle/>
          <a:p>
            <a:r>
              <a:rPr lang="en-US" sz="2000" dirty="0"/>
              <a:t>In HMM/NN hybrid, we usually use maximum likelihood for HMM alignment and cross-entropy function for NN training</a:t>
            </a:r>
          </a:p>
          <a:p>
            <a:r>
              <a:rPr lang="en-US" sz="2000" dirty="0"/>
              <a:t>In maximum likelihood training, We maximize the probability of correct sequence given the speech feature over all training sequences (have pairs of speech features and labels).</a:t>
            </a:r>
          </a:p>
          <a:p>
            <a:endParaRPr lang="en-US" sz="2000" dirty="0"/>
          </a:p>
          <a:p>
            <a:endParaRPr lang="en-US" sz="2000" dirty="0"/>
          </a:p>
          <a:p>
            <a:endParaRPr lang="en-US" sz="2000" dirty="0"/>
          </a:p>
          <a:p>
            <a:pPr marL="0" indent="0">
              <a:buNone/>
            </a:pPr>
            <a:endParaRPr lang="en-US" sz="1000" dirty="0"/>
          </a:p>
          <a:p>
            <a:pPr marL="0" indent="0">
              <a:buNone/>
            </a:pPr>
            <a:endParaRPr lang="en-US" sz="1000" dirty="0"/>
          </a:p>
          <a:p>
            <a:r>
              <a:rPr lang="en-US" sz="2000" dirty="0"/>
              <a:t>Maximum likelihood training can be used to train the whole HMM/GMM system (other objective functions exists)</a:t>
            </a:r>
          </a:p>
          <a:p>
            <a:r>
              <a:rPr lang="en-US" sz="2000" dirty="0"/>
              <a:t>Cross entropy for ANN:</a:t>
            </a:r>
          </a:p>
          <a:p>
            <a:endParaRPr lang="en-US" sz="2000" dirty="0"/>
          </a:p>
          <a:p>
            <a:endParaRPr lang="en-US" sz="2000" dirty="0"/>
          </a:p>
          <a:p>
            <a:r>
              <a:rPr lang="en-US" sz="2000" dirty="0"/>
              <a:t>This assigns one hard label (one acoustic unit) to each frame. Some acoustic units (vowels) have therefore higher weight. The solution is one objective function covering both HMM and NN parts.</a:t>
            </a:r>
          </a:p>
          <a:p>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18AD8E75-CEC6-4EA1-8CE9-179F7856515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CDCA6E-D192-4AE3-AEC8-DB0EBBAD6C4A}"/>
              </a:ext>
            </a:extLst>
          </p:cNvPr>
          <p:cNvSpPr>
            <a:spLocks noGrp="1"/>
          </p:cNvSpPr>
          <p:nvPr>
            <p:ph type="sldNum" sz="quarter" idx="11"/>
          </p:nvPr>
        </p:nvSpPr>
        <p:spPr/>
        <p:txBody>
          <a:bodyPr/>
          <a:lstStyle/>
          <a:p>
            <a:fld id="{9D8AF741-9FED-4AF5-8D8D-027A7001248D}" type="slidenum">
              <a:rPr lang="en-US" smtClean="0"/>
              <a:pPr/>
              <a:t>17</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B049F9D-2E80-4645-8ADC-68ED090EA624}"/>
                  </a:ext>
                </a:extLst>
              </p:cNvPr>
              <p:cNvSpPr txBox="1"/>
              <p:nvPr/>
            </p:nvSpPr>
            <p:spPr>
              <a:xfrm>
                <a:off x="1086082" y="2625130"/>
                <a:ext cx="2470933" cy="6790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cs-CZ" dirty="0"/>
              </a:p>
            </p:txBody>
          </p:sp>
        </mc:Choice>
        <mc:Fallback>
          <p:sp>
            <p:nvSpPr>
              <p:cNvPr id="6" name="TextBox 5">
                <a:extLst>
                  <a:ext uri="{FF2B5EF4-FFF2-40B4-BE49-F238E27FC236}">
                    <a16:creationId xmlns:a16="http://schemas.microsoft.com/office/drawing/2014/main" id="{2B049F9D-2E80-4645-8ADC-68ED090EA624}"/>
                  </a:ext>
                </a:extLst>
              </p:cNvPr>
              <p:cNvSpPr txBox="1">
                <a:spLocks noRot="1" noChangeAspect="1" noMove="1" noResize="1" noEditPoints="1" noAdjustHandles="1" noChangeArrowheads="1" noChangeShapeType="1" noTextEdit="1"/>
              </p:cNvSpPr>
              <p:nvPr/>
            </p:nvSpPr>
            <p:spPr>
              <a:xfrm>
                <a:off x="1086082" y="2625130"/>
                <a:ext cx="2470933" cy="679032"/>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C3F893C-BC9A-4F5E-90F5-E97E3010A464}"/>
                  </a:ext>
                </a:extLst>
              </p:cNvPr>
              <p:cNvSpPr txBox="1"/>
              <p:nvPr/>
            </p:nvSpPr>
            <p:spPr>
              <a:xfrm>
                <a:off x="4064825" y="2155577"/>
                <a:ext cx="7819898" cy="1754326"/>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rPr>
                      <m:t>𝑋</m:t>
                    </m:r>
                  </m:oMath>
                </a14:m>
                <a:r>
                  <a:rPr lang="en-US" dirty="0"/>
                  <a:t> is a sequence of speech features</a:t>
                </a:r>
              </a:p>
              <a:p>
                <a14:m>
                  <m:oMath xmlns:m="http://schemas.openxmlformats.org/officeDocument/2006/math">
                    <m:r>
                      <m:rPr>
                        <m:sty m:val="p"/>
                      </m:rPr>
                      <a:rPr lang="en-US" b="0" i="0" smtClean="0">
                        <a:latin typeface="Cambria Math" panose="02040503050406030204" pitchFamily="18" charset="0"/>
                      </a:rPr>
                      <m:t>Y</m:t>
                    </m:r>
                  </m:oMath>
                </a14:m>
                <a:r>
                  <a:rPr lang="en-US" dirty="0"/>
                  <a:t> is an output word sequence</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 </m:t>
                    </m:r>
                  </m:oMath>
                </a14:m>
                <a:r>
                  <a:rPr lang="en-US" dirty="0"/>
                  <a:t>is likelihood form our acoustic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is our language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likelihood of data, in maximum likelihood training usually neglected</a:t>
                </a:r>
              </a:p>
              <a:p>
                <a:r>
                  <a:rPr lang="en-US" dirty="0"/>
                  <a:t> </a:t>
                </a:r>
                <a:endParaRPr lang="cs-CZ" dirty="0"/>
              </a:p>
            </p:txBody>
          </p:sp>
        </mc:Choice>
        <mc:Fallback>
          <p:sp>
            <p:nvSpPr>
              <p:cNvPr id="7" name="TextBox 6">
                <a:extLst>
                  <a:ext uri="{FF2B5EF4-FFF2-40B4-BE49-F238E27FC236}">
                    <a16:creationId xmlns:a16="http://schemas.microsoft.com/office/drawing/2014/main" id="{EC3F893C-BC9A-4F5E-90F5-E97E3010A464}"/>
                  </a:ext>
                </a:extLst>
              </p:cNvPr>
              <p:cNvSpPr txBox="1">
                <a:spLocks noRot="1" noChangeAspect="1" noMove="1" noResize="1" noEditPoints="1" noAdjustHandles="1" noChangeArrowheads="1" noChangeShapeType="1" noTextEdit="1"/>
              </p:cNvSpPr>
              <p:nvPr/>
            </p:nvSpPr>
            <p:spPr>
              <a:xfrm>
                <a:off x="4064825" y="2155577"/>
                <a:ext cx="7819898" cy="1754326"/>
              </a:xfrm>
              <a:prstGeom prst="rect">
                <a:avLst/>
              </a:prstGeom>
              <a:blipFill>
                <a:blip r:embed="rId3"/>
                <a:stretch>
                  <a:fillRect t="-2091"/>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133829FE-D6A4-447E-B12C-F430AFC554A2}"/>
              </a:ext>
            </a:extLst>
          </p:cNvPr>
          <p:cNvSpPr txBox="1"/>
          <p:nvPr/>
        </p:nvSpPr>
        <p:spPr>
          <a:xfrm>
            <a:off x="604955" y="2964646"/>
            <a:ext cx="184731" cy="492443"/>
          </a:xfrm>
          <a:prstGeom prst="rect">
            <a:avLst/>
          </a:prstGeom>
          <a:noFill/>
        </p:spPr>
        <p:txBody>
          <a:bodyPr wrap="none" rtlCol="0">
            <a:spAutoFit/>
          </a:bodyPr>
          <a:lstStyle/>
          <a:p>
            <a:endParaRPr lang="en-US" dirty="0"/>
          </a:p>
          <a:p>
            <a:endParaRPr lang="en-US" sz="800"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DCA3F41-AA09-46CA-B97B-911FFD33F43F}"/>
                  </a:ext>
                </a:extLst>
              </p:cNvPr>
              <p:cNvSpPr txBox="1"/>
              <p:nvPr/>
            </p:nvSpPr>
            <p:spPr>
              <a:xfrm>
                <a:off x="4064825" y="4811934"/>
                <a:ext cx="3960443"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 is the true label;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r>
                  <a:rPr lang="en-US" dirty="0"/>
                  <a:t> NN output </a:t>
                </a:r>
                <a:endParaRPr lang="cs-CZ" dirty="0"/>
              </a:p>
            </p:txBody>
          </p:sp>
        </mc:Choice>
        <mc:Fallback>
          <p:sp>
            <p:nvSpPr>
              <p:cNvPr id="9" name="TextBox 8">
                <a:extLst>
                  <a:ext uri="{FF2B5EF4-FFF2-40B4-BE49-F238E27FC236}">
                    <a16:creationId xmlns:a16="http://schemas.microsoft.com/office/drawing/2014/main" id="{1DCA3F41-AA09-46CA-B97B-911FFD33F43F}"/>
                  </a:ext>
                </a:extLst>
              </p:cNvPr>
              <p:cNvSpPr txBox="1">
                <a:spLocks noRot="1" noChangeAspect="1" noMove="1" noResize="1" noEditPoints="1" noAdjustHandles="1" noChangeArrowheads="1" noChangeShapeType="1" noTextEdit="1"/>
              </p:cNvSpPr>
              <p:nvPr/>
            </p:nvSpPr>
            <p:spPr>
              <a:xfrm>
                <a:off x="4064825" y="4811934"/>
                <a:ext cx="3960443" cy="369332"/>
              </a:xfrm>
              <a:prstGeom prst="rect">
                <a:avLst/>
              </a:prstGeom>
              <a:blipFill>
                <a:blip r:embed="rId4"/>
                <a:stretch>
                  <a:fillRect t="-8197" b="-24590"/>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A23E9DA-0A1A-4768-830E-A5D5F8B22150}"/>
                  </a:ext>
                </a:extLst>
              </p:cNvPr>
              <p:cNvSpPr txBox="1"/>
              <p:nvPr/>
            </p:nvSpPr>
            <p:spPr>
              <a:xfrm>
                <a:off x="1182903" y="4572317"/>
                <a:ext cx="2277290" cy="84856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𝑐𝑒</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cs-CZ" dirty="0"/>
              </a:p>
            </p:txBody>
          </p:sp>
        </mc:Choice>
        <mc:Fallback>
          <p:sp>
            <p:nvSpPr>
              <p:cNvPr id="10" name="TextBox 9">
                <a:extLst>
                  <a:ext uri="{FF2B5EF4-FFF2-40B4-BE49-F238E27FC236}">
                    <a16:creationId xmlns:a16="http://schemas.microsoft.com/office/drawing/2014/main" id="{AA23E9DA-0A1A-4768-830E-A5D5F8B22150}"/>
                  </a:ext>
                </a:extLst>
              </p:cNvPr>
              <p:cNvSpPr txBox="1">
                <a:spLocks noRot="1" noChangeAspect="1" noMove="1" noResize="1" noEditPoints="1" noAdjustHandles="1" noChangeArrowheads="1" noChangeShapeType="1" noTextEdit="1"/>
              </p:cNvSpPr>
              <p:nvPr/>
            </p:nvSpPr>
            <p:spPr>
              <a:xfrm>
                <a:off x="1182903" y="4572317"/>
                <a:ext cx="2277290" cy="848566"/>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4608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Maximum Mutual Information (MMI) objective function</a:t>
            </a:r>
            <a:endParaRPr lang="cs-CZ"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000" dirty="0"/>
                  <a:t>The denominator is not neglected but all possible paths through the recognition network are used for approximation of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endParaRPr lang="en-US" sz="2000" dirty="0"/>
              </a:p>
              <a:p>
                <a:endParaRPr lang="en-US" sz="2000" dirty="0"/>
              </a:p>
              <a:p>
                <a:r>
                  <a:rPr lang="en-US" sz="2000" dirty="0"/>
                  <a:t>The competing paths can be obtained from decoder as a lattice output</a:t>
                </a:r>
              </a:p>
              <a:p>
                <a:r>
                  <a:rPr lang="en-US" sz="2000" dirty="0"/>
                  <a:t>This approach can assign soft labels to frames</a:t>
                </a:r>
              </a:p>
              <a:p>
                <a:endParaRPr lang="en-US" sz="2000" dirty="0"/>
              </a:p>
              <a:p>
                <a:endParaRPr lang="en-US" sz="2000" dirty="0"/>
              </a:p>
              <a:p>
                <a:endParaRPr lang="en-US" sz="2000" dirty="0"/>
              </a:p>
              <a:p>
                <a:endParaRPr lang="en-US" sz="2000" dirty="0"/>
              </a:p>
              <a:p>
                <a:r>
                  <a:rPr lang="en-US" sz="2000" dirty="0"/>
                  <a:t>Lattice free MMI – approach introduced by Dan Povey</a:t>
                </a:r>
              </a:p>
              <a:p>
                <a:pPr lvl="1"/>
                <a:r>
                  <a:rPr lang="en-US" sz="2000" dirty="0"/>
                  <a:t>Uses a phoneme loop with 4-gram phonetic language model for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pPr lvl="1"/>
                <a:r>
                  <a:rPr lang="en-US" sz="2000" dirty="0"/>
                  <a:t>Also reduced frame rate 3x to fight observation independence assumption in HMM</a:t>
                </a:r>
              </a:p>
              <a:p>
                <a:pPr lvl="1"/>
                <a:r>
                  <a:rPr lang="en-US" sz="2000" dirty="0"/>
                  <a:t>HMM structure is closer to CTC presented later</a:t>
                </a:r>
                <a:endParaRPr lang="cs-CZ" sz="2000" dirty="0"/>
              </a:p>
              <a:p>
                <a:endParaRPr lang="cs-CZ" dirty="0"/>
              </a:p>
            </p:txBody>
          </p:sp>
        </mc:Choice>
        <mc:Fallback>
          <p:sp>
            <p:nvSpPr>
              <p:cNvPr id="3" name="Content Placeholder 2">
                <a:extLst>
                  <a:ext uri="{FF2B5EF4-FFF2-40B4-BE49-F238E27FC236}">
                    <a16:creationId xmlns:a16="http://schemas.microsoft.com/office/drawing/2014/main" id="{BF5FA081-E0BA-4C3E-A518-929F86788E34}"/>
                  </a:ext>
                </a:extLst>
              </p:cNvPr>
              <p:cNvSpPr>
                <a:spLocks noGrp="1" noRot="1" noChangeAspect="1" noMove="1" noResize="1" noEditPoints="1" noAdjustHandles="1" noChangeArrowheads="1" noChangeShapeType="1" noTextEdit="1"/>
              </p:cNvSpPr>
              <p:nvPr>
                <p:ph idx="1"/>
              </p:nvPr>
            </p:nvSpPr>
            <p:spPr>
              <a:blipFill>
                <a:blip r:embed="rId2"/>
                <a:stretch>
                  <a:fillRect l="-582" t="-801" r="-952"/>
                </a:stretch>
              </a:blipFill>
            </p:spPr>
            <p:txBody>
              <a:bodyPr/>
              <a:lstStyle/>
              <a:p>
                <a:r>
                  <a:rPr lang="cs-CZ">
                    <a:noFill/>
                  </a:rPr>
                  <a:t> </a:t>
                </a:r>
              </a:p>
            </p:txBody>
          </p:sp>
        </mc:Fallback>
      </mc:AlternateContent>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18</a:t>
            </a:fld>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9A60E5C-9B2F-446C-B9FC-193B12006B2F}"/>
                  </a:ext>
                </a:extLst>
              </p:cNvPr>
              <p:cNvSpPr txBox="1"/>
              <p:nvPr/>
            </p:nvSpPr>
            <p:spPr>
              <a:xfrm>
                <a:off x="3177369" y="1488239"/>
                <a:ext cx="4718535" cy="69775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e>
                      </m:d>
                      <m:r>
                        <a:rPr lang="cs-CZ"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den>
                      </m:f>
                      <m:r>
                        <a:rPr lang="en-US" b="0" i="1" smtClean="0">
                          <a:latin typeface="Cambria Math" panose="02040503050406030204" pitchFamily="18" charset="0"/>
                        </a:rPr>
                        <m:t>=</m:t>
                      </m:r>
                      <m:f>
                        <m:fPr>
                          <m:ctrlPr>
                            <a:rPr lang="cs-CZ"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e>
                            <m:e>
                              <m:r>
                                <a:rPr lang="en-US" i="1">
                                  <a:latin typeface="Cambria Math" panose="02040503050406030204" pitchFamily="18" charset="0"/>
                                </a:rPr>
                                <m:t>𝑌</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num>
                        <m:den>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𝑠</m:t>
                                  </m:r>
                                </m:sub>
                              </m:sSub>
                              <m:r>
                                <a:rPr lang="en-US" i="1">
                                  <a:latin typeface="Cambria Math" panose="02040503050406030204" pitchFamily="18" charset="0"/>
                                </a:rPr>
                                <m:t>)</m:t>
                              </m:r>
                            </m:e>
                          </m:nary>
                        </m:den>
                      </m:f>
                    </m:oMath>
                  </m:oMathPara>
                </a14:m>
                <a:endParaRPr lang="cs-CZ" dirty="0"/>
              </a:p>
            </p:txBody>
          </p:sp>
        </mc:Choice>
        <mc:Fallback>
          <p:sp>
            <p:nvSpPr>
              <p:cNvPr id="7" name="TextBox 6">
                <a:extLst>
                  <a:ext uri="{FF2B5EF4-FFF2-40B4-BE49-F238E27FC236}">
                    <a16:creationId xmlns:a16="http://schemas.microsoft.com/office/drawing/2014/main" id="{89A60E5C-9B2F-446C-B9FC-193B12006B2F}"/>
                  </a:ext>
                </a:extLst>
              </p:cNvPr>
              <p:cNvSpPr txBox="1">
                <a:spLocks noRot="1" noChangeAspect="1" noMove="1" noResize="1" noEditPoints="1" noAdjustHandles="1" noChangeArrowheads="1" noChangeShapeType="1" noTextEdit="1"/>
              </p:cNvSpPr>
              <p:nvPr/>
            </p:nvSpPr>
            <p:spPr>
              <a:xfrm>
                <a:off x="3177369" y="1488239"/>
                <a:ext cx="4718535" cy="697755"/>
              </a:xfrm>
              <a:prstGeom prst="rect">
                <a:avLst/>
              </a:prstGeom>
              <a:blipFill>
                <a:blip r:embed="rId3"/>
                <a:stretch>
                  <a:fillRect/>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E79ACEBE-F4AD-48A6-A7A6-770F196B0F45}"/>
              </a:ext>
            </a:extLst>
          </p:cNvPr>
          <p:cNvSpPr txBox="1"/>
          <p:nvPr/>
        </p:nvSpPr>
        <p:spPr>
          <a:xfrm>
            <a:off x="3445892" y="2949422"/>
            <a:ext cx="4682692" cy="1246495"/>
          </a:xfrm>
          <a:prstGeom prst="rect">
            <a:avLst/>
          </a:prstGeom>
          <a:noFill/>
        </p:spPr>
        <p:txBody>
          <a:bodyPr wrap="none" rtlCol="0">
            <a:spAutoFit/>
          </a:bodyPr>
          <a:lstStyle/>
          <a:p>
            <a:r>
              <a:rPr lang="en-US" dirty="0" err="1"/>
              <a:t>ML+cross-entropy</a:t>
            </a:r>
            <a:r>
              <a:rPr lang="en-US" dirty="0"/>
              <a:t>		 MMI</a:t>
            </a:r>
          </a:p>
          <a:p>
            <a:endParaRPr lang="en-US" sz="300" dirty="0"/>
          </a:p>
          <a:p>
            <a:r>
              <a:rPr lang="en-US" dirty="0"/>
              <a:t>P(aa, t</a:t>
            </a:r>
            <a:r>
              <a:rPr lang="en-US" sz="1400" dirty="0"/>
              <a:t>1</a:t>
            </a:r>
            <a:r>
              <a:rPr lang="en-US" dirty="0"/>
              <a:t>|x</a:t>
            </a:r>
            <a:r>
              <a:rPr lang="en-US" sz="1400" dirty="0"/>
              <a:t>1</a:t>
            </a:r>
            <a:r>
              <a:rPr lang="en-US" dirty="0"/>
              <a:t>)=1		 P(aa, t</a:t>
            </a:r>
            <a:r>
              <a:rPr lang="en-US" sz="1400" dirty="0"/>
              <a:t>1</a:t>
            </a:r>
            <a:r>
              <a:rPr lang="en-US" dirty="0"/>
              <a:t>|x</a:t>
            </a:r>
            <a:r>
              <a:rPr lang="en-US" sz="1400" dirty="0"/>
              <a:t>1</a:t>
            </a:r>
            <a:r>
              <a:rPr lang="en-US" dirty="0"/>
              <a:t>)=0.3</a:t>
            </a:r>
          </a:p>
          <a:p>
            <a:r>
              <a:rPr lang="en-US" dirty="0"/>
              <a:t>P(aa, t</a:t>
            </a:r>
            <a:r>
              <a:rPr lang="en-US" sz="1400" dirty="0"/>
              <a:t>2</a:t>
            </a:r>
            <a:r>
              <a:rPr lang="en-US" dirty="0"/>
              <a:t>|x</a:t>
            </a:r>
            <a:r>
              <a:rPr lang="en-US" sz="1200" dirty="0"/>
              <a:t>2</a:t>
            </a:r>
            <a:r>
              <a:rPr lang="en-US" dirty="0"/>
              <a:t>)=1		 P(aa, t</a:t>
            </a:r>
            <a:r>
              <a:rPr lang="en-US" sz="1400" dirty="0"/>
              <a:t>2</a:t>
            </a:r>
            <a:r>
              <a:rPr lang="en-US" dirty="0"/>
              <a:t>|x</a:t>
            </a:r>
            <a:r>
              <a:rPr lang="en-US" sz="1200" dirty="0"/>
              <a:t>2</a:t>
            </a:r>
            <a:r>
              <a:rPr lang="en-US" dirty="0"/>
              <a:t>)=0.3</a:t>
            </a:r>
          </a:p>
          <a:p>
            <a:r>
              <a:rPr lang="en-US" dirty="0"/>
              <a:t>P(aa, t</a:t>
            </a:r>
            <a:r>
              <a:rPr lang="en-US" sz="1400" dirty="0"/>
              <a:t>3</a:t>
            </a:r>
            <a:r>
              <a:rPr lang="en-US" dirty="0"/>
              <a:t>|x</a:t>
            </a:r>
            <a:r>
              <a:rPr lang="en-US" sz="1200" dirty="0"/>
              <a:t>3</a:t>
            </a:r>
            <a:r>
              <a:rPr lang="en-US" dirty="0"/>
              <a:t>)=1		 P(aa, t</a:t>
            </a:r>
            <a:r>
              <a:rPr lang="en-US" sz="1400" dirty="0"/>
              <a:t>3</a:t>
            </a:r>
            <a:r>
              <a:rPr lang="en-US" dirty="0"/>
              <a:t>|x</a:t>
            </a:r>
            <a:r>
              <a:rPr lang="en-US" sz="1200" dirty="0"/>
              <a:t>3</a:t>
            </a:r>
            <a:r>
              <a:rPr lang="en-US" dirty="0"/>
              <a:t>)=0.3</a:t>
            </a:r>
          </a:p>
        </p:txBody>
      </p:sp>
      <p:sp>
        <p:nvSpPr>
          <p:cNvPr id="9" name="Arrow: Right 8">
            <a:extLst>
              <a:ext uri="{FF2B5EF4-FFF2-40B4-BE49-F238E27FC236}">
                <a16:creationId xmlns:a16="http://schemas.microsoft.com/office/drawing/2014/main" id="{09AB9600-E4BF-4D94-B3E0-5035F85E2C11}"/>
              </a:ext>
            </a:extLst>
          </p:cNvPr>
          <p:cNvSpPr/>
          <p:nvPr/>
        </p:nvSpPr>
        <p:spPr>
          <a:xfrm>
            <a:off x="5414524" y="3572669"/>
            <a:ext cx="528356" cy="243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Box 9">
            <a:extLst>
              <a:ext uri="{FF2B5EF4-FFF2-40B4-BE49-F238E27FC236}">
                <a16:creationId xmlns:a16="http://schemas.microsoft.com/office/drawing/2014/main" id="{DBC611CD-CD9C-4737-876D-356A398715F6}"/>
              </a:ext>
            </a:extLst>
          </p:cNvPr>
          <p:cNvSpPr txBox="1"/>
          <p:nvPr/>
        </p:nvSpPr>
        <p:spPr>
          <a:xfrm>
            <a:off x="481986" y="5940981"/>
            <a:ext cx="10126747" cy="369332"/>
          </a:xfrm>
          <a:prstGeom prst="rect">
            <a:avLst/>
          </a:prstGeom>
          <a:noFill/>
        </p:spPr>
        <p:txBody>
          <a:bodyPr wrap="none" rtlCol="0">
            <a:spAutoFit/>
          </a:bodyPr>
          <a:lstStyle/>
          <a:p>
            <a:r>
              <a:rPr lang="en-US" dirty="0">
                <a:solidFill>
                  <a:srgbClr val="0070C0"/>
                </a:solidFill>
              </a:rPr>
              <a:t>Daniel Povey, et al.: “Purely sequence-trained neural networks for ASR based on lattice-free MMI”</a:t>
            </a:r>
            <a:endParaRPr lang="cs-CZ" dirty="0">
              <a:solidFill>
                <a:srgbClr val="0070C0"/>
              </a:solidFill>
            </a:endParaRPr>
          </a:p>
        </p:txBody>
      </p:sp>
    </p:spTree>
    <p:extLst>
      <p:ext uri="{BB962C8B-B14F-4D97-AF65-F5344CB8AC3E}">
        <p14:creationId xmlns:p14="http://schemas.microsoft.com/office/powerpoint/2010/main" val="14030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Neural network output visualization</a:t>
            </a:r>
            <a:endParaRPr lang="cs-CZ" b="1" dirty="0"/>
          </a:p>
        </p:txBody>
      </p:sp>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200" dirty="0"/>
              <a:t>The neural network output can be visualized. It is called </a:t>
            </a:r>
            <a:r>
              <a:rPr lang="en-US" sz="2200" dirty="0" err="1"/>
              <a:t>posteriogram</a:t>
            </a:r>
            <a:r>
              <a:rPr lang="en-US" sz="2200" dirty="0"/>
              <a:t>.</a:t>
            </a:r>
          </a:p>
          <a:p>
            <a:r>
              <a:rPr lang="en-US" sz="2200" dirty="0"/>
              <a:t>It will be sharp for the cross-entropy objective function</a:t>
            </a:r>
          </a:p>
          <a:p>
            <a:r>
              <a:rPr lang="en-US" sz="2200" dirty="0"/>
              <a:t>It will be less sharp for the MMI objective function</a:t>
            </a:r>
          </a:p>
          <a:p>
            <a:r>
              <a:rPr lang="en-US" sz="2200" dirty="0"/>
              <a:t>The probability will be high during the whole duration of the acoustic unit.</a:t>
            </a:r>
            <a:endParaRPr lang="cs-CZ" sz="2200" dirty="0"/>
          </a:p>
        </p:txBody>
      </p:sp>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19</a:t>
            </a:fld>
            <a:endParaRPr lang="en-US"/>
          </a:p>
        </p:txBody>
      </p:sp>
      <p:pic>
        <p:nvPicPr>
          <p:cNvPr id="13" name="Picture 12">
            <a:extLst>
              <a:ext uri="{FF2B5EF4-FFF2-40B4-BE49-F238E27FC236}">
                <a16:creationId xmlns:a16="http://schemas.microsoft.com/office/drawing/2014/main" id="{D9C373DB-DAE8-4CB5-B04F-AA878F4564AF}"/>
              </a:ext>
            </a:extLst>
          </p:cNvPr>
          <p:cNvPicPr>
            <a:picLocks noChangeAspect="1"/>
          </p:cNvPicPr>
          <p:nvPr/>
        </p:nvPicPr>
        <p:blipFill>
          <a:blip r:embed="rId2"/>
          <a:stretch>
            <a:fillRect/>
          </a:stretch>
        </p:blipFill>
        <p:spPr>
          <a:xfrm>
            <a:off x="2714211" y="2437166"/>
            <a:ext cx="7155346" cy="3873147"/>
          </a:xfrm>
          <a:prstGeom prst="rect">
            <a:avLst/>
          </a:prstGeom>
        </p:spPr>
      </p:pic>
    </p:spTree>
    <p:extLst>
      <p:ext uri="{BB962C8B-B14F-4D97-AF65-F5344CB8AC3E}">
        <p14:creationId xmlns:p14="http://schemas.microsoft.com/office/powerpoint/2010/main" val="250267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6B78-C809-4944-8DDA-E0FB3391354E}"/>
              </a:ext>
            </a:extLst>
          </p:cNvPr>
          <p:cNvSpPr>
            <a:spLocks noGrp="1"/>
          </p:cNvSpPr>
          <p:nvPr>
            <p:ph type="title"/>
          </p:nvPr>
        </p:nvSpPr>
        <p:spPr/>
        <p:txBody>
          <a:bodyPr/>
          <a:lstStyle/>
          <a:p>
            <a:r>
              <a:rPr lang="en-US" b="1" dirty="0"/>
              <a:t>Classical system</a:t>
            </a:r>
            <a:endParaRPr lang="cs-CZ" b="1" dirty="0"/>
          </a:p>
        </p:txBody>
      </p:sp>
      <p:sp>
        <p:nvSpPr>
          <p:cNvPr id="4" name="Content Placeholder 8">
            <a:extLst>
              <a:ext uri="{FF2B5EF4-FFF2-40B4-BE49-F238E27FC236}">
                <a16:creationId xmlns:a16="http://schemas.microsoft.com/office/drawing/2014/main" id="{6AEC2F76-BE9A-4FD3-9FC1-A86B6CD0059A}"/>
              </a:ext>
            </a:extLst>
          </p:cNvPr>
          <p:cNvSpPr txBox="1">
            <a:spLocks/>
          </p:cNvSpPr>
          <p:nvPr/>
        </p:nvSpPr>
        <p:spPr>
          <a:xfrm>
            <a:off x="598088" y="1945257"/>
            <a:ext cx="10524298" cy="3094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cs-CZ" dirty="0"/>
          </a:p>
        </p:txBody>
      </p:sp>
      <p:sp>
        <p:nvSpPr>
          <p:cNvPr id="5" name="Rectangle 4">
            <a:extLst>
              <a:ext uri="{FF2B5EF4-FFF2-40B4-BE49-F238E27FC236}">
                <a16:creationId xmlns:a16="http://schemas.microsoft.com/office/drawing/2014/main" id="{A2B95EDC-5FFE-411F-9E55-051EA40C442B}"/>
              </a:ext>
            </a:extLst>
          </p:cNvPr>
          <p:cNvSpPr/>
          <p:nvPr/>
        </p:nvSpPr>
        <p:spPr>
          <a:xfrm>
            <a:off x="2322876"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Voice activity detector</a:t>
            </a:r>
            <a:endParaRPr lang="cs-CZ" dirty="0"/>
          </a:p>
        </p:txBody>
      </p:sp>
      <p:sp>
        <p:nvSpPr>
          <p:cNvPr id="6" name="Rectangle 5">
            <a:extLst>
              <a:ext uri="{FF2B5EF4-FFF2-40B4-BE49-F238E27FC236}">
                <a16:creationId xmlns:a16="http://schemas.microsoft.com/office/drawing/2014/main" id="{A0822054-5BC8-4865-B9D5-B450CDD7A0CD}"/>
              </a:ext>
            </a:extLst>
          </p:cNvPr>
          <p:cNvSpPr/>
          <p:nvPr/>
        </p:nvSpPr>
        <p:spPr>
          <a:xfrm>
            <a:off x="5982813"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Acoustic model</a:t>
            </a:r>
            <a:endParaRPr lang="cs-CZ" dirty="0"/>
          </a:p>
        </p:txBody>
      </p:sp>
      <p:sp>
        <p:nvSpPr>
          <p:cNvPr id="7" name="Rectangle 6">
            <a:extLst>
              <a:ext uri="{FF2B5EF4-FFF2-40B4-BE49-F238E27FC236}">
                <a16:creationId xmlns:a16="http://schemas.microsoft.com/office/drawing/2014/main" id="{EDD9A3EF-77E0-4EFC-AC6B-09AB6D77BAF3}"/>
              </a:ext>
            </a:extLst>
          </p:cNvPr>
          <p:cNvSpPr/>
          <p:nvPr/>
        </p:nvSpPr>
        <p:spPr>
          <a:xfrm>
            <a:off x="77552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8" name="Rectangle 7">
            <a:extLst>
              <a:ext uri="{FF2B5EF4-FFF2-40B4-BE49-F238E27FC236}">
                <a16:creationId xmlns:a16="http://schemas.microsoft.com/office/drawing/2014/main" id="{7705AFC3-1126-4B1E-B281-7140EE14439E}"/>
              </a:ext>
            </a:extLst>
          </p:cNvPr>
          <p:cNvSpPr/>
          <p:nvPr/>
        </p:nvSpPr>
        <p:spPr>
          <a:xfrm>
            <a:off x="9527731"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Lattice processing (one-best, n-best, …) </a:t>
            </a:r>
            <a:endParaRPr lang="cs-CZ" dirty="0"/>
          </a:p>
        </p:txBody>
      </p:sp>
      <p:sp>
        <p:nvSpPr>
          <p:cNvPr id="9" name="Cylinder 8">
            <a:extLst>
              <a:ext uri="{FF2B5EF4-FFF2-40B4-BE49-F238E27FC236}">
                <a16:creationId xmlns:a16="http://schemas.microsoft.com/office/drawing/2014/main" id="{32D4B8ED-37A9-424F-9646-38331E881727}"/>
              </a:ext>
            </a:extLst>
          </p:cNvPr>
          <p:cNvSpPr/>
          <p:nvPr/>
        </p:nvSpPr>
        <p:spPr>
          <a:xfrm>
            <a:off x="7829539" y="1660108"/>
            <a:ext cx="1387011" cy="1597631"/>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Recognition network</a:t>
            </a:r>
          </a:p>
        </p:txBody>
      </p:sp>
      <p:sp>
        <p:nvSpPr>
          <p:cNvPr id="10" name="TextBox 9">
            <a:extLst>
              <a:ext uri="{FF2B5EF4-FFF2-40B4-BE49-F238E27FC236}">
                <a16:creationId xmlns:a16="http://schemas.microsoft.com/office/drawing/2014/main" id="{89C022E4-58A0-4B08-932A-D6B0F8C00A2A}"/>
              </a:ext>
            </a:extLst>
          </p:cNvPr>
          <p:cNvSpPr txBox="1"/>
          <p:nvPr/>
        </p:nvSpPr>
        <p:spPr>
          <a:xfrm>
            <a:off x="11336768" y="4082289"/>
            <a:ext cx="565989" cy="369332"/>
          </a:xfrm>
          <a:prstGeom prst="rect">
            <a:avLst/>
          </a:prstGeom>
          <a:noFill/>
        </p:spPr>
        <p:txBody>
          <a:bodyPr wrap="none" rtlCol="0">
            <a:spAutoFit/>
          </a:bodyPr>
          <a:lstStyle/>
          <a:p>
            <a:r>
              <a:rPr lang="en-US" dirty="0"/>
              <a:t>text</a:t>
            </a:r>
            <a:endParaRPr lang="cs-CZ" dirty="0"/>
          </a:p>
        </p:txBody>
      </p:sp>
      <p:cxnSp>
        <p:nvCxnSpPr>
          <p:cNvPr id="11" name="Straight Arrow Connector 10">
            <a:extLst>
              <a:ext uri="{FF2B5EF4-FFF2-40B4-BE49-F238E27FC236}">
                <a16:creationId xmlns:a16="http://schemas.microsoft.com/office/drawing/2014/main" id="{6517878A-3339-488F-A218-C72D98C61B32}"/>
              </a:ext>
            </a:extLst>
          </p:cNvPr>
          <p:cNvCxnSpPr>
            <a:cxnSpLocks/>
          </p:cNvCxnSpPr>
          <p:nvPr/>
        </p:nvCxnSpPr>
        <p:spPr>
          <a:xfrm>
            <a:off x="2062736"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7867FF1-2F2A-4097-988E-7FC94054346B}"/>
              </a:ext>
            </a:extLst>
          </p:cNvPr>
          <p:cNvCxnSpPr>
            <a:cxnSpLocks/>
          </p:cNvCxnSpPr>
          <p:nvPr/>
        </p:nvCxnSpPr>
        <p:spPr>
          <a:xfrm>
            <a:off x="3892472"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16F9CE-E1F4-4E40-9F5F-0885192BBF73}"/>
              </a:ext>
            </a:extLst>
          </p:cNvPr>
          <p:cNvCxnSpPr>
            <a:cxnSpLocks/>
          </p:cNvCxnSpPr>
          <p:nvPr/>
        </p:nvCxnSpPr>
        <p:spPr>
          <a:xfrm>
            <a:off x="9288139" y="4278588"/>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BC1B2D-AF09-4191-97E2-2DDC27968E10}"/>
              </a:ext>
            </a:extLst>
          </p:cNvPr>
          <p:cNvCxnSpPr>
            <a:cxnSpLocks/>
          </p:cNvCxnSpPr>
          <p:nvPr/>
        </p:nvCxnSpPr>
        <p:spPr>
          <a:xfrm>
            <a:off x="7515680"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A31E39-BD8B-450F-80BB-99BE25BCC86C}"/>
              </a:ext>
            </a:extLst>
          </p:cNvPr>
          <p:cNvCxnSpPr>
            <a:cxnSpLocks/>
          </p:cNvCxnSpPr>
          <p:nvPr/>
        </p:nvCxnSpPr>
        <p:spPr>
          <a:xfrm>
            <a:off x="11022899" y="4287677"/>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654336-06EA-470C-B1F9-9BC3F002E71E}"/>
              </a:ext>
            </a:extLst>
          </p:cNvPr>
          <p:cNvCxnSpPr>
            <a:cxnSpLocks/>
          </p:cNvCxnSpPr>
          <p:nvPr/>
        </p:nvCxnSpPr>
        <p:spPr>
          <a:xfrm>
            <a:off x="8508987" y="3317857"/>
            <a:ext cx="0" cy="2554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1497763-9CA7-41AD-93A8-A26D9F0939CE}"/>
              </a:ext>
            </a:extLst>
          </p:cNvPr>
          <p:cNvSpPr/>
          <p:nvPr/>
        </p:nvSpPr>
        <p:spPr>
          <a:xfrm>
            <a:off x="41725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a:t>
            </a:r>
          </a:p>
          <a:p>
            <a:pPr algn="ctr"/>
            <a:r>
              <a:rPr lang="en-US" dirty="0"/>
              <a:t>extractor</a:t>
            </a:r>
            <a:endParaRPr lang="cs-CZ" dirty="0"/>
          </a:p>
        </p:txBody>
      </p:sp>
      <p:cxnSp>
        <p:nvCxnSpPr>
          <p:cNvPr id="18" name="Straight Arrow Connector 17">
            <a:extLst>
              <a:ext uri="{FF2B5EF4-FFF2-40B4-BE49-F238E27FC236}">
                <a16:creationId xmlns:a16="http://schemas.microsoft.com/office/drawing/2014/main" id="{14ED93D3-ACEF-487B-AFCF-62722CE5D505}"/>
              </a:ext>
            </a:extLst>
          </p:cNvPr>
          <p:cNvCxnSpPr>
            <a:cxnSpLocks/>
          </p:cNvCxnSpPr>
          <p:nvPr/>
        </p:nvCxnSpPr>
        <p:spPr>
          <a:xfrm>
            <a:off x="5704878"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creenshot of a cell phone&#10;&#10;Description automatically generated">
            <a:extLst>
              <a:ext uri="{FF2B5EF4-FFF2-40B4-BE49-F238E27FC236}">
                <a16:creationId xmlns:a16="http://schemas.microsoft.com/office/drawing/2014/main" id="{DA8AF16A-7AD9-492A-B840-FB0ABC4EC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4" y="3646802"/>
            <a:ext cx="2095928" cy="1263572"/>
          </a:xfrm>
          <a:prstGeom prst="rect">
            <a:avLst/>
          </a:prstGeom>
        </p:spPr>
      </p:pic>
      <p:sp>
        <p:nvSpPr>
          <p:cNvPr id="3" name="Footer Placeholder 2">
            <a:extLst>
              <a:ext uri="{FF2B5EF4-FFF2-40B4-BE49-F238E27FC236}">
                <a16:creationId xmlns:a16="http://schemas.microsoft.com/office/drawing/2014/main" id="{86081A43-B418-4F42-A57A-4529B2598877}"/>
              </a:ext>
            </a:extLst>
          </p:cNvPr>
          <p:cNvSpPr>
            <a:spLocks noGrp="1"/>
          </p:cNvSpPr>
          <p:nvPr>
            <p:ph type="ftr" sz="quarter" idx="10"/>
          </p:nvPr>
        </p:nvSpPr>
        <p:spPr/>
        <p:txBody>
          <a:bodyPr/>
          <a:lstStyle/>
          <a:p>
            <a:r>
              <a:rPr lang="en-US"/>
              <a:t>ASR lecture</a:t>
            </a:r>
            <a:endParaRPr lang="en-US" dirty="0"/>
          </a:p>
        </p:txBody>
      </p:sp>
      <p:sp>
        <p:nvSpPr>
          <p:cNvPr id="21" name="Slide Number Placeholder 20">
            <a:extLst>
              <a:ext uri="{FF2B5EF4-FFF2-40B4-BE49-F238E27FC236}">
                <a16:creationId xmlns:a16="http://schemas.microsoft.com/office/drawing/2014/main" id="{A65FCD7F-5A0F-4BE7-9A66-B1B234879279}"/>
              </a:ext>
            </a:extLst>
          </p:cNvPr>
          <p:cNvSpPr>
            <a:spLocks noGrp="1"/>
          </p:cNvSpPr>
          <p:nvPr>
            <p:ph type="sldNum" sz="quarter" idx="11"/>
          </p:nvPr>
        </p:nvSpPr>
        <p:spPr/>
        <p:txBody>
          <a:bodyPr/>
          <a:lstStyle/>
          <a:p>
            <a:fld id="{9D8AF741-9FED-4AF5-8D8D-027A7001248D}" type="slidenum">
              <a:rPr lang="en-US" smtClean="0"/>
              <a:pPr/>
              <a:t>2</a:t>
            </a:fld>
            <a:endParaRPr lang="en-US"/>
          </a:p>
        </p:txBody>
      </p:sp>
    </p:spTree>
    <p:extLst>
      <p:ext uri="{BB962C8B-B14F-4D97-AF65-F5344CB8AC3E}">
        <p14:creationId xmlns:p14="http://schemas.microsoft.com/office/powerpoint/2010/main" val="264768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en-US" b="1" dirty="0"/>
              <a:t>T</a:t>
            </a:r>
            <a:r>
              <a:rPr lang="cs-CZ" b="1" dirty="0" err="1"/>
              <a:t>emporal</a:t>
            </a:r>
            <a:r>
              <a:rPr lang="cs-CZ" b="1" dirty="0"/>
              <a:t> </a:t>
            </a:r>
            <a:r>
              <a:rPr lang="en-US" b="1" dirty="0"/>
              <a:t>C</a:t>
            </a:r>
            <a:r>
              <a:rPr lang="cs-CZ" b="1" dirty="0" err="1"/>
              <a:t>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It is another objective function and framework for sequence classification instead of HMM/NN</a:t>
            </a:r>
          </a:p>
          <a:p>
            <a:r>
              <a:rPr lang="en-US" sz="2000" dirty="0"/>
              <a:t>It removes the need of pre-segmented training data (need of exact location of acoustic unit frames) and need of output postprocessing</a:t>
            </a:r>
          </a:p>
          <a:p>
            <a:r>
              <a:rPr lang="en-US" sz="2000" dirty="0"/>
              <a:t>The neural network informs about the acoustic unit only once during its duration by a high probability (the probability is not high during the whole duration)</a:t>
            </a:r>
          </a:p>
          <a:p>
            <a:endParaRPr lang="en-US" dirty="0"/>
          </a:p>
          <a:p>
            <a:endParaRPr lang="en-US" dirty="0"/>
          </a:p>
          <a:p>
            <a:endParaRPr lang="cs-CZ"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20</a:t>
            </a:fld>
            <a:endParaRPr lang="en-US"/>
          </a:p>
        </p:txBody>
      </p:sp>
      <p:pic>
        <p:nvPicPr>
          <p:cNvPr id="7" name="Picture 6">
            <a:extLst>
              <a:ext uri="{FF2B5EF4-FFF2-40B4-BE49-F238E27FC236}">
                <a16:creationId xmlns:a16="http://schemas.microsoft.com/office/drawing/2014/main" id="{BCB2540B-0CDA-45AD-8663-3BD7CCD0D7AB}"/>
              </a:ext>
            </a:extLst>
          </p:cNvPr>
          <p:cNvPicPr>
            <a:picLocks noChangeAspect="1"/>
          </p:cNvPicPr>
          <p:nvPr/>
        </p:nvPicPr>
        <p:blipFill>
          <a:blip r:embed="rId2"/>
          <a:stretch>
            <a:fillRect/>
          </a:stretch>
        </p:blipFill>
        <p:spPr>
          <a:xfrm>
            <a:off x="1540431" y="2635993"/>
            <a:ext cx="8946306" cy="3132306"/>
          </a:xfrm>
          <a:prstGeom prst="rect">
            <a:avLst/>
          </a:prstGeom>
        </p:spPr>
      </p:pic>
      <p:sp>
        <p:nvSpPr>
          <p:cNvPr id="9" name="TextBox 8">
            <a:extLst>
              <a:ext uri="{FF2B5EF4-FFF2-40B4-BE49-F238E27FC236}">
                <a16:creationId xmlns:a16="http://schemas.microsoft.com/office/drawing/2014/main" id="{44DC7F70-5438-4415-BE85-E71F717E3904}"/>
              </a:ext>
            </a:extLst>
          </p:cNvPr>
          <p:cNvSpPr txBox="1"/>
          <p:nvPr/>
        </p:nvSpPr>
        <p:spPr>
          <a:xfrm>
            <a:off x="431800" y="5768299"/>
            <a:ext cx="11163569" cy="646331"/>
          </a:xfrm>
          <a:prstGeom prst="rect">
            <a:avLst/>
          </a:prstGeom>
          <a:noFill/>
        </p:spPr>
        <p:txBody>
          <a:bodyPr wrap="square">
            <a:spAutoFit/>
          </a:bodyPr>
          <a:lstStyle/>
          <a:p>
            <a:r>
              <a:rPr lang="en-US" sz="1800" b="0" i="0" u="none" strike="noStrike" dirty="0">
                <a:solidFill>
                  <a:srgbClr val="0070C0"/>
                </a:solidFill>
                <a:effectLst/>
                <a:latin typeface="Arial" panose="020B0604020202020204" pitchFamily="34" charset="0"/>
              </a:rPr>
              <a:t>Alex Graves: “Connectionist Temporal Classification: Labelling Unsegmented Sequence Data with Recurrent Neural Networks”</a:t>
            </a:r>
            <a:endParaRPr lang="cs-CZ" dirty="0">
              <a:solidFill>
                <a:srgbClr val="0070C0"/>
              </a:solidFill>
            </a:endParaRPr>
          </a:p>
        </p:txBody>
      </p:sp>
    </p:spTree>
    <p:extLst>
      <p:ext uri="{BB962C8B-B14F-4D97-AF65-F5344CB8AC3E}">
        <p14:creationId xmlns:p14="http://schemas.microsoft.com/office/powerpoint/2010/main" val="51392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cs-CZ" b="1" dirty="0" err="1"/>
              <a:t>Temporal</a:t>
            </a:r>
            <a:r>
              <a:rPr lang="cs-CZ" b="1" dirty="0"/>
              <a:t> </a:t>
            </a:r>
            <a:r>
              <a:rPr lang="cs-CZ" b="1" dirty="0" err="1"/>
              <a:t>Classification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The neural network outputs probabilities of acoustic units and probability of a blank symbol for each frame</a:t>
            </a:r>
          </a:p>
          <a:p>
            <a:r>
              <a:rPr lang="en-US" sz="2000" dirty="0"/>
              <a:t>The blank symbol says “there is no acoustic unit at the moment”</a:t>
            </a:r>
          </a:p>
          <a:p>
            <a:r>
              <a:rPr lang="en-US" sz="2000" dirty="0"/>
              <a:t>The probability of a sequence of acoustic units is found by summing the probabilities over all possible alignments (remove repeated symbols, remove blank symbols):</a:t>
            </a:r>
          </a:p>
          <a:p>
            <a:pPr marL="0" indent="0">
              <a:buNone/>
            </a:pPr>
            <a:r>
              <a:rPr lang="en-US" sz="2000" dirty="0">
                <a:latin typeface="Courier New" panose="02070309020205020404" pitchFamily="49" charset="0"/>
                <a:cs typeface="Courier New" panose="02070309020205020404" pitchFamily="49" charset="0"/>
              </a:rPr>
              <a:t>	a−ab− =&gt; </a:t>
            </a:r>
            <a:r>
              <a:rPr lang="en-US" sz="2000" dirty="0" err="1">
                <a:latin typeface="Courier New" panose="02070309020205020404" pitchFamily="49" charset="0"/>
                <a:cs typeface="Courier New" panose="02070309020205020404" pitchFamily="49" charset="0"/>
              </a:rPr>
              <a:t>aab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−aa−−abb =&gt; = </a:t>
            </a:r>
            <a:r>
              <a:rPr lang="en-US" sz="2000" dirty="0" err="1">
                <a:latin typeface="Courier New" panose="02070309020205020404" pitchFamily="49" charset="0"/>
                <a:cs typeface="Courier New" panose="02070309020205020404" pitchFamily="49" charset="0"/>
              </a:rPr>
              <a:t>aab</a:t>
            </a:r>
            <a:endParaRPr lang="en-US" dirty="0"/>
          </a:p>
          <a:p>
            <a:r>
              <a:rPr lang="en-US" sz="2000" dirty="0"/>
              <a:t>It is trained through similar Forward-Backward algorithm as HMM</a:t>
            </a:r>
          </a:p>
          <a:p>
            <a:r>
              <a:rPr lang="en-US" sz="2000" dirty="0"/>
              <a:t>There is a similarity with Lattice Free MMI (CTC does normalization per frame, LF-MMI per segment)</a:t>
            </a:r>
          </a:p>
          <a:p>
            <a:pPr marL="0" indent="0">
              <a:buNone/>
            </a:pPr>
            <a:endParaRPr lang="cs-CZ" sz="2000"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21</a:t>
            </a:fld>
            <a:endParaRPr lang="en-US"/>
          </a:p>
        </p:txBody>
      </p:sp>
    </p:spTree>
    <p:extLst>
      <p:ext uri="{BB962C8B-B14F-4D97-AF65-F5344CB8AC3E}">
        <p14:creationId xmlns:p14="http://schemas.microsoft.com/office/powerpoint/2010/main" val="130703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D423-D3FE-4AFA-BC28-D75E42436779}"/>
              </a:ext>
            </a:extLst>
          </p:cNvPr>
          <p:cNvSpPr>
            <a:spLocks noGrp="1"/>
          </p:cNvSpPr>
          <p:nvPr>
            <p:ph type="title"/>
          </p:nvPr>
        </p:nvSpPr>
        <p:spPr/>
        <p:txBody>
          <a:bodyPr/>
          <a:lstStyle/>
          <a:p>
            <a:r>
              <a:rPr lang="en-US" b="1" dirty="0"/>
              <a:t>Neural network architectures</a:t>
            </a:r>
            <a:endParaRPr lang="cs-CZ" b="1" dirty="0"/>
          </a:p>
        </p:txBody>
      </p:sp>
      <p:sp>
        <p:nvSpPr>
          <p:cNvPr id="3" name="Content Placeholder 2">
            <a:extLst>
              <a:ext uri="{FF2B5EF4-FFF2-40B4-BE49-F238E27FC236}">
                <a16:creationId xmlns:a16="http://schemas.microsoft.com/office/drawing/2014/main" id="{256546B1-E145-4460-A178-AA51CBA9208E}"/>
              </a:ext>
            </a:extLst>
          </p:cNvPr>
          <p:cNvSpPr>
            <a:spLocks noGrp="1"/>
          </p:cNvSpPr>
          <p:nvPr>
            <p:ph idx="1"/>
          </p:nvPr>
        </p:nvSpPr>
        <p:spPr/>
        <p:txBody>
          <a:bodyPr/>
          <a:lstStyle/>
          <a:p>
            <a:r>
              <a:rPr lang="en-US" dirty="0"/>
              <a:t>Factorized Time Delay Neural Network (more complex feed forward NN)</a:t>
            </a:r>
          </a:p>
          <a:p>
            <a:r>
              <a:rPr lang="en-US" dirty="0"/>
              <a:t>Recurrent Neural Network</a:t>
            </a:r>
          </a:p>
          <a:p>
            <a:r>
              <a:rPr lang="en-US" dirty="0"/>
              <a:t>LSTM, BLSTM</a:t>
            </a:r>
          </a:p>
          <a:p>
            <a:r>
              <a:rPr lang="en-US" dirty="0"/>
              <a:t>Neural networks with attentions </a:t>
            </a:r>
            <a:endParaRPr lang="cs-CZ" dirty="0"/>
          </a:p>
        </p:txBody>
      </p:sp>
      <p:sp>
        <p:nvSpPr>
          <p:cNvPr id="4" name="Footer Placeholder 3">
            <a:extLst>
              <a:ext uri="{FF2B5EF4-FFF2-40B4-BE49-F238E27FC236}">
                <a16:creationId xmlns:a16="http://schemas.microsoft.com/office/drawing/2014/main" id="{04E4082B-A2C7-4F20-B666-3C8AF21F8053}"/>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CA5D401D-C73B-45B8-AFD1-161F9A9EF880}"/>
              </a:ext>
            </a:extLst>
          </p:cNvPr>
          <p:cNvSpPr>
            <a:spLocks noGrp="1"/>
          </p:cNvSpPr>
          <p:nvPr>
            <p:ph type="sldNum" sz="quarter" idx="11"/>
          </p:nvPr>
        </p:nvSpPr>
        <p:spPr/>
        <p:txBody>
          <a:bodyPr/>
          <a:lstStyle/>
          <a:p>
            <a:fld id="{9D8AF741-9FED-4AF5-8D8D-027A7001248D}" type="slidenum">
              <a:rPr lang="en-US" smtClean="0"/>
              <a:pPr/>
              <a:t>22</a:t>
            </a:fld>
            <a:endParaRPr lang="en-US"/>
          </a:p>
        </p:txBody>
      </p:sp>
    </p:spTree>
    <p:extLst>
      <p:ext uri="{BB962C8B-B14F-4D97-AF65-F5344CB8AC3E}">
        <p14:creationId xmlns:p14="http://schemas.microsoft.com/office/powerpoint/2010/main" val="131386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5072-5F30-4615-B4A5-92A801D237FB}"/>
              </a:ext>
            </a:extLst>
          </p:cNvPr>
          <p:cNvSpPr>
            <a:spLocks noGrp="1"/>
          </p:cNvSpPr>
          <p:nvPr>
            <p:ph type="title"/>
          </p:nvPr>
        </p:nvSpPr>
        <p:spPr/>
        <p:txBody>
          <a:bodyPr/>
          <a:lstStyle/>
          <a:p>
            <a:r>
              <a:rPr lang="en-US" b="1" dirty="0"/>
              <a:t>Factorized Time Delay Neural Network (TDNN-F)</a:t>
            </a:r>
            <a:endParaRPr lang="cs-CZ" b="1" dirty="0"/>
          </a:p>
        </p:txBody>
      </p:sp>
      <p:pic>
        <p:nvPicPr>
          <p:cNvPr id="7" name="Content Placeholder 6">
            <a:extLst>
              <a:ext uri="{FF2B5EF4-FFF2-40B4-BE49-F238E27FC236}">
                <a16:creationId xmlns:a16="http://schemas.microsoft.com/office/drawing/2014/main" id="{DADED91B-A556-4D72-955E-2AF333A11FFC}"/>
              </a:ext>
            </a:extLst>
          </p:cNvPr>
          <p:cNvPicPr>
            <a:picLocks noGrp="1" noChangeAspect="1"/>
          </p:cNvPicPr>
          <p:nvPr>
            <p:ph idx="1"/>
          </p:nvPr>
        </p:nvPicPr>
        <p:blipFill>
          <a:blip r:embed="rId2"/>
          <a:stretch>
            <a:fillRect/>
          </a:stretch>
        </p:blipFill>
        <p:spPr>
          <a:xfrm>
            <a:off x="2783529" y="2083156"/>
            <a:ext cx="5924550" cy="4057650"/>
          </a:xfrm>
        </p:spPr>
      </p:pic>
      <p:sp>
        <p:nvSpPr>
          <p:cNvPr id="4" name="Footer Placeholder 3">
            <a:extLst>
              <a:ext uri="{FF2B5EF4-FFF2-40B4-BE49-F238E27FC236}">
                <a16:creationId xmlns:a16="http://schemas.microsoft.com/office/drawing/2014/main" id="{AE9848F7-AC1D-4EC0-877F-26D8251B7E8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E22456-26A5-4E43-B02F-D1196405D458}"/>
              </a:ext>
            </a:extLst>
          </p:cNvPr>
          <p:cNvSpPr>
            <a:spLocks noGrp="1"/>
          </p:cNvSpPr>
          <p:nvPr>
            <p:ph type="sldNum" sz="quarter" idx="11"/>
          </p:nvPr>
        </p:nvSpPr>
        <p:spPr/>
        <p:txBody>
          <a:bodyPr/>
          <a:lstStyle/>
          <a:p>
            <a:fld id="{9D8AF741-9FED-4AF5-8D8D-027A7001248D}" type="slidenum">
              <a:rPr lang="en-US" smtClean="0"/>
              <a:pPr/>
              <a:t>23</a:t>
            </a:fld>
            <a:endParaRPr lang="en-US"/>
          </a:p>
        </p:txBody>
      </p:sp>
      <p:sp>
        <p:nvSpPr>
          <p:cNvPr id="8" name="Content Placeholder 2">
            <a:extLst>
              <a:ext uri="{FF2B5EF4-FFF2-40B4-BE49-F238E27FC236}">
                <a16:creationId xmlns:a16="http://schemas.microsoft.com/office/drawing/2014/main" id="{1A9B734E-CAD1-4EBF-861D-69E2B7D0066E}"/>
              </a:ext>
            </a:extLst>
          </p:cNvPr>
          <p:cNvSpPr txBox="1">
            <a:spLocks/>
          </p:cNvSpPr>
          <p:nvPr/>
        </p:nvSpPr>
        <p:spPr bwMode="auto">
          <a:xfrm>
            <a:off x="335491" y="692544"/>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The neural network sees a long temporal context</a:t>
            </a:r>
          </a:p>
          <a:p>
            <a:r>
              <a:rPr lang="en-US" kern="0" dirty="0"/>
              <a:t>Each higher layer sees longer context</a:t>
            </a:r>
          </a:p>
          <a:p>
            <a:r>
              <a:rPr lang="en-US" kern="0" dirty="0"/>
              <a:t>Matrix factorization is used to reduce the number of parameters and error </a:t>
            </a:r>
            <a:endParaRPr lang="cs-CZ" kern="0" dirty="0"/>
          </a:p>
        </p:txBody>
      </p:sp>
      <p:sp>
        <p:nvSpPr>
          <p:cNvPr id="9" name="TextBox 8">
            <a:extLst>
              <a:ext uri="{FF2B5EF4-FFF2-40B4-BE49-F238E27FC236}">
                <a16:creationId xmlns:a16="http://schemas.microsoft.com/office/drawing/2014/main" id="{6918E597-0C7A-4E6A-8690-D823698A9C26}"/>
              </a:ext>
            </a:extLst>
          </p:cNvPr>
          <p:cNvSpPr txBox="1"/>
          <p:nvPr/>
        </p:nvSpPr>
        <p:spPr>
          <a:xfrm>
            <a:off x="192476" y="6037857"/>
            <a:ext cx="12049581" cy="369332"/>
          </a:xfrm>
          <a:prstGeom prst="rect">
            <a:avLst/>
          </a:prstGeom>
          <a:noFill/>
        </p:spPr>
        <p:txBody>
          <a:bodyPr wrap="none" rtlCol="0">
            <a:spAutoFit/>
          </a:bodyPr>
          <a:lstStyle/>
          <a:p>
            <a:r>
              <a:rPr lang="cs-CZ" dirty="0" err="1">
                <a:solidFill>
                  <a:srgbClr val="0070C0"/>
                </a:solidFill>
              </a:rPr>
              <a:t>Vijayaditya</a:t>
            </a:r>
            <a:r>
              <a:rPr lang="cs-CZ" dirty="0">
                <a:solidFill>
                  <a:srgbClr val="0070C0"/>
                </a:solidFill>
              </a:rPr>
              <a:t> </a:t>
            </a:r>
            <a:r>
              <a:rPr lang="cs-CZ" dirty="0" err="1">
                <a:solidFill>
                  <a:srgbClr val="0070C0"/>
                </a:solidFill>
              </a:rPr>
              <a:t>Peddinti</a:t>
            </a:r>
            <a:r>
              <a:rPr lang="en-US" dirty="0">
                <a:solidFill>
                  <a:srgbClr val="0070C0"/>
                </a:solidFill>
              </a:rPr>
              <a:t>, at al: A time delay neural network architecture for efficient modeling of long temporal contexts “</a:t>
            </a:r>
            <a:endParaRPr lang="cs-CZ" dirty="0">
              <a:solidFill>
                <a:srgbClr val="0070C0"/>
              </a:solidFill>
            </a:endParaRPr>
          </a:p>
        </p:txBody>
      </p:sp>
    </p:spTree>
    <p:extLst>
      <p:ext uri="{BB962C8B-B14F-4D97-AF65-F5344CB8AC3E}">
        <p14:creationId xmlns:p14="http://schemas.microsoft.com/office/powerpoint/2010/main" val="356016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2121-A307-4BD0-B237-6C57BC35A5FA}"/>
              </a:ext>
            </a:extLst>
          </p:cNvPr>
          <p:cNvSpPr>
            <a:spLocks noGrp="1"/>
          </p:cNvSpPr>
          <p:nvPr>
            <p:ph type="title"/>
          </p:nvPr>
        </p:nvSpPr>
        <p:spPr/>
        <p:txBody>
          <a:bodyPr/>
          <a:lstStyle/>
          <a:p>
            <a:r>
              <a:rPr lang="en-US" b="1" dirty="0"/>
              <a:t>Recurrent Neural Network </a:t>
            </a:r>
            <a:endParaRPr lang="cs-CZ" b="1" dirty="0"/>
          </a:p>
        </p:txBody>
      </p:sp>
      <p:sp>
        <p:nvSpPr>
          <p:cNvPr id="3" name="Content Placeholder 2">
            <a:extLst>
              <a:ext uri="{FF2B5EF4-FFF2-40B4-BE49-F238E27FC236}">
                <a16:creationId xmlns:a16="http://schemas.microsoft.com/office/drawing/2014/main" id="{BD6D2267-4871-4C8B-B5BE-B52D58D63AED}"/>
              </a:ext>
            </a:extLst>
          </p:cNvPr>
          <p:cNvSpPr>
            <a:spLocks noGrp="1"/>
          </p:cNvSpPr>
          <p:nvPr>
            <p:ph idx="1"/>
          </p:nvPr>
        </p:nvSpPr>
        <p:spPr/>
        <p:txBody>
          <a:bodyPr/>
          <a:lstStyle/>
          <a:p>
            <a:r>
              <a:rPr lang="en-US" dirty="0"/>
              <a:t>Used in speech recognition for long time</a:t>
            </a:r>
          </a:p>
          <a:p>
            <a:r>
              <a:rPr lang="en-US" dirty="0"/>
              <a:t>Problem with Gradient Vanishing during training</a:t>
            </a:r>
            <a:endParaRPr lang="cs-CZ" dirty="0"/>
          </a:p>
        </p:txBody>
      </p:sp>
      <p:sp>
        <p:nvSpPr>
          <p:cNvPr id="4" name="Footer Placeholder 3">
            <a:extLst>
              <a:ext uri="{FF2B5EF4-FFF2-40B4-BE49-F238E27FC236}">
                <a16:creationId xmlns:a16="http://schemas.microsoft.com/office/drawing/2014/main" id="{3DA4C4D1-660D-4943-8F6A-484B2FE9D9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8BC8F47-1F42-46AB-AA99-4547AF4236E0}"/>
              </a:ext>
            </a:extLst>
          </p:cNvPr>
          <p:cNvSpPr>
            <a:spLocks noGrp="1"/>
          </p:cNvSpPr>
          <p:nvPr>
            <p:ph type="sldNum" sz="quarter" idx="11"/>
          </p:nvPr>
        </p:nvSpPr>
        <p:spPr/>
        <p:txBody>
          <a:bodyPr/>
          <a:lstStyle/>
          <a:p>
            <a:fld id="{9D8AF741-9FED-4AF5-8D8D-027A7001248D}" type="slidenum">
              <a:rPr lang="en-US" smtClean="0"/>
              <a:pPr/>
              <a:t>24</a:t>
            </a:fld>
            <a:endParaRPr lang="en-US"/>
          </a:p>
        </p:txBody>
      </p:sp>
      <p:pic>
        <p:nvPicPr>
          <p:cNvPr id="7" name="Picture 6">
            <a:extLst>
              <a:ext uri="{FF2B5EF4-FFF2-40B4-BE49-F238E27FC236}">
                <a16:creationId xmlns:a16="http://schemas.microsoft.com/office/drawing/2014/main" id="{5C6D40CC-7D67-4109-89E5-EE45D2F28FA9}"/>
              </a:ext>
            </a:extLst>
          </p:cNvPr>
          <p:cNvPicPr>
            <a:picLocks noChangeAspect="1"/>
          </p:cNvPicPr>
          <p:nvPr/>
        </p:nvPicPr>
        <p:blipFill>
          <a:blip r:embed="rId2"/>
          <a:stretch>
            <a:fillRect/>
          </a:stretch>
        </p:blipFill>
        <p:spPr>
          <a:xfrm>
            <a:off x="2301007" y="1744158"/>
            <a:ext cx="3724275" cy="4238625"/>
          </a:xfrm>
          <a:prstGeom prst="rect">
            <a:avLst/>
          </a:prstGeom>
        </p:spPr>
      </p:pic>
      <p:sp>
        <p:nvSpPr>
          <p:cNvPr id="8" name="TextBox 7">
            <a:extLst>
              <a:ext uri="{FF2B5EF4-FFF2-40B4-BE49-F238E27FC236}">
                <a16:creationId xmlns:a16="http://schemas.microsoft.com/office/drawing/2014/main" id="{A624395B-4355-4D1A-BB6B-E076838632A3}"/>
              </a:ext>
            </a:extLst>
          </p:cNvPr>
          <p:cNvSpPr txBox="1"/>
          <p:nvPr/>
        </p:nvSpPr>
        <p:spPr>
          <a:xfrm>
            <a:off x="505838" y="6040287"/>
            <a:ext cx="9854119" cy="369332"/>
          </a:xfrm>
          <a:prstGeom prst="rect">
            <a:avLst/>
          </a:prstGeom>
          <a:noFill/>
        </p:spPr>
        <p:txBody>
          <a:bodyPr wrap="square" rtlCol="0">
            <a:spAutoFit/>
          </a:bodyPr>
          <a:lstStyle/>
          <a:p>
            <a:r>
              <a:rPr lang="en-US" dirty="0">
                <a:solidFill>
                  <a:srgbClr val="0070C0"/>
                </a:solidFill>
              </a:rPr>
              <a:t>Tony Robinson: “</a:t>
            </a:r>
            <a:r>
              <a:rPr lang="en-US" b="0" i="0" dirty="0">
                <a:solidFill>
                  <a:srgbClr val="0070C0"/>
                </a:solidFill>
                <a:effectLst/>
                <a:latin typeface="Roboto" panose="02000000000000000000" pitchFamily="2" charset="0"/>
              </a:rPr>
              <a:t>The Use of Recurrent Neural Networks in Continuous Speech Recognition</a:t>
            </a:r>
            <a:r>
              <a:rPr lang="en-US" dirty="0">
                <a:solidFill>
                  <a:srgbClr val="0070C0"/>
                </a:solidFill>
              </a:rPr>
              <a:t>”</a:t>
            </a:r>
            <a:endParaRPr lang="cs-CZ" dirty="0">
              <a:solidFill>
                <a:srgbClr val="0070C0"/>
              </a:solidFill>
            </a:endParaRPr>
          </a:p>
        </p:txBody>
      </p:sp>
      <p:sp>
        <p:nvSpPr>
          <p:cNvPr id="9" name="Arc 8">
            <a:extLst>
              <a:ext uri="{FF2B5EF4-FFF2-40B4-BE49-F238E27FC236}">
                <a16:creationId xmlns:a16="http://schemas.microsoft.com/office/drawing/2014/main" id="{A03568C9-27DD-4F0C-8691-0E4EB27E8CD5}"/>
              </a:ext>
            </a:extLst>
          </p:cNvPr>
          <p:cNvSpPr/>
          <p:nvPr/>
        </p:nvSpPr>
        <p:spPr>
          <a:xfrm flipV="1">
            <a:off x="4336476" y="1546290"/>
            <a:ext cx="5997823" cy="3608961"/>
          </a:xfrm>
          <a:prstGeom prst="arc">
            <a:avLst>
              <a:gd name="adj1" fmla="val 16332809"/>
              <a:gd name="adj2" fmla="val 0"/>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cs-CZ" dirty="0"/>
          </a:p>
        </p:txBody>
      </p:sp>
      <p:cxnSp>
        <p:nvCxnSpPr>
          <p:cNvPr id="11" name="Straight Arrow Connector 10">
            <a:extLst>
              <a:ext uri="{FF2B5EF4-FFF2-40B4-BE49-F238E27FC236}">
                <a16:creationId xmlns:a16="http://schemas.microsoft.com/office/drawing/2014/main" id="{22B9D2AC-A5AB-4571-BC07-A757C8D5AD6D}"/>
              </a:ext>
            </a:extLst>
          </p:cNvPr>
          <p:cNvCxnSpPr>
            <a:cxnSpLocks/>
          </p:cNvCxnSpPr>
          <p:nvPr/>
        </p:nvCxnSpPr>
        <p:spPr>
          <a:xfrm flipH="1">
            <a:off x="6702357" y="5164235"/>
            <a:ext cx="3657600" cy="29174"/>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2E4DBF2-399E-4EA9-A76D-C4D2BFD15FFC}"/>
              </a:ext>
            </a:extLst>
          </p:cNvPr>
          <p:cNvCxnSpPr>
            <a:cxnSpLocks/>
          </p:cNvCxnSpPr>
          <p:nvPr/>
        </p:nvCxnSpPr>
        <p:spPr>
          <a:xfrm flipV="1">
            <a:off x="10359957" y="2921344"/>
            <a:ext cx="0" cy="224289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DE2DB47-EA68-4F16-BCCD-5EF459A8EC2E}"/>
              </a:ext>
            </a:extLst>
          </p:cNvPr>
          <p:cNvSpPr txBox="1"/>
          <p:nvPr/>
        </p:nvSpPr>
        <p:spPr>
          <a:xfrm>
            <a:off x="10025073" y="5261232"/>
            <a:ext cx="556563" cy="369332"/>
          </a:xfrm>
          <a:prstGeom prst="rect">
            <a:avLst/>
          </a:prstGeom>
          <a:noFill/>
        </p:spPr>
        <p:txBody>
          <a:bodyPr wrap="none" rtlCol="0">
            <a:spAutoFit/>
          </a:bodyPr>
          <a:lstStyle/>
          <a:p>
            <a:r>
              <a:rPr lang="en-US" dirty="0"/>
              <a:t>t=0</a:t>
            </a:r>
            <a:endParaRPr lang="cs-CZ" dirty="0"/>
          </a:p>
        </p:txBody>
      </p:sp>
      <p:sp>
        <p:nvSpPr>
          <p:cNvPr id="16" name="TextBox 15">
            <a:extLst>
              <a:ext uri="{FF2B5EF4-FFF2-40B4-BE49-F238E27FC236}">
                <a16:creationId xmlns:a16="http://schemas.microsoft.com/office/drawing/2014/main" id="{BB9DCC3C-A62C-4EB1-950E-612EBC080FF0}"/>
              </a:ext>
            </a:extLst>
          </p:cNvPr>
          <p:cNvSpPr txBox="1"/>
          <p:nvPr/>
        </p:nvSpPr>
        <p:spPr>
          <a:xfrm>
            <a:off x="6809362" y="5212755"/>
            <a:ext cx="869149" cy="369332"/>
          </a:xfrm>
          <a:prstGeom prst="rect">
            <a:avLst/>
          </a:prstGeom>
          <a:noFill/>
        </p:spPr>
        <p:txBody>
          <a:bodyPr wrap="none" rtlCol="0">
            <a:spAutoFit/>
          </a:bodyPr>
          <a:lstStyle/>
          <a:p>
            <a:r>
              <a:rPr lang="en-US" dirty="0"/>
              <a:t>history</a:t>
            </a:r>
            <a:endParaRPr lang="cs-CZ" dirty="0"/>
          </a:p>
        </p:txBody>
      </p:sp>
      <p:sp>
        <p:nvSpPr>
          <p:cNvPr id="17" name="TextBox 16">
            <a:extLst>
              <a:ext uri="{FF2B5EF4-FFF2-40B4-BE49-F238E27FC236}">
                <a16:creationId xmlns:a16="http://schemas.microsoft.com/office/drawing/2014/main" id="{4E8289EF-3B21-4534-9629-36A76A1CFDD9}"/>
              </a:ext>
            </a:extLst>
          </p:cNvPr>
          <p:cNvSpPr txBox="1"/>
          <p:nvPr/>
        </p:nvSpPr>
        <p:spPr>
          <a:xfrm>
            <a:off x="6537580" y="2418784"/>
            <a:ext cx="4044056" cy="369332"/>
          </a:xfrm>
          <a:prstGeom prst="rect">
            <a:avLst/>
          </a:prstGeom>
          <a:noFill/>
        </p:spPr>
        <p:txBody>
          <a:bodyPr wrap="none" rtlCol="0">
            <a:spAutoFit/>
          </a:bodyPr>
          <a:lstStyle/>
          <a:p>
            <a:r>
              <a:rPr lang="en-US" dirty="0"/>
              <a:t>How is the context information seen? </a:t>
            </a:r>
            <a:endParaRPr lang="cs-CZ" dirty="0"/>
          </a:p>
        </p:txBody>
      </p:sp>
    </p:spTree>
    <p:extLst>
      <p:ext uri="{BB962C8B-B14F-4D97-AF65-F5344CB8AC3E}">
        <p14:creationId xmlns:p14="http://schemas.microsoft.com/office/powerpoint/2010/main" val="3447635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Long short-term memory (LSTM)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Can work better with longer contexts</a:t>
            </a:r>
          </a:p>
          <a:p>
            <a:r>
              <a:rPr lang="en-US" dirty="0"/>
              <a:t>The stored information is controlled by gates</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25</a:t>
            </a:fld>
            <a:endParaRPr lang="en-US"/>
          </a:p>
        </p:txBody>
      </p:sp>
      <p:pic>
        <p:nvPicPr>
          <p:cNvPr id="6" name="Picture 2">
            <a:extLst>
              <a:ext uri="{FF2B5EF4-FFF2-40B4-BE49-F238E27FC236}">
                <a16:creationId xmlns:a16="http://schemas.microsoft.com/office/drawing/2014/main" id="{3FDD914E-8F7C-44D5-9757-E91D4DFD3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82" y="2077086"/>
            <a:ext cx="5958606" cy="32772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0677B2-C170-4681-96EE-7F7872599939}"/>
              </a:ext>
            </a:extLst>
          </p:cNvPr>
          <p:cNvPicPr>
            <a:picLocks noChangeAspect="1"/>
          </p:cNvPicPr>
          <p:nvPr/>
        </p:nvPicPr>
        <p:blipFill>
          <a:blip r:embed="rId3"/>
          <a:stretch>
            <a:fillRect/>
          </a:stretch>
        </p:blipFill>
        <p:spPr>
          <a:xfrm>
            <a:off x="7400478" y="1914525"/>
            <a:ext cx="4558159" cy="4137025"/>
          </a:xfrm>
          <a:prstGeom prst="rect">
            <a:avLst/>
          </a:prstGeom>
        </p:spPr>
      </p:pic>
    </p:spTree>
    <p:extLst>
      <p:ext uri="{BB962C8B-B14F-4D97-AF65-F5344CB8AC3E}">
        <p14:creationId xmlns:p14="http://schemas.microsoft.com/office/powerpoint/2010/main" val="426269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Bidirectional long short-term memory (BLSTM)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The LSTM processes the data from past to the future</a:t>
            </a:r>
          </a:p>
          <a:p>
            <a:r>
              <a:rPr lang="en-US" dirty="0"/>
              <a:t>But if we have a recording, it is easy to change the direction</a:t>
            </a:r>
          </a:p>
          <a:p>
            <a:r>
              <a:rPr lang="en-US" dirty="0"/>
              <a:t>The bidirectional LSTM has one layer in forward direction and one layer in backward direction</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26</a:t>
            </a:fld>
            <a:endParaRPr lang="en-US"/>
          </a:p>
        </p:txBody>
      </p:sp>
    </p:spTree>
    <p:extLst>
      <p:ext uri="{BB962C8B-B14F-4D97-AF65-F5344CB8AC3E}">
        <p14:creationId xmlns:p14="http://schemas.microsoft.com/office/powerpoint/2010/main" val="375689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B4FC-0B53-41CE-842E-B84D6E1D647C}"/>
              </a:ext>
            </a:extLst>
          </p:cNvPr>
          <p:cNvSpPr>
            <a:spLocks noGrp="1"/>
          </p:cNvSpPr>
          <p:nvPr>
            <p:ph type="title"/>
          </p:nvPr>
        </p:nvSpPr>
        <p:spPr/>
        <p:txBody>
          <a:bodyPr/>
          <a:lstStyle/>
          <a:p>
            <a:r>
              <a:rPr lang="en-US" b="1" dirty="0"/>
              <a:t>Neural networks with attentions</a:t>
            </a:r>
            <a:endParaRPr lang="cs-CZ" b="1" dirty="0"/>
          </a:p>
        </p:txBody>
      </p:sp>
      <p:sp>
        <p:nvSpPr>
          <p:cNvPr id="3" name="Content Placeholder 2">
            <a:extLst>
              <a:ext uri="{FF2B5EF4-FFF2-40B4-BE49-F238E27FC236}">
                <a16:creationId xmlns:a16="http://schemas.microsoft.com/office/drawing/2014/main" id="{9AB6D94F-5A3D-4B44-85FE-C2EB2388A7A4}"/>
              </a:ext>
            </a:extLst>
          </p:cNvPr>
          <p:cNvSpPr>
            <a:spLocks noGrp="1"/>
          </p:cNvSpPr>
          <p:nvPr>
            <p:ph idx="1"/>
          </p:nvPr>
        </p:nvSpPr>
        <p:spPr/>
        <p:txBody>
          <a:bodyPr/>
          <a:lstStyle/>
          <a:p>
            <a:r>
              <a:rPr lang="en-US" dirty="0"/>
              <a:t>Can be seen as an evolution of LSTMs</a:t>
            </a:r>
          </a:p>
          <a:p>
            <a:r>
              <a:rPr lang="en-US" dirty="0"/>
              <a:t>Attention is a mechanism that enables us to focus on arbitrary place in the time (can be in input sequence of features, output sequence in sequence models, or both)</a:t>
            </a:r>
          </a:p>
          <a:p>
            <a:endParaRPr lang="en-US" dirty="0"/>
          </a:p>
          <a:p>
            <a:endParaRPr lang="cs-CZ" dirty="0"/>
          </a:p>
        </p:txBody>
      </p:sp>
      <p:sp>
        <p:nvSpPr>
          <p:cNvPr id="4" name="Footer Placeholder 3">
            <a:extLst>
              <a:ext uri="{FF2B5EF4-FFF2-40B4-BE49-F238E27FC236}">
                <a16:creationId xmlns:a16="http://schemas.microsoft.com/office/drawing/2014/main" id="{631B4B29-6B82-4C97-B1B0-EF65DDE1B0C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00796381-B722-4981-917A-AE1FA781DD9D}"/>
              </a:ext>
            </a:extLst>
          </p:cNvPr>
          <p:cNvSpPr>
            <a:spLocks noGrp="1"/>
          </p:cNvSpPr>
          <p:nvPr>
            <p:ph type="sldNum" sz="quarter" idx="11"/>
          </p:nvPr>
        </p:nvSpPr>
        <p:spPr/>
        <p:txBody>
          <a:bodyPr/>
          <a:lstStyle/>
          <a:p>
            <a:fld id="{9D8AF741-9FED-4AF5-8D8D-027A7001248D}" type="slidenum">
              <a:rPr lang="en-US" smtClean="0"/>
              <a:pPr/>
              <a:t>27</a:t>
            </a:fld>
            <a:endParaRPr lang="en-US"/>
          </a:p>
        </p:txBody>
      </p:sp>
      <p:sp>
        <p:nvSpPr>
          <p:cNvPr id="6" name="Rectangle 5">
            <a:extLst>
              <a:ext uri="{FF2B5EF4-FFF2-40B4-BE49-F238E27FC236}">
                <a16:creationId xmlns:a16="http://schemas.microsoft.com/office/drawing/2014/main" id="{3157DD69-BA18-4D7E-8029-2BA98E161413}"/>
              </a:ext>
            </a:extLst>
          </p:cNvPr>
          <p:cNvSpPr/>
          <p:nvPr/>
        </p:nvSpPr>
        <p:spPr>
          <a:xfrm>
            <a:off x="3876899" y="3474124"/>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7" name="Rectangle 6">
            <a:extLst>
              <a:ext uri="{FF2B5EF4-FFF2-40B4-BE49-F238E27FC236}">
                <a16:creationId xmlns:a16="http://schemas.microsoft.com/office/drawing/2014/main" id="{EBEB5F72-FEE8-43E5-AF7F-A9AA212E2CB1}"/>
              </a:ext>
            </a:extLst>
          </p:cNvPr>
          <p:cNvSpPr/>
          <p:nvPr/>
        </p:nvSpPr>
        <p:spPr>
          <a:xfrm>
            <a:off x="3888646" y="2505926"/>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8" name="Rectangle 7">
            <a:extLst>
              <a:ext uri="{FF2B5EF4-FFF2-40B4-BE49-F238E27FC236}">
                <a16:creationId xmlns:a16="http://schemas.microsoft.com/office/drawing/2014/main" id="{FB8E0581-50A5-496F-8E2B-1EC5E98303FE}"/>
              </a:ext>
            </a:extLst>
          </p:cNvPr>
          <p:cNvSpPr/>
          <p:nvPr/>
        </p:nvSpPr>
        <p:spPr>
          <a:xfrm>
            <a:off x="5211593" y="2529452"/>
            <a:ext cx="1090461"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Dot product</a:t>
            </a:r>
            <a:endParaRPr lang="cs-CZ" dirty="0"/>
          </a:p>
        </p:txBody>
      </p:sp>
      <p:sp>
        <p:nvSpPr>
          <p:cNvPr id="9" name="Rectangle 8">
            <a:extLst>
              <a:ext uri="{FF2B5EF4-FFF2-40B4-BE49-F238E27FC236}">
                <a16:creationId xmlns:a16="http://schemas.microsoft.com/office/drawing/2014/main" id="{C2558334-FDB8-47D3-A4A6-305A0A6F9EEC}"/>
              </a:ext>
            </a:extLst>
          </p:cNvPr>
          <p:cNvSpPr/>
          <p:nvPr/>
        </p:nvSpPr>
        <p:spPr>
          <a:xfrm>
            <a:off x="6761402" y="2529452"/>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SoftMax</a:t>
            </a:r>
            <a:endParaRPr lang="cs-CZ" dirty="0"/>
          </a:p>
        </p:txBody>
      </p:sp>
      <p:grpSp>
        <p:nvGrpSpPr>
          <p:cNvPr id="22" name="Group 21">
            <a:extLst>
              <a:ext uri="{FF2B5EF4-FFF2-40B4-BE49-F238E27FC236}">
                <a16:creationId xmlns:a16="http://schemas.microsoft.com/office/drawing/2014/main" id="{30311ADA-92EE-4F62-83D0-3963FAB07720}"/>
              </a:ext>
            </a:extLst>
          </p:cNvPr>
          <p:cNvGrpSpPr/>
          <p:nvPr/>
        </p:nvGrpSpPr>
        <p:grpSpPr>
          <a:xfrm>
            <a:off x="3398731" y="5598675"/>
            <a:ext cx="4167250" cy="722751"/>
            <a:chOff x="6096000" y="4174369"/>
            <a:chExt cx="4167250" cy="2063392"/>
          </a:xfrm>
        </p:grpSpPr>
        <p:pic>
          <p:nvPicPr>
            <p:cNvPr id="17" name="Picture 16">
              <a:extLst>
                <a:ext uri="{FF2B5EF4-FFF2-40B4-BE49-F238E27FC236}">
                  <a16:creationId xmlns:a16="http://schemas.microsoft.com/office/drawing/2014/main" id="{DF311D19-8162-49C9-B0F1-EF2696B79B90}"/>
                </a:ext>
              </a:extLst>
            </p:cNvPr>
            <p:cNvPicPr>
              <a:picLocks noChangeAspect="1"/>
            </p:cNvPicPr>
            <p:nvPr/>
          </p:nvPicPr>
          <p:blipFill>
            <a:blip r:embed="rId2"/>
            <a:stretch>
              <a:fillRect/>
            </a:stretch>
          </p:blipFill>
          <p:spPr>
            <a:xfrm>
              <a:off x="6096000" y="4174369"/>
              <a:ext cx="4167250" cy="2063392"/>
            </a:xfrm>
            <a:prstGeom prst="rect">
              <a:avLst/>
            </a:prstGeom>
          </p:spPr>
        </p:pic>
        <p:sp>
          <p:nvSpPr>
            <p:cNvPr id="18" name="Rectangle 17">
              <a:extLst>
                <a:ext uri="{FF2B5EF4-FFF2-40B4-BE49-F238E27FC236}">
                  <a16:creationId xmlns:a16="http://schemas.microsoft.com/office/drawing/2014/main" id="{C66B43F4-52F0-4A86-AC67-6FE81EC4F5B5}"/>
                </a:ext>
              </a:extLst>
            </p:cNvPr>
            <p:cNvSpPr/>
            <p:nvPr/>
          </p:nvSpPr>
          <p:spPr>
            <a:xfrm>
              <a:off x="735225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F30C4332-D9BA-414A-ADB9-75F85AC24CFB}"/>
                </a:ext>
              </a:extLst>
            </p:cNvPr>
            <p:cNvSpPr/>
            <p:nvPr/>
          </p:nvSpPr>
          <p:spPr>
            <a:xfrm>
              <a:off x="866848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A8AE07D6-4BF6-4FC4-BE5A-C1BB6FC7A91E}"/>
                </a:ext>
              </a:extLst>
            </p:cNvPr>
            <p:cNvSpPr/>
            <p:nvPr/>
          </p:nvSpPr>
          <p:spPr>
            <a:xfrm>
              <a:off x="8227601"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Rectangle 20">
              <a:extLst>
                <a:ext uri="{FF2B5EF4-FFF2-40B4-BE49-F238E27FC236}">
                  <a16:creationId xmlns:a16="http://schemas.microsoft.com/office/drawing/2014/main" id="{18CC89F1-F597-4AF8-81F4-4DDFC379C566}"/>
                </a:ext>
              </a:extLst>
            </p:cNvPr>
            <p:cNvSpPr/>
            <p:nvPr/>
          </p:nvSpPr>
          <p:spPr>
            <a:xfrm>
              <a:off x="7786718"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24" name="Straight Arrow Connector 23">
            <a:extLst>
              <a:ext uri="{FF2B5EF4-FFF2-40B4-BE49-F238E27FC236}">
                <a16:creationId xmlns:a16="http://schemas.microsoft.com/office/drawing/2014/main" id="{C5B1CAF1-A749-4318-A59E-2D7571E22193}"/>
              </a:ext>
            </a:extLst>
          </p:cNvPr>
          <p:cNvCxnSpPr>
            <a:cxnSpLocks/>
            <a:stCxn id="18" idx="0"/>
            <a:endCxn id="6" idx="2"/>
          </p:cNvCxnSpPr>
          <p:nvPr/>
        </p:nvCxnSpPr>
        <p:spPr>
          <a:xfrm flipH="1" flipV="1">
            <a:off x="4308699" y="4268074"/>
            <a:ext cx="50088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E18CA1-D43D-4685-B5C2-D9179373CA7F}"/>
              </a:ext>
            </a:extLst>
          </p:cNvPr>
          <p:cNvCxnSpPr>
            <a:cxnSpLocks/>
            <a:stCxn id="21" idx="0"/>
            <a:endCxn id="6" idx="2"/>
          </p:cNvCxnSpPr>
          <p:nvPr/>
        </p:nvCxnSpPr>
        <p:spPr>
          <a:xfrm flipH="1" flipV="1">
            <a:off x="4308699" y="4268074"/>
            <a:ext cx="935345"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5199916-9DA4-499A-A781-1402843BE8ED}"/>
              </a:ext>
            </a:extLst>
          </p:cNvPr>
          <p:cNvCxnSpPr>
            <a:stCxn id="20" idx="0"/>
            <a:endCxn id="6" idx="2"/>
          </p:cNvCxnSpPr>
          <p:nvPr/>
        </p:nvCxnSpPr>
        <p:spPr>
          <a:xfrm flipH="1" flipV="1">
            <a:off x="4308699" y="4268074"/>
            <a:ext cx="1376228"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3A0C15B-099C-47FE-A631-EA3B12BB0C75}"/>
              </a:ext>
            </a:extLst>
          </p:cNvPr>
          <p:cNvCxnSpPr>
            <a:stCxn id="19" idx="0"/>
            <a:endCxn id="6" idx="2"/>
          </p:cNvCxnSpPr>
          <p:nvPr/>
        </p:nvCxnSpPr>
        <p:spPr>
          <a:xfrm flipH="1" flipV="1">
            <a:off x="4308699" y="4268074"/>
            <a:ext cx="181711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8E857B5-F832-4834-AC2F-A59654534AF2}"/>
              </a:ext>
            </a:extLst>
          </p:cNvPr>
          <p:cNvSpPr/>
          <p:nvPr/>
        </p:nvSpPr>
        <p:spPr>
          <a:xfrm>
            <a:off x="2835002" y="2586013"/>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Straight Arrow Connector 34">
            <a:extLst>
              <a:ext uri="{FF2B5EF4-FFF2-40B4-BE49-F238E27FC236}">
                <a16:creationId xmlns:a16="http://schemas.microsoft.com/office/drawing/2014/main" id="{3309DEEF-6CD1-4096-8F25-CFD3473B5622}"/>
              </a:ext>
            </a:extLst>
          </p:cNvPr>
          <p:cNvCxnSpPr>
            <a:cxnSpLocks/>
            <a:stCxn id="34" idx="3"/>
          </p:cNvCxnSpPr>
          <p:nvPr/>
        </p:nvCxnSpPr>
        <p:spPr>
          <a:xfrm flipV="1">
            <a:off x="3078842" y="2902901"/>
            <a:ext cx="795169" cy="4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2EF272C-9439-443E-BEC1-30069B41A3F7}"/>
              </a:ext>
            </a:extLst>
          </p:cNvPr>
          <p:cNvSpPr txBox="1"/>
          <p:nvPr/>
        </p:nvSpPr>
        <p:spPr>
          <a:xfrm>
            <a:off x="1246399" y="2618656"/>
            <a:ext cx="1383520" cy="646331"/>
          </a:xfrm>
          <a:prstGeom prst="rect">
            <a:avLst/>
          </a:prstGeom>
          <a:noFill/>
        </p:spPr>
        <p:txBody>
          <a:bodyPr wrap="none" rtlCol="0">
            <a:spAutoFit/>
          </a:bodyPr>
          <a:lstStyle/>
          <a:p>
            <a:r>
              <a:rPr lang="en-US" dirty="0"/>
              <a:t>state vector</a:t>
            </a:r>
          </a:p>
          <a:p>
            <a:pPr algn="ctr"/>
            <a:r>
              <a:rPr lang="en-US" dirty="0" err="1"/>
              <a:t>s</a:t>
            </a:r>
            <a:r>
              <a:rPr lang="en-US" sz="1200" dirty="0" err="1"/>
              <a:t>i</a:t>
            </a:r>
            <a:endParaRPr lang="cs-CZ" dirty="0"/>
          </a:p>
        </p:txBody>
      </p:sp>
      <p:cxnSp>
        <p:nvCxnSpPr>
          <p:cNvPr id="38" name="Straight Arrow Connector 37">
            <a:extLst>
              <a:ext uri="{FF2B5EF4-FFF2-40B4-BE49-F238E27FC236}">
                <a16:creationId xmlns:a16="http://schemas.microsoft.com/office/drawing/2014/main" id="{0C3ABF6C-6932-451F-8A0A-19E92885AEAF}"/>
              </a:ext>
            </a:extLst>
          </p:cNvPr>
          <p:cNvCxnSpPr>
            <a:cxnSpLocks/>
          </p:cNvCxnSpPr>
          <p:nvPr/>
        </p:nvCxnSpPr>
        <p:spPr>
          <a:xfrm>
            <a:off x="4763168" y="2926427"/>
            <a:ext cx="4484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4058807-6C58-4A1F-8B75-83EAF1F4AE44}"/>
              </a:ext>
            </a:extLst>
          </p:cNvPr>
          <p:cNvCxnSpPr>
            <a:cxnSpLocks/>
            <a:stCxn id="6" idx="3"/>
            <a:endCxn id="8" idx="1"/>
          </p:cNvCxnSpPr>
          <p:nvPr/>
        </p:nvCxnSpPr>
        <p:spPr>
          <a:xfrm flipV="1">
            <a:off x="4740499" y="2926427"/>
            <a:ext cx="471094" cy="9446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8B959C9-ABC6-4EE0-80BB-BCB46648D904}"/>
              </a:ext>
            </a:extLst>
          </p:cNvPr>
          <p:cNvCxnSpPr>
            <a:cxnSpLocks/>
          </p:cNvCxnSpPr>
          <p:nvPr/>
        </p:nvCxnSpPr>
        <p:spPr>
          <a:xfrm>
            <a:off x="6302054" y="2926427"/>
            <a:ext cx="48313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7EFED4E-006B-4C5E-A8DC-4C7218270645}"/>
              </a:ext>
            </a:extLst>
          </p:cNvPr>
          <p:cNvSpPr/>
          <p:nvPr/>
        </p:nvSpPr>
        <p:spPr>
          <a:xfrm>
            <a:off x="6734537" y="3549562"/>
            <a:ext cx="1176490" cy="321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Weights </a:t>
            </a:r>
            <a:r>
              <a:rPr lang="el-GR" sz="1600" dirty="0">
                <a:latin typeface="Courier New" panose="02070309020205020404" pitchFamily="49" charset="0"/>
                <a:cs typeface="Courier New" panose="02070309020205020404" pitchFamily="49" charset="0"/>
              </a:rPr>
              <a:t>α</a:t>
            </a:r>
            <a:endParaRPr lang="cs-CZ" dirty="0"/>
          </a:p>
        </p:txBody>
      </p:sp>
      <p:sp>
        <p:nvSpPr>
          <p:cNvPr id="50" name="Rectangle 49">
            <a:extLst>
              <a:ext uri="{FF2B5EF4-FFF2-40B4-BE49-F238E27FC236}">
                <a16:creationId xmlns:a16="http://schemas.microsoft.com/office/drawing/2014/main" id="{2F1CFB25-291A-4D1E-906E-C9043CC2B8EA}"/>
              </a:ext>
            </a:extLst>
          </p:cNvPr>
          <p:cNvSpPr/>
          <p:nvPr/>
        </p:nvSpPr>
        <p:spPr>
          <a:xfrm>
            <a:off x="6734537" y="4114491"/>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Weighted sum</a:t>
            </a:r>
            <a:endParaRPr lang="cs-CZ" dirty="0"/>
          </a:p>
        </p:txBody>
      </p:sp>
      <p:cxnSp>
        <p:nvCxnSpPr>
          <p:cNvPr id="58" name="Straight Arrow Connector 57">
            <a:extLst>
              <a:ext uri="{FF2B5EF4-FFF2-40B4-BE49-F238E27FC236}">
                <a16:creationId xmlns:a16="http://schemas.microsoft.com/office/drawing/2014/main" id="{E541C20F-7599-44EC-8743-E44986A939A3}"/>
              </a:ext>
            </a:extLst>
          </p:cNvPr>
          <p:cNvCxnSpPr>
            <a:cxnSpLocks/>
            <a:stCxn id="18" idx="0"/>
            <a:endCxn id="50" idx="1"/>
          </p:cNvCxnSpPr>
          <p:nvPr/>
        </p:nvCxnSpPr>
        <p:spPr>
          <a:xfrm flipV="1">
            <a:off x="4809580" y="4511466"/>
            <a:ext cx="192495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7EC3B5F-7234-4EC8-93C5-238F91408033}"/>
              </a:ext>
            </a:extLst>
          </p:cNvPr>
          <p:cNvCxnSpPr>
            <a:cxnSpLocks/>
            <a:endCxn id="50" idx="1"/>
          </p:cNvCxnSpPr>
          <p:nvPr/>
        </p:nvCxnSpPr>
        <p:spPr>
          <a:xfrm flipV="1">
            <a:off x="5248250" y="4511466"/>
            <a:ext cx="1486287" cy="843584"/>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50CDA3C-8651-4110-B411-98E29D734252}"/>
              </a:ext>
            </a:extLst>
          </p:cNvPr>
          <p:cNvCxnSpPr>
            <a:cxnSpLocks/>
            <a:stCxn id="20" idx="0"/>
            <a:endCxn id="50" idx="1"/>
          </p:cNvCxnSpPr>
          <p:nvPr/>
        </p:nvCxnSpPr>
        <p:spPr>
          <a:xfrm flipV="1">
            <a:off x="5684927" y="4511466"/>
            <a:ext cx="1049610"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DC32E8B-F105-4DCA-9107-C14854173BFA}"/>
              </a:ext>
            </a:extLst>
          </p:cNvPr>
          <p:cNvCxnSpPr>
            <a:cxnSpLocks/>
            <a:stCxn id="19" idx="0"/>
            <a:endCxn id="50" idx="1"/>
          </p:cNvCxnSpPr>
          <p:nvPr/>
        </p:nvCxnSpPr>
        <p:spPr>
          <a:xfrm flipV="1">
            <a:off x="6125810" y="4511466"/>
            <a:ext cx="60872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CEDF0E4-2F41-45F9-8C4B-CEB423595B65}"/>
              </a:ext>
            </a:extLst>
          </p:cNvPr>
          <p:cNvCxnSpPr>
            <a:cxnSpLocks/>
          </p:cNvCxnSpPr>
          <p:nvPr/>
        </p:nvCxnSpPr>
        <p:spPr>
          <a:xfrm>
            <a:off x="7884161" y="4511466"/>
            <a:ext cx="5283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845431A-EA58-470C-88AA-12D9F24F23C7}"/>
              </a:ext>
            </a:extLst>
          </p:cNvPr>
          <p:cNvCxnSpPr>
            <a:cxnSpLocks/>
          </p:cNvCxnSpPr>
          <p:nvPr/>
        </p:nvCxnSpPr>
        <p:spPr>
          <a:xfrm flipH="1">
            <a:off x="7322782" y="331349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48A1015-EF83-448A-828E-3572EE16BE33}"/>
              </a:ext>
            </a:extLst>
          </p:cNvPr>
          <p:cNvCxnSpPr>
            <a:cxnSpLocks/>
          </p:cNvCxnSpPr>
          <p:nvPr/>
        </p:nvCxnSpPr>
        <p:spPr>
          <a:xfrm flipH="1">
            <a:off x="7303497" y="387464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7AE03B-2779-4BFE-B2FB-A80E09421F1A}"/>
              </a:ext>
            </a:extLst>
          </p:cNvPr>
          <p:cNvSpPr/>
          <p:nvPr/>
        </p:nvSpPr>
        <p:spPr>
          <a:xfrm>
            <a:off x="8491110" y="4189679"/>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TextBox 78">
            <a:extLst>
              <a:ext uri="{FF2B5EF4-FFF2-40B4-BE49-F238E27FC236}">
                <a16:creationId xmlns:a16="http://schemas.microsoft.com/office/drawing/2014/main" id="{19EDD70E-ED7D-4673-8EF9-2FD3231F167A}"/>
              </a:ext>
            </a:extLst>
          </p:cNvPr>
          <p:cNvSpPr txBox="1"/>
          <p:nvPr/>
        </p:nvSpPr>
        <p:spPr>
          <a:xfrm>
            <a:off x="1183855" y="5529631"/>
            <a:ext cx="2210670" cy="646331"/>
          </a:xfrm>
          <a:prstGeom prst="rect">
            <a:avLst/>
          </a:prstGeom>
          <a:noFill/>
        </p:spPr>
        <p:txBody>
          <a:bodyPr wrap="none" rtlCol="0">
            <a:spAutoFit/>
          </a:bodyPr>
          <a:lstStyle/>
          <a:p>
            <a:r>
              <a:rPr lang="en-US" dirty="0"/>
              <a:t>sequence of feature</a:t>
            </a:r>
          </a:p>
          <a:p>
            <a:r>
              <a:rPr lang="en-US" dirty="0"/>
              <a:t>vectors</a:t>
            </a:r>
            <a:endParaRPr lang="cs-CZ" dirty="0"/>
          </a:p>
        </p:txBody>
      </p:sp>
      <p:sp>
        <p:nvSpPr>
          <p:cNvPr id="80" name="TextBox 79">
            <a:extLst>
              <a:ext uri="{FF2B5EF4-FFF2-40B4-BE49-F238E27FC236}">
                <a16:creationId xmlns:a16="http://schemas.microsoft.com/office/drawing/2014/main" id="{136FEB91-E762-42EE-B48F-956C1057B31B}"/>
              </a:ext>
            </a:extLst>
          </p:cNvPr>
          <p:cNvSpPr txBox="1"/>
          <p:nvPr/>
        </p:nvSpPr>
        <p:spPr>
          <a:xfrm>
            <a:off x="8933771" y="4049800"/>
            <a:ext cx="2845907" cy="923330"/>
          </a:xfrm>
          <a:prstGeom prst="rect">
            <a:avLst/>
          </a:prstGeom>
          <a:noFill/>
        </p:spPr>
        <p:txBody>
          <a:bodyPr wrap="none" rtlCol="0">
            <a:spAutoFit/>
          </a:bodyPr>
          <a:lstStyle/>
          <a:p>
            <a:r>
              <a:rPr lang="en-US" dirty="0"/>
              <a:t>averaged feature vector c</a:t>
            </a:r>
            <a:r>
              <a:rPr lang="en-US" sz="1200" dirty="0"/>
              <a:t>i</a:t>
            </a:r>
            <a:endParaRPr lang="en-US" dirty="0"/>
          </a:p>
          <a:p>
            <a:r>
              <a:rPr lang="en-US" dirty="0"/>
              <a:t>with emphasized </a:t>
            </a:r>
          </a:p>
          <a:p>
            <a:r>
              <a:rPr lang="en-US" dirty="0"/>
              <a:t>important info</a:t>
            </a:r>
            <a:endParaRPr lang="cs-CZ" dirty="0"/>
          </a:p>
        </p:txBody>
      </p:sp>
      <p:pic>
        <p:nvPicPr>
          <p:cNvPr id="94" name="Picture 93">
            <a:extLst>
              <a:ext uri="{FF2B5EF4-FFF2-40B4-BE49-F238E27FC236}">
                <a16:creationId xmlns:a16="http://schemas.microsoft.com/office/drawing/2014/main" id="{263CF192-18F1-44F4-9E3F-18ECACF88D6C}"/>
              </a:ext>
            </a:extLst>
          </p:cNvPr>
          <p:cNvPicPr>
            <a:picLocks noChangeAspect="1"/>
          </p:cNvPicPr>
          <p:nvPr/>
        </p:nvPicPr>
        <p:blipFill>
          <a:blip r:embed="rId3"/>
          <a:stretch>
            <a:fillRect/>
          </a:stretch>
        </p:blipFill>
        <p:spPr>
          <a:xfrm>
            <a:off x="9006997" y="2331434"/>
            <a:ext cx="2327368" cy="1573432"/>
          </a:xfrm>
          <a:prstGeom prst="rect">
            <a:avLst/>
          </a:prstGeom>
        </p:spPr>
      </p:pic>
    </p:spTree>
    <p:extLst>
      <p:ext uri="{BB962C8B-B14F-4D97-AF65-F5344CB8AC3E}">
        <p14:creationId xmlns:p14="http://schemas.microsoft.com/office/powerpoint/2010/main" val="165769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a:t>
            </a:r>
            <a:endParaRPr lang="cs-CZ" b="1" dirty="0"/>
          </a:p>
        </p:txBody>
      </p:sp>
      <p:sp>
        <p:nvSpPr>
          <p:cNvPr id="3" name="Content Placeholder 2">
            <a:extLst>
              <a:ext uri="{FF2B5EF4-FFF2-40B4-BE49-F238E27FC236}">
                <a16:creationId xmlns:a16="http://schemas.microsoft.com/office/drawing/2014/main" id="{0D90D3B0-79DC-4A70-B2F0-7FF0963D794D}"/>
              </a:ext>
            </a:extLst>
          </p:cNvPr>
          <p:cNvSpPr>
            <a:spLocks noGrp="1"/>
          </p:cNvSpPr>
          <p:nvPr>
            <p:ph idx="1"/>
          </p:nvPr>
        </p:nvSpPr>
        <p:spPr>
          <a:xfrm>
            <a:off x="431801" y="765175"/>
            <a:ext cx="11521017" cy="1762041"/>
          </a:xfrm>
        </p:spPr>
        <p:txBody>
          <a:bodyPr/>
          <a:lstStyle/>
          <a:p>
            <a:r>
              <a:rPr lang="en-US" dirty="0"/>
              <a:t>We can use neural networks (for example RNNs) to convert one sequence of feature vectors to another</a:t>
            </a:r>
            <a:endParaRPr lang="cs-CZ"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28</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3444240" y="2995730"/>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4939408"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217364" y="3005222"/>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116628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8712532"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1166284" y="3658511"/>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8928524" y="3761184"/>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1166284" y="3155426"/>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5251204" y="2878427"/>
            <a:ext cx="1654364" cy="646331"/>
          </a:xfrm>
          <a:prstGeom prst="rect">
            <a:avLst/>
          </a:prstGeom>
          <a:noFill/>
        </p:spPr>
        <p:txBody>
          <a:bodyPr wrap="none" rtlCol="0">
            <a:spAutoFit/>
          </a:bodyPr>
          <a:lstStyle/>
          <a:p>
            <a:r>
              <a:rPr lang="en-US" dirty="0"/>
              <a:t>Intermediate </a:t>
            </a:r>
          </a:p>
          <a:p>
            <a:r>
              <a:rPr lang="en-US" dirty="0"/>
              <a:t>representation</a:t>
            </a:r>
          </a:p>
        </p:txBody>
      </p:sp>
      <p:sp>
        <p:nvSpPr>
          <p:cNvPr id="21" name="TextBox 20">
            <a:extLst>
              <a:ext uri="{FF2B5EF4-FFF2-40B4-BE49-F238E27FC236}">
                <a16:creationId xmlns:a16="http://schemas.microsoft.com/office/drawing/2014/main" id="{928427F0-B27E-4E92-8F88-DF3A1D413514}"/>
              </a:ext>
            </a:extLst>
          </p:cNvPr>
          <p:cNvSpPr txBox="1"/>
          <p:nvPr/>
        </p:nvSpPr>
        <p:spPr>
          <a:xfrm>
            <a:off x="5887649" y="3715328"/>
            <a:ext cx="513151" cy="369332"/>
          </a:xfrm>
          <a:prstGeom prst="rect">
            <a:avLst/>
          </a:prstGeom>
          <a:noFill/>
        </p:spPr>
        <p:txBody>
          <a:bodyPr wrap="square" rtlCol="0">
            <a:spAutoFit/>
          </a:bodyPr>
          <a:lstStyle/>
          <a:p>
            <a:r>
              <a:rPr lang="en-US" dirty="0"/>
              <a:t>H</a:t>
            </a:r>
            <a:endParaRPr lang="cs-CZ" dirty="0"/>
          </a:p>
        </p:txBody>
      </p:sp>
      <p:sp>
        <p:nvSpPr>
          <p:cNvPr id="22" name="TextBox 21">
            <a:extLst>
              <a:ext uri="{FF2B5EF4-FFF2-40B4-BE49-F238E27FC236}">
                <a16:creationId xmlns:a16="http://schemas.microsoft.com/office/drawing/2014/main" id="{653F42AA-AE07-4EF6-82B4-D40495774DEA}"/>
              </a:ext>
            </a:extLst>
          </p:cNvPr>
          <p:cNvSpPr txBox="1"/>
          <p:nvPr/>
        </p:nvSpPr>
        <p:spPr>
          <a:xfrm>
            <a:off x="8928524" y="3138440"/>
            <a:ext cx="1917513" cy="369332"/>
          </a:xfrm>
          <a:prstGeom prst="rect">
            <a:avLst/>
          </a:prstGeom>
          <a:noFill/>
        </p:spPr>
        <p:txBody>
          <a:bodyPr wrap="none" rtlCol="0">
            <a:spAutoFit/>
          </a:bodyPr>
          <a:lstStyle/>
          <a:p>
            <a:r>
              <a:rPr lang="en-US" dirty="0"/>
              <a:t>Output sequence</a:t>
            </a:r>
            <a:endParaRPr lang="cs-CZ" dirty="0"/>
          </a:p>
        </p:txBody>
      </p:sp>
    </p:spTree>
    <p:extLst>
      <p:ext uri="{BB962C8B-B14F-4D97-AF65-F5344CB8AC3E}">
        <p14:creationId xmlns:p14="http://schemas.microsoft.com/office/powerpoint/2010/main" val="188346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A75C-E300-4939-88A4-5CCF2FA0AD5D}"/>
              </a:ext>
            </a:extLst>
          </p:cNvPr>
          <p:cNvSpPr>
            <a:spLocks noGrp="1"/>
          </p:cNvSpPr>
          <p:nvPr>
            <p:ph type="title"/>
          </p:nvPr>
        </p:nvSpPr>
        <p:spPr/>
        <p:txBody>
          <a:bodyPr/>
          <a:lstStyle/>
          <a:p>
            <a:r>
              <a:rPr lang="en-US" b="1" dirty="0"/>
              <a:t>Sequence modelling</a:t>
            </a:r>
            <a:endParaRPr lang="cs-CZ" b="1" dirty="0"/>
          </a:p>
        </p:txBody>
      </p:sp>
      <p:sp>
        <p:nvSpPr>
          <p:cNvPr id="4" name="Footer Placeholder 3">
            <a:extLst>
              <a:ext uri="{FF2B5EF4-FFF2-40B4-BE49-F238E27FC236}">
                <a16:creationId xmlns:a16="http://schemas.microsoft.com/office/drawing/2014/main" id="{589DDD1A-D6CB-4CB5-BC28-621D71EF596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A7ADE28-30E7-42AC-A7CC-E063C955F0DF}"/>
              </a:ext>
            </a:extLst>
          </p:cNvPr>
          <p:cNvSpPr>
            <a:spLocks noGrp="1"/>
          </p:cNvSpPr>
          <p:nvPr>
            <p:ph type="sldNum" sz="quarter" idx="11"/>
          </p:nvPr>
        </p:nvSpPr>
        <p:spPr/>
        <p:txBody>
          <a:bodyPr/>
          <a:lstStyle/>
          <a:p>
            <a:fld id="{9D8AF741-9FED-4AF5-8D8D-027A7001248D}" type="slidenum">
              <a:rPr lang="en-US" smtClean="0"/>
              <a:pPr/>
              <a:t>29</a:t>
            </a:fld>
            <a:endParaRPr lang="en-US"/>
          </a:p>
        </p:txBody>
      </p:sp>
      <p:sp>
        <p:nvSpPr>
          <p:cNvPr id="9" name="TextBox 8">
            <a:extLst>
              <a:ext uri="{FF2B5EF4-FFF2-40B4-BE49-F238E27FC236}">
                <a16:creationId xmlns:a16="http://schemas.microsoft.com/office/drawing/2014/main" id="{15E4E4F9-9477-4C10-958D-B7407F065768}"/>
              </a:ext>
            </a:extLst>
          </p:cNvPr>
          <p:cNvSpPr txBox="1"/>
          <p:nvPr/>
        </p:nvSpPr>
        <p:spPr>
          <a:xfrm>
            <a:off x="7269797" y="5744494"/>
            <a:ext cx="4353499" cy="369332"/>
          </a:xfrm>
          <a:prstGeom prst="rect">
            <a:avLst/>
          </a:prstGeom>
          <a:noFill/>
        </p:spPr>
        <p:txBody>
          <a:bodyPr wrap="none" rtlCol="0">
            <a:spAutoFit/>
          </a:bodyPr>
          <a:lstStyle/>
          <a:p>
            <a:r>
              <a:rPr lang="en-US" dirty="0"/>
              <a:t>See </a:t>
            </a:r>
            <a:r>
              <a:rPr lang="cs-CZ" dirty="0"/>
              <a:t>https://theaisummer.com/attention/</a:t>
            </a:r>
          </a:p>
        </p:txBody>
      </p:sp>
      <p:pic>
        <p:nvPicPr>
          <p:cNvPr id="11" name="Picture 10">
            <a:extLst>
              <a:ext uri="{FF2B5EF4-FFF2-40B4-BE49-F238E27FC236}">
                <a16:creationId xmlns:a16="http://schemas.microsoft.com/office/drawing/2014/main" id="{1CA40F78-9CEC-49FE-AA1C-4EB851D5E334}"/>
              </a:ext>
            </a:extLst>
          </p:cNvPr>
          <p:cNvPicPr>
            <a:picLocks noChangeAspect="1"/>
          </p:cNvPicPr>
          <p:nvPr/>
        </p:nvPicPr>
        <p:blipFill>
          <a:blip r:embed="rId2"/>
          <a:stretch>
            <a:fillRect/>
          </a:stretch>
        </p:blipFill>
        <p:spPr>
          <a:xfrm>
            <a:off x="1190625" y="857698"/>
            <a:ext cx="5220335" cy="2280914"/>
          </a:xfrm>
          <a:prstGeom prst="rect">
            <a:avLst/>
          </a:prstGeom>
        </p:spPr>
      </p:pic>
      <p:pic>
        <p:nvPicPr>
          <p:cNvPr id="15" name="Picture 14">
            <a:extLst>
              <a:ext uri="{FF2B5EF4-FFF2-40B4-BE49-F238E27FC236}">
                <a16:creationId xmlns:a16="http://schemas.microsoft.com/office/drawing/2014/main" id="{115AA9D2-80E5-450C-AE38-279FBF2A0D83}"/>
              </a:ext>
            </a:extLst>
          </p:cNvPr>
          <p:cNvPicPr>
            <a:picLocks noChangeAspect="1"/>
          </p:cNvPicPr>
          <p:nvPr/>
        </p:nvPicPr>
        <p:blipFill>
          <a:blip r:embed="rId3"/>
          <a:stretch>
            <a:fillRect/>
          </a:stretch>
        </p:blipFill>
        <p:spPr>
          <a:xfrm>
            <a:off x="1792922" y="3407852"/>
            <a:ext cx="5476875" cy="2514600"/>
          </a:xfrm>
          <a:prstGeom prst="rect">
            <a:avLst/>
          </a:prstGeom>
        </p:spPr>
      </p:pic>
      <p:sp>
        <p:nvSpPr>
          <p:cNvPr id="16" name="Arrow: Up 15">
            <a:extLst>
              <a:ext uri="{FF2B5EF4-FFF2-40B4-BE49-F238E27FC236}">
                <a16:creationId xmlns:a16="http://schemas.microsoft.com/office/drawing/2014/main" id="{25782C15-6364-4F61-8939-2D8D0027632D}"/>
              </a:ext>
            </a:extLst>
          </p:cNvPr>
          <p:cNvSpPr/>
          <p:nvPr/>
        </p:nvSpPr>
        <p:spPr>
          <a:xfrm>
            <a:off x="4089399" y="3216478"/>
            <a:ext cx="441960"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6">
            <a:extLst>
              <a:ext uri="{FF2B5EF4-FFF2-40B4-BE49-F238E27FC236}">
                <a16:creationId xmlns:a16="http://schemas.microsoft.com/office/drawing/2014/main" id="{725504D7-4EB4-4643-B7E1-7728C6164376}"/>
              </a:ext>
            </a:extLst>
          </p:cNvPr>
          <p:cNvSpPr txBox="1"/>
          <p:nvPr/>
        </p:nvSpPr>
        <p:spPr>
          <a:xfrm>
            <a:off x="3586697" y="695170"/>
            <a:ext cx="1005403" cy="369332"/>
          </a:xfrm>
          <a:prstGeom prst="rect">
            <a:avLst/>
          </a:prstGeom>
          <a:noFill/>
        </p:spPr>
        <p:txBody>
          <a:bodyPr wrap="none" rtlCol="0">
            <a:spAutoFit/>
          </a:bodyPr>
          <a:lstStyle/>
          <a:p>
            <a:r>
              <a:rPr lang="en-US" dirty="0"/>
              <a:t>symbols</a:t>
            </a:r>
            <a:endParaRPr lang="cs-CZ" dirty="0"/>
          </a:p>
        </p:txBody>
      </p:sp>
      <p:sp>
        <p:nvSpPr>
          <p:cNvPr id="18" name="TextBox 17">
            <a:extLst>
              <a:ext uri="{FF2B5EF4-FFF2-40B4-BE49-F238E27FC236}">
                <a16:creationId xmlns:a16="http://schemas.microsoft.com/office/drawing/2014/main" id="{F243C287-9C95-4361-88E9-3CE4126846EC}"/>
              </a:ext>
            </a:extLst>
          </p:cNvPr>
          <p:cNvSpPr txBox="1"/>
          <p:nvPr/>
        </p:nvSpPr>
        <p:spPr>
          <a:xfrm>
            <a:off x="8165426" y="4313168"/>
            <a:ext cx="1281120" cy="461665"/>
          </a:xfrm>
          <a:prstGeom prst="rect">
            <a:avLst/>
          </a:prstGeom>
          <a:noFill/>
        </p:spPr>
        <p:txBody>
          <a:bodyPr wrap="none" rtlCol="0">
            <a:spAutoFit/>
          </a:bodyPr>
          <a:lstStyle/>
          <a:p>
            <a:r>
              <a:rPr lang="en-US" sz="2400" dirty="0"/>
              <a:t>Encoder</a:t>
            </a:r>
            <a:endParaRPr lang="cs-CZ" sz="2400" dirty="0"/>
          </a:p>
        </p:txBody>
      </p:sp>
      <p:sp>
        <p:nvSpPr>
          <p:cNvPr id="20" name="TextBox 19">
            <a:extLst>
              <a:ext uri="{FF2B5EF4-FFF2-40B4-BE49-F238E27FC236}">
                <a16:creationId xmlns:a16="http://schemas.microsoft.com/office/drawing/2014/main" id="{37F7E2B2-EFB8-45B6-8DD9-C0DC37E79CE4}"/>
              </a:ext>
            </a:extLst>
          </p:cNvPr>
          <p:cNvSpPr txBox="1"/>
          <p:nvPr/>
        </p:nvSpPr>
        <p:spPr>
          <a:xfrm>
            <a:off x="8139778" y="2104872"/>
            <a:ext cx="1306768" cy="461665"/>
          </a:xfrm>
          <a:prstGeom prst="rect">
            <a:avLst/>
          </a:prstGeom>
          <a:noFill/>
        </p:spPr>
        <p:txBody>
          <a:bodyPr wrap="none" rtlCol="0">
            <a:spAutoFit/>
          </a:bodyPr>
          <a:lstStyle/>
          <a:p>
            <a:r>
              <a:rPr lang="en-US" sz="2400" dirty="0"/>
              <a:t>Decoder</a:t>
            </a:r>
            <a:endParaRPr lang="cs-CZ" sz="2400" dirty="0"/>
          </a:p>
        </p:txBody>
      </p:sp>
    </p:spTree>
    <p:extLst>
      <p:ext uri="{BB962C8B-B14F-4D97-AF65-F5344CB8AC3E}">
        <p14:creationId xmlns:p14="http://schemas.microsoft.com/office/powerpoint/2010/main" val="90589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7178" descr="A screenshot of a cell phone&#10;&#10;Description automatically generated">
            <a:extLst>
              <a:ext uri="{FF2B5EF4-FFF2-40B4-BE49-F238E27FC236}">
                <a16:creationId xmlns:a16="http://schemas.microsoft.com/office/drawing/2014/main" id="{06A68637-AFB6-433D-91E1-5388F07B0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594" y="1341786"/>
            <a:ext cx="8963347" cy="3844804"/>
          </a:xfrm>
          <a:prstGeom prst="rect">
            <a:avLst/>
          </a:prstGeom>
        </p:spPr>
      </p:pic>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98" y="2204358"/>
            <a:ext cx="2124669" cy="212466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322529B-8193-4C82-B98A-1582F50B8019}"/>
              </a:ext>
            </a:extLst>
          </p:cNvPr>
          <p:cNvSpPr/>
          <p:nvPr/>
        </p:nvSpPr>
        <p:spPr>
          <a:xfrm>
            <a:off x="2653170" y="291795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0" name="Group 29">
            <a:extLst>
              <a:ext uri="{FF2B5EF4-FFF2-40B4-BE49-F238E27FC236}">
                <a16:creationId xmlns:a16="http://schemas.microsoft.com/office/drawing/2014/main" id="{7549720A-8542-4EE9-8FDB-927E75D9259D}"/>
              </a:ext>
            </a:extLst>
          </p:cNvPr>
          <p:cNvGrpSpPr/>
          <p:nvPr/>
        </p:nvGrpSpPr>
        <p:grpSpPr>
          <a:xfrm>
            <a:off x="4686604" y="1638481"/>
            <a:ext cx="5902463" cy="3101546"/>
            <a:chOff x="4831492" y="1594791"/>
            <a:chExt cx="6332061" cy="2234645"/>
          </a:xfrm>
        </p:grpSpPr>
        <p:cxnSp>
          <p:nvCxnSpPr>
            <p:cNvPr id="11" name="Straight Connector 10">
              <a:extLst>
                <a:ext uri="{FF2B5EF4-FFF2-40B4-BE49-F238E27FC236}">
                  <a16:creationId xmlns:a16="http://schemas.microsoft.com/office/drawing/2014/main" id="{1DC0781D-C6A7-44CD-9203-BD620118BE7C}"/>
                </a:ext>
              </a:extLst>
            </p:cNvPr>
            <p:cNvCxnSpPr/>
            <p:nvPr/>
          </p:nvCxnSpPr>
          <p:spPr>
            <a:xfrm>
              <a:off x="4831492"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CB1007-9E4A-4D0D-809B-66EB4ADE41B4}"/>
                </a:ext>
              </a:extLst>
            </p:cNvPr>
            <p:cNvCxnSpPr/>
            <p:nvPr/>
          </p:nvCxnSpPr>
          <p:spPr>
            <a:xfrm>
              <a:off x="519395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8B129A-BEA6-4936-A1E3-2DD103DC0365}"/>
                </a:ext>
              </a:extLst>
            </p:cNvPr>
            <p:cNvCxnSpPr/>
            <p:nvPr/>
          </p:nvCxnSpPr>
          <p:spPr>
            <a:xfrm>
              <a:off x="553994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193717-F8B4-4E1F-855F-4EB4CE8CAFDD}"/>
                </a:ext>
              </a:extLst>
            </p:cNvPr>
            <p:cNvCxnSpPr/>
            <p:nvPr/>
          </p:nvCxnSpPr>
          <p:spPr>
            <a:xfrm>
              <a:off x="589928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DBB920-407E-4682-A379-189C58961F52}"/>
                </a:ext>
              </a:extLst>
            </p:cNvPr>
            <p:cNvCxnSpPr/>
            <p:nvPr/>
          </p:nvCxnSpPr>
          <p:spPr>
            <a:xfrm>
              <a:off x="624627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E235A9-19FF-4038-9C59-AAF9596E8C31}"/>
                </a:ext>
              </a:extLst>
            </p:cNvPr>
            <p:cNvCxnSpPr/>
            <p:nvPr/>
          </p:nvCxnSpPr>
          <p:spPr>
            <a:xfrm>
              <a:off x="658331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2520EE-C91A-4E1E-9328-8950902A2FAD}"/>
                </a:ext>
              </a:extLst>
            </p:cNvPr>
            <p:cNvCxnSpPr/>
            <p:nvPr/>
          </p:nvCxnSpPr>
          <p:spPr>
            <a:xfrm>
              <a:off x="693342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D7F7D-B225-42F4-A904-B614AD7D6EF4}"/>
                </a:ext>
              </a:extLst>
            </p:cNvPr>
            <p:cNvCxnSpPr/>
            <p:nvPr/>
          </p:nvCxnSpPr>
          <p:spPr>
            <a:xfrm>
              <a:off x="7291770"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400E10-F2CD-473E-B035-2C485000034D}"/>
                </a:ext>
              </a:extLst>
            </p:cNvPr>
            <p:cNvCxnSpPr/>
            <p:nvPr/>
          </p:nvCxnSpPr>
          <p:spPr>
            <a:xfrm>
              <a:off x="765011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DD5724-2D38-4F4E-881F-790B7C44ACE7}"/>
                </a:ext>
              </a:extLst>
            </p:cNvPr>
            <p:cNvCxnSpPr/>
            <p:nvPr/>
          </p:nvCxnSpPr>
          <p:spPr>
            <a:xfrm>
              <a:off x="799610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3696C8-4AF3-4E58-920C-C6BA8FE8E518}"/>
                </a:ext>
              </a:extLst>
            </p:cNvPr>
            <p:cNvCxnSpPr/>
            <p:nvPr/>
          </p:nvCxnSpPr>
          <p:spPr>
            <a:xfrm>
              <a:off x="834209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CA3A38-382D-4475-9647-B2B726A881C2}"/>
                </a:ext>
              </a:extLst>
            </p:cNvPr>
            <p:cNvCxnSpPr/>
            <p:nvPr/>
          </p:nvCxnSpPr>
          <p:spPr>
            <a:xfrm>
              <a:off x="870455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748CD6-F882-4928-8BFA-BCAE9D7FD0A8}"/>
                </a:ext>
              </a:extLst>
            </p:cNvPr>
            <p:cNvCxnSpPr/>
            <p:nvPr/>
          </p:nvCxnSpPr>
          <p:spPr>
            <a:xfrm>
              <a:off x="9042311" y="1594791"/>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470C47-3003-4736-9D88-C6A6E01E0D5E}"/>
                </a:ext>
              </a:extLst>
            </p:cNvPr>
            <p:cNvCxnSpPr/>
            <p:nvPr/>
          </p:nvCxnSpPr>
          <p:spPr>
            <a:xfrm>
              <a:off x="940663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AED712-5086-42BC-8A85-C2F06D8830B5}"/>
                </a:ext>
              </a:extLst>
            </p:cNvPr>
            <p:cNvCxnSpPr/>
            <p:nvPr/>
          </p:nvCxnSpPr>
          <p:spPr>
            <a:xfrm>
              <a:off x="9750764" y="1595158"/>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768089-6DC1-4B18-B338-B58F3DD9F865}"/>
                </a:ext>
              </a:extLst>
            </p:cNvPr>
            <p:cNvCxnSpPr/>
            <p:nvPr/>
          </p:nvCxnSpPr>
          <p:spPr>
            <a:xfrm>
              <a:off x="1009945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4A18D2-A1C2-410F-AC70-8DFB7881FD1C}"/>
                </a:ext>
              </a:extLst>
            </p:cNvPr>
            <p:cNvCxnSpPr/>
            <p:nvPr/>
          </p:nvCxnSpPr>
          <p:spPr>
            <a:xfrm>
              <a:off x="1044686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F9DB85-7342-4A3A-B826-73CC8A62539F}"/>
                </a:ext>
              </a:extLst>
            </p:cNvPr>
            <p:cNvCxnSpPr/>
            <p:nvPr/>
          </p:nvCxnSpPr>
          <p:spPr>
            <a:xfrm>
              <a:off x="1079541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79A9D2-1AE7-447B-B660-61639129865A}"/>
                </a:ext>
              </a:extLst>
            </p:cNvPr>
            <p:cNvCxnSpPr/>
            <p:nvPr/>
          </p:nvCxnSpPr>
          <p:spPr>
            <a:xfrm>
              <a:off x="1116355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71" name="TextBox 7170">
            <a:extLst>
              <a:ext uri="{FF2B5EF4-FFF2-40B4-BE49-F238E27FC236}">
                <a16:creationId xmlns:a16="http://schemas.microsoft.com/office/drawing/2014/main" id="{95DCA738-31BE-46D3-AB0F-B29EA43F4EAB}"/>
              </a:ext>
            </a:extLst>
          </p:cNvPr>
          <p:cNvSpPr txBox="1"/>
          <p:nvPr/>
        </p:nvSpPr>
        <p:spPr>
          <a:xfrm>
            <a:off x="3909133" y="5013112"/>
            <a:ext cx="5799070" cy="461665"/>
          </a:xfrm>
          <a:prstGeom prst="rect">
            <a:avLst/>
          </a:prstGeom>
          <a:noFill/>
        </p:spPr>
        <p:txBody>
          <a:bodyPr wrap="square" rtlCol="0">
            <a:spAutoFit/>
          </a:bodyPr>
          <a:lstStyle/>
          <a:p>
            <a:r>
              <a:rPr lang="en-US" sz="2400" dirty="0"/>
              <a:t>A waveform is split into small chunks</a:t>
            </a:r>
            <a:endParaRPr lang="cs-CZ" sz="2400" dirty="0"/>
          </a:p>
        </p:txBody>
      </p:sp>
      <p:sp>
        <p:nvSpPr>
          <p:cNvPr id="3" name="Footer Placeholder 2">
            <a:extLst>
              <a:ext uri="{FF2B5EF4-FFF2-40B4-BE49-F238E27FC236}">
                <a16:creationId xmlns:a16="http://schemas.microsoft.com/office/drawing/2014/main" id="{E7B96D88-7297-4EF4-B604-A4B6A17A58AE}"/>
              </a:ext>
            </a:extLst>
          </p:cNvPr>
          <p:cNvSpPr>
            <a:spLocks noGrp="1"/>
          </p:cNvSpPr>
          <p:nvPr>
            <p:ph type="ftr" sz="quarter" idx="10"/>
          </p:nvPr>
        </p:nvSpPr>
        <p:spPr/>
        <p:txBody>
          <a:bodyPr/>
          <a:lstStyle/>
          <a:p>
            <a:r>
              <a:rPr lang="en-US"/>
              <a:t>ASR lecture</a:t>
            </a:r>
            <a:endParaRPr lang="en-US" dirty="0"/>
          </a:p>
        </p:txBody>
      </p:sp>
      <p:sp>
        <p:nvSpPr>
          <p:cNvPr id="29" name="Title 2">
            <a:extLst>
              <a:ext uri="{FF2B5EF4-FFF2-40B4-BE49-F238E27FC236}">
                <a16:creationId xmlns:a16="http://schemas.microsoft.com/office/drawing/2014/main" id="{B5CACE6B-1027-4FE7-B808-60C441164103}"/>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Feature extraction</a:t>
            </a:r>
          </a:p>
        </p:txBody>
      </p:sp>
      <p:sp>
        <p:nvSpPr>
          <p:cNvPr id="4" name="Slide Number Placeholder 3">
            <a:extLst>
              <a:ext uri="{FF2B5EF4-FFF2-40B4-BE49-F238E27FC236}">
                <a16:creationId xmlns:a16="http://schemas.microsoft.com/office/drawing/2014/main" id="{5A9BE718-845F-4235-9E12-C0D3CBC3A57F}"/>
              </a:ext>
            </a:extLst>
          </p:cNvPr>
          <p:cNvSpPr>
            <a:spLocks noGrp="1"/>
          </p:cNvSpPr>
          <p:nvPr>
            <p:ph type="sldNum" sz="quarter" idx="11"/>
          </p:nvPr>
        </p:nvSpPr>
        <p:spPr/>
        <p:txBody>
          <a:bodyPr/>
          <a:lstStyle/>
          <a:p>
            <a:fld id="{9D8AF741-9FED-4AF5-8D8D-027A7001248D}" type="slidenum">
              <a:rPr lang="en-US" smtClean="0"/>
              <a:pPr/>
              <a:t>3</a:t>
            </a:fld>
            <a:endParaRPr lang="en-US"/>
          </a:p>
        </p:txBody>
      </p:sp>
    </p:spTree>
    <p:extLst>
      <p:ext uri="{BB962C8B-B14F-4D97-AF65-F5344CB8AC3E}">
        <p14:creationId xmlns:p14="http://schemas.microsoft.com/office/powerpoint/2010/main" val="5331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 with attention</a:t>
            </a:r>
            <a:endParaRPr lang="cs-CZ" b="1"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30</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2453840"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3949008" y="3675035"/>
            <a:ext cx="10876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688343"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61355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9183511" y="3620385"/>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613554" y="3658511"/>
            <a:ext cx="18402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9399503" y="3723059"/>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613554" y="3199489"/>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3665654" y="1986762"/>
            <a:ext cx="1654364" cy="646331"/>
          </a:xfrm>
          <a:prstGeom prst="rect">
            <a:avLst/>
          </a:prstGeom>
          <a:noFill/>
        </p:spPr>
        <p:txBody>
          <a:bodyPr wrap="none" rtlCol="0">
            <a:spAutoFit/>
          </a:bodyPr>
          <a:lstStyle/>
          <a:p>
            <a:pPr algn="ctr"/>
            <a:r>
              <a:rPr lang="en-US" dirty="0"/>
              <a:t>intermediate </a:t>
            </a:r>
          </a:p>
          <a:p>
            <a:pPr algn="ctr"/>
            <a:r>
              <a:rPr lang="en-US" dirty="0"/>
              <a:t>representation</a:t>
            </a:r>
          </a:p>
        </p:txBody>
      </p:sp>
      <p:sp>
        <p:nvSpPr>
          <p:cNvPr id="22" name="TextBox 21">
            <a:extLst>
              <a:ext uri="{FF2B5EF4-FFF2-40B4-BE49-F238E27FC236}">
                <a16:creationId xmlns:a16="http://schemas.microsoft.com/office/drawing/2014/main" id="{653F42AA-AE07-4EF6-82B4-D40495774DEA}"/>
              </a:ext>
            </a:extLst>
          </p:cNvPr>
          <p:cNvSpPr txBox="1"/>
          <p:nvPr/>
        </p:nvSpPr>
        <p:spPr>
          <a:xfrm>
            <a:off x="9399503" y="3199489"/>
            <a:ext cx="1917513" cy="369332"/>
          </a:xfrm>
          <a:prstGeom prst="rect">
            <a:avLst/>
          </a:prstGeom>
          <a:noFill/>
        </p:spPr>
        <p:txBody>
          <a:bodyPr wrap="none" rtlCol="0">
            <a:spAutoFit/>
          </a:bodyPr>
          <a:lstStyle/>
          <a:p>
            <a:r>
              <a:rPr lang="en-US" dirty="0"/>
              <a:t>Output sequence</a:t>
            </a:r>
            <a:endParaRPr lang="cs-CZ" dirty="0"/>
          </a:p>
        </p:txBody>
      </p:sp>
      <p:sp>
        <p:nvSpPr>
          <p:cNvPr id="18" name="Rectangle 17">
            <a:extLst>
              <a:ext uri="{FF2B5EF4-FFF2-40B4-BE49-F238E27FC236}">
                <a16:creationId xmlns:a16="http://schemas.microsoft.com/office/drawing/2014/main" id="{70734CA9-9869-4178-9823-E600FC28EE7B}"/>
              </a:ext>
            </a:extLst>
          </p:cNvPr>
          <p:cNvSpPr/>
          <p:nvPr/>
        </p:nvSpPr>
        <p:spPr>
          <a:xfrm>
            <a:off x="5036664" y="2957603"/>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Attention</a:t>
            </a:r>
            <a:endParaRPr lang="cs-CZ" dirty="0"/>
          </a:p>
        </p:txBody>
      </p:sp>
      <p:cxnSp>
        <p:nvCxnSpPr>
          <p:cNvPr id="23" name="Straight Arrow Connector 22">
            <a:extLst>
              <a:ext uri="{FF2B5EF4-FFF2-40B4-BE49-F238E27FC236}">
                <a16:creationId xmlns:a16="http://schemas.microsoft.com/office/drawing/2014/main" id="{0BD6945F-CF79-4AD1-A1A1-C242C2F27D6E}"/>
              </a:ext>
            </a:extLst>
          </p:cNvPr>
          <p:cNvCxnSpPr>
            <a:cxnSpLocks/>
          </p:cNvCxnSpPr>
          <p:nvPr/>
        </p:nvCxnSpPr>
        <p:spPr>
          <a:xfrm>
            <a:off x="6531832" y="3240499"/>
            <a:ext cx="115651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F167F8E-ED4C-458C-B5A6-56BB7747881C}"/>
              </a:ext>
            </a:extLst>
          </p:cNvPr>
          <p:cNvCxnSpPr>
            <a:cxnSpLocks/>
          </p:cNvCxnSpPr>
          <p:nvPr/>
        </p:nvCxnSpPr>
        <p:spPr>
          <a:xfrm flipH="1">
            <a:off x="6544818" y="4064139"/>
            <a:ext cx="113053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D9DAF1-36DF-4165-9A54-655E23B7930A}"/>
              </a:ext>
            </a:extLst>
          </p:cNvPr>
          <p:cNvCxnSpPr>
            <a:cxnSpLocks/>
          </p:cNvCxnSpPr>
          <p:nvPr/>
        </p:nvCxnSpPr>
        <p:spPr>
          <a:xfrm flipV="1">
            <a:off x="4492836" y="2738971"/>
            <a:ext cx="0" cy="93606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3DE851-A7EA-43DA-9153-DF0FFC3C4156}"/>
              </a:ext>
            </a:extLst>
          </p:cNvPr>
          <p:cNvSpPr txBox="1"/>
          <p:nvPr/>
        </p:nvSpPr>
        <p:spPr>
          <a:xfrm>
            <a:off x="6278063" y="2143458"/>
            <a:ext cx="1631985" cy="369332"/>
          </a:xfrm>
          <a:prstGeom prst="rect">
            <a:avLst/>
          </a:prstGeom>
          <a:noFill/>
        </p:spPr>
        <p:txBody>
          <a:bodyPr wrap="none" rtlCol="0">
            <a:spAutoFit/>
          </a:bodyPr>
          <a:lstStyle/>
          <a:p>
            <a:r>
              <a:rPr lang="en-US" dirty="0"/>
              <a:t>context vector</a:t>
            </a:r>
          </a:p>
        </p:txBody>
      </p:sp>
      <p:cxnSp>
        <p:nvCxnSpPr>
          <p:cNvPr id="29" name="Straight Connector 28">
            <a:extLst>
              <a:ext uri="{FF2B5EF4-FFF2-40B4-BE49-F238E27FC236}">
                <a16:creationId xmlns:a16="http://schemas.microsoft.com/office/drawing/2014/main" id="{5FFB57C6-1038-4781-AF58-0250CAD44A3C}"/>
              </a:ext>
            </a:extLst>
          </p:cNvPr>
          <p:cNvCxnSpPr>
            <a:cxnSpLocks/>
          </p:cNvCxnSpPr>
          <p:nvPr/>
        </p:nvCxnSpPr>
        <p:spPr>
          <a:xfrm flipV="1">
            <a:off x="7110085" y="2489571"/>
            <a:ext cx="0" cy="750928"/>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90676B5-62E5-49FE-8D8E-F9BA0D6629A4}"/>
              </a:ext>
            </a:extLst>
          </p:cNvPr>
          <p:cNvSpPr txBox="1"/>
          <p:nvPr/>
        </p:nvSpPr>
        <p:spPr>
          <a:xfrm>
            <a:off x="6313098" y="4703113"/>
            <a:ext cx="1879041" cy="646331"/>
          </a:xfrm>
          <a:prstGeom prst="rect">
            <a:avLst/>
          </a:prstGeom>
          <a:noFill/>
        </p:spPr>
        <p:txBody>
          <a:bodyPr wrap="none" rtlCol="0">
            <a:spAutoFit/>
          </a:bodyPr>
          <a:lstStyle/>
          <a:p>
            <a:pPr algn="ctr"/>
            <a:r>
              <a:rPr lang="en-US" dirty="0"/>
              <a:t>state vector</a:t>
            </a:r>
          </a:p>
          <a:p>
            <a:pPr algn="ctr"/>
            <a:r>
              <a:rPr lang="en-US" dirty="0"/>
              <a:t>output sequence</a:t>
            </a:r>
          </a:p>
        </p:txBody>
      </p:sp>
      <p:cxnSp>
        <p:nvCxnSpPr>
          <p:cNvPr id="32" name="Straight Connector 31">
            <a:extLst>
              <a:ext uri="{FF2B5EF4-FFF2-40B4-BE49-F238E27FC236}">
                <a16:creationId xmlns:a16="http://schemas.microsoft.com/office/drawing/2014/main" id="{6215A3FE-9049-4DBB-A0EF-70594074F8A2}"/>
              </a:ext>
            </a:extLst>
          </p:cNvPr>
          <p:cNvCxnSpPr>
            <a:cxnSpLocks/>
          </p:cNvCxnSpPr>
          <p:nvPr/>
        </p:nvCxnSpPr>
        <p:spPr>
          <a:xfrm flipV="1">
            <a:off x="7110085" y="4084660"/>
            <a:ext cx="0" cy="61845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4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D006-6C31-4CE2-889C-C5B9FA9F192F}"/>
              </a:ext>
            </a:extLst>
          </p:cNvPr>
          <p:cNvSpPr>
            <a:spLocks noGrp="1"/>
          </p:cNvSpPr>
          <p:nvPr>
            <p:ph type="title"/>
          </p:nvPr>
        </p:nvSpPr>
        <p:spPr/>
        <p:txBody>
          <a:bodyPr/>
          <a:lstStyle/>
          <a:p>
            <a:r>
              <a:rPr lang="en-US" b="1" dirty="0"/>
              <a:t>Listen, Attend and Spell ASR System</a:t>
            </a:r>
            <a:endParaRPr lang="cs-CZ" dirty="0"/>
          </a:p>
        </p:txBody>
      </p:sp>
      <p:pic>
        <p:nvPicPr>
          <p:cNvPr id="7" name="Content Placeholder 6">
            <a:extLst>
              <a:ext uri="{FF2B5EF4-FFF2-40B4-BE49-F238E27FC236}">
                <a16:creationId xmlns:a16="http://schemas.microsoft.com/office/drawing/2014/main" id="{5230D002-5631-4188-9E8D-A725AA7F220E}"/>
              </a:ext>
            </a:extLst>
          </p:cNvPr>
          <p:cNvPicPr>
            <a:picLocks noGrp="1" noChangeAspect="1"/>
          </p:cNvPicPr>
          <p:nvPr>
            <p:ph idx="1"/>
          </p:nvPr>
        </p:nvPicPr>
        <p:blipFill>
          <a:blip r:embed="rId2"/>
          <a:stretch>
            <a:fillRect/>
          </a:stretch>
        </p:blipFill>
        <p:spPr>
          <a:xfrm>
            <a:off x="458101" y="546910"/>
            <a:ext cx="5253549" cy="5874746"/>
          </a:xfrm>
        </p:spPr>
      </p:pic>
      <p:sp>
        <p:nvSpPr>
          <p:cNvPr id="4" name="Footer Placeholder 3">
            <a:extLst>
              <a:ext uri="{FF2B5EF4-FFF2-40B4-BE49-F238E27FC236}">
                <a16:creationId xmlns:a16="http://schemas.microsoft.com/office/drawing/2014/main" id="{CDB8B9D9-96DA-4A1E-972A-C0628CDFE2FE}"/>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4421C77-D18E-480E-9186-FC56BC359DAC}"/>
              </a:ext>
            </a:extLst>
          </p:cNvPr>
          <p:cNvSpPr>
            <a:spLocks noGrp="1"/>
          </p:cNvSpPr>
          <p:nvPr>
            <p:ph type="sldNum" sz="quarter" idx="11"/>
          </p:nvPr>
        </p:nvSpPr>
        <p:spPr/>
        <p:txBody>
          <a:bodyPr/>
          <a:lstStyle/>
          <a:p>
            <a:fld id="{9D8AF741-9FED-4AF5-8D8D-027A7001248D}" type="slidenum">
              <a:rPr lang="en-US" smtClean="0"/>
              <a:pPr/>
              <a:t>31</a:t>
            </a:fld>
            <a:endParaRPr lang="en-US"/>
          </a:p>
        </p:txBody>
      </p:sp>
      <p:sp>
        <p:nvSpPr>
          <p:cNvPr id="8" name="TextBox 7">
            <a:extLst>
              <a:ext uri="{FF2B5EF4-FFF2-40B4-BE49-F238E27FC236}">
                <a16:creationId xmlns:a16="http://schemas.microsoft.com/office/drawing/2014/main" id="{83D5DAB0-8C3D-4371-ACC6-13B5C805C630}"/>
              </a:ext>
            </a:extLst>
          </p:cNvPr>
          <p:cNvSpPr txBox="1"/>
          <p:nvPr/>
        </p:nvSpPr>
        <p:spPr>
          <a:xfrm>
            <a:off x="5747819" y="5019040"/>
            <a:ext cx="6148543" cy="923330"/>
          </a:xfrm>
          <a:prstGeom prst="rect">
            <a:avLst/>
          </a:prstGeom>
          <a:noFill/>
        </p:spPr>
        <p:txBody>
          <a:bodyPr wrap="none" rtlCol="0">
            <a:spAutoFit/>
          </a:bodyPr>
          <a:lstStyle/>
          <a:p>
            <a:pPr marL="285750" indent="-285750">
              <a:buFont typeface="Arial" panose="020B0604020202020204" pitchFamily="34" charset="0"/>
              <a:buChar char="•"/>
            </a:pPr>
            <a:r>
              <a:rPr lang="en-US" dirty="0"/>
              <a:t>BLSTM with pyramid structure</a:t>
            </a:r>
          </a:p>
          <a:p>
            <a:pPr marL="285750" indent="-285750">
              <a:buFont typeface="Arial" panose="020B0604020202020204" pitchFamily="34" charset="0"/>
              <a:buChar char="•"/>
            </a:pPr>
            <a:r>
              <a:rPr lang="en-US" dirty="0"/>
              <a:t>Each higher layer reduces the resolution 2x (8x in total)</a:t>
            </a:r>
          </a:p>
          <a:p>
            <a:pPr marL="285750" indent="-285750">
              <a:buFont typeface="Arial" panose="020B0604020202020204" pitchFamily="34" charset="0"/>
              <a:buChar char="•"/>
            </a:pPr>
            <a:r>
              <a:rPr lang="en-US" dirty="0"/>
              <a:t>The reduction is done by vector concatenation </a:t>
            </a:r>
            <a:endParaRPr lang="cs-CZ" dirty="0"/>
          </a:p>
        </p:txBody>
      </p:sp>
      <p:sp>
        <p:nvSpPr>
          <p:cNvPr id="9" name="TextBox 8">
            <a:extLst>
              <a:ext uri="{FF2B5EF4-FFF2-40B4-BE49-F238E27FC236}">
                <a16:creationId xmlns:a16="http://schemas.microsoft.com/office/drawing/2014/main" id="{17B34766-7D83-4AAC-87F5-A6CC5610871B}"/>
              </a:ext>
            </a:extLst>
          </p:cNvPr>
          <p:cNvSpPr txBox="1"/>
          <p:nvPr/>
        </p:nvSpPr>
        <p:spPr>
          <a:xfrm>
            <a:off x="5747818" y="3697207"/>
            <a:ext cx="5289718" cy="369332"/>
          </a:xfrm>
          <a:prstGeom prst="rect">
            <a:avLst/>
          </a:prstGeom>
          <a:noFill/>
        </p:spPr>
        <p:txBody>
          <a:bodyPr wrap="none" rtlCol="0">
            <a:spAutoFit/>
          </a:bodyPr>
          <a:lstStyle/>
          <a:p>
            <a:r>
              <a:rPr lang="en-US" dirty="0"/>
              <a:t>The sequence is compressed to a fixed size vector</a:t>
            </a:r>
            <a:endParaRPr lang="cs-CZ" dirty="0"/>
          </a:p>
        </p:txBody>
      </p:sp>
      <p:pic>
        <p:nvPicPr>
          <p:cNvPr id="11" name="Picture 10">
            <a:extLst>
              <a:ext uri="{FF2B5EF4-FFF2-40B4-BE49-F238E27FC236}">
                <a16:creationId xmlns:a16="http://schemas.microsoft.com/office/drawing/2014/main" id="{BCCA09D2-54C3-4DA4-BEF7-EEEF94F298D8}"/>
              </a:ext>
            </a:extLst>
          </p:cNvPr>
          <p:cNvPicPr>
            <a:picLocks noChangeAspect="1"/>
          </p:cNvPicPr>
          <p:nvPr/>
        </p:nvPicPr>
        <p:blipFill>
          <a:blip r:embed="rId3"/>
          <a:stretch>
            <a:fillRect/>
          </a:stretch>
        </p:blipFill>
        <p:spPr>
          <a:xfrm>
            <a:off x="5376333" y="2184641"/>
            <a:ext cx="4376273" cy="1043664"/>
          </a:xfrm>
          <a:prstGeom prst="rect">
            <a:avLst/>
          </a:prstGeom>
        </p:spPr>
      </p:pic>
      <p:pic>
        <p:nvPicPr>
          <p:cNvPr id="13" name="Picture 12">
            <a:extLst>
              <a:ext uri="{FF2B5EF4-FFF2-40B4-BE49-F238E27FC236}">
                <a16:creationId xmlns:a16="http://schemas.microsoft.com/office/drawing/2014/main" id="{EEB59B42-CACD-4902-8CA3-7901D85B79A5}"/>
              </a:ext>
            </a:extLst>
          </p:cNvPr>
          <p:cNvPicPr>
            <a:picLocks noChangeAspect="1"/>
          </p:cNvPicPr>
          <p:nvPr/>
        </p:nvPicPr>
        <p:blipFill>
          <a:blip r:embed="rId4"/>
          <a:stretch>
            <a:fillRect/>
          </a:stretch>
        </p:blipFill>
        <p:spPr>
          <a:xfrm>
            <a:off x="9752606" y="2085159"/>
            <a:ext cx="1945124" cy="1399124"/>
          </a:xfrm>
          <a:prstGeom prst="rect">
            <a:avLst/>
          </a:prstGeom>
        </p:spPr>
      </p:pic>
      <p:sp>
        <p:nvSpPr>
          <p:cNvPr id="14" name="TextBox 13">
            <a:extLst>
              <a:ext uri="{FF2B5EF4-FFF2-40B4-BE49-F238E27FC236}">
                <a16:creationId xmlns:a16="http://schemas.microsoft.com/office/drawing/2014/main" id="{0897F2DC-F688-4A3D-8D1B-70F3EBF4BF8A}"/>
              </a:ext>
            </a:extLst>
          </p:cNvPr>
          <p:cNvSpPr txBox="1"/>
          <p:nvPr/>
        </p:nvSpPr>
        <p:spPr>
          <a:xfrm>
            <a:off x="5747818" y="855659"/>
            <a:ext cx="6605783" cy="1200329"/>
          </a:xfrm>
          <a:prstGeom prst="rect">
            <a:avLst/>
          </a:prstGeom>
          <a:noFill/>
        </p:spPr>
        <p:txBody>
          <a:bodyPr wrap="none" rtlCol="0">
            <a:spAutoFit/>
          </a:bodyPr>
          <a:lstStyle/>
          <a:p>
            <a:pPr marL="285750" indent="-285750">
              <a:buFont typeface="Arial" panose="020B0604020202020204" pitchFamily="34" charset="0"/>
              <a:buChar char="•"/>
            </a:pPr>
            <a:r>
              <a:rPr lang="en-US" dirty="0"/>
              <a:t>Speller produces for each output time step probability </a:t>
            </a:r>
          </a:p>
          <a:p>
            <a:r>
              <a:rPr lang="en-US" dirty="0"/>
              <a:t>    distribution over output symbols P(</a:t>
            </a:r>
            <a:r>
              <a:rPr lang="en-US" dirty="0" err="1"/>
              <a:t>y</a:t>
            </a:r>
            <a:r>
              <a:rPr lang="en-US" sz="1200" dirty="0" err="1"/>
              <a:t>i</a:t>
            </a:r>
            <a:r>
              <a:rPr lang="en-US" dirty="0" err="1"/>
              <a:t>|x,y</a:t>
            </a:r>
            <a:r>
              <a:rPr lang="en-US" sz="1400" dirty="0"/>
              <a:t>&lt;i</a:t>
            </a:r>
            <a:r>
              <a:rPr lang="en-US" dirty="0"/>
              <a:t>)</a:t>
            </a:r>
          </a:p>
          <a:p>
            <a:pPr marL="285750" indent="-285750">
              <a:buFont typeface="Arial" panose="020B0604020202020204" pitchFamily="34" charset="0"/>
              <a:buChar char="•"/>
            </a:pPr>
            <a:r>
              <a:rPr lang="en-US" dirty="0"/>
              <a:t>Beam search is used to get the sequence</a:t>
            </a:r>
          </a:p>
          <a:p>
            <a:pPr marL="285750" indent="-285750">
              <a:buFont typeface="Arial" panose="020B0604020202020204" pitchFamily="34" charset="0"/>
              <a:buChar char="•"/>
            </a:pPr>
            <a:r>
              <a:rPr lang="en-US" dirty="0" err="1"/>
              <a:t>CharacterDistribution</a:t>
            </a:r>
            <a:r>
              <a:rPr lang="en-US" dirty="0"/>
              <a:t> is </a:t>
            </a:r>
            <a:r>
              <a:rPr lang="en-US" dirty="0" err="1"/>
              <a:t>MLP+SoftMax</a:t>
            </a:r>
            <a:r>
              <a:rPr lang="en-US" dirty="0"/>
              <a:t>, RNN is 2 layer LSTM </a:t>
            </a:r>
            <a:endParaRPr lang="cs-CZ" dirty="0"/>
          </a:p>
        </p:txBody>
      </p:sp>
    </p:spTree>
    <p:extLst>
      <p:ext uri="{BB962C8B-B14F-4D97-AF65-F5344CB8AC3E}">
        <p14:creationId xmlns:p14="http://schemas.microsoft.com/office/powerpoint/2010/main" val="111897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378-3063-46EC-A510-1C701A86AC19}"/>
              </a:ext>
            </a:extLst>
          </p:cNvPr>
          <p:cNvSpPr>
            <a:spLocks noGrp="1"/>
          </p:cNvSpPr>
          <p:nvPr>
            <p:ph type="title"/>
          </p:nvPr>
        </p:nvSpPr>
        <p:spPr/>
        <p:txBody>
          <a:bodyPr/>
          <a:lstStyle/>
          <a:p>
            <a:r>
              <a:rPr lang="en-US" b="1" dirty="0"/>
              <a:t>RNN-Transducer</a:t>
            </a:r>
            <a:endParaRPr lang="cs-CZ" b="1" dirty="0"/>
          </a:p>
        </p:txBody>
      </p:sp>
      <p:sp>
        <p:nvSpPr>
          <p:cNvPr id="3" name="Content Placeholder 2">
            <a:extLst>
              <a:ext uri="{FF2B5EF4-FFF2-40B4-BE49-F238E27FC236}">
                <a16:creationId xmlns:a16="http://schemas.microsoft.com/office/drawing/2014/main" id="{1D4F6339-592C-42B6-AFFD-B89C824A2779}"/>
              </a:ext>
            </a:extLst>
          </p:cNvPr>
          <p:cNvSpPr>
            <a:spLocks noGrp="1"/>
          </p:cNvSpPr>
          <p:nvPr>
            <p:ph idx="1"/>
          </p:nvPr>
        </p:nvSpPr>
        <p:spPr/>
        <p:txBody>
          <a:bodyPr/>
          <a:lstStyle/>
          <a:p>
            <a:r>
              <a:rPr lang="sv-SE" sz="2000" dirty="0"/>
              <a:t>Listen, Attend and Spell ASR System needs the whole recording for transcription</a:t>
            </a:r>
            <a:endParaRPr lang="en-US" sz="2000" dirty="0"/>
          </a:p>
          <a:p>
            <a:r>
              <a:rPr lang="en-US" sz="2000" dirty="0"/>
              <a:t>For dialog systems we need the transcript available online</a:t>
            </a:r>
          </a:p>
          <a:p>
            <a:r>
              <a:rPr lang="en-US" sz="2000" dirty="0"/>
              <a:t>Encoder (acoustic model) is 8 layers of LSTM</a:t>
            </a:r>
          </a:p>
          <a:p>
            <a:r>
              <a:rPr lang="en-US" sz="2000" dirty="0"/>
              <a:t>Prediction network (language model) is 2 layers LSTM</a:t>
            </a:r>
          </a:p>
          <a:p>
            <a:r>
              <a:rPr lang="en-US" sz="2000" dirty="0"/>
              <a:t>Joint Network is simple feed forward network</a:t>
            </a:r>
          </a:p>
          <a:p>
            <a:r>
              <a:rPr lang="en-US" sz="2000" dirty="0"/>
              <a:t>CTC like objective function is used</a:t>
            </a:r>
          </a:p>
          <a:p>
            <a:r>
              <a:rPr lang="en-US" sz="2000" dirty="0"/>
              <a:t>Beam search is used to get the word sequence</a:t>
            </a:r>
          </a:p>
          <a:p>
            <a:endParaRPr lang="en-US" sz="2000" dirty="0"/>
          </a:p>
          <a:p>
            <a:pPr marL="0" indent="0">
              <a:buNone/>
            </a:pPr>
            <a:r>
              <a:rPr lang="en-US" sz="2000" dirty="0"/>
              <a:t> </a:t>
            </a:r>
            <a:endParaRPr lang="cs-CZ" sz="2000" dirty="0"/>
          </a:p>
        </p:txBody>
      </p:sp>
      <p:sp>
        <p:nvSpPr>
          <p:cNvPr id="4" name="Footer Placeholder 3">
            <a:extLst>
              <a:ext uri="{FF2B5EF4-FFF2-40B4-BE49-F238E27FC236}">
                <a16:creationId xmlns:a16="http://schemas.microsoft.com/office/drawing/2014/main" id="{7D765AB7-4B6D-4093-BD0F-E8A054CD5D1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B948A9A-3E7B-4AB1-B73F-5653DFB4FBD6}"/>
              </a:ext>
            </a:extLst>
          </p:cNvPr>
          <p:cNvSpPr>
            <a:spLocks noGrp="1"/>
          </p:cNvSpPr>
          <p:nvPr>
            <p:ph type="sldNum" sz="quarter" idx="11"/>
          </p:nvPr>
        </p:nvSpPr>
        <p:spPr/>
        <p:txBody>
          <a:bodyPr/>
          <a:lstStyle/>
          <a:p>
            <a:fld id="{9D8AF741-9FED-4AF5-8D8D-027A7001248D}" type="slidenum">
              <a:rPr lang="en-US" smtClean="0"/>
              <a:pPr/>
              <a:t>32</a:t>
            </a:fld>
            <a:endParaRPr lang="en-US"/>
          </a:p>
        </p:txBody>
      </p:sp>
      <p:pic>
        <p:nvPicPr>
          <p:cNvPr id="7" name="Picture 6">
            <a:extLst>
              <a:ext uri="{FF2B5EF4-FFF2-40B4-BE49-F238E27FC236}">
                <a16:creationId xmlns:a16="http://schemas.microsoft.com/office/drawing/2014/main" id="{772D6AAE-D211-4A3A-92A9-3F60D9098A47}"/>
              </a:ext>
            </a:extLst>
          </p:cNvPr>
          <p:cNvPicPr>
            <a:picLocks noChangeAspect="1"/>
          </p:cNvPicPr>
          <p:nvPr/>
        </p:nvPicPr>
        <p:blipFill>
          <a:blip r:embed="rId2"/>
          <a:stretch>
            <a:fillRect/>
          </a:stretch>
        </p:blipFill>
        <p:spPr>
          <a:xfrm>
            <a:off x="6284495" y="2304415"/>
            <a:ext cx="5475704" cy="3936047"/>
          </a:xfrm>
          <a:prstGeom prst="rect">
            <a:avLst/>
          </a:prstGeom>
        </p:spPr>
      </p:pic>
      <p:sp>
        <p:nvSpPr>
          <p:cNvPr id="8" name="TextBox 7">
            <a:extLst>
              <a:ext uri="{FF2B5EF4-FFF2-40B4-BE49-F238E27FC236}">
                <a16:creationId xmlns:a16="http://schemas.microsoft.com/office/drawing/2014/main" id="{EC82E7C7-6292-42AE-9CCA-6B4B9E9EF8FC}"/>
              </a:ext>
            </a:extLst>
          </p:cNvPr>
          <p:cNvSpPr txBox="1"/>
          <p:nvPr/>
        </p:nvSpPr>
        <p:spPr>
          <a:xfrm>
            <a:off x="431800" y="6053535"/>
            <a:ext cx="8521820" cy="615553"/>
          </a:xfrm>
          <a:prstGeom prst="rect">
            <a:avLst/>
          </a:prstGeom>
          <a:noFill/>
        </p:spPr>
        <p:txBody>
          <a:bodyPr wrap="none" rtlCol="0">
            <a:spAutoFit/>
          </a:bodyPr>
          <a:lstStyle/>
          <a:p>
            <a:r>
              <a:rPr lang="cs-CZ" sz="1600" dirty="0" err="1">
                <a:solidFill>
                  <a:srgbClr val="0070C0"/>
                </a:solidFill>
              </a:rPr>
              <a:t>Yanzhang</a:t>
            </a:r>
            <a:r>
              <a:rPr lang="cs-CZ" sz="1600" dirty="0">
                <a:solidFill>
                  <a:srgbClr val="0070C0"/>
                </a:solidFill>
              </a:rPr>
              <a:t> He</a:t>
            </a:r>
            <a:r>
              <a:rPr lang="en-US" sz="1600" dirty="0">
                <a:solidFill>
                  <a:srgbClr val="0070C0"/>
                </a:solidFill>
              </a:rPr>
              <a:t>, … “STREAMING END-TO-END SPEECH RECOGNITION FOR MOBILE DEVICES”</a:t>
            </a:r>
            <a:endParaRPr lang="cs-CZ" sz="1600" dirty="0">
              <a:solidFill>
                <a:srgbClr val="0070C0"/>
              </a:solidFill>
            </a:endParaRPr>
          </a:p>
          <a:p>
            <a:endParaRPr lang="cs-CZ" dirty="0"/>
          </a:p>
        </p:txBody>
      </p:sp>
    </p:spTree>
    <p:extLst>
      <p:ext uri="{BB962C8B-B14F-4D97-AF65-F5344CB8AC3E}">
        <p14:creationId xmlns:p14="http://schemas.microsoft.com/office/powerpoint/2010/main" val="126525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F0A2-972C-4B05-87A7-91BE14C79E19}"/>
              </a:ext>
            </a:extLst>
          </p:cNvPr>
          <p:cNvSpPr>
            <a:spLocks noGrp="1"/>
          </p:cNvSpPr>
          <p:nvPr>
            <p:ph type="title"/>
          </p:nvPr>
        </p:nvSpPr>
        <p:spPr/>
        <p:txBody>
          <a:bodyPr/>
          <a:lstStyle/>
          <a:p>
            <a:r>
              <a:rPr lang="en-US" b="1" dirty="0"/>
              <a:t>From phonemes to Byte pairs and World pieces </a:t>
            </a:r>
            <a:endParaRPr lang="cs-CZ" b="1" dirty="0"/>
          </a:p>
        </p:txBody>
      </p:sp>
      <p:sp>
        <p:nvSpPr>
          <p:cNvPr id="3" name="Content Placeholder 2">
            <a:extLst>
              <a:ext uri="{FF2B5EF4-FFF2-40B4-BE49-F238E27FC236}">
                <a16:creationId xmlns:a16="http://schemas.microsoft.com/office/drawing/2014/main" id="{1AC18885-734B-4AFE-9A5F-EDB3E1109F5A}"/>
              </a:ext>
            </a:extLst>
          </p:cNvPr>
          <p:cNvSpPr>
            <a:spLocks noGrp="1"/>
          </p:cNvSpPr>
          <p:nvPr>
            <p:ph idx="1"/>
          </p:nvPr>
        </p:nvSpPr>
        <p:spPr/>
        <p:txBody>
          <a:bodyPr/>
          <a:lstStyle/>
          <a:p>
            <a:r>
              <a:rPr lang="en-US" dirty="0"/>
              <a:t>Current neural networks are strong enough to model context on the acoustic level </a:t>
            </a:r>
          </a:p>
          <a:p>
            <a:r>
              <a:rPr lang="en-US" dirty="0"/>
              <a:t>Context dependent phonemes and often also character to phoneme conversion are not needed any more</a:t>
            </a:r>
          </a:p>
          <a:p>
            <a:r>
              <a:rPr lang="en-US" dirty="0"/>
              <a:t>Neural networks are hardly usable for words – there are too may of them (few millions in Slavic languages like Czech)</a:t>
            </a:r>
          </a:p>
          <a:p>
            <a:r>
              <a:rPr lang="en-US" dirty="0"/>
              <a:t>Some systems work with characters</a:t>
            </a:r>
          </a:p>
          <a:p>
            <a:r>
              <a:rPr lang="en-US" dirty="0"/>
              <a:t>But something between characters and words may be needed</a:t>
            </a:r>
          </a:p>
          <a:p>
            <a:r>
              <a:rPr lang="en-US" dirty="0"/>
              <a:t>Now automatically derived units (based on character statistics) are popular</a:t>
            </a:r>
          </a:p>
          <a:p>
            <a:r>
              <a:rPr lang="en-US" dirty="0"/>
              <a:t>These are Byte pairs or Word pieces   </a:t>
            </a:r>
          </a:p>
          <a:p>
            <a:endParaRPr lang="cs-CZ" dirty="0"/>
          </a:p>
        </p:txBody>
      </p:sp>
      <p:sp>
        <p:nvSpPr>
          <p:cNvPr id="4" name="Footer Placeholder 3">
            <a:extLst>
              <a:ext uri="{FF2B5EF4-FFF2-40B4-BE49-F238E27FC236}">
                <a16:creationId xmlns:a16="http://schemas.microsoft.com/office/drawing/2014/main" id="{1A9C15A2-1132-400E-9A1A-8993F3FD4A9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11435BC-66C8-4E86-9847-2EB06EF531C7}"/>
              </a:ext>
            </a:extLst>
          </p:cNvPr>
          <p:cNvSpPr>
            <a:spLocks noGrp="1"/>
          </p:cNvSpPr>
          <p:nvPr>
            <p:ph type="sldNum" sz="quarter" idx="11"/>
          </p:nvPr>
        </p:nvSpPr>
        <p:spPr/>
        <p:txBody>
          <a:bodyPr/>
          <a:lstStyle/>
          <a:p>
            <a:fld id="{9D8AF741-9FED-4AF5-8D8D-027A7001248D}" type="slidenum">
              <a:rPr lang="en-US" smtClean="0"/>
              <a:pPr/>
              <a:t>33</a:t>
            </a:fld>
            <a:endParaRPr lang="en-US"/>
          </a:p>
        </p:txBody>
      </p:sp>
    </p:spTree>
    <p:extLst>
      <p:ext uri="{BB962C8B-B14F-4D97-AF65-F5344CB8AC3E}">
        <p14:creationId xmlns:p14="http://schemas.microsoft.com/office/powerpoint/2010/main" val="389268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DA18-1C12-4A7D-A679-7281197520CC}"/>
              </a:ext>
            </a:extLst>
          </p:cNvPr>
          <p:cNvSpPr>
            <a:spLocks noGrp="1"/>
          </p:cNvSpPr>
          <p:nvPr>
            <p:ph type="title"/>
          </p:nvPr>
        </p:nvSpPr>
        <p:spPr/>
        <p:txBody>
          <a:bodyPr/>
          <a:lstStyle/>
          <a:p>
            <a:r>
              <a:rPr lang="en-US" b="1" dirty="0"/>
              <a:t>Byte Pair Encoding (BPE)</a:t>
            </a:r>
            <a:endParaRPr lang="cs-CZ" b="1" dirty="0">
              <a:solidFill>
                <a:srgbClr val="0070C0"/>
              </a:solidFill>
            </a:endParaRPr>
          </a:p>
        </p:txBody>
      </p:sp>
      <p:sp>
        <p:nvSpPr>
          <p:cNvPr id="4" name="Rectangle 1">
            <a:extLst>
              <a:ext uri="{FF2B5EF4-FFF2-40B4-BE49-F238E27FC236}">
                <a16:creationId xmlns:a16="http://schemas.microsoft.com/office/drawing/2014/main" id="{CC500A9E-418F-44CE-ABC2-A65F1B179057}"/>
              </a:ext>
            </a:extLst>
          </p:cNvPr>
          <p:cNvSpPr>
            <a:spLocks noGrp="1" noChangeArrowheads="1"/>
          </p:cNvSpPr>
          <p:nvPr>
            <p:ph idx="1"/>
          </p:nvPr>
        </p:nvSpPr>
        <p:spPr bwMode="auto">
          <a:xfrm>
            <a:off x="431800" y="1242124"/>
            <a:ext cx="10726845" cy="4832092"/>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cs-CZ" altLang="cs-CZ" sz="2600" b="0" i="0" u="none" strike="noStrike" cap="none" normalizeH="0" baseline="0" dirty="0">
                <a:ln>
                  <a:noFill/>
                </a:ln>
                <a:solidFill>
                  <a:srgbClr val="292929"/>
                </a:solidFill>
                <a:effectLst/>
                <a:latin typeface="+mn-lt"/>
              </a:rPr>
              <a:t>BPE </a:t>
            </a:r>
            <a:r>
              <a:rPr kumimoji="0" lang="cs-CZ" altLang="cs-CZ" sz="2600" b="0" i="0" u="none" strike="noStrike" cap="none" normalizeH="0" baseline="0" dirty="0" err="1">
                <a:ln>
                  <a:noFill/>
                </a:ln>
                <a:solidFill>
                  <a:srgbClr val="292929"/>
                </a:solidFill>
                <a:effectLst/>
                <a:latin typeface="+mn-lt"/>
              </a:rPr>
              <a:t>was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originally</a:t>
            </a:r>
            <a:r>
              <a:rPr kumimoji="0" lang="cs-CZ" altLang="cs-CZ" sz="2600" b="0" i="0" u="none" strike="noStrike" cap="none" normalizeH="0" baseline="0" dirty="0">
                <a:ln>
                  <a:noFill/>
                </a:ln>
                <a:solidFill>
                  <a:srgbClr val="292929"/>
                </a:solidFill>
                <a:effectLst/>
                <a:latin typeface="+mn-lt"/>
              </a:rPr>
              <a:t> a data </a:t>
            </a:r>
            <a:r>
              <a:rPr kumimoji="0" lang="cs-CZ" altLang="cs-CZ" sz="2600" b="0" i="0" u="none" strike="noStrike" cap="none" normalizeH="0" baseline="0" dirty="0" err="1">
                <a:ln>
                  <a:noFill/>
                </a:ln>
                <a:solidFill>
                  <a:srgbClr val="292929"/>
                </a:solidFill>
                <a:effectLst/>
                <a:latin typeface="+mn-lt"/>
              </a:rPr>
              <a:t>compression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algorithm</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that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way</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represent</a:t>
            </a:r>
            <a:r>
              <a:rPr kumimoji="0" lang="cs-CZ" altLang="cs-CZ" sz="2600" b="0" i="0" u="none" strike="noStrike" cap="none" normalizeH="0" baseline="0" dirty="0">
                <a:ln>
                  <a:noFill/>
                </a:ln>
                <a:solidFill>
                  <a:srgbClr val="292929"/>
                </a:solidFill>
                <a:effectLst/>
                <a:latin typeface="+mn-lt"/>
              </a:rPr>
              <a:t> data by </a:t>
            </a:r>
            <a:r>
              <a:rPr kumimoji="0" lang="cs-CZ" altLang="cs-CZ" sz="2600" b="0" i="0" u="none" strike="noStrike" cap="none" normalizeH="0" baseline="0" dirty="0" err="1">
                <a:ln>
                  <a:noFill/>
                </a:ln>
                <a:solidFill>
                  <a:srgbClr val="292929"/>
                </a:solidFill>
                <a:effectLst/>
                <a:latin typeface="+mn-lt"/>
              </a:rPr>
              <a:t>identifying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common</a:t>
            </a:r>
            <a:r>
              <a:rPr kumimoji="0" lang="cs-CZ" altLang="cs-CZ" sz="2600" b="0" i="0" u="none" strike="noStrike" cap="none" normalizeH="0" baseline="0" dirty="0">
                <a:ln>
                  <a:noFill/>
                </a:ln>
                <a:solidFill>
                  <a:srgbClr val="292929"/>
                </a:solidFill>
                <a:effectLst/>
                <a:latin typeface="+mn-lt"/>
              </a:rPr>
              <a:t> byte </a:t>
            </a:r>
            <a:r>
              <a:rPr kumimoji="0" lang="cs-CZ" altLang="cs-CZ" sz="2600" b="0" i="0" u="none" strike="noStrike" cap="none" normalizeH="0" baseline="0" dirty="0" err="1">
                <a:ln>
                  <a:noFill/>
                </a:ln>
                <a:solidFill>
                  <a:srgbClr val="292929"/>
                </a:solidFill>
                <a:effectLst/>
                <a:latin typeface="+mn-lt"/>
              </a:rPr>
              <a:t>pairs</a:t>
            </a:r>
            <a:r>
              <a:rPr kumimoji="0" lang="cs-CZ" altLang="cs-CZ" sz="2600" b="0" i="0" u="none" strike="noStrike" cap="none" normalizeH="0" baseline="0" dirty="0">
                <a:ln>
                  <a:noFill/>
                </a:ln>
                <a:solidFill>
                  <a:srgbClr val="292929"/>
                </a:solidFill>
                <a:effectLst/>
                <a:latin typeface="+mn-lt"/>
              </a:rPr>
              <a:t>. It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now</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in NLP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representation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text </a:t>
            </a:r>
            <a:r>
              <a:rPr kumimoji="0" lang="cs-CZ" altLang="cs-CZ" sz="2600" b="0" i="0" u="none" strike="noStrike" cap="none" normalizeH="0" baseline="0" dirty="0" err="1">
                <a:ln>
                  <a:noFill/>
                </a:ln>
                <a:solidFill>
                  <a:srgbClr val="292929"/>
                </a:solidFill>
                <a:effectLst/>
                <a:latin typeface="+mn-lt"/>
              </a:rPr>
              <a:t>using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least </a:t>
            </a:r>
            <a:r>
              <a:rPr kumimoji="0" lang="cs-CZ" altLang="cs-CZ" sz="2600" b="0" i="0" u="none" strike="noStrike" cap="none" normalizeH="0" baseline="0" dirty="0" err="1">
                <a:ln>
                  <a:noFill/>
                </a:ln>
                <a:solidFill>
                  <a:srgbClr val="292929"/>
                </a:solidFill>
                <a:effectLst/>
                <a:latin typeface="+mn-lt"/>
              </a:rPr>
              <a:t>number</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tokens</a:t>
            </a:r>
            <a:r>
              <a:rPr kumimoji="0" lang="cs-CZ" altLang="cs-CZ" sz="2600" b="0" i="0" u="none" strike="noStrike" cap="none" normalizeH="0" baseline="0" dirty="0">
                <a:ln>
                  <a:noFill/>
                </a:ln>
                <a:solidFill>
                  <a:srgbClr val="292929"/>
                </a:solidFill>
                <a:effectLst/>
                <a:latin typeface="+mn-lt"/>
              </a:rPr>
              <a:t>.</a:t>
            </a:r>
            <a:endParaRPr lang="en-US" altLang="cs-CZ" sz="2600" dirty="0">
              <a:latin typeface="+mn-lt"/>
            </a:endParaRP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Add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an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identifier</a:t>
            </a:r>
            <a:r>
              <a:rPr kumimoji="0" lang="cs-CZ" altLang="cs-CZ" b="0" i="0" u="none" strike="noStrike" cap="none" normalizeH="0" baseline="0" dirty="0">
                <a:ln>
                  <a:noFill/>
                </a:ln>
                <a:solidFill>
                  <a:srgbClr val="292929"/>
                </a:solidFill>
                <a:effectLst/>
                <a:latin typeface="+mn-lt"/>
              </a:rPr>
              <a:t>(&lt;/w&gt;) </a:t>
            </a:r>
            <a:r>
              <a:rPr kumimoji="0" lang="cs-CZ" altLang="cs-CZ" b="0" i="0" u="none" strike="noStrike" cap="none" normalizeH="0" baseline="0" dirty="0" err="1">
                <a:ln>
                  <a:noFill/>
                </a:ln>
                <a:solidFill>
                  <a:srgbClr val="292929"/>
                </a:solidFill>
                <a:effectLst/>
                <a:latin typeface="+mn-lt"/>
              </a:rPr>
              <a:t>at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each</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to </a:t>
            </a:r>
            <a:r>
              <a:rPr kumimoji="0" lang="cs-CZ" altLang="cs-CZ" b="0" i="0" u="none" strike="noStrike" cap="none" normalizeH="0" baseline="0" dirty="0" err="1">
                <a:ln>
                  <a:noFill/>
                </a:ln>
                <a:solidFill>
                  <a:srgbClr val="292929"/>
                </a:solidFill>
                <a:effectLst/>
                <a:latin typeface="+mn-lt"/>
              </a:rPr>
              <a:t>identify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in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text.</a:t>
            </a:r>
          </a:p>
          <a:p>
            <a:pPr marL="800100" lvl="1" indent="-342900">
              <a:lnSpc>
                <a:spcPct val="100000"/>
              </a:lnSpc>
              <a:buFont typeface="+mj-lt"/>
              <a:buAutoNum type="arabicPeriod"/>
            </a:pPr>
            <a:r>
              <a:rPr kumimoji="0" lang="cs-CZ" altLang="cs-CZ" b="0" i="0" u="none" strike="noStrike" cap="none" normalizeH="0" baseline="0" dirty="0">
                <a:ln>
                  <a:noFill/>
                </a:ln>
                <a:solidFill>
                  <a:srgbClr val="292929"/>
                </a:solidFill>
                <a:effectLst/>
                <a:latin typeface="+mn-lt"/>
              </a:rPr>
              <a:t>Split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into</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From</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tokens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for</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predefined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number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count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consecutive</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merge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most </a:t>
            </a:r>
            <a:r>
              <a:rPr kumimoji="0" lang="cs-CZ" altLang="cs-CZ" b="0" i="0" u="none" strike="noStrike" cap="none" normalizeH="0" baseline="0" dirty="0" err="1">
                <a:ln>
                  <a:noFill/>
                </a:ln>
                <a:solidFill>
                  <a:srgbClr val="292929"/>
                </a:solidFill>
                <a:effectLst/>
                <a:latin typeface="+mn-lt"/>
              </a:rPr>
              <a:t>frequently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occurring</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pairing</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Keep</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iterating</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until</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a:t>
            </a:r>
            <a:r>
              <a:rPr kumimoji="0" lang="cs-CZ" altLang="cs-CZ" b="0" i="0" u="none" strike="noStrike" cap="none" normalizeH="0" baseline="0" dirty="0">
                <a:ln>
                  <a:noFill/>
                </a:ln>
                <a:solidFill>
                  <a:srgbClr val="292929"/>
                </a:solidFill>
                <a:effectLst/>
                <a:latin typeface="+mn-lt"/>
              </a:rPr>
              <a:t> limit(set by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token limit.</a:t>
            </a: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E5DB287A-11F0-4D9C-9529-6850763210E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2F0AF79-3AA3-42EC-89CB-15477E88776D}"/>
              </a:ext>
            </a:extLst>
          </p:cNvPr>
          <p:cNvSpPr>
            <a:spLocks noGrp="1"/>
          </p:cNvSpPr>
          <p:nvPr>
            <p:ph type="sldNum" sz="quarter" idx="11"/>
          </p:nvPr>
        </p:nvSpPr>
        <p:spPr/>
        <p:txBody>
          <a:bodyPr/>
          <a:lstStyle/>
          <a:p>
            <a:fld id="{9D8AF741-9FED-4AF5-8D8D-027A7001248D}" type="slidenum">
              <a:rPr lang="en-US" smtClean="0"/>
              <a:pPr/>
              <a:t>34</a:t>
            </a:fld>
            <a:endParaRPr lang="en-US"/>
          </a:p>
        </p:txBody>
      </p:sp>
    </p:spTree>
    <p:extLst>
      <p:ext uri="{BB962C8B-B14F-4D97-AF65-F5344CB8AC3E}">
        <p14:creationId xmlns:p14="http://schemas.microsoft.com/office/powerpoint/2010/main" val="60748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BED7-2C89-4806-B6D7-A2E7A885ADFA}"/>
              </a:ext>
            </a:extLst>
          </p:cNvPr>
          <p:cNvSpPr>
            <a:spLocks noGrp="1"/>
          </p:cNvSpPr>
          <p:nvPr>
            <p:ph type="title"/>
          </p:nvPr>
        </p:nvSpPr>
        <p:spPr/>
        <p:txBody>
          <a:bodyPr/>
          <a:lstStyle/>
          <a:p>
            <a:r>
              <a:rPr lang="en-US" b="1" dirty="0"/>
              <a:t>Word Piece Encoding</a:t>
            </a:r>
            <a:endParaRPr lang="cs-CZ" dirty="0"/>
          </a:p>
        </p:txBody>
      </p:sp>
      <p:sp>
        <p:nvSpPr>
          <p:cNvPr id="3" name="Content Placeholder 2">
            <a:extLst>
              <a:ext uri="{FF2B5EF4-FFF2-40B4-BE49-F238E27FC236}">
                <a16:creationId xmlns:a16="http://schemas.microsoft.com/office/drawing/2014/main" id="{36A3CCCA-DEF9-4F27-8635-FA36DC27F11F}"/>
              </a:ext>
            </a:extLst>
          </p:cNvPr>
          <p:cNvSpPr>
            <a:spLocks noGrp="1"/>
          </p:cNvSpPr>
          <p:nvPr>
            <p:ph idx="1"/>
          </p:nvPr>
        </p:nvSpPr>
        <p:spPr/>
        <p:txBody>
          <a:bodyPr>
            <a:normAutofit lnSpcReduction="10000"/>
          </a:bodyPr>
          <a:lstStyle/>
          <a:p>
            <a:r>
              <a:rPr lang="en-US" b="0" i="0" dirty="0">
                <a:solidFill>
                  <a:srgbClr val="6C757D"/>
                </a:solidFill>
                <a:effectLst/>
              </a:rPr>
              <a:t>Introduced by Wu et al. in </a:t>
            </a:r>
            <a:r>
              <a:rPr lang="en-US" b="0" i="0" u="none" strike="noStrike" dirty="0">
                <a:solidFill>
                  <a:srgbClr val="0096B1"/>
                </a:solidFill>
                <a:effectLst/>
                <a:hlinkClick r:id="rId2"/>
              </a:rPr>
              <a:t>Google's Neural Machine Translation System: Bridging the Gap between Human and Machine Translation</a:t>
            </a:r>
            <a:endParaRPr lang="en-US" b="0" i="0" dirty="0">
              <a:solidFill>
                <a:srgbClr val="212529"/>
              </a:solidFill>
              <a:effectLst/>
            </a:endParaRPr>
          </a:p>
          <a:p>
            <a:r>
              <a:rPr lang="en-US" b="1" i="0" dirty="0" err="1">
                <a:solidFill>
                  <a:srgbClr val="212529"/>
                </a:solidFill>
                <a:effectLst/>
              </a:rPr>
              <a:t>WordPiece</a:t>
            </a:r>
            <a:r>
              <a:rPr lang="en-US" b="0" i="0" dirty="0">
                <a:solidFill>
                  <a:srgbClr val="212529"/>
                </a:solidFill>
                <a:effectLst/>
              </a:rPr>
              <a:t> is a </a:t>
            </a:r>
            <a:r>
              <a:rPr lang="en-US" b="0" i="0" dirty="0" err="1">
                <a:solidFill>
                  <a:srgbClr val="212529"/>
                </a:solidFill>
                <a:effectLst/>
              </a:rPr>
              <a:t>subword</a:t>
            </a:r>
            <a:r>
              <a:rPr lang="en-US" b="0" i="0" dirty="0">
                <a:solidFill>
                  <a:srgbClr val="212529"/>
                </a:solidFill>
                <a:effectLst/>
              </a:rPr>
              <a:t> segmentation algorithm used in natural language processing. The vocabulary is initialized with individual characters in the language, then the most frequent combinations of symbols in the vocabulary are iteratively added to the vocabulary. </a:t>
            </a:r>
          </a:p>
          <a:p>
            <a:pPr marL="971550" lvl="1" indent="-514350">
              <a:buFont typeface="+mj-lt"/>
              <a:buAutoNum type="arabicPeriod"/>
            </a:pPr>
            <a:r>
              <a:rPr lang="en-US" b="0" i="0" dirty="0">
                <a:solidFill>
                  <a:srgbClr val="212529"/>
                </a:solidFill>
                <a:effectLst/>
              </a:rPr>
              <a:t>Initialize the word unit inventory with all the characters in the text.</a:t>
            </a:r>
          </a:p>
          <a:p>
            <a:pPr marL="971550" lvl="1" indent="-514350">
              <a:buFont typeface="+mj-lt"/>
              <a:buAutoNum type="arabicPeriod"/>
            </a:pPr>
            <a:r>
              <a:rPr lang="en-US" b="0" i="0" dirty="0">
                <a:solidFill>
                  <a:srgbClr val="212529"/>
                </a:solidFill>
                <a:effectLst/>
              </a:rPr>
              <a:t>Build a language model on the training data using the inventory from 1.</a:t>
            </a:r>
          </a:p>
          <a:p>
            <a:pPr marL="971550" lvl="1" indent="-514350">
              <a:buFont typeface="+mj-lt"/>
              <a:buAutoNum type="arabicPeriod"/>
            </a:pPr>
            <a:r>
              <a:rPr lang="en-US" b="0" i="0" dirty="0">
                <a:solidFill>
                  <a:srgbClr val="212529"/>
                </a:solidFill>
                <a:effectLst/>
              </a:rPr>
              <a:t>Generate a new word unit by combining two units out of the current word inventory to increment the word unit inventory by one. Choose the new word unit out of all the possible ones that increases the likelihood on the training data the most when added to the model.</a:t>
            </a:r>
          </a:p>
          <a:p>
            <a:pPr marL="971550" lvl="1" indent="-514350">
              <a:buFont typeface="+mj-lt"/>
              <a:buAutoNum type="arabicPeriod"/>
            </a:pPr>
            <a:r>
              <a:rPr lang="en-US" b="0" i="0" dirty="0" err="1">
                <a:solidFill>
                  <a:srgbClr val="212529"/>
                </a:solidFill>
                <a:effectLst/>
              </a:rPr>
              <a:t>Goto</a:t>
            </a:r>
            <a:r>
              <a:rPr lang="en-US" b="0" i="0" dirty="0">
                <a:solidFill>
                  <a:srgbClr val="212529"/>
                </a:solidFill>
                <a:effectLst/>
              </a:rPr>
              <a:t> 2 until a predefined limit of word units is reached or the likelihood increase falls below a certain threshold.</a:t>
            </a:r>
          </a:p>
          <a:p>
            <a:endParaRPr lang="cs-CZ" dirty="0"/>
          </a:p>
        </p:txBody>
      </p:sp>
      <p:sp>
        <p:nvSpPr>
          <p:cNvPr id="4" name="Footer Placeholder 3">
            <a:extLst>
              <a:ext uri="{FF2B5EF4-FFF2-40B4-BE49-F238E27FC236}">
                <a16:creationId xmlns:a16="http://schemas.microsoft.com/office/drawing/2014/main" id="{5D8B4AE7-97D0-4C25-ACA8-2DFC4B3037B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FAD4D78-EFF3-4040-AC6E-36D533D85338}"/>
              </a:ext>
            </a:extLst>
          </p:cNvPr>
          <p:cNvSpPr>
            <a:spLocks noGrp="1"/>
          </p:cNvSpPr>
          <p:nvPr>
            <p:ph type="sldNum" sz="quarter" idx="11"/>
          </p:nvPr>
        </p:nvSpPr>
        <p:spPr/>
        <p:txBody>
          <a:bodyPr/>
          <a:lstStyle/>
          <a:p>
            <a:fld id="{9D8AF741-9FED-4AF5-8D8D-027A7001248D}" type="slidenum">
              <a:rPr lang="en-US" smtClean="0"/>
              <a:pPr/>
              <a:t>35</a:t>
            </a:fld>
            <a:endParaRPr lang="en-US"/>
          </a:p>
        </p:txBody>
      </p:sp>
    </p:spTree>
    <p:extLst>
      <p:ext uri="{BB962C8B-B14F-4D97-AF65-F5344CB8AC3E}">
        <p14:creationId xmlns:p14="http://schemas.microsoft.com/office/powerpoint/2010/main" val="889958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8DFB4-A560-4FFC-8155-B0144B060615}"/>
              </a:ext>
            </a:extLst>
          </p:cNvPr>
          <p:cNvSpPr>
            <a:spLocks noGrp="1"/>
          </p:cNvSpPr>
          <p:nvPr>
            <p:ph idx="1"/>
          </p:nvPr>
        </p:nvSpPr>
        <p:spPr>
          <a:xfrm>
            <a:off x="5005570" y="1019395"/>
            <a:ext cx="6461314" cy="1220164"/>
          </a:xfrm>
        </p:spPr>
        <p:txBody>
          <a:bodyPr/>
          <a:lstStyle/>
          <a:p>
            <a:r>
              <a:rPr lang="en-US" dirty="0"/>
              <a:t>Audio with human transcription is very expensive to get</a:t>
            </a:r>
          </a:p>
          <a:p>
            <a:r>
              <a:rPr lang="en-US" dirty="0"/>
              <a:t>Can we learn something from large quantity of transcribed speech and use it to improve the quality of speech recognizers?</a:t>
            </a:r>
          </a:p>
          <a:p>
            <a:pPr marL="0" indent="0">
              <a:buNone/>
            </a:pPr>
            <a:r>
              <a:rPr lang="en-US" dirty="0"/>
              <a:t>=&gt; We can learn how the human vocal tract can move and distortion of the signal during transmission between speaker and the listener </a:t>
            </a:r>
            <a:endParaRPr lang="cs-CZ" dirty="0"/>
          </a:p>
        </p:txBody>
      </p:sp>
      <p:pic>
        <p:nvPicPr>
          <p:cNvPr id="6146" name="Picture 2">
            <a:extLst>
              <a:ext uri="{FF2B5EF4-FFF2-40B4-BE49-F238E27FC236}">
                <a16:creationId xmlns:a16="http://schemas.microsoft.com/office/drawing/2014/main" id="{5CE5A565-908B-40E4-ABD8-2B7E59B1E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16" y="1019395"/>
            <a:ext cx="3934444" cy="481921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0CFAC90-F735-4983-BD38-2FE7BF8A4E16}"/>
              </a:ext>
            </a:extLst>
          </p:cNvPr>
          <p:cNvSpPr txBox="1"/>
          <p:nvPr/>
        </p:nvSpPr>
        <p:spPr>
          <a:xfrm>
            <a:off x="1825490" y="5935394"/>
            <a:ext cx="2115671" cy="246221"/>
          </a:xfrm>
          <a:prstGeom prst="rect">
            <a:avLst/>
          </a:prstGeom>
          <a:solidFill>
            <a:schemeClr val="bg1"/>
          </a:solidFill>
        </p:spPr>
        <p:txBody>
          <a:bodyPr wrap="square" rtlCol="0">
            <a:spAutoFit/>
          </a:bodyPr>
          <a:lstStyle/>
          <a:p>
            <a:r>
              <a:rPr lang="en-US" sz="1000" i="1" dirty="0"/>
              <a:t>Image s</a:t>
            </a:r>
            <a:r>
              <a:rPr lang="cs-CZ" sz="1000" i="1" dirty="0" err="1"/>
              <a:t>ource</a:t>
            </a:r>
            <a:r>
              <a:rPr lang="cs-CZ" sz="1000" i="1" dirty="0"/>
              <a:t>: Wikipedia</a:t>
            </a:r>
          </a:p>
        </p:txBody>
      </p:sp>
      <p:sp>
        <p:nvSpPr>
          <p:cNvPr id="4" name="Footer Placeholder 3">
            <a:extLst>
              <a:ext uri="{FF2B5EF4-FFF2-40B4-BE49-F238E27FC236}">
                <a16:creationId xmlns:a16="http://schemas.microsoft.com/office/drawing/2014/main" id="{C00D7402-23E3-4E2C-945F-68EFC12D2AD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598464B-5312-493D-B8C8-304721E4A228}"/>
              </a:ext>
            </a:extLst>
          </p:cNvPr>
          <p:cNvSpPr>
            <a:spLocks noGrp="1"/>
          </p:cNvSpPr>
          <p:nvPr>
            <p:ph type="sldNum" sz="quarter" idx="11"/>
          </p:nvPr>
        </p:nvSpPr>
        <p:spPr/>
        <p:txBody>
          <a:bodyPr/>
          <a:lstStyle/>
          <a:p>
            <a:fld id="{9D8AF741-9FED-4AF5-8D8D-027A7001248D}" type="slidenum">
              <a:rPr lang="en-US" smtClean="0"/>
              <a:pPr/>
              <a:t>36</a:t>
            </a:fld>
            <a:endParaRPr lang="en-US"/>
          </a:p>
        </p:txBody>
      </p:sp>
      <p:sp>
        <p:nvSpPr>
          <p:cNvPr id="16" name="Title 2">
            <a:extLst>
              <a:ext uri="{FF2B5EF4-FFF2-40B4-BE49-F238E27FC236}">
                <a16:creationId xmlns:a16="http://schemas.microsoft.com/office/drawing/2014/main" id="{3268ED47-2F7E-4213-BB01-7B08B725B714}"/>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b="1" kern="0" dirty="0">
                <a:cs typeface="Segoe UI" charset="0"/>
              </a:rPr>
              <a:t>Pretraining – Wave2Vec 2.0</a:t>
            </a:r>
          </a:p>
        </p:txBody>
      </p:sp>
    </p:spTree>
    <p:extLst>
      <p:ext uri="{BB962C8B-B14F-4D97-AF65-F5344CB8AC3E}">
        <p14:creationId xmlns:p14="http://schemas.microsoft.com/office/powerpoint/2010/main" val="269923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5E9-7B85-40E3-8039-AAF780369186}"/>
              </a:ext>
            </a:extLst>
          </p:cNvPr>
          <p:cNvSpPr>
            <a:spLocks noGrp="1"/>
          </p:cNvSpPr>
          <p:nvPr>
            <p:ph type="title"/>
          </p:nvPr>
        </p:nvSpPr>
        <p:spPr/>
        <p:txBody>
          <a:bodyPr/>
          <a:lstStyle/>
          <a:p>
            <a:r>
              <a:rPr lang="en-US" sz="2800" b="1" kern="0" dirty="0">
                <a:cs typeface="Segoe UI" charset="0"/>
              </a:rPr>
              <a:t>Pretraining – </a:t>
            </a:r>
            <a:r>
              <a:rPr lang="en-US" b="1" dirty="0"/>
              <a:t>Wave2Vec 2.0</a:t>
            </a:r>
            <a:endParaRPr lang="cs-CZ" b="1" dirty="0"/>
          </a:p>
        </p:txBody>
      </p:sp>
      <p:sp>
        <p:nvSpPr>
          <p:cNvPr id="4" name="Footer Placeholder 3">
            <a:extLst>
              <a:ext uri="{FF2B5EF4-FFF2-40B4-BE49-F238E27FC236}">
                <a16:creationId xmlns:a16="http://schemas.microsoft.com/office/drawing/2014/main" id="{FD6E6B62-CF9C-4A58-86A6-27589D425F7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D5D1990-FD61-49BB-9DBA-17611B4E9D72}"/>
              </a:ext>
            </a:extLst>
          </p:cNvPr>
          <p:cNvSpPr>
            <a:spLocks noGrp="1"/>
          </p:cNvSpPr>
          <p:nvPr>
            <p:ph type="sldNum" sz="quarter" idx="11"/>
          </p:nvPr>
        </p:nvSpPr>
        <p:spPr/>
        <p:txBody>
          <a:bodyPr/>
          <a:lstStyle/>
          <a:p>
            <a:fld id="{9D8AF741-9FED-4AF5-8D8D-027A7001248D}" type="slidenum">
              <a:rPr lang="en-US" smtClean="0"/>
              <a:pPr/>
              <a:t>37</a:t>
            </a:fld>
            <a:endParaRPr lang="en-US"/>
          </a:p>
        </p:txBody>
      </p:sp>
      <p:pic>
        <p:nvPicPr>
          <p:cNvPr id="6" name="Content Placeholder 5">
            <a:extLst>
              <a:ext uri="{FF2B5EF4-FFF2-40B4-BE49-F238E27FC236}">
                <a16:creationId xmlns:a16="http://schemas.microsoft.com/office/drawing/2014/main" id="{14D90F7B-C93D-4C27-9E2F-0C0CB8E3AB46}"/>
              </a:ext>
            </a:extLst>
          </p:cNvPr>
          <p:cNvPicPr>
            <a:picLocks noGrp="1" noChangeAspect="1"/>
          </p:cNvPicPr>
          <p:nvPr>
            <p:ph idx="1"/>
          </p:nvPr>
        </p:nvPicPr>
        <p:blipFill>
          <a:blip r:embed="rId2"/>
          <a:stretch>
            <a:fillRect/>
          </a:stretch>
        </p:blipFill>
        <p:spPr>
          <a:xfrm>
            <a:off x="0" y="962898"/>
            <a:ext cx="8477523" cy="4429125"/>
          </a:xfrm>
          <a:prstGeom prst="rect">
            <a:avLst/>
          </a:prstGeom>
        </p:spPr>
      </p:pic>
      <p:pic>
        <p:nvPicPr>
          <p:cNvPr id="7" name="Picture 6">
            <a:extLst>
              <a:ext uri="{FF2B5EF4-FFF2-40B4-BE49-F238E27FC236}">
                <a16:creationId xmlns:a16="http://schemas.microsoft.com/office/drawing/2014/main" id="{F9D9955A-039A-4539-8D79-6FDCBCA6A8CC}"/>
              </a:ext>
            </a:extLst>
          </p:cNvPr>
          <p:cNvPicPr>
            <a:picLocks noChangeAspect="1"/>
          </p:cNvPicPr>
          <p:nvPr/>
        </p:nvPicPr>
        <p:blipFill>
          <a:blip r:embed="rId3"/>
          <a:stretch>
            <a:fillRect/>
          </a:stretch>
        </p:blipFill>
        <p:spPr>
          <a:xfrm>
            <a:off x="8067051" y="2003824"/>
            <a:ext cx="2343150" cy="704850"/>
          </a:xfrm>
          <a:prstGeom prst="rect">
            <a:avLst/>
          </a:prstGeom>
        </p:spPr>
      </p:pic>
      <p:pic>
        <p:nvPicPr>
          <p:cNvPr id="9" name="Picture 8">
            <a:extLst>
              <a:ext uri="{FF2B5EF4-FFF2-40B4-BE49-F238E27FC236}">
                <a16:creationId xmlns:a16="http://schemas.microsoft.com/office/drawing/2014/main" id="{A0B24E9F-C878-4150-9B8E-83B34FE3516A}"/>
              </a:ext>
            </a:extLst>
          </p:cNvPr>
          <p:cNvPicPr>
            <a:picLocks noChangeAspect="1"/>
          </p:cNvPicPr>
          <p:nvPr/>
        </p:nvPicPr>
        <p:blipFill>
          <a:blip r:embed="rId4"/>
          <a:stretch>
            <a:fillRect/>
          </a:stretch>
        </p:blipFill>
        <p:spPr>
          <a:xfrm>
            <a:off x="8219440" y="3053170"/>
            <a:ext cx="3972560" cy="830220"/>
          </a:xfrm>
          <a:prstGeom prst="rect">
            <a:avLst/>
          </a:prstGeom>
        </p:spPr>
      </p:pic>
      <p:sp>
        <p:nvSpPr>
          <p:cNvPr id="10" name="TextBox 9">
            <a:extLst>
              <a:ext uri="{FF2B5EF4-FFF2-40B4-BE49-F238E27FC236}">
                <a16:creationId xmlns:a16="http://schemas.microsoft.com/office/drawing/2014/main" id="{A8E4103B-2A61-4C9F-907B-CF9B0736AE6C}"/>
              </a:ext>
            </a:extLst>
          </p:cNvPr>
          <p:cNvSpPr txBox="1"/>
          <p:nvPr/>
        </p:nvSpPr>
        <p:spPr>
          <a:xfrm>
            <a:off x="8219440" y="1706880"/>
            <a:ext cx="1519327" cy="369332"/>
          </a:xfrm>
          <a:prstGeom prst="rect">
            <a:avLst/>
          </a:prstGeom>
          <a:noFill/>
        </p:spPr>
        <p:txBody>
          <a:bodyPr wrap="none" rtlCol="0">
            <a:spAutoFit/>
          </a:bodyPr>
          <a:lstStyle/>
          <a:p>
            <a:r>
              <a:rPr lang="en-US" dirty="0"/>
              <a:t>Loss function</a:t>
            </a:r>
            <a:endParaRPr lang="cs-CZ" dirty="0"/>
          </a:p>
        </p:txBody>
      </p:sp>
      <p:sp>
        <p:nvSpPr>
          <p:cNvPr id="11" name="TextBox 10">
            <a:extLst>
              <a:ext uri="{FF2B5EF4-FFF2-40B4-BE49-F238E27FC236}">
                <a16:creationId xmlns:a16="http://schemas.microsoft.com/office/drawing/2014/main" id="{A9A6CAC4-8AC8-4862-9362-549609D436C1}"/>
              </a:ext>
            </a:extLst>
          </p:cNvPr>
          <p:cNvSpPr txBox="1"/>
          <p:nvPr/>
        </p:nvSpPr>
        <p:spPr>
          <a:xfrm>
            <a:off x="8222638" y="2761903"/>
            <a:ext cx="1777090" cy="369332"/>
          </a:xfrm>
          <a:prstGeom prst="rect">
            <a:avLst/>
          </a:prstGeom>
          <a:noFill/>
        </p:spPr>
        <p:txBody>
          <a:bodyPr wrap="none" rtlCol="0">
            <a:spAutoFit/>
          </a:bodyPr>
          <a:lstStyle/>
          <a:p>
            <a:r>
              <a:rPr lang="en-US" dirty="0"/>
              <a:t>Contrastive loss</a:t>
            </a:r>
            <a:endParaRPr lang="cs-CZ" dirty="0"/>
          </a:p>
        </p:txBody>
      </p:sp>
      <p:pic>
        <p:nvPicPr>
          <p:cNvPr id="13" name="Picture 12">
            <a:extLst>
              <a:ext uri="{FF2B5EF4-FFF2-40B4-BE49-F238E27FC236}">
                <a16:creationId xmlns:a16="http://schemas.microsoft.com/office/drawing/2014/main" id="{A8EBFF25-2DE4-46C8-94A0-3127743A10EA}"/>
              </a:ext>
            </a:extLst>
          </p:cNvPr>
          <p:cNvPicPr>
            <a:picLocks noChangeAspect="1"/>
          </p:cNvPicPr>
          <p:nvPr/>
        </p:nvPicPr>
        <p:blipFill>
          <a:blip r:embed="rId5"/>
          <a:stretch>
            <a:fillRect/>
          </a:stretch>
        </p:blipFill>
        <p:spPr>
          <a:xfrm>
            <a:off x="8392160" y="4425597"/>
            <a:ext cx="3728568" cy="650710"/>
          </a:xfrm>
          <a:prstGeom prst="rect">
            <a:avLst/>
          </a:prstGeom>
        </p:spPr>
      </p:pic>
      <p:sp>
        <p:nvSpPr>
          <p:cNvPr id="14" name="TextBox 13">
            <a:extLst>
              <a:ext uri="{FF2B5EF4-FFF2-40B4-BE49-F238E27FC236}">
                <a16:creationId xmlns:a16="http://schemas.microsoft.com/office/drawing/2014/main" id="{7A3F159E-1D66-4669-9A4B-3A9D00601DAE}"/>
              </a:ext>
            </a:extLst>
          </p:cNvPr>
          <p:cNvSpPr txBox="1"/>
          <p:nvPr/>
        </p:nvSpPr>
        <p:spPr>
          <a:xfrm>
            <a:off x="8222638" y="4008287"/>
            <a:ext cx="1514774" cy="369332"/>
          </a:xfrm>
          <a:prstGeom prst="rect">
            <a:avLst/>
          </a:prstGeom>
          <a:noFill/>
        </p:spPr>
        <p:txBody>
          <a:bodyPr wrap="none" rtlCol="0">
            <a:spAutoFit/>
          </a:bodyPr>
          <a:lstStyle/>
          <a:p>
            <a:r>
              <a:rPr lang="en-US" dirty="0"/>
              <a:t>Diversity loss</a:t>
            </a:r>
            <a:endParaRPr lang="cs-CZ" dirty="0"/>
          </a:p>
        </p:txBody>
      </p:sp>
      <p:sp>
        <p:nvSpPr>
          <p:cNvPr id="15" name="TextBox 14">
            <a:extLst>
              <a:ext uri="{FF2B5EF4-FFF2-40B4-BE49-F238E27FC236}">
                <a16:creationId xmlns:a16="http://schemas.microsoft.com/office/drawing/2014/main" id="{EC3C96AE-DD1B-4CD2-AE85-8B59BAC83393}"/>
              </a:ext>
            </a:extLst>
          </p:cNvPr>
          <p:cNvSpPr txBox="1"/>
          <p:nvPr/>
        </p:nvSpPr>
        <p:spPr>
          <a:xfrm>
            <a:off x="431800" y="5238321"/>
            <a:ext cx="7951857" cy="1200329"/>
          </a:xfrm>
          <a:prstGeom prst="rect">
            <a:avLst/>
          </a:prstGeom>
          <a:noFill/>
        </p:spPr>
        <p:txBody>
          <a:bodyPr wrap="none" rtlCol="0">
            <a:spAutoFit/>
          </a:bodyPr>
          <a:lstStyle/>
          <a:p>
            <a:pPr marL="285750" indent="-285750">
              <a:buFont typeface="Arial" panose="020B0604020202020204" pitchFamily="34" charset="0"/>
              <a:buChar char="•"/>
            </a:pPr>
            <a:r>
              <a:rPr lang="en-US" dirty="0"/>
              <a:t>Learns a finite set of human vocal tract positions implicitly in a code book</a:t>
            </a:r>
          </a:p>
          <a:p>
            <a:pPr marL="285750" indent="-285750">
              <a:buFont typeface="Arial" panose="020B0604020202020204" pitchFamily="34" charset="0"/>
              <a:buChar char="•"/>
            </a:pPr>
            <a:r>
              <a:rPr lang="en-US" dirty="0"/>
              <a:t>The Transformer architecture is used</a:t>
            </a:r>
          </a:p>
          <a:p>
            <a:pPr marL="285750" indent="-285750">
              <a:buFont typeface="Arial" panose="020B0604020202020204" pitchFamily="34" charset="0"/>
              <a:buChar char="•"/>
            </a:pPr>
            <a:r>
              <a:rPr lang="en-US" dirty="0"/>
              <a:t>Convolutional networks are used as encoders</a:t>
            </a:r>
          </a:p>
          <a:p>
            <a:pPr marL="285750" indent="-285750">
              <a:buFont typeface="Arial" panose="020B0604020202020204" pitchFamily="34" charset="0"/>
              <a:buChar char="•"/>
            </a:pPr>
            <a:r>
              <a:rPr lang="en-US" dirty="0"/>
              <a:t>Masking is used in training similarly as in BERT</a:t>
            </a:r>
            <a:endParaRPr lang="cs-CZ" dirty="0"/>
          </a:p>
        </p:txBody>
      </p:sp>
    </p:spTree>
    <p:extLst>
      <p:ext uri="{BB962C8B-B14F-4D97-AF65-F5344CB8AC3E}">
        <p14:creationId xmlns:p14="http://schemas.microsoft.com/office/powerpoint/2010/main" val="357713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D332-5B24-4B33-9653-25344B14FBBF}"/>
              </a:ext>
            </a:extLst>
          </p:cNvPr>
          <p:cNvSpPr>
            <a:spLocks noGrp="1"/>
          </p:cNvSpPr>
          <p:nvPr>
            <p:ph type="title"/>
          </p:nvPr>
        </p:nvSpPr>
        <p:spPr/>
        <p:txBody>
          <a:bodyPr/>
          <a:lstStyle/>
          <a:p>
            <a:r>
              <a:rPr lang="en-US" b="1" dirty="0"/>
              <a:t>Transformer architecture</a:t>
            </a:r>
            <a:endParaRPr lang="cs-CZ" b="1" dirty="0"/>
          </a:p>
        </p:txBody>
      </p:sp>
      <p:sp>
        <p:nvSpPr>
          <p:cNvPr id="4" name="Footer Placeholder 3">
            <a:extLst>
              <a:ext uri="{FF2B5EF4-FFF2-40B4-BE49-F238E27FC236}">
                <a16:creationId xmlns:a16="http://schemas.microsoft.com/office/drawing/2014/main" id="{9436889C-5D6E-4729-A1F2-D74C8936CB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771D586-3269-42F0-9CFD-4CB10E5E5CD3}"/>
              </a:ext>
            </a:extLst>
          </p:cNvPr>
          <p:cNvSpPr>
            <a:spLocks noGrp="1"/>
          </p:cNvSpPr>
          <p:nvPr>
            <p:ph type="sldNum" sz="quarter" idx="11"/>
          </p:nvPr>
        </p:nvSpPr>
        <p:spPr/>
        <p:txBody>
          <a:bodyPr/>
          <a:lstStyle/>
          <a:p>
            <a:fld id="{9D8AF741-9FED-4AF5-8D8D-027A7001248D}" type="slidenum">
              <a:rPr lang="en-US" smtClean="0"/>
              <a:pPr/>
              <a:t>38</a:t>
            </a:fld>
            <a:endParaRPr lang="en-US"/>
          </a:p>
        </p:txBody>
      </p:sp>
      <p:pic>
        <p:nvPicPr>
          <p:cNvPr id="7" name="Picture 6">
            <a:extLst>
              <a:ext uri="{FF2B5EF4-FFF2-40B4-BE49-F238E27FC236}">
                <a16:creationId xmlns:a16="http://schemas.microsoft.com/office/drawing/2014/main" id="{C50D5289-3581-4F46-9A97-028AD904E7F2}"/>
              </a:ext>
            </a:extLst>
          </p:cNvPr>
          <p:cNvPicPr>
            <a:picLocks noChangeAspect="1"/>
          </p:cNvPicPr>
          <p:nvPr/>
        </p:nvPicPr>
        <p:blipFill>
          <a:blip r:embed="rId2"/>
          <a:stretch>
            <a:fillRect/>
          </a:stretch>
        </p:blipFill>
        <p:spPr>
          <a:xfrm>
            <a:off x="3750310" y="620713"/>
            <a:ext cx="4997450" cy="5820727"/>
          </a:xfrm>
          <a:prstGeom prst="rect">
            <a:avLst/>
          </a:prstGeom>
        </p:spPr>
      </p:pic>
    </p:spTree>
    <p:extLst>
      <p:ext uri="{BB962C8B-B14F-4D97-AF65-F5344CB8AC3E}">
        <p14:creationId xmlns:p14="http://schemas.microsoft.com/office/powerpoint/2010/main" val="3843789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2FA-476D-460A-B5B4-453366325C42}"/>
              </a:ext>
            </a:extLst>
          </p:cNvPr>
          <p:cNvSpPr>
            <a:spLocks noGrp="1"/>
          </p:cNvSpPr>
          <p:nvPr>
            <p:ph type="title"/>
          </p:nvPr>
        </p:nvSpPr>
        <p:spPr/>
        <p:txBody>
          <a:bodyPr/>
          <a:lstStyle/>
          <a:p>
            <a:r>
              <a:rPr lang="en-US" b="1" dirty="0"/>
              <a:t>Attention in Transformers</a:t>
            </a:r>
            <a:endParaRPr lang="cs-CZ" b="1" dirty="0"/>
          </a:p>
        </p:txBody>
      </p:sp>
      <p:sp>
        <p:nvSpPr>
          <p:cNvPr id="4" name="Footer Placeholder 3">
            <a:extLst>
              <a:ext uri="{FF2B5EF4-FFF2-40B4-BE49-F238E27FC236}">
                <a16:creationId xmlns:a16="http://schemas.microsoft.com/office/drawing/2014/main" id="{12621BE8-E607-4E09-A1C5-7E809E793D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5844533A-8B1D-41AC-9D74-69994C0742BB}"/>
              </a:ext>
            </a:extLst>
          </p:cNvPr>
          <p:cNvSpPr>
            <a:spLocks noGrp="1"/>
          </p:cNvSpPr>
          <p:nvPr>
            <p:ph type="sldNum" sz="quarter" idx="11"/>
          </p:nvPr>
        </p:nvSpPr>
        <p:spPr/>
        <p:txBody>
          <a:bodyPr/>
          <a:lstStyle/>
          <a:p>
            <a:fld id="{9D8AF741-9FED-4AF5-8D8D-027A7001248D}" type="slidenum">
              <a:rPr lang="en-US" smtClean="0"/>
              <a:pPr/>
              <a:t>39</a:t>
            </a:fld>
            <a:endParaRPr lang="en-US"/>
          </a:p>
        </p:txBody>
      </p:sp>
      <p:pic>
        <p:nvPicPr>
          <p:cNvPr id="6" name="Content Placeholder 5">
            <a:extLst>
              <a:ext uri="{FF2B5EF4-FFF2-40B4-BE49-F238E27FC236}">
                <a16:creationId xmlns:a16="http://schemas.microsoft.com/office/drawing/2014/main" id="{9C8AC541-A4FE-456F-B5E2-03E2D4F3A162}"/>
              </a:ext>
            </a:extLst>
          </p:cNvPr>
          <p:cNvPicPr>
            <a:picLocks noGrp="1" noChangeAspect="1"/>
          </p:cNvPicPr>
          <p:nvPr>
            <p:ph idx="1"/>
          </p:nvPr>
        </p:nvPicPr>
        <p:blipFill>
          <a:blip r:embed="rId2"/>
          <a:stretch>
            <a:fillRect/>
          </a:stretch>
        </p:blipFill>
        <p:spPr>
          <a:xfrm>
            <a:off x="1792446" y="628413"/>
            <a:ext cx="8372475" cy="4543425"/>
          </a:xfrm>
          <a:prstGeom prst="rect">
            <a:avLst/>
          </a:prstGeom>
        </p:spPr>
      </p:pic>
      <p:pic>
        <p:nvPicPr>
          <p:cNvPr id="7" name="Picture 6">
            <a:extLst>
              <a:ext uri="{FF2B5EF4-FFF2-40B4-BE49-F238E27FC236}">
                <a16:creationId xmlns:a16="http://schemas.microsoft.com/office/drawing/2014/main" id="{981D9E0B-2302-4B11-A389-B83766078055}"/>
              </a:ext>
            </a:extLst>
          </p:cNvPr>
          <p:cNvPicPr>
            <a:picLocks noChangeAspect="1"/>
          </p:cNvPicPr>
          <p:nvPr/>
        </p:nvPicPr>
        <p:blipFill>
          <a:blip r:embed="rId3"/>
          <a:stretch>
            <a:fillRect/>
          </a:stretch>
        </p:blipFill>
        <p:spPr>
          <a:xfrm>
            <a:off x="1201578" y="5303361"/>
            <a:ext cx="4543425" cy="742950"/>
          </a:xfrm>
          <a:prstGeom prst="rect">
            <a:avLst/>
          </a:prstGeom>
        </p:spPr>
      </p:pic>
      <p:pic>
        <p:nvPicPr>
          <p:cNvPr id="8" name="Picture 7">
            <a:extLst>
              <a:ext uri="{FF2B5EF4-FFF2-40B4-BE49-F238E27FC236}">
                <a16:creationId xmlns:a16="http://schemas.microsoft.com/office/drawing/2014/main" id="{9DB42CB1-3ABE-488F-A8E3-12ADC6767E39}"/>
              </a:ext>
            </a:extLst>
          </p:cNvPr>
          <p:cNvPicPr>
            <a:picLocks noChangeAspect="1"/>
          </p:cNvPicPr>
          <p:nvPr/>
        </p:nvPicPr>
        <p:blipFill>
          <a:blip r:embed="rId4"/>
          <a:stretch>
            <a:fillRect/>
          </a:stretch>
        </p:blipFill>
        <p:spPr>
          <a:xfrm>
            <a:off x="5855758" y="5241449"/>
            <a:ext cx="5810250" cy="866775"/>
          </a:xfrm>
          <a:prstGeom prst="rect">
            <a:avLst/>
          </a:prstGeom>
        </p:spPr>
      </p:pic>
    </p:spTree>
    <p:extLst>
      <p:ext uri="{BB962C8B-B14F-4D97-AF65-F5344CB8AC3E}">
        <p14:creationId xmlns:p14="http://schemas.microsoft.com/office/powerpoint/2010/main" val="195990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close up of a logo&#10;&#10;Description automatically generated">
            <a:extLst>
              <a:ext uri="{FF2B5EF4-FFF2-40B4-BE49-F238E27FC236}">
                <a16:creationId xmlns:a16="http://schemas.microsoft.com/office/drawing/2014/main" id="{92374378-C7CB-49D8-BE0D-7D600ACE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597" y="2367904"/>
            <a:ext cx="4249905" cy="3187429"/>
          </a:xfrm>
          <a:prstGeom prst="rect">
            <a:avLst/>
          </a:prstGeom>
        </p:spPr>
      </p:pic>
      <p:pic>
        <p:nvPicPr>
          <p:cNvPr id="57" name="Picture 56" descr="A screenshot of a cell phone&#10;&#10;Description automatically generated">
            <a:extLst>
              <a:ext uri="{FF2B5EF4-FFF2-40B4-BE49-F238E27FC236}">
                <a16:creationId xmlns:a16="http://schemas.microsoft.com/office/drawing/2014/main" id="{3CEA85E6-DE0B-4864-96BE-7648CC768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51" y="3419870"/>
            <a:ext cx="3516602" cy="2637452"/>
          </a:xfrm>
          <a:prstGeom prst="rect">
            <a:avLst/>
          </a:prstGeom>
        </p:spPr>
      </p:pic>
      <p:pic>
        <p:nvPicPr>
          <p:cNvPr id="59" name="Picture 58" descr="A screenshot of a cell phone&#10;&#10;Description automatically generated">
            <a:extLst>
              <a:ext uri="{FF2B5EF4-FFF2-40B4-BE49-F238E27FC236}">
                <a16:creationId xmlns:a16="http://schemas.microsoft.com/office/drawing/2014/main" id="{25E24473-D7C9-4477-8084-AA8552EEB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51" y="3473494"/>
            <a:ext cx="3489848" cy="2617386"/>
          </a:xfrm>
          <a:prstGeom prst="rect">
            <a:avLst/>
          </a:prstGeom>
        </p:spPr>
      </p:pic>
      <p:pic>
        <p:nvPicPr>
          <p:cNvPr id="53" name="Picture 52" descr="A close up of a logo&#10;&#10;Description automatically generated">
            <a:extLst>
              <a:ext uri="{FF2B5EF4-FFF2-40B4-BE49-F238E27FC236}">
                <a16:creationId xmlns:a16="http://schemas.microsoft.com/office/drawing/2014/main" id="{82883A51-D656-4886-8251-3E205E6E95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33" y="896889"/>
            <a:ext cx="3500796" cy="2583828"/>
          </a:xfrm>
          <a:prstGeom prst="rect">
            <a:avLst/>
          </a:prstGeom>
        </p:spPr>
      </p:pic>
      <p:sp>
        <p:nvSpPr>
          <p:cNvPr id="27" name="Rectangle 26">
            <a:extLst>
              <a:ext uri="{FF2B5EF4-FFF2-40B4-BE49-F238E27FC236}">
                <a16:creationId xmlns:a16="http://schemas.microsoft.com/office/drawing/2014/main" id="{09507CDE-251E-4E8B-BC3B-57B499A93318}"/>
              </a:ext>
            </a:extLst>
          </p:cNvPr>
          <p:cNvSpPr/>
          <p:nvPr/>
        </p:nvSpPr>
        <p:spPr>
          <a:xfrm>
            <a:off x="6018771" y="2492446"/>
            <a:ext cx="609600" cy="3106395"/>
          </a:xfrm>
          <a:prstGeom prst="rect">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28" name="TextBox 27">
            <a:extLst>
              <a:ext uri="{FF2B5EF4-FFF2-40B4-BE49-F238E27FC236}">
                <a16:creationId xmlns:a16="http://schemas.microsoft.com/office/drawing/2014/main" id="{9CD4D9B1-E6BC-47B2-9FE1-40FD1674704B}"/>
              </a:ext>
            </a:extLst>
          </p:cNvPr>
          <p:cNvSpPr txBox="1"/>
          <p:nvPr/>
        </p:nvSpPr>
        <p:spPr>
          <a:xfrm>
            <a:off x="6120713" y="2492446"/>
            <a:ext cx="951470" cy="523220"/>
          </a:xfrm>
          <a:prstGeom prst="rect">
            <a:avLst/>
          </a:prstGeom>
          <a:noFill/>
        </p:spPr>
        <p:txBody>
          <a:bodyPr wrap="square" rtlCol="0">
            <a:spAutoFit/>
          </a:bodyPr>
          <a:lstStyle/>
          <a:p>
            <a:r>
              <a:rPr lang="en-US" sz="2800"/>
              <a:t>v</a:t>
            </a:r>
            <a:r>
              <a:rPr lang="en-US" sz="1400"/>
              <a:t>1</a:t>
            </a:r>
            <a:endParaRPr lang="cs-CZ" sz="2800"/>
          </a:p>
        </p:txBody>
      </p:sp>
      <p:sp>
        <p:nvSpPr>
          <p:cNvPr id="29" name="TextBox 28">
            <a:extLst>
              <a:ext uri="{FF2B5EF4-FFF2-40B4-BE49-F238E27FC236}">
                <a16:creationId xmlns:a16="http://schemas.microsoft.com/office/drawing/2014/main" id="{64686795-473E-4B69-8714-E536C4DDC811}"/>
              </a:ext>
            </a:extLst>
          </p:cNvPr>
          <p:cNvSpPr txBox="1"/>
          <p:nvPr/>
        </p:nvSpPr>
        <p:spPr>
          <a:xfrm>
            <a:off x="6116597" y="2896650"/>
            <a:ext cx="951470" cy="523220"/>
          </a:xfrm>
          <a:prstGeom prst="rect">
            <a:avLst/>
          </a:prstGeom>
          <a:noFill/>
        </p:spPr>
        <p:txBody>
          <a:bodyPr wrap="square" rtlCol="0">
            <a:spAutoFit/>
          </a:bodyPr>
          <a:lstStyle/>
          <a:p>
            <a:r>
              <a:rPr lang="en-US" sz="2800"/>
              <a:t>v</a:t>
            </a:r>
            <a:r>
              <a:rPr lang="en-US" sz="1400"/>
              <a:t>2</a:t>
            </a:r>
            <a:endParaRPr lang="cs-CZ" sz="2800"/>
          </a:p>
        </p:txBody>
      </p:sp>
      <p:cxnSp>
        <p:nvCxnSpPr>
          <p:cNvPr id="31" name="Straight Arrow Connector 30">
            <a:extLst>
              <a:ext uri="{FF2B5EF4-FFF2-40B4-BE49-F238E27FC236}">
                <a16:creationId xmlns:a16="http://schemas.microsoft.com/office/drawing/2014/main" id="{8885DEB0-1CE7-4C72-81D8-45A2C0ECB1E1}"/>
              </a:ext>
            </a:extLst>
          </p:cNvPr>
          <p:cNvCxnSpPr>
            <a:cxnSpLocks/>
          </p:cNvCxnSpPr>
          <p:nvPr/>
        </p:nvCxnSpPr>
        <p:spPr>
          <a:xfrm flipV="1">
            <a:off x="3657600" y="2866523"/>
            <a:ext cx="2550695" cy="15201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CD9296-C6FD-4D84-B9AC-F53A8BC21028}"/>
              </a:ext>
            </a:extLst>
          </p:cNvPr>
          <p:cNvCxnSpPr>
            <a:cxnSpLocks/>
          </p:cNvCxnSpPr>
          <p:nvPr/>
        </p:nvCxnSpPr>
        <p:spPr>
          <a:xfrm flipV="1">
            <a:off x="3657600" y="3273228"/>
            <a:ext cx="2550695" cy="11134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8" name="Arrow: Right 47">
            <a:extLst>
              <a:ext uri="{FF2B5EF4-FFF2-40B4-BE49-F238E27FC236}">
                <a16:creationId xmlns:a16="http://schemas.microsoft.com/office/drawing/2014/main" id="{A33DAE69-A00C-493D-B530-A519F683E47F}"/>
              </a:ext>
            </a:extLst>
          </p:cNvPr>
          <p:cNvSpPr/>
          <p:nvPr/>
        </p:nvSpPr>
        <p:spPr>
          <a:xfrm>
            <a:off x="7068067" y="3712760"/>
            <a:ext cx="426310" cy="40420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49" name="TextBox 48">
            <a:extLst>
              <a:ext uri="{FF2B5EF4-FFF2-40B4-BE49-F238E27FC236}">
                <a16:creationId xmlns:a16="http://schemas.microsoft.com/office/drawing/2014/main" id="{DB34AAD5-6499-49FC-A58E-D5BF7E2FC880}"/>
              </a:ext>
            </a:extLst>
          </p:cNvPr>
          <p:cNvSpPr txBox="1"/>
          <p:nvPr/>
        </p:nvSpPr>
        <p:spPr>
          <a:xfrm>
            <a:off x="1447548" y="664204"/>
            <a:ext cx="2069606" cy="369332"/>
          </a:xfrm>
          <a:prstGeom prst="rect">
            <a:avLst/>
          </a:prstGeom>
          <a:noFill/>
        </p:spPr>
        <p:txBody>
          <a:bodyPr wrap="none" rtlCol="0">
            <a:spAutoFit/>
          </a:bodyPr>
          <a:lstStyle/>
          <a:p>
            <a:r>
              <a:rPr lang="en-US" dirty="0"/>
              <a:t>A waveform chunk</a:t>
            </a:r>
            <a:endParaRPr lang="cs-CZ" dirty="0"/>
          </a:p>
        </p:txBody>
      </p:sp>
      <p:sp>
        <p:nvSpPr>
          <p:cNvPr id="50" name="TextBox 49">
            <a:extLst>
              <a:ext uri="{FF2B5EF4-FFF2-40B4-BE49-F238E27FC236}">
                <a16:creationId xmlns:a16="http://schemas.microsoft.com/office/drawing/2014/main" id="{B8F36FBA-7778-41DE-9284-FBDA8AAA9B15}"/>
              </a:ext>
            </a:extLst>
          </p:cNvPr>
          <p:cNvSpPr txBox="1"/>
          <p:nvPr/>
        </p:nvSpPr>
        <p:spPr>
          <a:xfrm>
            <a:off x="623733" y="6051717"/>
            <a:ext cx="3717236" cy="369332"/>
          </a:xfrm>
          <a:prstGeom prst="rect">
            <a:avLst/>
          </a:prstGeom>
          <a:noFill/>
        </p:spPr>
        <p:txBody>
          <a:bodyPr wrap="none" rtlCol="0">
            <a:spAutoFit/>
          </a:bodyPr>
          <a:lstStyle/>
          <a:p>
            <a:r>
              <a:rPr lang="en-US" dirty="0"/>
              <a:t>The similarity with harmonic signal</a:t>
            </a:r>
            <a:endParaRPr lang="cs-CZ" dirty="0"/>
          </a:p>
        </p:txBody>
      </p:sp>
      <p:sp>
        <p:nvSpPr>
          <p:cNvPr id="51" name="TextBox 50">
            <a:extLst>
              <a:ext uri="{FF2B5EF4-FFF2-40B4-BE49-F238E27FC236}">
                <a16:creationId xmlns:a16="http://schemas.microsoft.com/office/drawing/2014/main" id="{C396CE93-91E9-4BB3-9D7B-108AEC095BF3}"/>
              </a:ext>
            </a:extLst>
          </p:cNvPr>
          <p:cNvSpPr txBox="1"/>
          <p:nvPr/>
        </p:nvSpPr>
        <p:spPr>
          <a:xfrm>
            <a:off x="9070165" y="2183238"/>
            <a:ext cx="1927654" cy="369332"/>
          </a:xfrm>
          <a:prstGeom prst="rect">
            <a:avLst/>
          </a:prstGeom>
          <a:noFill/>
        </p:spPr>
        <p:txBody>
          <a:bodyPr wrap="square" rtlCol="0">
            <a:spAutoFit/>
          </a:bodyPr>
          <a:lstStyle/>
          <a:p>
            <a:r>
              <a:rPr lang="cs-CZ"/>
              <a:t>S</a:t>
            </a:r>
            <a:r>
              <a:rPr lang="en-US" err="1"/>
              <a:t>pectra</a:t>
            </a:r>
            <a:endParaRPr lang="cs-CZ"/>
          </a:p>
        </p:txBody>
      </p:sp>
      <p:sp>
        <p:nvSpPr>
          <p:cNvPr id="3" name="Footer Placeholder 2">
            <a:extLst>
              <a:ext uri="{FF2B5EF4-FFF2-40B4-BE49-F238E27FC236}">
                <a16:creationId xmlns:a16="http://schemas.microsoft.com/office/drawing/2014/main" id="{9120077B-3575-4C32-8378-29C7ED01AD5A}"/>
              </a:ext>
            </a:extLst>
          </p:cNvPr>
          <p:cNvSpPr>
            <a:spLocks noGrp="1"/>
          </p:cNvSpPr>
          <p:nvPr>
            <p:ph type="ftr" sz="quarter" idx="10"/>
          </p:nvPr>
        </p:nvSpPr>
        <p:spPr/>
        <p:txBody>
          <a:bodyPr/>
          <a:lstStyle/>
          <a:p>
            <a:r>
              <a:rPr lang="en-US"/>
              <a:t>ASR lecture</a:t>
            </a:r>
            <a:endParaRPr lang="en-US" dirty="0"/>
          </a:p>
        </p:txBody>
      </p:sp>
      <p:sp>
        <p:nvSpPr>
          <p:cNvPr id="4" name="Slide Number Placeholder 3">
            <a:extLst>
              <a:ext uri="{FF2B5EF4-FFF2-40B4-BE49-F238E27FC236}">
                <a16:creationId xmlns:a16="http://schemas.microsoft.com/office/drawing/2014/main" id="{E41A2953-ED29-4F89-A665-D46280AD2C2E}"/>
              </a:ext>
            </a:extLst>
          </p:cNvPr>
          <p:cNvSpPr>
            <a:spLocks noGrp="1"/>
          </p:cNvSpPr>
          <p:nvPr>
            <p:ph type="sldNum" sz="quarter" idx="11"/>
          </p:nvPr>
        </p:nvSpPr>
        <p:spPr/>
        <p:txBody>
          <a:bodyPr/>
          <a:lstStyle/>
          <a:p>
            <a:fld id="{9D8AF741-9FED-4AF5-8D8D-027A7001248D}" type="slidenum">
              <a:rPr lang="en-US" smtClean="0"/>
              <a:pPr/>
              <a:t>4</a:t>
            </a:fld>
            <a:endParaRPr lang="en-US"/>
          </a:p>
        </p:txBody>
      </p:sp>
      <p:sp>
        <p:nvSpPr>
          <p:cNvPr id="19" name="Title 2">
            <a:extLst>
              <a:ext uri="{FF2B5EF4-FFF2-40B4-BE49-F238E27FC236}">
                <a16:creationId xmlns:a16="http://schemas.microsoft.com/office/drawing/2014/main" id="{B7BD9E24-9B19-4108-A782-E410018639C7}"/>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Spectral Analysis Using FFT</a:t>
            </a:r>
          </a:p>
        </p:txBody>
      </p:sp>
    </p:spTree>
    <p:extLst>
      <p:ext uri="{BB962C8B-B14F-4D97-AF65-F5344CB8AC3E}">
        <p14:creationId xmlns:p14="http://schemas.microsoft.com/office/powerpoint/2010/main" val="2151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48" grpId="0" animBg="1"/>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C07A83A7-37C4-4965-B1CC-7FC5749F40C6}"/>
              </a:ext>
            </a:extLst>
          </p:cNvPr>
          <p:cNvSpPr txBox="1">
            <a:spLocks/>
          </p:cNvSpPr>
          <p:nvPr/>
        </p:nvSpPr>
        <p:spPr>
          <a:xfrm>
            <a:off x="5250737" y="1859008"/>
            <a:ext cx="5950977" cy="1861984"/>
          </a:xfrm>
          <a:prstGeom prst="rect">
            <a:avLst/>
          </a:prstGeom>
          <a:noFill/>
        </p:spPr>
        <p:txBody>
          <a:bodyPr wrap="square" lIns="91440" tIns="45720" rIns="91440" bIns="45720" anchor="t">
            <a:noAutofit/>
          </a:bodyPr>
          <a:lstStyle>
            <a:lvl1pPr marL="0" indent="0" algn="l" defTabSz="914400" rtl="0" eaLnBrk="1" latinLnBrk="0" hangingPunct="1">
              <a:lnSpc>
                <a:spcPct val="90000"/>
              </a:lnSpc>
              <a:spcBef>
                <a:spcPts val="1000"/>
              </a:spcBef>
              <a:buFont typeface="Arial"/>
              <a:buNone/>
              <a:defRPr sz="2400" b="0" i="0" kern="1200">
                <a:solidFill>
                  <a:schemeClr val="bg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0" algn="ctr" defTabSz="914400" rtl="0" eaLnBrk="1" latinLnBrk="0" hangingPunct="1">
              <a:lnSpc>
                <a:spcPct val="90000"/>
              </a:lnSpc>
              <a:spcBef>
                <a:spcPts val="500"/>
              </a:spcBef>
              <a:buFont typeface="Arial"/>
              <a:buNone/>
              <a:tabLst/>
              <a:defRPr sz="1800" kern="1200">
                <a:solidFill>
                  <a:schemeClr val="tx1"/>
                </a:solidFill>
                <a:latin typeface="Segoe UI" charset="0"/>
                <a:ea typeface="Segoe UI" charset="0"/>
                <a:cs typeface="Segoe UI" charset="0"/>
              </a:defRPr>
            </a:lvl3pPr>
            <a:lvl4pPr marL="1371600" indent="0" algn="ctr" defTabSz="914400" rtl="0" eaLnBrk="1" latinLnBrk="0" hangingPunct="1">
              <a:lnSpc>
                <a:spcPct val="90000"/>
              </a:lnSpc>
              <a:spcBef>
                <a:spcPts val="500"/>
              </a:spcBef>
              <a:buFont typeface="Arial" charset="0"/>
              <a:buNone/>
              <a:tabLst/>
              <a:defRPr sz="1600" b="1" kern="1200">
                <a:solidFill>
                  <a:srgbClr val="EC7204"/>
                </a:solidFill>
                <a:latin typeface="Segoe UI" charset="0"/>
                <a:ea typeface="Segoe UI" charset="0"/>
                <a:cs typeface="Segoe UI" charset="0"/>
              </a:defRPr>
            </a:lvl4pPr>
            <a:lvl5pPr marL="1828800" indent="0" algn="ctr" defTabSz="914400" rtl="0" eaLnBrk="1" latinLnBrk="0" hangingPunct="1">
              <a:lnSpc>
                <a:spcPct val="90000"/>
              </a:lnSpc>
              <a:spcBef>
                <a:spcPts val="500"/>
              </a:spcBef>
              <a:buFont typeface="Arial" charset="0"/>
              <a:buNone/>
              <a:tabLst/>
              <a:defRPr sz="1600" kern="1200">
                <a:solidFill>
                  <a:schemeClr val="tx1"/>
                </a:solidFill>
                <a:latin typeface="Segoe UI" charset="0"/>
                <a:ea typeface="Segoe UI" charset="0"/>
                <a:cs typeface="Segoe U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Aft>
                <a:spcPts val="1000"/>
              </a:spcAft>
            </a:pPr>
            <a:r>
              <a:rPr lang="cs-CZ" b="1" dirty="0">
                <a:solidFill>
                  <a:schemeClr val="tx1"/>
                </a:solidFill>
                <a:latin typeface="+mn-lt"/>
                <a:cs typeface="Segoe UI"/>
              </a:rPr>
              <a:t>Petr Schwarz</a:t>
            </a:r>
            <a:endParaRPr lang="en-US" b="1" dirty="0">
              <a:solidFill>
                <a:schemeClr val="tx1"/>
              </a:solidFill>
              <a:latin typeface="+mn-lt"/>
              <a:cs typeface="Segoe UI"/>
            </a:endParaRPr>
          </a:p>
          <a:p>
            <a:pPr>
              <a:lnSpc>
                <a:spcPct val="100000"/>
              </a:lnSpc>
              <a:spcAft>
                <a:spcPts val="1000"/>
              </a:spcAft>
            </a:pPr>
            <a:endParaRPr lang="en-US" sz="1800" b="1" dirty="0">
              <a:solidFill>
                <a:schemeClr val="tx1"/>
              </a:solidFill>
              <a:latin typeface="+mn-lt"/>
              <a:cs typeface="Segoe UI"/>
            </a:endParaRPr>
          </a:p>
        </p:txBody>
      </p:sp>
      <p:sp>
        <p:nvSpPr>
          <p:cNvPr id="2" name="Title 1">
            <a:extLst>
              <a:ext uri="{FF2B5EF4-FFF2-40B4-BE49-F238E27FC236}">
                <a16:creationId xmlns:a16="http://schemas.microsoft.com/office/drawing/2014/main" id="{1A607CF0-9EE7-456C-8124-4BF961BBA7EC}"/>
              </a:ext>
            </a:extLst>
          </p:cNvPr>
          <p:cNvSpPr>
            <a:spLocks noGrp="1"/>
          </p:cNvSpPr>
          <p:nvPr>
            <p:ph type="title"/>
          </p:nvPr>
        </p:nvSpPr>
        <p:spPr/>
        <p:txBody>
          <a:bodyPr/>
          <a:lstStyle/>
          <a:p>
            <a:r>
              <a:rPr lang="en-US" sz="2400" b="1" dirty="0"/>
              <a:t>Thank you!</a:t>
            </a:r>
            <a:endParaRPr lang="cs-CZ" sz="2400" b="1" dirty="0"/>
          </a:p>
        </p:txBody>
      </p:sp>
      <p:sp>
        <p:nvSpPr>
          <p:cNvPr id="4" name="Footer Placeholder 3">
            <a:extLst>
              <a:ext uri="{FF2B5EF4-FFF2-40B4-BE49-F238E27FC236}">
                <a16:creationId xmlns:a16="http://schemas.microsoft.com/office/drawing/2014/main" id="{1767427E-42E4-4FD4-93ED-AD4B457692F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945EC7B4-A2F0-47F5-9A30-0781DCB4D7E5}"/>
              </a:ext>
            </a:extLst>
          </p:cNvPr>
          <p:cNvSpPr>
            <a:spLocks noGrp="1"/>
          </p:cNvSpPr>
          <p:nvPr>
            <p:ph type="sldNum" sz="quarter" idx="11"/>
          </p:nvPr>
        </p:nvSpPr>
        <p:spPr/>
        <p:txBody>
          <a:bodyPr/>
          <a:lstStyle/>
          <a:p>
            <a:fld id="{9D8AF741-9FED-4AF5-8D8D-027A7001248D}" type="slidenum">
              <a:rPr lang="en-US" smtClean="0"/>
              <a:pPr/>
              <a:t>40</a:t>
            </a:fld>
            <a:endParaRPr lang="en-US"/>
          </a:p>
        </p:txBody>
      </p:sp>
      <p:pic>
        <p:nvPicPr>
          <p:cNvPr id="17" name="Picture 6">
            <a:extLst>
              <a:ext uri="{FF2B5EF4-FFF2-40B4-BE49-F238E27FC236}">
                <a16:creationId xmlns:a16="http://schemas.microsoft.com/office/drawing/2014/main" id="{1C1CDFE0-8EF2-4927-A730-EA1260B1A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33" y="3474275"/>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3">
            <a:extLst>
              <a:ext uri="{FF2B5EF4-FFF2-40B4-BE49-F238E27FC236}">
                <a16:creationId xmlns:a16="http://schemas.microsoft.com/office/drawing/2014/main" id="{623803C3-B76D-47DD-9B59-430355CA4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497" y="3446872"/>
            <a:ext cx="3035217" cy="1209966"/>
          </a:xfrm>
          <a:prstGeom prst="rect">
            <a:avLst/>
          </a:prstGeom>
        </p:spPr>
      </p:pic>
      <p:sp>
        <p:nvSpPr>
          <p:cNvPr id="19" name="TextBox 18">
            <a:extLst>
              <a:ext uri="{FF2B5EF4-FFF2-40B4-BE49-F238E27FC236}">
                <a16:creationId xmlns:a16="http://schemas.microsoft.com/office/drawing/2014/main" id="{41A9A29A-16D9-4470-B383-F1BDD084A415}"/>
              </a:ext>
            </a:extLst>
          </p:cNvPr>
          <p:cNvSpPr txBox="1"/>
          <p:nvPr/>
        </p:nvSpPr>
        <p:spPr>
          <a:xfrm>
            <a:off x="5250737" y="2286793"/>
            <a:ext cx="6094378" cy="461665"/>
          </a:xfrm>
          <a:prstGeom prst="rect">
            <a:avLst/>
          </a:prstGeom>
          <a:noFill/>
        </p:spPr>
        <p:txBody>
          <a:bodyPr wrap="square">
            <a:spAutoFit/>
          </a:bodyPr>
          <a:lstStyle/>
          <a:p>
            <a:r>
              <a:rPr lang="en-US" sz="2400" dirty="0">
                <a:solidFill>
                  <a:schemeClr val="tx1"/>
                </a:solidFill>
                <a:cs typeface="Segoe UI"/>
                <a:hlinkClick r:id="rId5">
                  <a:extLst>
                    <a:ext uri="{A12FA001-AC4F-418D-AE19-62706E023703}">
                      <ahyp:hlinkClr xmlns:ahyp="http://schemas.microsoft.com/office/drawing/2018/hyperlinkcolor" val="tx"/>
                    </a:ext>
                  </a:extLst>
                </a:hlinkClick>
              </a:rPr>
              <a:t>schwarzp@fit.vutbr.cz</a:t>
            </a:r>
            <a:endParaRPr lang="cs-CZ" sz="2400" dirty="0"/>
          </a:p>
        </p:txBody>
      </p:sp>
      <p:pic>
        <p:nvPicPr>
          <p:cNvPr id="8" name="Picture 7" descr="A person wearing a white shirt&#10;&#10;Description automatically generated with medium confidence">
            <a:extLst>
              <a:ext uri="{FF2B5EF4-FFF2-40B4-BE49-F238E27FC236}">
                <a16:creationId xmlns:a16="http://schemas.microsoft.com/office/drawing/2014/main" id="{DCC4F3E2-D645-46BB-8E16-D75E183316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286" y="1682986"/>
            <a:ext cx="3075460" cy="2937653"/>
          </a:xfrm>
          <a:prstGeom prst="rect">
            <a:avLst/>
          </a:prstGeom>
        </p:spPr>
      </p:pic>
    </p:spTree>
    <p:extLst>
      <p:ext uri="{BB962C8B-B14F-4D97-AF65-F5344CB8AC3E}">
        <p14:creationId xmlns:p14="http://schemas.microsoft.com/office/powerpoint/2010/main" val="33269943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81" y="1182534"/>
            <a:ext cx="1888162" cy="1888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FC959CED-8529-4807-ADE1-7241480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91" y="3429001"/>
            <a:ext cx="8476909" cy="301071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6DA5AA7A-FDA9-4955-B411-01584566D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090" y="632298"/>
            <a:ext cx="8476909" cy="2866114"/>
          </a:xfrm>
          <a:prstGeom prst="rect">
            <a:avLst/>
          </a:prstGeom>
        </p:spPr>
      </p:pic>
      <p:sp>
        <p:nvSpPr>
          <p:cNvPr id="5" name="Arrow: Right 4">
            <a:extLst>
              <a:ext uri="{FF2B5EF4-FFF2-40B4-BE49-F238E27FC236}">
                <a16:creationId xmlns:a16="http://schemas.microsoft.com/office/drawing/2014/main" id="{0322529B-8193-4C82-B98A-1582F50B8019}"/>
              </a:ext>
            </a:extLst>
          </p:cNvPr>
          <p:cNvSpPr/>
          <p:nvPr/>
        </p:nvSpPr>
        <p:spPr>
          <a:xfrm>
            <a:off x="2862473" y="1713621"/>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1">
            <a:extLst>
              <a:ext uri="{FF2B5EF4-FFF2-40B4-BE49-F238E27FC236}">
                <a16:creationId xmlns:a16="http://schemas.microsoft.com/office/drawing/2014/main" id="{D05F3933-5C00-424E-83D8-E3CE53777556}"/>
              </a:ext>
            </a:extLst>
          </p:cNvPr>
          <p:cNvSpPr txBox="1">
            <a:spLocks/>
          </p:cNvSpPr>
          <p:nvPr/>
        </p:nvSpPr>
        <p:spPr>
          <a:xfrm>
            <a:off x="359508" y="6360238"/>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CA28EC8-D58A-4A49-A07A-5AAFE623D712}" type="slidenum">
              <a:rPr lang="cs-CZ" sz="1400" smtClean="0"/>
              <a:pPr algn="l"/>
              <a:t>5</a:t>
            </a:fld>
            <a:endParaRPr lang="cs-CZ" sz="1400"/>
          </a:p>
        </p:txBody>
      </p:sp>
      <p:sp>
        <p:nvSpPr>
          <p:cNvPr id="11" name="Footer Placeholder 10">
            <a:extLst>
              <a:ext uri="{FF2B5EF4-FFF2-40B4-BE49-F238E27FC236}">
                <a16:creationId xmlns:a16="http://schemas.microsoft.com/office/drawing/2014/main" id="{87008B63-DC4A-459E-9799-CBAE996032F7}"/>
              </a:ext>
            </a:extLst>
          </p:cNvPr>
          <p:cNvSpPr>
            <a:spLocks noGrp="1"/>
          </p:cNvSpPr>
          <p:nvPr>
            <p:ph type="ftr" sz="quarter" idx="10"/>
          </p:nvPr>
        </p:nvSpPr>
        <p:spPr/>
        <p:txBody>
          <a:bodyPr/>
          <a:lstStyle/>
          <a:p>
            <a:r>
              <a:rPr lang="en-US"/>
              <a:t>ASR lecture</a:t>
            </a:r>
            <a:endParaRPr lang="en-US" dirty="0"/>
          </a:p>
        </p:txBody>
      </p:sp>
      <p:sp>
        <p:nvSpPr>
          <p:cNvPr id="12" name="Slide Number Placeholder 11">
            <a:extLst>
              <a:ext uri="{FF2B5EF4-FFF2-40B4-BE49-F238E27FC236}">
                <a16:creationId xmlns:a16="http://schemas.microsoft.com/office/drawing/2014/main" id="{2003B7A6-BE17-4066-A845-538AD880D2DE}"/>
              </a:ext>
            </a:extLst>
          </p:cNvPr>
          <p:cNvSpPr>
            <a:spLocks noGrp="1"/>
          </p:cNvSpPr>
          <p:nvPr>
            <p:ph type="sldNum" sz="quarter" idx="11"/>
          </p:nvPr>
        </p:nvSpPr>
        <p:spPr/>
        <p:txBody>
          <a:bodyPr/>
          <a:lstStyle/>
          <a:p>
            <a:fld id="{9D8AF741-9FED-4AF5-8D8D-027A7001248D}" type="slidenum">
              <a:rPr lang="en-US" smtClean="0"/>
              <a:pPr/>
              <a:t>5</a:t>
            </a:fld>
            <a:endParaRPr lang="en-US"/>
          </a:p>
        </p:txBody>
      </p:sp>
      <p:sp>
        <p:nvSpPr>
          <p:cNvPr id="15" name="Title 2">
            <a:extLst>
              <a:ext uri="{FF2B5EF4-FFF2-40B4-BE49-F238E27FC236}">
                <a16:creationId xmlns:a16="http://schemas.microsoft.com/office/drawing/2014/main" id="{47C4E1B7-A768-485E-811A-C77D0C72B863}"/>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Spectrogram</a:t>
            </a:r>
          </a:p>
        </p:txBody>
      </p:sp>
      <p:sp>
        <p:nvSpPr>
          <p:cNvPr id="18" name="Arrow: Right 17">
            <a:extLst>
              <a:ext uri="{FF2B5EF4-FFF2-40B4-BE49-F238E27FC236}">
                <a16:creationId xmlns:a16="http://schemas.microsoft.com/office/drawing/2014/main" id="{8C950462-D50B-433E-BE3B-9454DAE4BF4A}"/>
              </a:ext>
            </a:extLst>
          </p:cNvPr>
          <p:cNvSpPr/>
          <p:nvPr/>
        </p:nvSpPr>
        <p:spPr>
          <a:xfrm>
            <a:off x="2862473" y="461879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9190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b="1" dirty="0"/>
              <a:t>MEL Scale</a:t>
            </a:r>
          </a:p>
        </p:txBody>
      </p:sp>
      <p:sp>
        <p:nvSpPr>
          <p:cNvPr id="4" name="Zástupný symbol pro zápatí 3"/>
          <p:cNvSpPr>
            <a:spLocks noGrp="1"/>
          </p:cNvSpPr>
          <p:nvPr>
            <p:ph type="ftr" sz="quarter" idx="10"/>
          </p:nvPr>
        </p:nvSpPr>
        <p:spPr/>
        <p:txBody>
          <a:bodyPr/>
          <a:lstStyle/>
          <a:p>
            <a:pPr fontAlgn="base">
              <a:spcBef>
                <a:spcPct val="0"/>
              </a:spcBef>
              <a:spcAft>
                <a:spcPct val="0"/>
              </a:spcAft>
            </a:pPr>
            <a:r>
              <a:rPr lang="en-US">
                <a:solidFill>
                  <a:srgbClr val="FFFFFF"/>
                </a:solidFill>
                <a:latin typeface="Tahoma"/>
              </a:rPr>
              <a:t>ASR lecture</a:t>
            </a:r>
            <a:endParaRPr lang="en-US" dirty="0">
              <a:solidFill>
                <a:srgbClr val="FFFFFF"/>
              </a:solidFill>
              <a:latin typeface="Tahoma"/>
            </a:endParaRPr>
          </a:p>
        </p:txBody>
      </p:sp>
      <p:sp>
        <p:nvSpPr>
          <p:cNvPr id="5" name="Zástupný symbol pro číslo snímku 4"/>
          <p:cNvSpPr>
            <a:spLocks noGrp="1"/>
          </p:cNvSpPr>
          <p:nvPr>
            <p:ph type="sldNum" sz="quarter" idx="11"/>
          </p:nvPr>
        </p:nvSpPr>
        <p:spPr/>
        <p:txBody>
          <a:bodyPr/>
          <a:lstStyle/>
          <a:p>
            <a:pPr fontAlgn="base">
              <a:spcBef>
                <a:spcPct val="0"/>
              </a:spcBef>
              <a:spcAft>
                <a:spcPct val="0"/>
              </a:spcAft>
            </a:pPr>
            <a:fld id="{9D8AF741-9FED-4AF5-8D8D-027A7001248D}" type="slidenum">
              <a:rPr lang="en-US">
                <a:solidFill>
                  <a:srgbClr val="FFFFFF"/>
                </a:solidFill>
                <a:latin typeface="Tahoma"/>
              </a:rPr>
              <a:pPr fontAlgn="base">
                <a:spcBef>
                  <a:spcPct val="0"/>
                </a:spcBef>
                <a:spcAft>
                  <a:spcPct val="0"/>
                </a:spcAft>
              </a:pPr>
              <a:t>6</a:t>
            </a:fld>
            <a:endParaRPr lang="en-US">
              <a:solidFill>
                <a:srgbClr val="FFFFFF"/>
              </a:solidFill>
              <a:latin typeface="Tahoma"/>
            </a:endParaRPr>
          </a:p>
        </p:txBody>
      </p:sp>
      <p:pic>
        <p:nvPicPr>
          <p:cNvPr id="82946" name="Picture 2" descr="Výsledek obrázku pro mel scale speech"/>
          <p:cNvPicPr>
            <a:picLocks noChangeAspect="1" noChangeArrowheads="1"/>
          </p:cNvPicPr>
          <p:nvPr/>
        </p:nvPicPr>
        <p:blipFill rotWithShape="1">
          <a:blip r:embed="rId2">
            <a:extLst>
              <a:ext uri="{28A0092B-C50C-407E-A947-70E740481C1C}">
                <a14:useLocalDpi xmlns:a14="http://schemas.microsoft.com/office/drawing/2010/main" val="0"/>
              </a:ext>
            </a:extLst>
          </a:blip>
          <a:srcRect l="2681" t="4136" r="5929" b="2245"/>
          <a:stretch/>
        </p:blipFill>
        <p:spPr bwMode="auto">
          <a:xfrm>
            <a:off x="6144214" y="624115"/>
            <a:ext cx="4098201" cy="3164114"/>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descr="Výsledek obrázku pro mel scale speech"/>
          <p:cNvPicPr>
            <a:picLocks noChangeAspect="1" noChangeArrowheads="1"/>
          </p:cNvPicPr>
          <p:nvPr/>
        </p:nvPicPr>
        <p:blipFill rotWithShape="1">
          <a:blip r:embed="rId3">
            <a:extLst>
              <a:ext uri="{28A0092B-C50C-407E-A947-70E740481C1C}">
                <a14:useLocalDpi xmlns:a14="http://schemas.microsoft.com/office/drawing/2010/main" val="0"/>
              </a:ext>
            </a:extLst>
          </a:blip>
          <a:srcRect l="7988" t="5194" r="7583" b="3032"/>
          <a:stretch/>
        </p:blipFill>
        <p:spPr bwMode="auto">
          <a:xfrm>
            <a:off x="2249714" y="3788229"/>
            <a:ext cx="7992700" cy="2670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915885" y="1016000"/>
            <a:ext cx="4441372" cy="1200329"/>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Cambria" pitchFamily="18" charset="0"/>
              </a:rPr>
              <a:t>Mel Frequency Energy Banks:</a:t>
            </a:r>
          </a:p>
          <a:p>
            <a:pPr fontAlgn="base">
              <a:spcBef>
                <a:spcPct val="0"/>
              </a:spcBef>
              <a:spcAft>
                <a:spcPct val="0"/>
              </a:spcAft>
            </a:pPr>
            <a:r>
              <a:rPr lang="en-US" dirty="0">
                <a:solidFill>
                  <a:srgbClr val="000000"/>
                </a:solidFill>
                <a:latin typeface="Cambria" pitchFamily="18" charset="0"/>
              </a:rPr>
              <a:t>Based on psychoacoustic experiments to </a:t>
            </a:r>
          </a:p>
          <a:p>
            <a:pPr fontAlgn="base">
              <a:spcBef>
                <a:spcPct val="0"/>
              </a:spcBef>
              <a:spcAft>
                <a:spcPct val="0"/>
              </a:spcAft>
            </a:pPr>
            <a:r>
              <a:rPr lang="en-US" dirty="0">
                <a:solidFill>
                  <a:srgbClr val="000000"/>
                </a:solidFill>
                <a:latin typeface="Cambria" pitchFamily="18" charset="0"/>
              </a:rPr>
              <a:t>model the unequal sensitivity of human</a:t>
            </a:r>
          </a:p>
          <a:p>
            <a:pPr fontAlgn="base">
              <a:spcBef>
                <a:spcPct val="0"/>
              </a:spcBef>
              <a:spcAft>
                <a:spcPct val="0"/>
              </a:spcAft>
            </a:pPr>
            <a:r>
              <a:rPr lang="en-US" dirty="0">
                <a:solidFill>
                  <a:srgbClr val="000000"/>
                </a:solidFill>
                <a:latin typeface="Cambria" pitchFamily="18" charset="0"/>
              </a:rPr>
              <a:t>hearing to different frequencies</a:t>
            </a:r>
          </a:p>
        </p:txBody>
      </p:sp>
      <p:cxnSp>
        <p:nvCxnSpPr>
          <p:cNvPr id="8" name="Přímá spojnice se šipkou 7"/>
          <p:cNvCxnSpPr/>
          <p:nvPr/>
        </p:nvCxnSpPr>
        <p:spPr>
          <a:xfrm flipV="1">
            <a:off x="5036457" y="3106057"/>
            <a:ext cx="1698171" cy="870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792194" y="3012497"/>
            <a:ext cx="2062231"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Linear below 1KHz</a:t>
            </a:r>
          </a:p>
        </p:txBody>
      </p:sp>
      <p:cxnSp>
        <p:nvCxnSpPr>
          <p:cNvPr id="12" name="Přímá spojnice se šipkou 11"/>
          <p:cNvCxnSpPr/>
          <p:nvPr/>
        </p:nvCxnSpPr>
        <p:spPr>
          <a:xfrm flipH="1" flipV="1">
            <a:off x="7939314" y="1756230"/>
            <a:ext cx="1306286" cy="9361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8193314" y="2765754"/>
            <a:ext cx="1765355"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Log above 1KHz</a:t>
            </a:r>
          </a:p>
        </p:txBody>
      </p:sp>
    </p:spTree>
    <p:extLst>
      <p:ext uri="{BB962C8B-B14F-4D97-AF65-F5344CB8AC3E}">
        <p14:creationId xmlns:p14="http://schemas.microsoft.com/office/powerpoint/2010/main" val="290184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81B5-5BB9-4F43-8D9A-F744CBADB5A1}"/>
              </a:ext>
            </a:extLst>
          </p:cNvPr>
          <p:cNvSpPr>
            <a:spLocks noGrp="1"/>
          </p:cNvSpPr>
          <p:nvPr>
            <p:ph type="title"/>
          </p:nvPr>
        </p:nvSpPr>
        <p:spPr/>
        <p:txBody>
          <a:bodyPr/>
          <a:lstStyle/>
          <a:p>
            <a:r>
              <a:rPr lang="en-US" b="1" dirty="0"/>
              <a:t>Acoustic model</a:t>
            </a:r>
            <a:endParaRPr lang="cs-CZ" b="1" dirty="0"/>
          </a:p>
        </p:txBody>
      </p:sp>
      <p:sp>
        <p:nvSpPr>
          <p:cNvPr id="4" name="Footer Placeholder 3">
            <a:extLst>
              <a:ext uri="{FF2B5EF4-FFF2-40B4-BE49-F238E27FC236}">
                <a16:creationId xmlns:a16="http://schemas.microsoft.com/office/drawing/2014/main" id="{404817C6-0C37-4262-AE26-7343AE52E67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7AECC1F-F02B-4B9E-ABF9-516261FD39C4}"/>
              </a:ext>
            </a:extLst>
          </p:cNvPr>
          <p:cNvSpPr>
            <a:spLocks noGrp="1"/>
          </p:cNvSpPr>
          <p:nvPr>
            <p:ph type="sldNum" sz="quarter" idx="11"/>
          </p:nvPr>
        </p:nvSpPr>
        <p:spPr/>
        <p:txBody>
          <a:bodyPr/>
          <a:lstStyle/>
          <a:p>
            <a:fld id="{9D8AF741-9FED-4AF5-8D8D-027A7001248D}" type="slidenum">
              <a:rPr lang="en-US" smtClean="0"/>
              <a:pPr/>
              <a:t>7</a:t>
            </a:fld>
            <a:endParaRPr lang="en-US"/>
          </a:p>
        </p:txBody>
      </p:sp>
      <p:pic>
        <p:nvPicPr>
          <p:cNvPr id="1026" name="Picture 2" descr="Day 11: Gaussian Mixture Model Clustering | by Rahul Kaliyath | Medium">
            <a:extLst>
              <a:ext uri="{FF2B5EF4-FFF2-40B4-BE49-F238E27FC236}">
                <a16:creationId xmlns:a16="http://schemas.microsoft.com/office/drawing/2014/main" id="{21E6BCD6-8EA2-4A97-A578-E217B344D8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41" y="1777524"/>
            <a:ext cx="5514887" cy="3654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3-layer neural network with 3 inputs, 4 hidden nodes, and 2 outputs.... |  Download Scientific Diagram">
            <a:extLst>
              <a:ext uri="{FF2B5EF4-FFF2-40B4-BE49-F238E27FC236}">
                <a16:creationId xmlns:a16="http://schemas.microsoft.com/office/drawing/2014/main" id="{179566A4-3B7C-4A85-A027-4B10915DA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791" y="2303006"/>
            <a:ext cx="3199571" cy="2846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823C5E-9F38-42D5-BAF9-609091F85604}"/>
              </a:ext>
            </a:extLst>
          </p:cNvPr>
          <p:cNvSpPr txBox="1"/>
          <p:nvPr/>
        </p:nvSpPr>
        <p:spPr>
          <a:xfrm>
            <a:off x="3020317" y="1323281"/>
            <a:ext cx="2632900" cy="369332"/>
          </a:xfrm>
          <a:prstGeom prst="rect">
            <a:avLst/>
          </a:prstGeom>
          <a:noFill/>
        </p:spPr>
        <p:txBody>
          <a:bodyPr wrap="none" rtlCol="0">
            <a:spAutoFit/>
          </a:bodyPr>
          <a:lstStyle/>
          <a:p>
            <a:r>
              <a:rPr lang="en-US" dirty="0"/>
              <a:t>Gaussian mixture model</a:t>
            </a:r>
            <a:endParaRPr lang="cs-CZ" dirty="0"/>
          </a:p>
        </p:txBody>
      </p:sp>
      <p:sp>
        <p:nvSpPr>
          <p:cNvPr id="7" name="TextBox 6">
            <a:extLst>
              <a:ext uri="{FF2B5EF4-FFF2-40B4-BE49-F238E27FC236}">
                <a16:creationId xmlns:a16="http://schemas.microsoft.com/office/drawing/2014/main" id="{1F943999-DEC3-4D1D-AC9D-50CED5B66818}"/>
              </a:ext>
            </a:extLst>
          </p:cNvPr>
          <p:cNvSpPr txBox="1"/>
          <p:nvPr/>
        </p:nvSpPr>
        <p:spPr>
          <a:xfrm>
            <a:off x="2450769" y="4800682"/>
            <a:ext cx="381836" cy="369332"/>
          </a:xfrm>
          <a:prstGeom prst="rect">
            <a:avLst/>
          </a:prstGeom>
          <a:noFill/>
        </p:spPr>
        <p:txBody>
          <a:bodyPr wrap="none" rtlCol="0">
            <a:spAutoFit/>
          </a:bodyPr>
          <a:lstStyle/>
          <a:p>
            <a:r>
              <a:rPr lang="en-US" dirty="0"/>
              <a:t>x</a:t>
            </a:r>
            <a:r>
              <a:rPr lang="en-US" sz="1100" dirty="0"/>
              <a:t>1</a:t>
            </a:r>
            <a:endParaRPr lang="cs-CZ" dirty="0"/>
          </a:p>
        </p:txBody>
      </p:sp>
      <p:sp>
        <p:nvSpPr>
          <p:cNvPr id="10" name="TextBox 9">
            <a:extLst>
              <a:ext uri="{FF2B5EF4-FFF2-40B4-BE49-F238E27FC236}">
                <a16:creationId xmlns:a16="http://schemas.microsoft.com/office/drawing/2014/main" id="{42D03F50-55AF-44D3-8040-93158EDDBE5B}"/>
              </a:ext>
            </a:extLst>
          </p:cNvPr>
          <p:cNvSpPr txBox="1"/>
          <p:nvPr/>
        </p:nvSpPr>
        <p:spPr>
          <a:xfrm>
            <a:off x="5465505" y="4965107"/>
            <a:ext cx="375424" cy="369332"/>
          </a:xfrm>
          <a:prstGeom prst="rect">
            <a:avLst/>
          </a:prstGeom>
          <a:noFill/>
        </p:spPr>
        <p:txBody>
          <a:bodyPr wrap="none" rtlCol="0">
            <a:spAutoFit/>
          </a:bodyPr>
          <a:lstStyle/>
          <a:p>
            <a:r>
              <a:rPr lang="en-US" dirty="0"/>
              <a:t>x</a:t>
            </a:r>
            <a:r>
              <a:rPr lang="en-US" sz="1100" dirty="0"/>
              <a:t>2</a:t>
            </a:r>
            <a:endParaRPr lang="cs-CZ" dirty="0"/>
          </a:p>
        </p:txBody>
      </p:sp>
      <p:sp>
        <p:nvSpPr>
          <p:cNvPr id="11" name="TextBox 10">
            <a:extLst>
              <a:ext uri="{FF2B5EF4-FFF2-40B4-BE49-F238E27FC236}">
                <a16:creationId xmlns:a16="http://schemas.microsoft.com/office/drawing/2014/main" id="{10255602-6D62-427B-ABFC-9A26B24B49B7}"/>
              </a:ext>
            </a:extLst>
          </p:cNvPr>
          <p:cNvSpPr txBox="1"/>
          <p:nvPr/>
        </p:nvSpPr>
        <p:spPr>
          <a:xfrm>
            <a:off x="8425078" y="1317905"/>
            <a:ext cx="1737207" cy="369332"/>
          </a:xfrm>
          <a:prstGeom prst="rect">
            <a:avLst/>
          </a:prstGeom>
          <a:noFill/>
        </p:spPr>
        <p:txBody>
          <a:bodyPr wrap="none" rtlCol="0">
            <a:spAutoFit/>
          </a:bodyPr>
          <a:lstStyle/>
          <a:p>
            <a:r>
              <a:rPr lang="en-US" dirty="0"/>
              <a:t>Neural network</a:t>
            </a:r>
            <a:endParaRPr lang="cs-CZ" dirty="0"/>
          </a:p>
        </p:txBody>
      </p:sp>
      <p:sp>
        <p:nvSpPr>
          <p:cNvPr id="12" name="TextBox 11">
            <a:extLst>
              <a:ext uri="{FF2B5EF4-FFF2-40B4-BE49-F238E27FC236}">
                <a16:creationId xmlns:a16="http://schemas.microsoft.com/office/drawing/2014/main" id="{8DC454FC-3613-465E-982A-7E2F96AC19C0}"/>
              </a:ext>
            </a:extLst>
          </p:cNvPr>
          <p:cNvSpPr txBox="1"/>
          <p:nvPr/>
        </p:nvSpPr>
        <p:spPr>
          <a:xfrm>
            <a:off x="3297059" y="5847118"/>
            <a:ext cx="2079415" cy="369332"/>
          </a:xfrm>
          <a:prstGeom prst="rect">
            <a:avLst/>
          </a:prstGeom>
          <a:noFill/>
        </p:spPr>
        <p:txBody>
          <a:bodyPr wrap="none" rtlCol="0">
            <a:spAutoFit/>
          </a:bodyPr>
          <a:lstStyle/>
          <a:p>
            <a:r>
              <a:rPr lang="en-US" dirty="0"/>
              <a:t>HMM/GMM system</a:t>
            </a:r>
            <a:endParaRPr lang="cs-CZ" dirty="0"/>
          </a:p>
        </p:txBody>
      </p:sp>
      <p:sp>
        <p:nvSpPr>
          <p:cNvPr id="13" name="TextBox 12">
            <a:extLst>
              <a:ext uri="{FF2B5EF4-FFF2-40B4-BE49-F238E27FC236}">
                <a16:creationId xmlns:a16="http://schemas.microsoft.com/office/drawing/2014/main" id="{FC5A06EB-43C0-4863-84E1-D12AF6DCB7E9}"/>
              </a:ext>
            </a:extLst>
          </p:cNvPr>
          <p:cNvSpPr txBox="1"/>
          <p:nvPr/>
        </p:nvSpPr>
        <p:spPr>
          <a:xfrm>
            <a:off x="8069105" y="5855224"/>
            <a:ext cx="2583912" cy="369332"/>
          </a:xfrm>
          <a:prstGeom prst="rect">
            <a:avLst/>
          </a:prstGeom>
          <a:noFill/>
        </p:spPr>
        <p:txBody>
          <a:bodyPr wrap="none" rtlCol="0">
            <a:spAutoFit/>
          </a:bodyPr>
          <a:lstStyle/>
          <a:p>
            <a:r>
              <a:rPr lang="en-US" dirty="0"/>
              <a:t>HMM/NN hybrid system</a:t>
            </a:r>
            <a:endParaRPr lang="cs-CZ" dirty="0"/>
          </a:p>
        </p:txBody>
      </p:sp>
      <p:sp>
        <p:nvSpPr>
          <p:cNvPr id="14" name="TextBox 13">
            <a:extLst>
              <a:ext uri="{FF2B5EF4-FFF2-40B4-BE49-F238E27FC236}">
                <a16:creationId xmlns:a16="http://schemas.microsoft.com/office/drawing/2014/main" id="{0E06B31B-C960-4A06-94DD-2D7C39A99BA5}"/>
              </a:ext>
            </a:extLst>
          </p:cNvPr>
          <p:cNvSpPr txBox="1"/>
          <p:nvPr/>
        </p:nvSpPr>
        <p:spPr>
          <a:xfrm>
            <a:off x="431800" y="1344329"/>
            <a:ext cx="888385" cy="369332"/>
          </a:xfrm>
          <a:prstGeom prst="rect">
            <a:avLst/>
          </a:prstGeom>
          <a:noFill/>
        </p:spPr>
        <p:txBody>
          <a:bodyPr wrap="none" rtlCol="0">
            <a:spAutoFit/>
          </a:bodyPr>
          <a:lstStyle/>
          <a:p>
            <a:r>
              <a:rPr lang="en-US" dirty="0"/>
              <a:t>Model:</a:t>
            </a:r>
            <a:endParaRPr lang="cs-CZ" dirty="0"/>
          </a:p>
        </p:txBody>
      </p:sp>
      <p:sp>
        <p:nvSpPr>
          <p:cNvPr id="15" name="TextBox 14">
            <a:extLst>
              <a:ext uri="{FF2B5EF4-FFF2-40B4-BE49-F238E27FC236}">
                <a16:creationId xmlns:a16="http://schemas.microsoft.com/office/drawing/2014/main" id="{7C1A1843-1514-4111-B3C4-5845408D2366}"/>
              </a:ext>
            </a:extLst>
          </p:cNvPr>
          <p:cNvSpPr txBox="1"/>
          <p:nvPr/>
        </p:nvSpPr>
        <p:spPr>
          <a:xfrm>
            <a:off x="431800" y="5855224"/>
            <a:ext cx="1460208" cy="369332"/>
          </a:xfrm>
          <a:prstGeom prst="rect">
            <a:avLst/>
          </a:prstGeom>
          <a:noFill/>
        </p:spPr>
        <p:txBody>
          <a:bodyPr wrap="none" rtlCol="0">
            <a:spAutoFit/>
          </a:bodyPr>
          <a:lstStyle/>
          <a:p>
            <a:r>
              <a:rPr lang="en-US" dirty="0"/>
              <a:t>ASR system:</a:t>
            </a:r>
            <a:endParaRPr lang="cs-CZ" dirty="0"/>
          </a:p>
        </p:txBody>
      </p:sp>
    </p:spTree>
    <p:extLst>
      <p:ext uri="{BB962C8B-B14F-4D97-AF65-F5344CB8AC3E}">
        <p14:creationId xmlns:p14="http://schemas.microsoft.com/office/powerpoint/2010/main" val="58805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3F7C-6644-4687-9088-A45641AF29C5}"/>
              </a:ext>
            </a:extLst>
          </p:cNvPr>
          <p:cNvSpPr>
            <a:spLocks noGrp="1"/>
          </p:cNvSpPr>
          <p:nvPr>
            <p:ph type="title"/>
          </p:nvPr>
        </p:nvSpPr>
        <p:spPr/>
        <p:txBody>
          <a:bodyPr/>
          <a:lstStyle/>
          <a:p>
            <a:r>
              <a:rPr lang="en-US" b="1" dirty="0"/>
              <a:t>Neural network as discriminative classifier</a:t>
            </a:r>
            <a:endParaRPr lang="cs-CZ" b="1" dirty="0"/>
          </a:p>
        </p:txBody>
      </p:sp>
      <p:sp>
        <p:nvSpPr>
          <p:cNvPr id="4" name="Footer Placeholder 3">
            <a:extLst>
              <a:ext uri="{FF2B5EF4-FFF2-40B4-BE49-F238E27FC236}">
                <a16:creationId xmlns:a16="http://schemas.microsoft.com/office/drawing/2014/main" id="{C690D083-C585-4201-BBE4-C0C3D7A1141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0587F55-E2BE-4181-ACC0-F08564283830}"/>
              </a:ext>
            </a:extLst>
          </p:cNvPr>
          <p:cNvSpPr>
            <a:spLocks noGrp="1"/>
          </p:cNvSpPr>
          <p:nvPr>
            <p:ph type="sldNum" sz="quarter" idx="11"/>
          </p:nvPr>
        </p:nvSpPr>
        <p:spPr/>
        <p:txBody>
          <a:bodyPr/>
          <a:lstStyle/>
          <a:p>
            <a:fld id="{9D8AF741-9FED-4AF5-8D8D-027A7001248D}" type="slidenum">
              <a:rPr lang="en-US" smtClean="0"/>
              <a:pPr/>
              <a:t>8</a:t>
            </a:fld>
            <a:endParaRPr lang="en-US"/>
          </a:p>
        </p:txBody>
      </p:sp>
      <p:pic>
        <p:nvPicPr>
          <p:cNvPr id="6" name="Picture 4">
            <a:extLst>
              <a:ext uri="{FF2B5EF4-FFF2-40B4-BE49-F238E27FC236}">
                <a16:creationId xmlns:a16="http://schemas.microsoft.com/office/drawing/2014/main" id="{84D367CD-ECF9-4093-A7BC-A267E0DEBA05}"/>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79613" y="2133600"/>
            <a:ext cx="5041900" cy="3230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a:extLst>
              <a:ext uri="{FF2B5EF4-FFF2-40B4-BE49-F238E27FC236}">
                <a16:creationId xmlns:a16="http://schemas.microsoft.com/office/drawing/2014/main" id="{708375FD-6A3B-44FD-8EA3-F058349533A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21513" y="3322637"/>
            <a:ext cx="4527851" cy="2958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31">
            <a:extLst>
              <a:ext uri="{FF2B5EF4-FFF2-40B4-BE49-F238E27FC236}">
                <a16:creationId xmlns:a16="http://schemas.microsoft.com/office/drawing/2014/main" id="{0E462C4A-A142-40F4-A77B-126B3631F7C5}"/>
              </a:ext>
            </a:extLst>
          </p:cNvPr>
          <p:cNvSpPr txBox="1">
            <a:spLocks noChangeArrowheads="1"/>
          </p:cNvSpPr>
          <p:nvPr/>
        </p:nvSpPr>
        <p:spPr bwMode="auto">
          <a:xfrm>
            <a:off x="8391485" y="2990821"/>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r>
              <a:rPr lang="cs-CZ" altLang="cs-CZ" sz="1000" dirty="0"/>
              <a:t>2</a:t>
            </a:r>
            <a:r>
              <a:rPr lang="cs-CZ" altLang="cs-CZ" dirty="0"/>
              <a:t>=8</a:t>
            </a:r>
          </a:p>
        </p:txBody>
      </p:sp>
      <p:pic>
        <p:nvPicPr>
          <p:cNvPr id="64" name="Picture 4">
            <a:extLst>
              <a:ext uri="{FF2B5EF4-FFF2-40B4-BE49-F238E27FC236}">
                <a16:creationId xmlns:a16="http://schemas.microsoft.com/office/drawing/2014/main" id="{072607E1-8860-4906-8174-B047C487A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54100" y="3447983"/>
            <a:ext cx="5041900" cy="2732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6" name="Object 6">
            <a:extLst>
              <a:ext uri="{FF2B5EF4-FFF2-40B4-BE49-F238E27FC236}">
                <a16:creationId xmlns:a16="http://schemas.microsoft.com/office/drawing/2014/main" id="{7252B991-044C-4D07-97CB-CE1BC45B896E}"/>
              </a:ext>
            </a:extLst>
          </p:cNvPr>
          <p:cNvGraphicFramePr>
            <a:graphicFrameLocks noChangeAspect="1"/>
          </p:cNvGraphicFramePr>
          <p:nvPr>
            <p:extLst>
              <p:ext uri="{D42A27DB-BD31-4B8C-83A1-F6EECF244321}">
                <p14:modId xmlns:p14="http://schemas.microsoft.com/office/powerpoint/2010/main" val="4088918794"/>
              </p:ext>
            </p:extLst>
          </p:nvPr>
        </p:nvGraphicFramePr>
        <p:xfrm>
          <a:off x="4036870" y="1570659"/>
          <a:ext cx="1320656" cy="584718"/>
        </p:xfrm>
        <a:graphic>
          <a:graphicData uri="http://schemas.openxmlformats.org/presentationml/2006/ole">
            <mc:AlternateContent xmlns:mc="http://schemas.openxmlformats.org/markup-compatibility/2006">
              <mc:Choice xmlns:v="urn:schemas-microsoft-com:vml" Requires="v">
                <p:oleObj spid="_x0000_s2091" name="Rovnice" r:id="rId5" imgW="888840" imgH="393480" progId="Equation.3">
                  <p:embed/>
                </p:oleObj>
              </mc:Choice>
              <mc:Fallback>
                <p:oleObj name="Rovnice" r:id="rId5" imgW="888840" imgH="393480" progId="Equation.3">
                  <p:embed/>
                  <p:pic>
                    <p:nvPicPr>
                      <p:cNvPr id="21510" name="Object 6">
                        <a:extLst>
                          <a:ext uri="{FF2B5EF4-FFF2-40B4-BE49-F238E27FC236}">
                            <a16:creationId xmlns:a16="http://schemas.microsoft.com/office/drawing/2014/main" id="{90542420-CBAC-4C10-B8A1-418FCA99B8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870" y="1570659"/>
                        <a:ext cx="1320656" cy="584718"/>
                      </a:xfrm>
                      <a:prstGeom prst="rect">
                        <a:avLst/>
                      </a:prstGeom>
                      <a:noFill/>
                      <a:ln>
                        <a:noFill/>
                      </a:ln>
                      <a:effectLst/>
                    </p:spPr>
                  </p:pic>
                </p:oleObj>
              </mc:Fallback>
            </mc:AlternateContent>
          </a:graphicData>
        </a:graphic>
      </p:graphicFrame>
      <p:sp>
        <p:nvSpPr>
          <p:cNvPr id="97" name="TextBox 96">
            <a:extLst>
              <a:ext uri="{FF2B5EF4-FFF2-40B4-BE49-F238E27FC236}">
                <a16:creationId xmlns:a16="http://schemas.microsoft.com/office/drawing/2014/main" id="{68DEE7DC-8CE9-4DFD-8708-5461CBF4B379}"/>
              </a:ext>
            </a:extLst>
          </p:cNvPr>
          <p:cNvSpPr txBox="1"/>
          <p:nvPr/>
        </p:nvSpPr>
        <p:spPr>
          <a:xfrm>
            <a:off x="1135888" y="1045176"/>
            <a:ext cx="1384161" cy="369332"/>
          </a:xfrm>
          <a:prstGeom prst="rect">
            <a:avLst/>
          </a:prstGeom>
          <a:noFill/>
        </p:spPr>
        <p:txBody>
          <a:bodyPr wrap="none" rtlCol="0">
            <a:spAutoFit/>
          </a:bodyPr>
          <a:lstStyle/>
          <a:p>
            <a:r>
              <a:rPr lang="en-US" dirty="0"/>
              <a:t>One neuron</a:t>
            </a:r>
            <a:endParaRPr lang="cs-CZ" dirty="0"/>
          </a:p>
        </p:txBody>
      </p:sp>
      <p:grpSp>
        <p:nvGrpSpPr>
          <p:cNvPr id="106" name="Group 105">
            <a:extLst>
              <a:ext uri="{FF2B5EF4-FFF2-40B4-BE49-F238E27FC236}">
                <a16:creationId xmlns:a16="http://schemas.microsoft.com/office/drawing/2014/main" id="{DB602C62-9DFA-41E9-884E-10723BCD1A39}"/>
              </a:ext>
            </a:extLst>
          </p:cNvPr>
          <p:cNvGrpSpPr/>
          <p:nvPr/>
        </p:nvGrpSpPr>
        <p:grpSpPr>
          <a:xfrm>
            <a:off x="1719618" y="1629609"/>
            <a:ext cx="3079554" cy="1218674"/>
            <a:chOff x="1719618" y="1629609"/>
            <a:chExt cx="3079554" cy="1218674"/>
          </a:xfrm>
        </p:grpSpPr>
        <p:sp>
          <p:nvSpPr>
            <p:cNvPr id="69" name="Oval 6">
              <a:extLst>
                <a:ext uri="{FF2B5EF4-FFF2-40B4-BE49-F238E27FC236}">
                  <a16:creationId xmlns:a16="http://schemas.microsoft.com/office/drawing/2014/main" id="{7B7E9845-5FF4-4AE5-A4E0-91AC274FEC2E}"/>
                </a:ext>
              </a:extLst>
            </p:cNvPr>
            <p:cNvSpPr>
              <a:spLocks noChangeArrowheads="1"/>
            </p:cNvSpPr>
            <p:nvPr/>
          </p:nvSpPr>
          <p:spPr bwMode="auto">
            <a:xfrm>
              <a:off x="2917076" y="23500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2" name="Oval 9">
              <a:extLst>
                <a:ext uri="{FF2B5EF4-FFF2-40B4-BE49-F238E27FC236}">
                  <a16:creationId xmlns:a16="http://schemas.microsoft.com/office/drawing/2014/main" id="{9B6A5DC6-841A-4D24-80D1-FF47E7E0BEF9}"/>
                </a:ext>
              </a:extLst>
            </p:cNvPr>
            <p:cNvSpPr>
              <a:spLocks noChangeArrowheads="1"/>
            </p:cNvSpPr>
            <p:nvPr/>
          </p:nvSpPr>
          <p:spPr bwMode="auto">
            <a:xfrm>
              <a:off x="2097086" y="2003834"/>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3" name="Oval 10">
              <a:extLst>
                <a:ext uri="{FF2B5EF4-FFF2-40B4-BE49-F238E27FC236}">
                  <a16:creationId xmlns:a16="http://schemas.microsoft.com/office/drawing/2014/main" id="{77DD03FA-F9F9-47B8-9D44-1639CEB93491}"/>
                </a:ext>
              </a:extLst>
            </p:cNvPr>
            <p:cNvSpPr>
              <a:spLocks noChangeArrowheads="1"/>
            </p:cNvSpPr>
            <p:nvPr/>
          </p:nvSpPr>
          <p:spPr bwMode="auto">
            <a:xfrm>
              <a:off x="2095544" y="24491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4" name="Line 11">
              <a:extLst>
                <a:ext uri="{FF2B5EF4-FFF2-40B4-BE49-F238E27FC236}">
                  <a16:creationId xmlns:a16="http://schemas.microsoft.com/office/drawing/2014/main" id="{85F71E69-7D86-4151-95F2-78DA8797B7A0}"/>
                </a:ext>
              </a:extLst>
            </p:cNvPr>
            <p:cNvSpPr>
              <a:spLocks noChangeShapeType="1"/>
            </p:cNvSpPr>
            <p:nvPr/>
          </p:nvSpPr>
          <p:spPr bwMode="auto">
            <a:xfrm flipV="1">
              <a:off x="3104401" y="1989638"/>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5" name="Line 12">
              <a:extLst>
                <a:ext uri="{FF2B5EF4-FFF2-40B4-BE49-F238E27FC236}">
                  <a16:creationId xmlns:a16="http://schemas.microsoft.com/office/drawing/2014/main" id="{7744752B-699B-43A6-AEA8-E77FEBDB5CF5}"/>
                </a:ext>
              </a:extLst>
            </p:cNvPr>
            <p:cNvSpPr>
              <a:spLocks noChangeShapeType="1"/>
            </p:cNvSpPr>
            <p:nvPr/>
          </p:nvSpPr>
          <p:spPr bwMode="auto">
            <a:xfrm flipH="1" flipV="1">
              <a:off x="2248749" y="2070718"/>
              <a:ext cx="661967" cy="450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17">
              <a:extLst>
                <a:ext uri="{FF2B5EF4-FFF2-40B4-BE49-F238E27FC236}">
                  <a16:creationId xmlns:a16="http://schemas.microsoft.com/office/drawing/2014/main" id="{221D3A87-2BE6-4D1B-A6D7-55168FCD903B}"/>
                </a:ext>
              </a:extLst>
            </p:cNvPr>
            <p:cNvSpPr>
              <a:spLocks noChangeShapeType="1"/>
            </p:cNvSpPr>
            <p:nvPr/>
          </p:nvSpPr>
          <p:spPr bwMode="auto">
            <a:xfrm>
              <a:off x="2242388" y="2530181"/>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8">
              <a:extLst>
                <a:ext uri="{FF2B5EF4-FFF2-40B4-BE49-F238E27FC236}">
                  <a16:creationId xmlns:a16="http://schemas.microsoft.com/office/drawing/2014/main" id="{54A5D961-DE07-4134-8FB4-5884168BF398}"/>
                </a:ext>
              </a:extLst>
            </p:cNvPr>
            <p:cNvSpPr>
              <a:spLocks noChangeShapeType="1"/>
            </p:cNvSpPr>
            <p:nvPr/>
          </p:nvSpPr>
          <p:spPr bwMode="auto">
            <a:xfrm>
              <a:off x="3277439" y="25301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 name="Text Box 24">
              <a:extLst>
                <a:ext uri="{FF2B5EF4-FFF2-40B4-BE49-F238E27FC236}">
                  <a16:creationId xmlns:a16="http://schemas.microsoft.com/office/drawing/2014/main" id="{E10491E1-72A3-4509-AEB2-274ABDA33E65}"/>
                </a:ext>
              </a:extLst>
            </p:cNvPr>
            <p:cNvSpPr txBox="1">
              <a:spLocks noChangeArrowheads="1"/>
            </p:cNvSpPr>
            <p:nvPr/>
          </p:nvSpPr>
          <p:spPr bwMode="auto">
            <a:xfrm>
              <a:off x="1741543" y="1861221"/>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1</a:t>
              </a:r>
              <a:endParaRPr lang="cs-CZ" altLang="cs-CZ" dirty="0"/>
            </a:p>
          </p:txBody>
        </p:sp>
        <p:sp>
          <p:nvSpPr>
            <p:cNvPr id="84" name="Text Box 25">
              <a:extLst>
                <a:ext uri="{FF2B5EF4-FFF2-40B4-BE49-F238E27FC236}">
                  <a16:creationId xmlns:a16="http://schemas.microsoft.com/office/drawing/2014/main" id="{62FC8C77-76F6-473C-A18E-D5E771EDE7F8}"/>
                </a:ext>
              </a:extLst>
            </p:cNvPr>
            <p:cNvSpPr txBox="1">
              <a:spLocks noChangeArrowheads="1"/>
            </p:cNvSpPr>
            <p:nvPr/>
          </p:nvSpPr>
          <p:spPr bwMode="auto">
            <a:xfrm>
              <a:off x="1719618" y="2289726"/>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2</a:t>
              </a:r>
              <a:endParaRPr lang="cs-CZ" altLang="cs-CZ" dirty="0"/>
            </a:p>
          </p:txBody>
        </p:sp>
        <p:sp>
          <p:nvSpPr>
            <p:cNvPr id="85" name="Text Box 26">
              <a:extLst>
                <a:ext uri="{FF2B5EF4-FFF2-40B4-BE49-F238E27FC236}">
                  <a16:creationId xmlns:a16="http://schemas.microsoft.com/office/drawing/2014/main" id="{F3E177B8-1CA4-49D8-9890-8182B98A6885}"/>
                </a:ext>
              </a:extLst>
            </p:cNvPr>
            <p:cNvSpPr txBox="1">
              <a:spLocks noChangeArrowheads="1"/>
            </p:cNvSpPr>
            <p:nvPr/>
          </p:nvSpPr>
          <p:spPr bwMode="auto">
            <a:xfrm>
              <a:off x="2394494" y="1906547"/>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1</a:t>
              </a:r>
              <a:endParaRPr lang="cs-CZ" altLang="cs-CZ" sz="1200" dirty="0"/>
            </a:p>
          </p:txBody>
        </p:sp>
        <p:sp>
          <p:nvSpPr>
            <p:cNvPr id="89" name="Text Box 30">
              <a:extLst>
                <a:ext uri="{FF2B5EF4-FFF2-40B4-BE49-F238E27FC236}">
                  <a16:creationId xmlns:a16="http://schemas.microsoft.com/office/drawing/2014/main" id="{729D8FBA-6986-4052-B71A-6517F49E35DC}"/>
                </a:ext>
              </a:extLst>
            </p:cNvPr>
            <p:cNvSpPr txBox="1">
              <a:spLocks noChangeArrowheads="1"/>
            </p:cNvSpPr>
            <p:nvPr/>
          </p:nvSpPr>
          <p:spPr bwMode="auto">
            <a:xfrm>
              <a:off x="2962375" y="1629609"/>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endParaRPr lang="cs-CZ" altLang="cs-CZ" dirty="0"/>
            </a:p>
          </p:txBody>
        </p:sp>
        <p:sp>
          <p:nvSpPr>
            <p:cNvPr id="95" name="Text Box 26">
              <a:extLst>
                <a:ext uri="{FF2B5EF4-FFF2-40B4-BE49-F238E27FC236}">
                  <a16:creationId xmlns:a16="http://schemas.microsoft.com/office/drawing/2014/main" id="{8FAF600A-2913-40FF-A276-38B1F9808A6A}"/>
                </a:ext>
              </a:extLst>
            </p:cNvPr>
            <p:cNvSpPr txBox="1">
              <a:spLocks noChangeArrowheads="1"/>
            </p:cNvSpPr>
            <p:nvPr/>
          </p:nvSpPr>
          <p:spPr bwMode="auto">
            <a:xfrm>
              <a:off x="2301031" y="2478951"/>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2</a:t>
              </a:r>
              <a:endParaRPr lang="cs-CZ" altLang="cs-CZ" sz="1200" dirty="0"/>
            </a:p>
          </p:txBody>
        </p:sp>
        <p:sp>
          <p:nvSpPr>
            <p:cNvPr id="98" name="Rectangle 97">
              <a:extLst>
                <a:ext uri="{FF2B5EF4-FFF2-40B4-BE49-F238E27FC236}">
                  <a16:creationId xmlns:a16="http://schemas.microsoft.com/office/drawing/2014/main" id="{0D16CD74-3262-4473-A751-CE35A9423521}"/>
                </a:ext>
              </a:extLst>
            </p:cNvPr>
            <p:cNvSpPr/>
            <p:nvPr/>
          </p:nvSpPr>
          <p:spPr>
            <a:xfrm>
              <a:off x="3712074" y="2361418"/>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99" name="Line 18">
              <a:extLst>
                <a:ext uri="{FF2B5EF4-FFF2-40B4-BE49-F238E27FC236}">
                  <a16:creationId xmlns:a16="http://schemas.microsoft.com/office/drawing/2014/main" id="{A7D2D98D-29B6-4330-88D7-477721B5BEA0}"/>
                </a:ext>
              </a:extLst>
            </p:cNvPr>
            <p:cNvSpPr>
              <a:spLocks noChangeShapeType="1"/>
            </p:cNvSpPr>
            <p:nvPr/>
          </p:nvSpPr>
          <p:spPr bwMode="auto">
            <a:xfrm>
              <a:off x="4386762" y="25213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00" name="TextBox 99">
            <a:extLst>
              <a:ext uri="{FF2B5EF4-FFF2-40B4-BE49-F238E27FC236}">
                <a16:creationId xmlns:a16="http://schemas.microsoft.com/office/drawing/2014/main" id="{5C8320D6-301F-4A7F-990E-EC10AC15F00F}"/>
              </a:ext>
            </a:extLst>
          </p:cNvPr>
          <p:cNvSpPr txBox="1"/>
          <p:nvPr/>
        </p:nvSpPr>
        <p:spPr>
          <a:xfrm>
            <a:off x="6014337" y="1002178"/>
            <a:ext cx="1652055" cy="646331"/>
          </a:xfrm>
          <a:prstGeom prst="rect">
            <a:avLst/>
          </a:prstGeom>
          <a:noFill/>
        </p:spPr>
        <p:txBody>
          <a:bodyPr wrap="none" rtlCol="0">
            <a:spAutoFit/>
          </a:bodyPr>
          <a:lstStyle/>
          <a:p>
            <a:r>
              <a:rPr lang="en-US" dirty="0"/>
              <a:t>3 layer neural </a:t>
            </a:r>
          </a:p>
          <a:p>
            <a:r>
              <a:rPr lang="en-US" dirty="0"/>
              <a:t>network</a:t>
            </a:r>
            <a:endParaRPr lang="cs-CZ" dirty="0"/>
          </a:p>
        </p:txBody>
      </p:sp>
      <p:grpSp>
        <p:nvGrpSpPr>
          <p:cNvPr id="105" name="Group 104">
            <a:extLst>
              <a:ext uri="{FF2B5EF4-FFF2-40B4-BE49-F238E27FC236}">
                <a16:creationId xmlns:a16="http://schemas.microsoft.com/office/drawing/2014/main" id="{2947F78B-E676-43C9-9758-926CD886D456}"/>
              </a:ext>
            </a:extLst>
          </p:cNvPr>
          <p:cNvGrpSpPr/>
          <p:nvPr/>
        </p:nvGrpSpPr>
        <p:grpSpPr>
          <a:xfrm>
            <a:off x="7377056" y="886940"/>
            <a:ext cx="3967161" cy="2160588"/>
            <a:chOff x="7831491" y="933450"/>
            <a:chExt cx="3967161" cy="2160588"/>
          </a:xfrm>
        </p:grpSpPr>
        <p:sp>
          <p:nvSpPr>
            <p:cNvPr id="39" name="Oval 6">
              <a:extLst>
                <a:ext uri="{FF2B5EF4-FFF2-40B4-BE49-F238E27FC236}">
                  <a16:creationId xmlns:a16="http://schemas.microsoft.com/office/drawing/2014/main" id="{4FB7A5E2-AFBB-44A2-9497-2BD76C0C4BC8}"/>
                </a:ext>
              </a:extLst>
            </p:cNvPr>
            <p:cNvSpPr>
              <a:spLocks noChangeArrowheads="1"/>
            </p:cNvSpPr>
            <p:nvPr/>
          </p:nvSpPr>
          <p:spPr bwMode="auto">
            <a:xfrm>
              <a:off x="8944329" y="165417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 name="Oval 7">
              <a:extLst>
                <a:ext uri="{FF2B5EF4-FFF2-40B4-BE49-F238E27FC236}">
                  <a16:creationId xmlns:a16="http://schemas.microsoft.com/office/drawing/2014/main" id="{8D5D9D92-54D6-4FE9-BAEE-96775C4596D4}"/>
                </a:ext>
              </a:extLst>
            </p:cNvPr>
            <p:cNvSpPr>
              <a:spLocks noChangeArrowheads="1"/>
            </p:cNvSpPr>
            <p:nvPr/>
          </p:nvSpPr>
          <p:spPr bwMode="auto">
            <a:xfrm>
              <a:off x="8944329" y="2446338"/>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Oval 8">
              <a:extLst>
                <a:ext uri="{FF2B5EF4-FFF2-40B4-BE49-F238E27FC236}">
                  <a16:creationId xmlns:a16="http://schemas.microsoft.com/office/drawing/2014/main" id="{B6BA280F-93C2-42ED-BE18-08DFA926E2A1}"/>
                </a:ext>
              </a:extLst>
            </p:cNvPr>
            <p:cNvSpPr>
              <a:spLocks noChangeArrowheads="1"/>
            </p:cNvSpPr>
            <p:nvPr/>
          </p:nvSpPr>
          <p:spPr bwMode="auto">
            <a:xfrm>
              <a:off x="11103328" y="2068684"/>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2" name="Oval 9">
              <a:extLst>
                <a:ext uri="{FF2B5EF4-FFF2-40B4-BE49-F238E27FC236}">
                  <a16:creationId xmlns:a16="http://schemas.microsoft.com/office/drawing/2014/main" id="{F5BA24EF-31FE-43B2-8DA6-09D981578E98}"/>
                </a:ext>
              </a:extLst>
            </p:cNvPr>
            <p:cNvSpPr>
              <a:spLocks noChangeArrowheads="1"/>
            </p:cNvSpPr>
            <p:nvPr/>
          </p:nvSpPr>
          <p:spPr bwMode="auto">
            <a:xfrm>
              <a:off x="8152166" y="259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 name="Oval 10">
              <a:extLst>
                <a:ext uri="{FF2B5EF4-FFF2-40B4-BE49-F238E27FC236}">
                  <a16:creationId xmlns:a16="http://schemas.microsoft.com/office/drawing/2014/main" id="{AD3AF3A4-FD37-413A-9390-D848037AC008}"/>
                </a:ext>
              </a:extLst>
            </p:cNvPr>
            <p:cNvSpPr>
              <a:spLocks noChangeArrowheads="1"/>
            </p:cNvSpPr>
            <p:nvPr/>
          </p:nvSpPr>
          <p:spPr bwMode="auto">
            <a:xfrm>
              <a:off x="8152166" y="1725613"/>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 name="Line 11">
              <a:extLst>
                <a:ext uri="{FF2B5EF4-FFF2-40B4-BE49-F238E27FC236}">
                  <a16:creationId xmlns:a16="http://schemas.microsoft.com/office/drawing/2014/main" id="{039318D0-A4AF-4EA6-A5C9-56F059FA4C98}"/>
                </a:ext>
              </a:extLst>
            </p:cNvPr>
            <p:cNvSpPr>
              <a:spLocks noChangeShapeType="1"/>
            </p:cNvSpPr>
            <p:nvPr/>
          </p:nvSpPr>
          <p:spPr bwMode="auto">
            <a:xfrm flipV="1">
              <a:off x="9131654" y="1293813"/>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 name="Line 12">
              <a:extLst>
                <a:ext uri="{FF2B5EF4-FFF2-40B4-BE49-F238E27FC236}">
                  <a16:creationId xmlns:a16="http://schemas.microsoft.com/office/drawing/2014/main" id="{43AFD3EE-A57B-4DBF-B0E7-A09439830C77}"/>
                </a:ext>
              </a:extLst>
            </p:cNvPr>
            <p:cNvSpPr>
              <a:spLocks noChangeShapeType="1"/>
            </p:cNvSpPr>
            <p:nvPr/>
          </p:nvSpPr>
          <p:spPr bwMode="auto">
            <a:xfrm>
              <a:off x="9131654" y="28067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 name="Line 17">
              <a:extLst>
                <a:ext uri="{FF2B5EF4-FFF2-40B4-BE49-F238E27FC236}">
                  <a16:creationId xmlns:a16="http://schemas.microsoft.com/office/drawing/2014/main" id="{5EFDE2A5-5A02-4347-A38C-0692BF488221}"/>
                </a:ext>
              </a:extLst>
            </p:cNvPr>
            <p:cNvSpPr>
              <a:spLocks noChangeShapeType="1"/>
            </p:cNvSpPr>
            <p:nvPr/>
          </p:nvSpPr>
          <p:spPr bwMode="auto">
            <a:xfrm>
              <a:off x="8296629" y="1793875"/>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7" name="Line 18">
              <a:extLst>
                <a:ext uri="{FF2B5EF4-FFF2-40B4-BE49-F238E27FC236}">
                  <a16:creationId xmlns:a16="http://schemas.microsoft.com/office/drawing/2014/main" id="{5D0A8B67-61CF-4772-8FBC-102C30C8886A}"/>
                </a:ext>
              </a:extLst>
            </p:cNvPr>
            <p:cNvSpPr>
              <a:spLocks noChangeShapeType="1"/>
            </p:cNvSpPr>
            <p:nvPr/>
          </p:nvSpPr>
          <p:spPr bwMode="auto">
            <a:xfrm>
              <a:off x="8285516" y="2671763"/>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 name="Line 19">
              <a:extLst>
                <a:ext uri="{FF2B5EF4-FFF2-40B4-BE49-F238E27FC236}">
                  <a16:creationId xmlns:a16="http://schemas.microsoft.com/office/drawing/2014/main" id="{2B808D51-C4D2-42AE-8F64-1C27AB383F8D}"/>
                </a:ext>
              </a:extLst>
            </p:cNvPr>
            <p:cNvSpPr>
              <a:spLocks noChangeShapeType="1"/>
            </p:cNvSpPr>
            <p:nvPr/>
          </p:nvSpPr>
          <p:spPr bwMode="auto">
            <a:xfrm flipV="1">
              <a:off x="8274404" y="1814513"/>
              <a:ext cx="647700" cy="842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 name="Line 20">
              <a:extLst>
                <a:ext uri="{FF2B5EF4-FFF2-40B4-BE49-F238E27FC236}">
                  <a16:creationId xmlns:a16="http://schemas.microsoft.com/office/drawing/2014/main" id="{941D5D3C-C4BA-4E54-BB52-5AAA0DE1E41C}"/>
                </a:ext>
              </a:extLst>
            </p:cNvPr>
            <p:cNvSpPr>
              <a:spLocks noChangeShapeType="1"/>
            </p:cNvSpPr>
            <p:nvPr/>
          </p:nvSpPr>
          <p:spPr bwMode="auto">
            <a:xfrm>
              <a:off x="8301391" y="1827213"/>
              <a:ext cx="661988" cy="84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 name="Line 21">
              <a:extLst>
                <a:ext uri="{FF2B5EF4-FFF2-40B4-BE49-F238E27FC236}">
                  <a16:creationId xmlns:a16="http://schemas.microsoft.com/office/drawing/2014/main" id="{187D0FA7-FD57-4323-8498-2A3C46ACF7AB}"/>
                </a:ext>
              </a:extLst>
            </p:cNvPr>
            <p:cNvSpPr>
              <a:spLocks noChangeShapeType="1"/>
            </p:cNvSpPr>
            <p:nvPr/>
          </p:nvSpPr>
          <p:spPr bwMode="auto">
            <a:xfrm>
              <a:off x="10485992" y="1852783"/>
              <a:ext cx="60483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 name="Line 22">
              <a:extLst>
                <a:ext uri="{FF2B5EF4-FFF2-40B4-BE49-F238E27FC236}">
                  <a16:creationId xmlns:a16="http://schemas.microsoft.com/office/drawing/2014/main" id="{3F295D4A-9B53-454C-B02F-EE5CB8DB5FEE}"/>
                </a:ext>
              </a:extLst>
            </p:cNvPr>
            <p:cNvSpPr>
              <a:spLocks noChangeShapeType="1"/>
            </p:cNvSpPr>
            <p:nvPr/>
          </p:nvSpPr>
          <p:spPr bwMode="auto">
            <a:xfrm flipV="1">
              <a:off x="10513722" y="2253231"/>
              <a:ext cx="576263"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 name="Line 23">
              <a:extLst>
                <a:ext uri="{FF2B5EF4-FFF2-40B4-BE49-F238E27FC236}">
                  <a16:creationId xmlns:a16="http://schemas.microsoft.com/office/drawing/2014/main" id="{976666E3-5307-488F-9708-C67590222639}"/>
                </a:ext>
              </a:extLst>
            </p:cNvPr>
            <p:cNvSpPr>
              <a:spLocks noChangeShapeType="1"/>
            </p:cNvSpPr>
            <p:nvPr/>
          </p:nvSpPr>
          <p:spPr bwMode="auto">
            <a:xfrm flipV="1">
              <a:off x="11314465" y="1689272"/>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 name="Text Box 24">
              <a:extLst>
                <a:ext uri="{FF2B5EF4-FFF2-40B4-BE49-F238E27FC236}">
                  <a16:creationId xmlns:a16="http://schemas.microsoft.com/office/drawing/2014/main" id="{1EF1C14F-FAB3-4B5D-93F2-E645BB6C6E81}"/>
                </a:ext>
              </a:extLst>
            </p:cNvPr>
            <p:cNvSpPr txBox="1">
              <a:spLocks noChangeArrowheads="1"/>
            </p:cNvSpPr>
            <p:nvPr/>
          </p:nvSpPr>
          <p:spPr bwMode="auto">
            <a:xfrm>
              <a:off x="7839429" y="1595438"/>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1</a:t>
              </a:r>
              <a:endParaRPr lang="cs-CZ" altLang="cs-CZ"/>
            </a:p>
          </p:txBody>
        </p:sp>
        <p:sp>
          <p:nvSpPr>
            <p:cNvPr id="54" name="Text Box 25">
              <a:extLst>
                <a:ext uri="{FF2B5EF4-FFF2-40B4-BE49-F238E27FC236}">
                  <a16:creationId xmlns:a16="http://schemas.microsoft.com/office/drawing/2014/main" id="{B8270E96-B9DD-46BB-8D66-E4313DFD413B}"/>
                </a:ext>
              </a:extLst>
            </p:cNvPr>
            <p:cNvSpPr txBox="1">
              <a:spLocks noChangeArrowheads="1"/>
            </p:cNvSpPr>
            <p:nvPr/>
          </p:nvSpPr>
          <p:spPr bwMode="auto">
            <a:xfrm>
              <a:off x="7831491" y="2500313"/>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2</a:t>
              </a:r>
              <a:endParaRPr lang="cs-CZ" altLang="cs-CZ"/>
            </a:p>
          </p:txBody>
        </p:sp>
        <p:sp>
          <p:nvSpPr>
            <p:cNvPr id="55" name="Text Box 26">
              <a:extLst>
                <a:ext uri="{FF2B5EF4-FFF2-40B4-BE49-F238E27FC236}">
                  <a16:creationId xmlns:a16="http://schemas.microsoft.com/office/drawing/2014/main" id="{E6098686-10D7-4E3B-BCD5-1BE285D6501D}"/>
                </a:ext>
              </a:extLst>
            </p:cNvPr>
            <p:cNvSpPr txBox="1">
              <a:spLocks noChangeArrowheads="1"/>
            </p:cNvSpPr>
            <p:nvPr/>
          </p:nvSpPr>
          <p:spPr bwMode="auto">
            <a:xfrm>
              <a:off x="8612541" y="15049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6" name="Text Box 27">
              <a:extLst>
                <a:ext uri="{FF2B5EF4-FFF2-40B4-BE49-F238E27FC236}">
                  <a16:creationId xmlns:a16="http://schemas.microsoft.com/office/drawing/2014/main" id="{8E317675-601C-4017-8E93-B7B9061B7F6E}"/>
                </a:ext>
              </a:extLst>
            </p:cNvPr>
            <p:cNvSpPr txBox="1">
              <a:spLocks noChangeArrowheads="1"/>
            </p:cNvSpPr>
            <p:nvPr/>
          </p:nvSpPr>
          <p:spPr bwMode="auto">
            <a:xfrm>
              <a:off x="8533166" y="180498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¨4</a:t>
              </a:r>
            </a:p>
          </p:txBody>
        </p:sp>
        <p:sp>
          <p:nvSpPr>
            <p:cNvPr id="57" name="Text Box 28">
              <a:extLst>
                <a:ext uri="{FF2B5EF4-FFF2-40B4-BE49-F238E27FC236}">
                  <a16:creationId xmlns:a16="http://schemas.microsoft.com/office/drawing/2014/main" id="{6C26F244-1349-447D-9F02-FCBA4A85987A}"/>
                </a:ext>
              </a:extLst>
            </p:cNvPr>
            <p:cNvSpPr txBox="1">
              <a:spLocks noChangeArrowheads="1"/>
            </p:cNvSpPr>
            <p:nvPr/>
          </p:nvSpPr>
          <p:spPr bwMode="auto">
            <a:xfrm>
              <a:off x="8772879" y="22272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8" name="Text Box 29">
              <a:extLst>
                <a:ext uri="{FF2B5EF4-FFF2-40B4-BE49-F238E27FC236}">
                  <a16:creationId xmlns:a16="http://schemas.microsoft.com/office/drawing/2014/main" id="{1C2579E3-7FDF-427A-959C-35FCBD20B5F6}"/>
                </a:ext>
              </a:extLst>
            </p:cNvPr>
            <p:cNvSpPr txBox="1">
              <a:spLocks noChangeArrowheads="1"/>
            </p:cNvSpPr>
            <p:nvPr/>
          </p:nvSpPr>
          <p:spPr bwMode="auto">
            <a:xfrm>
              <a:off x="8533166" y="240982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9" name="Text Box 30">
              <a:extLst>
                <a:ext uri="{FF2B5EF4-FFF2-40B4-BE49-F238E27FC236}">
                  <a16:creationId xmlns:a16="http://schemas.microsoft.com/office/drawing/2014/main" id="{34997A95-36C5-44AB-96C9-D779214A474D}"/>
                </a:ext>
              </a:extLst>
            </p:cNvPr>
            <p:cNvSpPr txBox="1">
              <a:spLocks noChangeArrowheads="1"/>
            </p:cNvSpPr>
            <p:nvPr/>
          </p:nvSpPr>
          <p:spPr bwMode="auto">
            <a:xfrm>
              <a:off x="8864954" y="933450"/>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1</a:t>
              </a:r>
              <a:r>
                <a:rPr lang="cs-CZ" altLang="cs-CZ"/>
                <a:t>=5</a:t>
              </a:r>
            </a:p>
          </p:txBody>
        </p:sp>
        <p:sp>
          <p:nvSpPr>
            <p:cNvPr id="61" name="Text Box 32">
              <a:extLst>
                <a:ext uri="{FF2B5EF4-FFF2-40B4-BE49-F238E27FC236}">
                  <a16:creationId xmlns:a16="http://schemas.microsoft.com/office/drawing/2014/main" id="{FED28BA3-39B0-4BFF-8C52-FCA3DE8FB61F}"/>
                </a:ext>
              </a:extLst>
            </p:cNvPr>
            <p:cNvSpPr txBox="1">
              <a:spLocks noChangeArrowheads="1"/>
            </p:cNvSpPr>
            <p:nvPr/>
          </p:nvSpPr>
          <p:spPr bwMode="auto">
            <a:xfrm>
              <a:off x="11006490" y="1273347"/>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3</a:t>
              </a:r>
              <a:r>
                <a:rPr lang="cs-CZ" altLang="cs-CZ"/>
                <a:t>=0</a:t>
              </a:r>
            </a:p>
          </p:txBody>
        </p:sp>
        <p:sp>
          <p:nvSpPr>
            <p:cNvPr id="62" name="Text Box 33">
              <a:extLst>
                <a:ext uri="{FF2B5EF4-FFF2-40B4-BE49-F238E27FC236}">
                  <a16:creationId xmlns:a16="http://schemas.microsoft.com/office/drawing/2014/main" id="{5F901E5E-7E04-43DA-AD9F-B8187370B789}"/>
                </a:ext>
              </a:extLst>
            </p:cNvPr>
            <p:cNvSpPr txBox="1">
              <a:spLocks noChangeArrowheads="1"/>
            </p:cNvSpPr>
            <p:nvPr/>
          </p:nvSpPr>
          <p:spPr bwMode="auto">
            <a:xfrm>
              <a:off x="10620728" y="218933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63" name="Text Box 34">
              <a:extLst>
                <a:ext uri="{FF2B5EF4-FFF2-40B4-BE49-F238E27FC236}">
                  <a16:creationId xmlns:a16="http://schemas.microsoft.com/office/drawing/2014/main" id="{80DF38E5-F013-43A6-9F18-F348BFFFBBC0}"/>
                </a:ext>
              </a:extLst>
            </p:cNvPr>
            <p:cNvSpPr txBox="1">
              <a:spLocks noChangeArrowheads="1"/>
            </p:cNvSpPr>
            <p:nvPr/>
          </p:nvSpPr>
          <p:spPr bwMode="auto">
            <a:xfrm>
              <a:off x="10638190" y="171308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38" name="Line 36">
              <a:extLst>
                <a:ext uri="{FF2B5EF4-FFF2-40B4-BE49-F238E27FC236}">
                  <a16:creationId xmlns:a16="http://schemas.microsoft.com/office/drawing/2014/main" id="{DF2FE12B-9218-47E4-9073-81F41EF20627}"/>
                </a:ext>
              </a:extLst>
            </p:cNvPr>
            <p:cNvSpPr>
              <a:spLocks noChangeShapeType="1"/>
            </p:cNvSpPr>
            <p:nvPr/>
          </p:nvSpPr>
          <p:spPr bwMode="auto">
            <a:xfrm>
              <a:off x="11460515" y="2268709"/>
              <a:ext cx="338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 name="Rectangle 100">
              <a:extLst>
                <a:ext uri="{FF2B5EF4-FFF2-40B4-BE49-F238E27FC236}">
                  <a16:creationId xmlns:a16="http://schemas.microsoft.com/office/drawing/2014/main" id="{6A72C311-1C9C-4A4B-821D-80EE49228EC1}"/>
                </a:ext>
              </a:extLst>
            </p:cNvPr>
            <p:cNvSpPr/>
            <p:nvPr/>
          </p:nvSpPr>
          <p:spPr>
            <a:xfrm>
              <a:off x="9789798" y="1674176"/>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2" name="Rectangle 101">
              <a:extLst>
                <a:ext uri="{FF2B5EF4-FFF2-40B4-BE49-F238E27FC236}">
                  <a16:creationId xmlns:a16="http://schemas.microsoft.com/office/drawing/2014/main" id="{0DBA6069-F285-4A6D-9635-2100F5B880E5}"/>
                </a:ext>
              </a:extLst>
            </p:cNvPr>
            <p:cNvSpPr/>
            <p:nvPr/>
          </p:nvSpPr>
          <p:spPr>
            <a:xfrm>
              <a:off x="9822462" y="2470072"/>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3" name="Line 18">
              <a:extLst>
                <a:ext uri="{FF2B5EF4-FFF2-40B4-BE49-F238E27FC236}">
                  <a16:creationId xmlns:a16="http://schemas.microsoft.com/office/drawing/2014/main" id="{D6B5E556-58A0-472D-8100-B83B1EED75EA}"/>
                </a:ext>
              </a:extLst>
            </p:cNvPr>
            <p:cNvSpPr>
              <a:spLocks noChangeShapeType="1"/>
            </p:cNvSpPr>
            <p:nvPr/>
          </p:nvSpPr>
          <p:spPr bwMode="auto">
            <a:xfrm>
              <a:off x="9304692" y="1818070"/>
              <a:ext cx="485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 name="Line 18">
              <a:extLst>
                <a:ext uri="{FF2B5EF4-FFF2-40B4-BE49-F238E27FC236}">
                  <a16:creationId xmlns:a16="http://schemas.microsoft.com/office/drawing/2014/main" id="{743076E7-3BEB-4EA3-8CCA-57888ED2B5E5}"/>
                </a:ext>
              </a:extLst>
            </p:cNvPr>
            <p:cNvSpPr>
              <a:spLocks noChangeShapeType="1"/>
            </p:cNvSpPr>
            <p:nvPr/>
          </p:nvSpPr>
          <p:spPr bwMode="auto">
            <a:xfrm>
              <a:off x="9285438" y="2657475"/>
              <a:ext cx="537024" cy="79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extLst>
      <p:ext uri="{BB962C8B-B14F-4D97-AF65-F5344CB8AC3E}">
        <p14:creationId xmlns:p14="http://schemas.microsoft.com/office/powerpoint/2010/main" val="268213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D9F3-D8AA-4FEB-AB21-513CD09091D2}"/>
              </a:ext>
            </a:extLst>
          </p:cNvPr>
          <p:cNvSpPr>
            <a:spLocks noGrp="1"/>
          </p:cNvSpPr>
          <p:nvPr>
            <p:ph type="title"/>
          </p:nvPr>
        </p:nvSpPr>
        <p:spPr/>
        <p:txBody>
          <a:bodyPr/>
          <a:lstStyle/>
          <a:p>
            <a:r>
              <a:rPr lang="en-US" b="1" dirty="0"/>
              <a:t>Recognition network</a:t>
            </a:r>
            <a:endParaRPr lang="cs-CZ" b="1" dirty="0"/>
          </a:p>
        </p:txBody>
      </p:sp>
      <p:sp>
        <p:nvSpPr>
          <p:cNvPr id="3" name="Content Placeholder 2">
            <a:extLst>
              <a:ext uri="{FF2B5EF4-FFF2-40B4-BE49-F238E27FC236}">
                <a16:creationId xmlns:a16="http://schemas.microsoft.com/office/drawing/2014/main" id="{09043209-9ACD-42DA-B4F7-DEB63974996E}"/>
              </a:ext>
            </a:extLst>
          </p:cNvPr>
          <p:cNvSpPr>
            <a:spLocks noGrp="1"/>
          </p:cNvSpPr>
          <p:nvPr>
            <p:ph idx="1"/>
          </p:nvPr>
        </p:nvSpPr>
        <p:spPr/>
        <p:txBody>
          <a:bodyPr>
            <a:normAutofit fontScale="85000" lnSpcReduction="20000"/>
          </a:bodyPr>
          <a:lstStyle/>
          <a:p>
            <a:r>
              <a:rPr lang="en-US" dirty="0"/>
              <a:t>Is representation of what can be said</a:t>
            </a:r>
          </a:p>
          <a:p>
            <a:r>
              <a:rPr lang="en-US" dirty="0"/>
              <a:t>It goes to very small details, the smallest acoustic units (called states)</a:t>
            </a:r>
          </a:p>
          <a:p>
            <a:r>
              <a:rPr lang="en-US" dirty="0"/>
              <a:t>The smallest acoustic units are usually context dependent phones (</a:t>
            </a:r>
            <a:r>
              <a:rPr lang="en-US" dirty="0" err="1"/>
              <a:t>h-a+l</a:t>
            </a:r>
            <a:r>
              <a:rPr lang="en-US" dirty="0"/>
              <a:t>) split into 3 temporal parts</a:t>
            </a:r>
          </a:p>
          <a:p>
            <a:r>
              <a:rPr lang="en-US" dirty="0"/>
              <a:t>The graph has millions of states and millions of links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Blue are models and must correspond to units in our acoustic model</a:t>
            </a:r>
          </a:p>
          <a:p>
            <a:r>
              <a:rPr lang="en-US" dirty="0"/>
              <a:t>Orange states are words that are used for the output text</a:t>
            </a:r>
          </a:p>
          <a:p>
            <a:r>
              <a:rPr lang="en-US" dirty="0"/>
              <a:t>There are transition probabilities on links</a:t>
            </a:r>
          </a:p>
          <a:p>
            <a:r>
              <a:rPr lang="en-US" dirty="0"/>
              <a:t>The recognition network can be seen as one big Hidden Markov Model</a:t>
            </a:r>
          </a:p>
          <a:p>
            <a:pPr marL="0" indent="0">
              <a:buNone/>
            </a:pPr>
            <a:endParaRPr lang="en-US" dirty="0"/>
          </a:p>
        </p:txBody>
      </p:sp>
      <p:pic>
        <p:nvPicPr>
          <p:cNvPr id="17" name="Picture 16">
            <a:extLst>
              <a:ext uri="{FF2B5EF4-FFF2-40B4-BE49-F238E27FC236}">
                <a16:creationId xmlns:a16="http://schemas.microsoft.com/office/drawing/2014/main" id="{6805BE5C-B14B-4749-9EF1-38886B5B2BDB}"/>
              </a:ext>
            </a:extLst>
          </p:cNvPr>
          <p:cNvPicPr>
            <a:picLocks noChangeAspect="1"/>
          </p:cNvPicPr>
          <p:nvPr/>
        </p:nvPicPr>
        <p:blipFill>
          <a:blip r:embed="rId2"/>
          <a:stretch>
            <a:fillRect/>
          </a:stretch>
        </p:blipFill>
        <p:spPr>
          <a:xfrm>
            <a:off x="1718692" y="2773221"/>
            <a:ext cx="8754615" cy="1603387"/>
          </a:xfrm>
          <a:prstGeom prst="rect">
            <a:avLst/>
          </a:prstGeom>
        </p:spPr>
      </p:pic>
      <p:sp>
        <p:nvSpPr>
          <p:cNvPr id="19" name="Footer Placeholder 18">
            <a:extLst>
              <a:ext uri="{FF2B5EF4-FFF2-40B4-BE49-F238E27FC236}">
                <a16:creationId xmlns:a16="http://schemas.microsoft.com/office/drawing/2014/main" id="{F42AA5EA-AAA5-458A-B33A-7A795ACB99C1}"/>
              </a:ext>
            </a:extLst>
          </p:cNvPr>
          <p:cNvSpPr>
            <a:spLocks noGrp="1"/>
          </p:cNvSpPr>
          <p:nvPr>
            <p:ph type="ftr" sz="quarter" idx="10"/>
          </p:nvPr>
        </p:nvSpPr>
        <p:spPr/>
        <p:txBody>
          <a:bodyPr/>
          <a:lstStyle/>
          <a:p>
            <a:r>
              <a:rPr lang="en-US"/>
              <a:t>ASR lecture</a:t>
            </a:r>
            <a:endParaRPr lang="en-US" dirty="0"/>
          </a:p>
        </p:txBody>
      </p:sp>
      <p:sp>
        <p:nvSpPr>
          <p:cNvPr id="20" name="Slide Number Placeholder 19">
            <a:extLst>
              <a:ext uri="{FF2B5EF4-FFF2-40B4-BE49-F238E27FC236}">
                <a16:creationId xmlns:a16="http://schemas.microsoft.com/office/drawing/2014/main" id="{8F8950F1-7354-461F-8F92-0EE5BADE4394}"/>
              </a:ext>
            </a:extLst>
          </p:cNvPr>
          <p:cNvSpPr>
            <a:spLocks noGrp="1"/>
          </p:cNvSpPr>
          <p:nvPr>
            <p:ph type="sldNum" sz="quarter" idx="11"/>
          </p:nvPr>
        </p:nvSpPr>
        <p:spPr/>
        <p:txBody>
          <a:bodyPr/>
          <a:lstStyle/>
          <a:p>
            <a:fld id="{9D8AF741-9FED-4AF5-8D8D-027A7001248D}" type="slidenum">
              <a:rPr lang="en-US" smtClean="0"/>
              <a:pPr/>
              <a:t>9</a:t>
            </a:fld>
            <a:endParaRPr lang="en-US"/>
          </a:p>
        </p:txBody>
      </p:sp>
    </p:spTree>
    <p:extLst>
      <p:ext uri="{BB962C8B-B14F-4D97-AF65-F5344CB8AC3E}">
        <p14:creationId xmlns:p14="http://schemas.microsoft.com/office/powerpoint/2010/main" val="379607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90611 FIT_prezentace">
  <a:themeElements>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90611 FIT_prezenta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611 FIT_prezenta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611 FIT_prezenta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611 FIT_prezenta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611 FIT_prezenta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611 FIT_prezenta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611 FIT_prezenta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611 FIT_prezenta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611 FIT_prezenta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611 FIT_prezenta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611 FIT_prezenta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611 FIT_prezenta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542FC106074DA4B9134B4AC5B7F0E43" ma:contentTypeVersion="12" ma:contentTypeDescription="Vytvoří nový dokument" ma:contentTypeScope="" ma:versionID="a9036e10affcb58a0ef917f470039b48">
  <xsd:schema xmlns:xsd="http://www.w3.org/2001/XMLSchema" xmlns:xs="http://www.w3.org/2001/XMLSchema" xmlns:p="http://schemas.microsoft.com/office/2006/metadata/properties" xmlns:ns2="ba3dce7d-6f45-4280-91fe-c503c8bc20f9" xmlns:ns3="60e2da0d-acea-480b-97fd-23de19899b48" targetNamespace="http://schemas.microsoft.com/office/2006/metadata/properties" ma:root="true" ma:fieldsID="348230136571cf1c182f52d4377b35cb" ns2:_="" ns3:_="">
    <xsd:import namespace="ba3dce7d-6f45-4280-91fe-c503c8bc20f9"/>
    <xsd:import namespace="60e2da0d-acea-480b-97fd-23de19899b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dce7d-6f45-4280-91fe-c503c8bc20f9"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e2da0d-acea-480b-97fd-23de19899b4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611FE-BCDC-4452-B14B-BE290254D6D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0e2da0d-acea-480b-97fd-23de19899b48"/>
    <ds:schemaRef ds:uri="http://schemas.microsoft.com/office/2006/documentManagement/types"/>
    <ds:schemaRef ds:uri="ba3dce7d-6f45-4280-91fe-c503c8bc20f9"/>
    <ds:schemaRef ds:uri="http://www.w3.org/XML/1998/namespace"/>
    <ds:schemaRef ds:uri="http://purl.org/dc/dcmitype/"/>
  </ds:schemaRefs>
</ds:datastoreItem>
</file>

<file path=customXml/itemProps2.xml><?xml version="1.0" encoding="utf-8"?>
<ds:datastoreItem xmlns:ds="http://schemas.openxmlformats.org/officeDocument/2006/customXml" ds:itemID="{5FEEE7ED-4648-4A3E-9DF4-3DCF9D23A6A3}">
  <ds:schemaRefs>
    <ds:schemaRef ds:uri="http://schemas.microsoft.com/sharepoint/v3/contenttype/forms"/>
  </ds:schemaRefs>
</ds:datastoreItem>
</file>

<file path=customXml/itemProps3.xml><?xml version="1.0" encoding="utf-8"?>
<ds:datastoreItem xmlns:ds="http://schemas.openxmlformats.org/officeDocument/2006/customXml" ds:itemID="{C724A28C-D20B-4399-BA29-CD48E3B83DE6}">
  <ds:schemaRefs>
    <ds:schemaRef ds:uri="60e2da0d-acea-480b-97fd-23de19899b48"/>
    <ds:schemaRef ds:uri="ba3dce7d-6f45-4280-91fe-c503c8bc20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16817</TotalTime>
  <Words>2567</Words>
  <Application>Microsoft Office PowerPoint</Application>
  <PresentationFormat>Widescreen</PresentationFormat>
  <Paragraphs>417</Paragraphs>
  <Slides>40</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Arial</vt:lpstr>
      <vt:lpstr>Calibri</vt:lpstr>
      <vt:lpstr>Cambria</vt:lpstr>
      <vt:lpstr>Cambria Math</vt:lpstr>
      <vt:lpstr>Century Gothic</vt:lpstr>
      <vt:lpstr>Courier New</vt:lpstr>
      <vt:lpstr>Roboto</vt:lpstr>
      <vt:lpstr>Segoe UI</vt:lpstr>
      <vt:lpstr>Symbol</vt:lpstr>
      <vt:lpstr>Tahoma</vt:lpstr>
      <vt:lpstr>090611 FIT_prezentace</vt:lpstr>
      <vt:lpstr>Editor rovnic 3.0</vt:lpstr>
      <vt:lpstr>Automatic speech recognition</vt:lpstr>
      <vt:lpstr>Classical system</vt:lpstr>
      <vt:lpstr>PowerPoint Presentation</vt:lpstr>
      <vt:lpstr>PowerPoint Presentation</vt:lpstr>
      <vt:lpstr>PowerPoint Presentation</vt:lpstr>
      <vt:lpstr>MEL Scale</vt:lpstr>
      <vt:lpstr>Acoustic model</vt:lpstr>
      <vt:lpstr>Neural network as discriminative classifier</vt:lpstr>
      <vt:lpstr>Recognition network</vt:lpstr>
      <vt:lpstr>Recognition network construction</vt:lpstr>
      <vt:lpstr>Recognition network optimization</vt:lpstr>
      <vt:lpstr>Decoder</vt:lpstr>
      <vt:lpstr>Training of HMM/GMM</vt:lpstr>
      <vt:lpstr>Training of HMM/NN</vt:lpstr>
      <vt:lpstr>ANN/HMM system and its drawbacks </vt:lpstr>
      <vt:lpstr>HMMs and assumption of observation independence</vt:lpstr>
      <vt:lpstr>Two objective functions used in HMM/NN training</vt:lpstr>
      <vt:lpstr>Maximum Mutual Information (MMI) objective function</vt:lpstr>
      <vt:lpstr>Neural network output visualization</vt:lpstr>
      <vt:lpstr>Connectionist Temporal Classification (CTC)</vt:lpstr>
      <vt:lpstr>Connectionist Temporal Classification (CTC)</vt:lpstr>
      <vt:lpstr>Neural network architectures</vt:lpstr>
      <vt:lpstr>Factorized Time Delay Neural Network (TDNN-F)</vt:lpstr>
      <vt:lpstr>Recurrent Neural Network </vt:lpstr>
      <vt:lpstr>Long short-term memory (LSTM)</vt:lpstr>
      <vt:lpstr>Bidirectional long short-term memory (BLSTM)</vt:lpstr>
      <vt:lpstr>Neural networks with attentions</vt:lpstr>
      <vt:lpstr>Sequence to sequence modelling</vt:lpstr>
      <vt:lpstr>Sequence modelling</vt:lpstr>
      <vt:lpstr>Sequence to sequence modelling with attention</vt:lpstr>
      <vt:lpstr>Listen, Attend and Spell ASR System</vt:lpstr>
      <vt:lpstr>RNN-Transducer</vt:lpstr>
      <vt:lpstr>From phonemes to Byte pairs and World pieces </vt:lpstr>
      <vt:lpstr>Byte Pair Encoding (BPE)</vt:lpstr>
      <vt:lpstr>Word Piece Encoding</vt:lpstr>
      <vt:lpstr>PowerPoint Presentation</vt:lpstr>
      <vt:lpstr>Pretraining – Wave2Vec 2.0</vt:lpstr>
      <vt:lpstr>Transformer architecture</vt:lpstr>
      <vt:lpstr>Attention in Transformers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Klimeš • Phonexia</dc:creator>
  <cp:lastModifiedBy>Petr Schwarz</cp:lastModifiedBy>
  <cp:revision>68</cp:revision>
  <dcterms:created xsi:type="dcterms:W3CDTF">2019-12-18T07:43:50Z</dcterms:created>
  <dcterms:modified xsi:type="dcterms:W3CDTF">2022-04-25T12:47:14Z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0x010100B542FC106074DA4B9134B4AC5B7F0E43</vt:lpwstr>
  </property>
</Properties>
</file>