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7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8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9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0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1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2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3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4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  <p:sldMasterId id="2147483700" r:id="rId2"/>
    <p:sldMasterId id="2147483715" r:id="rId3"/>
    <p:sldMasterId id="2147483730" r:id="rId4"/>
    <p:sldMasterId id="2147483745" r:id="rId5"/>
    <p:sldMasterId id="2147483760" r:id="rId6"/>
    <p:sldMasterId id="2147483775" r:id="rId7"/>
    <p:sldMasterId id="2147483790" r:id="rId8"/>
    <p:sldMasterId id="2147483805" r:id="rId9"/>
    <p:sldMasterId id="2147484061" r:id="rId10"/>
    <p:sldMasterId id="2147484076" r:id="rId11"/>
    <p:sldMasterId id="2147484091" r:id="rId12"/>
    <p:sldMasterId id="2147484106" r:id="rId13"/>
    <p:sldMasterId id="2147484121" r:id="rId14"/>
    <p:sldMasterId id="2147484136" r:id="rId15"/>
  </p:sldMasterIdLst>
  <p:notesMasterIdLst>
    <p:notesMasterId r:id="rId103"/>
  </p:notesMasterIdLst>
  <p:handoutMasterIdLst>
    <p:handoutMasterId r:id="rId104"/>
  </p:handoutMasterIdLst>
  <p:sldIdLst>
    <p:sldId id="256" r:id="rId16"/>
    <p:sldId id="271" r:id="rId17"/>
    <p:sldId id="295" r:id="rId18"/>
    <p:sldId id="297" r:id="rId19"/>
    <p:sldId id="296" r:id="rId20"/>
    <p:sldId id="300" r:id="rId21"/>
    <p:sldId id="326" r:id="rId22"/>
    <p:sldId id="298" r:id="rId23"/>
    <p:sldId id="299" r:id="rId24"/>
    <p:sldId id="301" r:id="rId25"/>
    <p:sldId id="316" r:id="rId26"/>
    <p:sldId id="315" r:id="rId27"/>
    <p:sldId id="312" r:id="rId28"/>
    <p:sldId id="313" r:id="rId29"/>
    <p:sldId id="304" r:id="rId30"/>
    <p:sldId id="314" r:id="rId31"/>
    <p:sldId id="302" r:id="rId32"/>
    <p:sldId id="303" r:id="rId33"/>
    <p:sldId id="342" r:id="rId34"/>
    <p:sldId id="343" r:id="rId35"/>
    <p:sldId id="349" r:id="rId36"/>
    <p:sldId id="350" r:id="rId37"/>
    <p:sldId id="351" r:id="rId38"/>
    <p:sldId id="344" r:id="rId39"/>
    <p:sldId id="345" r:id="rId40"/>
    <p:sldId id="346" r:id="rId41"/>
    <p:sldId id="347" r:id="rId42"/>
    <p:sldId id="348" r:id="rId43"/>
    <p:sldId id="328" r:id="rId44"/>
    <p:sldId id="331" r:id="rId45"/>
    <p:sldId id="332" r:id="rId46"/>
    <p:sldId id="333" r:id="rId47"/>
    <p:sldId id="334" r:id="rId48"/>
    <p:sldId id="335" r:id="rId49"/>
    <p:sldId id="336" r:id="rId50"/>
    <p:sldId id="337" r:id="rId51"/>
    <p:sldId id="338" r:id="rId52"/>
    <p:sldId id="339" r:id="rId53"/>
    <p:sldId id="340" r:id="rId54"/>
    <p:sldId id="341" r:id="rId55"/>
    <p:sldId id="329" r:id="rId56"/>
    <p:sldId id="352" r:id="rId57"/>
    <p:sldId id="353" r:id="rId58"/>
    <p:sldId id="354" r:id="rId59"/>
    <p:sldId id="355" r:id="rId60"/>
    <p:sldId id="383" r:id="rId61"/>
    <p:sldId id="384" r:id="rId62"/>
    <p:sldId id="385" r:id="rId63"/>
    <p:sldId id="390" r:id="rId64"/>
    <p:sldId id="363" r:id="rId65"/>
    <p:sldId id="364" r:id="rId66"/>
    <p:sldId id="365" r:id="rId67"/>
    <p:sldId id="366" r:id="rId68"/>
    <p:sldId id="327" r:id="rId69"/>
    <p:sldId id="318" r:id="rId70"/>
    <p:sldId id="356" r:id="rId71"/>
    <p:sldId id="357" r:id="rId72"/>
    <p:sldId id="358" r:id="rId73"/>
    <p:sldId id="359" r:id="rId74"/>
    <p:sldId id="360" r:id="rId75"/>
    <p:sldId id="375" r:id="rId76"/>
    <p:sldId id="319" r:id="rId77"/>
    <p:sldId id="361" r:id="rId78"/>
    <p:sldId id="320" r:id="rId79"/>
    <p:sldId id="317" r:id="rId80"/>
    <p:sldId id="386" r:id="rId81"/>
    <p:sldId id="321" r:id="rId82"/>
    <p:sldId id="322" r:id="rId83"/>
    <p:sldId id="362" r:id="rId84"/>
    <p:sldId id="368" r:id="rId85"/>
    <p:sldId id="387" r:id="rId86"/>
    <p:sldId id="376" r:id="rId87"/>
    <p:sldId id="378" r:id="rId88"/>
    <p:sldId id="373" r:id="rId89"/>
    <p:sldId id="382" r:id="rId90"/>
    <p:sldId id="388" r:id="rId91"/>
    <p:sldId id="372" r:id="rId92"/>
    <p:sldId id="369" r:id="rId93"/>
    <p:sldId id="370" r:id="rId94"/>
    <p:sldId id="371" r:id="rId95"/>
    <p:sldId id="379" r:id="rId96"/>
    <p:sldId id="377" r:id="rId97"/>
    <p:sldId id="380" r:id="rId98"/>
    <p:sldId id="374" r:id="rId99"/>
    <p:sldId id="389" r:id="rId100"/>
    <p:sldId id="367" r:id="rId101"/>
    <p:sldId id="257" r:id="rId10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B9000C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B9000C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B9000C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B9000C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B9000C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B9000C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B9000C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B9000C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B9000C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C0C0"/>
    <a:srgbClr val="FF0000"/>
    <a:srgbClr val="0000FF"/>
    <a:srgbClr val="3366FF"/>
    <a:srgbClr val="4D4D4D"/>
    <a:srgbClr val="DDDDDD"/>
    <a:srgbClr val="969696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4718" autoAdjust="0"/>
  </p:normalViewPr>
  <p:slideViewPr>
    <p:cSldViewPr>
      <p:cViewPr varScale="1">
        <p:scale>
          <a:sx n="85" d="100"/>
          <a:sy n="85" d="100"/>
        </p:scale>
        <p:origin x="118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83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1.xml"/><Relationship Id="rId21" Type="http://schemas.openxmlformats.org/officeDocument/2006/relationships/slide" Target="slides/slide6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63" Type="http://schemas.openxmlformats.org/officeDocument/2006/relationships/slide" Target="slides/slide48.xml"/><Relationship Id="rId68" Type="http://schemas.openxmlformats.org/officeDocument/2006/relationships/slide" Target="slides/slide53.xml"/><Relationship Id="rId84" Type="http://schemas.openxmlformats.org/officeDocument/2006/relationships/slide" Target="slides/slide69.xml"/><Relationship Id="rId89" Type="http://schemas.openxmlformats.org/officeDocument/2006/relationships/slide" Target="slides/slide74.xml"/><Relationship Id="rId16" Type="http://schemas.openxmlformats.org/officeDocument/2006/relationships/slide" Target="slides/slide1.xml"/><Relationship Id="rId107" Type="http://schemas.openxmlformats.org/officeDocument/2006/relationships/theme" Target="theme/theme1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74" Type="http://schemas.openxmlformats.org/officeDocument/2006/relationships/slide" Target="slides/slide59.xml"/><Relationship Id="rId79" Type="http://schemas.openxmlformats.org/officeDocument/2006/relationships/slide" Target="slides/slide64.xml"/><Relationship Id="rId102" Type="http://schemas.openxmlformats.org/officeDocument/2006/relationships/slide" Target="slides/slide87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5.xml"/><Relationship Id="rId95" Type="http://schemas.openxmlformats.org/officeDocument/2006/relationships/slide" Target="slides/slide80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64" Type="http://schemas.openxmlformats.org/officeDocument/2006/relationships/slide" Target="slides/slide49.xml"/><Relationship Id="rId69" Type="http://schemas.openxmlformats.org/officeDocument/2006/relationships/slide" Target="slides/slide54.xml"/><Relationship Id="rId80" Type="http://schemas.openxmlformats.org/officeDocument/2006/relationships/slide" Target="slides/slide65.xml"/><Relationship Id="rId85" Type="http://schemas.openxmlformats.org/officeDocument/2006/relationships/slide" Target="slides/slide70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59" Type="http://schemas.openxmlformats.org/officeDocument/2006/relationships/slide" Target="slides/slide44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70" Type="http://schemas.openxmlformats.org/officeDocument/2006/relationships/slide" Target="slides/slide55.xml"/><Relationship Id="rId75" Type="http://schemas.openxmlformats.org/officeDocument/2006/relationships/slide" Target="slides/slide60.xml"/><Relationship Id="rId83" Type="http://schemas.openxmlformats.org/officeDocument/2006/relationships/slide" Target="slides/slide68.xml"/><Relationship Id="rId88" Type="http://schemas.openxmlformats.org/officeDocument/2006/relationships/slide" Target="slides/slide73.xml"/><Relationship Id="rId91" Type="http://schemas.openxmlformats.org/officeDocument/2006/relationships/slide" Target="slides/slide76.xml"/><Relationship Id="rId96" Type="http://schemas.openxmlformats.org/officeDocument/2006/relationships/slide" Target="slides/slide8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10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slide" Target="slides/slide50.xml"/><Relationship Id="rId73" Type="http://schemas.openxmlformats.org/officeDocument/2006/relationships/slide" Target="slides/slide58.xml"/><Relationship Id="rId78" Type="http://schemas.openxmlformats.org/officeDocument/2006/relationships/slide" Target="slides/slide63.xml"/><Relationship Id="rId81" Type="http://schemas.openxmlformats.org/officeDocument/2006/relationships/slide" Target="slides/slide66.xml"/><Relationship Id="rId86" Type="http://schemas.openxmlformats.org/officeDocument/2006/relationships/slide" Target="slides/slide71.xml"/><Relationship Id="rId94" Type="http://schemas.openxmlformats.org/officeDocument/2006/relationships/slide" Target="slides/slide79.xml"/><Relationship Id="rId99" Type="http://schemas.openxmlformats.org/officeDocument/2006/relationships/slide" Target="slides/slide84.xml"/><Relationship Id="rId101" Type="http://schemas.openxmlformats.org/officeDocument/2006/relationships/slide" Target="slides/slide8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39" Type="http://schemas.openxmlformats.org/officeDocument/2006/relationships/slide" Target="slides/slide24.xml"/><Relationship Id="rId34" Type="http://schemas.openxmlformats.org/officeDocument/2006/relationships/slide" Target="slides/slide19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76" Type="http://schemas.openxmlformats.org/officeDocument/2006/relationships/slide" Target="slides/slide61.xml"/><Relationship Id="rId97" Type="http://schemas.openxmlformats.org/officeDocument/2006/relationships/slide" Target="slides/slide82.xml"/><Relationship Id="rId10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6.xml"/><Relationship Id="rId92" Type="http://schemas.openxmlformats.org/officeDocument/2006/relationships/slide" Target="slides/slide7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4.xml"/><Relationship Id="rId24" Type="http://schemas.openxmlformats.org/officeDocument/2006/relationships/slide" Target="slides/slide9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66" Type="http://schemas.openxmlformats.org/officeDocument/2006/relationships/slide" Target="slides/slide51.xml"/><Relationship Id="rId87" Type="http://schemas.openxmlformats.org/officeDocument/2006/relationships/slide" Target="slides/slide72.xml"/><Relationship Id="rId61" Type="http://schemas.openxmlformats.org/officeDocument/2006/relationships/slide" Target="slides/slide46.xml"/><Relationship Id="rId82" Type="http://schemas.openxmlformats.org/officeDocument/2006/relationships/slide" Target="slides/slide67.xml"/><Relationship Id="rId19" Type="http://schemas.openxmlformats.org/officeDocument/2006/relationships/slide" Target="slides/slide4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56" Type="http://schemas.openxmlformats.org/officeDocument/2006/relationships/slide" Target="slides/slide41.xml"/><Relationship Id="rId77" Type="http://schemas.openxmlformats.org/officeDocument/2006/relationships/slide" Target="slides/slide62.xml"/><Relationship Id="rId100" Type="http://schemas.openxmlformats.org/officeDocument/2006/relationships/slide" Target="slides/slide85.xml"/><Relationship Id="rId10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72" Type="http://schemas.openxmlformats.org/officeDocument/2006/relationships/slide" Target="slides/slide57.xml"/><Relationship Id="rId93" Type="http://schemas.openxmlformats.org/officeDocument/2006/relationships/slide" Target="slides/slide78.xml"/><Relationship Id="rId98" Type="http://schemas.openxmlformats.org/officeDocument/2006/relationships/slide" Target="slides/slide83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0.xml"/><Relationship Id="rId46" Type="http://schemas.openxmlformats.org/officeDocument/2006/relationships/slide" Target="slides/slide31.xml"/><Relationship Id="rId67" Type="http://schemas.openxmlformats.org/officeDocument/2006/relationships/slide" Target="slides/slide5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319D3EF-3426-4FA3-95A3-6A5391DDAC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9F1FA10-08E4-45F1-9907-625901D9687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E01B425E-8E3B-423B-8AEE-2B29F76B18E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278E5180-6908-4A54-8789-2BC2296F8EE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 b="0" smtClean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DEB0511F-038D-4046-950B-BDCBC96E5D9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5A83822E-A826-4876-A04A-D5BBC5A0023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62AFD3F8-AE26-4F64-B869-CA3294E5DA5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8116" name="Rectangle 4">
            <a:extLst>
              <a:ext uri="{FF2B5EF4-FFF2-40B4-BE49-F238E27FC236}">
                <a16:creationId xmlns:a16="http://schemas.microsoft.com/office/drawing/2014/main" id="{E3536AC6-CB4E-42FF-A373-E40F1B881BB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19BDCA9B-7439-4384-8F24-66CE98E3C01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DBE3EA66-F6B5-4DD9-8045-938092756B6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48D34308-4752-43DA-B5A4-F19AD2A372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 b="0" smtClean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A3510E54-BB75-4BB6-BE99-2D84DAC0B6B0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>
            <a:extLst>
              <a:ext uri="{FF2B5EF4-FFF2-40B4-BE49-F238E27FC236}">
                <a16:creationId xmlns:a16="http://schemas.microsoft.com/office/drawing/2014/main" id="{00316407-F06B-42EF-B24B-8B843EAD57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B70C18-5B6C-4E85-939B-B2767DC8E4B1}" type="slidenum">
              <a:rPr lang="cs-CZ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19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239619" name="Slide Image Placeholder 1">
            <a:extLst>
              <a:ext uri="{FF2B5EF4-FFF2-40B4-BE49-F238E27FC236}">
                <a16:creationId xmlns:a16="http://schemas.microsoft.com/office/drawing/2014/main" id="{27C69CC6-4000-49A7-8EDF-4ED2F4748F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9620" name="Notes Placeholder 2">
            <a:extLst>
              <a:ext uri="{FF2B5EF4-FFF2-40B4-BE49-F238E27FC236}">
                <a16:creationId xmlns:a16="http://schemas.microsoft.com/office/drawing/2014/main" id="{D19CA1FB-F127-4A67-BF6D-23AA472A44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2" tIns="45716" rIns="91432" bIns="45716"/>
          <a:lstStyle/>
          <a:p>
            <a:endParaRPr lang="en-US" altLang="en-US"/>
          </a:p>
        </p:txBody>
      </p:sp>
      <p:sp>
        <p:nvSpPr>
          <p:cNvPr id="239621" name="Slide Number Placeholder 3">
            <a:extLst>
              <a:ext uri="{FF2B5EF4-FFF2-40B4-BE49-F238E27FC236}">
                <a16:creationId xmlns:a16="http://schemas.microsoft.com/office/drawing/2014/main" id="{1B5AA9B7-87C4-4D40-87DA-E64F7B6BECD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7DF1F3C-8869-411B-AD00-057FDD070949}" type="slidenum">
              <a:rPr lang="en-US" altLang="en-US" b="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>
            <a:extLst>
              <a:ext uri="{FF2B5EF4-FFF2-40B4-BE49-F238E27FC236}">
                <a16:creationId xmlns:a16="http://schemas.microsoft.com/office/drawing/2014/main" id="{66858029-6537-44A4-9FD5-7A6783AD77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CE6A5D-7162-4FF9-86C0-646573C34436}" type="slidenum">
              <a:rPr lang="cs-CZ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37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267267" name="Slide Image Placeholder 1">
            <a:extLst>
              <a:ext uri="{FF2B5EF4-FFF2-40B4-BE49-F238E27FC236}">
                <a16:creationId xmlns:a16="http://schemas.microsoft.com/office/drawing/2014/main" id="{ACAC8E96-E1AE-45F8-9133-F41E5E24EC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67268" name="Notes Placeholder 2">
            <a:extLst>
              <a:ext uri="{FF2B5EF4-FFF2-40B4-BE49-F238E27FC236}">
                <a16:creationId xmlns:a16="http://schemas.microsoft.com/office/drawing/2014/main" id="{1FDAE179-E4A4-4201-9BA7-923994BC9A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2" tIns="45716" rIns="91432" bIns="45716"/>
          <a:lstStyle/>
          <a:p>
            <a:endParaRPr lang="en-US" altLang="en-US"/>
          </a:p>
        </p:txBody>
      </p:sp>
      <p:sp>
        <p:nvSpPr>
          <p:cNvPr id="267269" name="Slide Number Placeholder 3">
            <a:extLst>
              <a:ext uri="{FF2B5EF4-FFF2-40B4-BE49-F238E27FC236}">
                <a16:creationId xmlns:a16="http://schemas.microsoft.com/office/drawing/2014/main" id="{DAC5960A-2F3C-4B73-A230-C6AB07075301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34C3EB9-469C-4247-9229-D946FBC0F01D}" type="slidenum">
              <a:rPr lang="en-US" altLang="en-US" b="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37</a:t>
            </a:fld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7">
            <a:extLst>
              <a:ext uri="{FF2B5EF4-FFF2-40B4-BE49-F238E27FC236}">
                <a16:creationId xmlns:a16="http://schemas.microsoft.com/office/drawing/2014/main" id="{6D5E05E1-05B9-452B-A733-59FC48E7C4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6DF853-6CD7-41B7-B9FB-A57051D50EF8}" type="slidenum">
              <a:rPr lang="cs-CZ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38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269315" name="Slide Image Placeholder 1">
            <a:extLst>
              <a:ext uri="{FF2B5EF4-FFF2-40B4-BE49-F238E27FC236}">
                <a16:creationId xmlns:a16="http://schemas.microsoft.com/office/drawing/2014/main" id="{A5CE60F6-0F32-47A2-8ADE-B9692454EF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69316" name="Notes Placeholder 2">
            <a:extLst>
              <a:ext uri="{FF2B5EF4-FFF2-40B4-BE49-F238E27FC236}">
                <a16:creationId xmlns:a16="http://schemas.microsoft.com/office/drawing/2014/main" id="{E24E6F29-4826-4DA1-A096-8E2DBD1B12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2" tIns="45716" rIns="91432" bIns="45716"/>
          <a:lstStyle/>
          <a:p>
            <a:endParaRPr lang="en-US" altLang="en-US"/>
          </a:p>
        </p:txBody>
      </p:sp>
      <p:sp>
        <p:nvSpPr>
          <p:cNvPr id="269317" name="Slide Number Placeholder 3">
            <a:extLst>
              <a:ext uri="{FF2B5EF4-FFF2-40B4-BE49-F238E27FC236}">
                <a16:creationId xmlns:a16="http://schemas.microsoft.com/office/drawing/2014/main" id="{F8A7F576-E8EF-41B7-A5D6-B50F068BE148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0C58ACE-5906-480F-BAEE-49856F0B6615}" type="slidenum">
              <a:rPr lang="en-US" altLang="en-US" b="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38</a:t>
            </a:fld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7">
            <a:extLst>
              <a:ext uri="{FF2B5EF4-FFF2-40B4-BE49-F238E27FC236}">
                <a16:creationId xmlns:a16="http://schemas.microsoft.com/office/drawing/2014/main" id="{8E89CC64-2F51-46A4-9618-E9255957C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CEE780-A8F6-4FCA-A79E-733CFCC80440}" type="slidenum">
              <a:rPr lang="cs-CZ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39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271363" name="Slide Image Placeholder 1">
            <a:extLst>
              <a:ext uri="{FF2B5EF4-FFF2-40B4-BE49-F238E27FC236}">
                <a16:creationId xmlns:a16="http://schemas.microsoft.com/office/drawing/2014/main" id="{6D3D8E92-BBFD-4C0F-9F9A-21334B0D5F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71364" name="Notes Placeholder 2">
            <a:extLst>
              <a:ext uri="{FF2B5EF4-FFF2-40B4-BE49-F238E27FC236}">
                <a16:creationId xmlns:a16="http://schemas.microsoft.com/office/drawing/2014/main" id="{0852C58E-6CA3-422B-84F5-EE49CD774F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2" tIns="45716" rIns="91432" bIns="45716"/>
          <a:lstStyle/>
          <a:p>
            <a:endParaRPr lang="en-US" altLang="en-US"/>
          </a:p>
        </p:txBody>
      </p:sp>
      <p:sp>
        <p:nvSpPr>
          <p:cNvPr id="271365" name="Slide Number Placeholder 3">
            <a:extLst>
              <a:ext uri="{FF2B5EF4-FFF2-40B4-BE49-F238E27FC236}">
                <a16:creationId xmlns:a16="http://schemas.microsoft.com/office/drawing/2014/main" id="{4D9423CB-A767-4592-B047-9546E4814F7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2107F99-CC07-4440-B920-BAEB5836E3BB}" type="slidenum">
              <a:rPr lang="en-US" altLang="en-US" b="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39</a:t>
            </a:fld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7">
            <a:extLst>
              <a:ext uri="{FF2B5EF4-FFF2-40B4-BE49-F238E27FC236}">
                <a16:creationId xmlns:a16="http://schemas.microsoft.com/office/drawing/2014/main" id="{3D6783DA-A6C1-4697-B61E-7066544DC6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E12CF8-D504-4C8F-AA1E-F26D2544C687}" type="slidenum">
              <a:rPr lang="cs-CZ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40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273411" name="Slide Image Placeholder 1">
            <a:extLst>
              <a:ext uri="{FF2B5EF4-FFF2-40B4-BE49-F238E27FC236}">
                <a16:creationId xmlns:a16="http://schemas.microsoft.com/office/drawing/2014/main" id="{2B74A62C-B053-4A70-AE1B-8648A70A09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73412" name="Notes Placeholder 2">
            <a:extLst>
              <a:ext uri="{FF2B5EF4-FFF2-40B4-BE49-F238E27FC236}">
                <a16:creationId xmlns:a16="http://schemas.microsoft.com/office/drawing/2014/main" id="{B92002CA-FB87-480E-AB7C-0B7B7EFA6E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2" tIns="45716" rIns="91432" bIns="45716"/>
          <a:lstStyle/>
          <a:p>
            <a:endParaRPr lang="en-US" altLang="en-US"/>
          </a:p>
        </p:txBody>
      </p:sp>
      <p:sp>
        <p:nvSpPr>
          <p:cNvPr id="273413" name="Slide Number Placeholder 3">
            <a:extLst>
              <a:ext uri="{FF2B5EF4-FFF2-40B4-BE49-F238E27FC236}">
                <a16:creationId xmlns:a16="http://schemas.microsoft.com/office/drawing/2014/main" id="{CCB147BE-33ED-40B7-9ED3-F9E55C2ADEB6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4C611DE-EB3C-490F-A4D4-EC20D44A8D14}" type="slidenum">
              <a:rPr lang="en-US" altLang="en-US" b="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40</a:t>
            </a:fld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7">
            <a:extLst>
              <a:ext uri="{FF2B5EF4-FFF2-40B4-BE49-F238E27FC236}">
                <a16:creationId xmlns:a16="http://schemas.microsoft.com/office/drawing/2014/main" id="{3250DC80-B1CB-4AFD-A6F3-41938316D8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565937-FD85-4F66-AE37-EE0DB85C9716}" type="slidenum">
              <a:rPr lang="cs-CZ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43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277507" name="Slide Image Placeholder 1">
            <a:extLst>
              <a:ext uri="{FF2B5EF4-FFF2-40B4-BE49-F238E27FC236}">
                <a16:creationId xmlns:a16="http://schemas.microsoft.com/office/drawing/2014/main" id="{5F455D63-E81E-426E-8982-3686650AC1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77508" name="Notes Placeholder 2">
            <a:extLst>
              <a:ext uri="{FF2B5EF4-FFF2-40B4-BE49-F238E27FC236}">
                <a16:creationId xmlns:a16="http://schemas.microsoft.com/office/drawing/2014/main" id="{198CECA6-709F-4E2A-89FD-BA4EFA67F8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77509" name="Slide Number Placeholder 3">
            <a:extLst>
              <a:ext uri="{FF2B5EF4-FFF2-40B4-BE49-F238E27FC236}">
                <a16:creationId xmlns:a16="http://schemas.microsoft.com/office/drawing/2014/main" id="{73FC2028-D6BF-455E-8F6F-F18A74819F76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D6C3111-0EE3-4AD2-97F4-27388F68ACE0}" type="slidenum">
              <a:rPr lang="en-US" altLang="en-US" b="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43</a:t>
            </a:fld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7">
            <a:extLst>
              <a:ext uri="{FF2B5EF4-FFF2-40B4-BE49-F238E27FC236}">
                <a16:creationId xmlns:a16="http://schemas.microsoft.com/office/drawing/2014/main" id="{858D6B69-251F-47A0-9F84-720D051F1E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906169-7AAE-43FD-BA0A-A68CA0680418}" type="slidenum">
              <a:rPr lang="cs-CZ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44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279555" name="Slide Image Placeholder 1">
            <a:extLst>
              <a:ext uri="{FF2B5EF4-FFF2-40B4-BE49-F238E27FC236}">
                <a16:creationId xmlns:a16="http://schemas.microsoft.com/office/drawing/2014/main" id="{ADCA233F-F44A-48F3-8C94-18866450C9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79556" name="Notes Placeholder 2">
            <a:extLst>
              <a:ext uri="{FF2B5EF4-FFF2-40B4-BE49-F238E27FC236}">
                <a16:creationId xmlns:a16="http://schemas.microsoft.com/office/drawing/2014/main" id="{D5699B99-24E5-43BA-A145-DC22D33D43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79557" name="Slide Number Placeholder 3">
            <a:extLst>
              <a:ext uri="{FF2B5EF4-FFF2-40B4-BE49-F238E27FC236}">
                <a16:creationId xmlns:a16="http://schemas.microsoft.com/office/drawing/2014/main" id="{A670DE98-3053-4A47-AF0A-E92DE6F3F30B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3A1BD4F-23A8-43D0-888E-AF012768DE66}" type="slidenum">
              <a:rPr lang="en-US" altLang="en-US" b="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44</a:t>
            </a:fld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1 Marcador de imagen de diapositiva">
            <a:extLst>
              <a:ext uri="{FF2B5EF4-FFF2-40B4-BE49-F238E27FC236}">
                <a16:creationId xmlns:a16="http://schemas.microsoft.com/office/drawing/2014/main" id="{00A2647D-0AD8-41D8-820D-0CFCE336D2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2 Marcador de notas">
            <a:extLst>
              <a:ext uri="{FF2B5EF4-FFF2-40B4-BE49-F238E27FC236}">
                <a16:creationId xmlns:a16="http://schemas.microsoft.com/office/drawing/2014/main" id="{1F6F0940-7664-47A1-9984-B5B0027B3B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>
              <a:solidFill>
                <a:srgbClr val="FF0000"/>
              </a:solidFill>
            </a:endParaRPr>
          </a:p>
        </p:txBody>
      </p:sp>
      <p:sp>
        <p:nvSpPr>
          <p:cNvPr id="282628" name="3 Marcador de número de diapositiva">
            <a:extLst>
              <a:ext uri="{FF2B5EF4-FFF2-40B4-BE49-F238E27FC236}">
                <a16:creationId xmlns:a16="http://schemas.microsoft.com/office/drawing/2014/main" id="{E3F8DD7B-7368-4DCB-B771-3B135C3F79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BC352B-E6CA-4165-9F4E-D8D3BD40C47D}" type="slidenum">
              <a:rPr lang="en-US" altLang="en-US"/>
              <a:pPr>
                <a:spcBef>
                  <a:spcPct val="0"/>
                </a:spcBef>
              </a:pPr>
              <a:t>46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1 Marcador de imagen de diapositiva">
            <a:extLst>
              <a:ext uri="{FF2B5EF4-FFF2-40B4-BE49-F238E27FC236}">
                <a16:creationId xmlns:a16="http://schemas.microsoft.com/office/drawing/2014/main" id="{17D84D2F-0B85-4CF4-942A-18691CC1EB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2 Marcador de notas">
            <a:extLst>
              <a:ext uri="{FF2B5EF4-FFF2-40B4-BE49-F238E27FC236}">
                <a16:creationId xmlns:a16="http://schemas.microsoft.com/office/drawing/2014/main" id="{33ED26A1-6881-4F65-993C-B16AABBEF0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>
              <a:solidFill>
                <a:srgbClr val="FF0000"/>
              </a:solidFill>
            </a:endParaRPr>
          </a:p>
        </p:txBody>
      </p:sp>
      <p:sp>
        <p:nvSpPr>
          <p:cNvPr id="284676" name="3 Marcador de número de diapositiva">
            <a:extLst>
              <a:ext uri="{FF2B5EF4-FFF2-40B4-BE49-F238E27FC236}">
                <a16:creationId xmlns:a16="http://schemas.microsoft.com/office/drawing/2014/main" id="{3C0FC046-BF0E-4D89-A36F-7317C56B15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64EE79-6080-41A2-8435-4BEBE10D5352}" type="slidenum">
              <a:rPr lang="en-US" altLang="en-US"/>
              <a:pPr>
                <a:spcBef>
                  <a:spcPct val="0"/>
                </a:spcBef>
              </a:pPr>
              <a:t>47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1 Marcador de imagen de diapositiva">
            <a:extLst>
              <a:ext uri="{FF2B5EF4-FFF2-40B4-BE49-F238E27FC236}">
                <a16:creationId xmlns:a16="http://schemas.microsoft.com/office/drawing/2014/main" id="{A16154EA-6A2B-4DFF-851E-721D8E2248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2 Marcador de notas">
            <a:extLst>
              <a:ext uri="{FF2B5EF4-FFF2-40B4-BE49-F238E27FC236}">
                <a16:creationId xmlns:a16="http://schemas.microsoft.com/office/drawing/2014/main" id="{6F48D316-1560-4C0D-9F2A-7587C0B29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>
              <a:solidFill>
                <a:srgbClr val="FF0000"/>
              </a:solidFill>
            </a:endParaRPr>
          </a:p>
        </p:txBody>
      </p:sp>
      <p:sp>
        <p:nvSpPr>
          <p:cNvPr id="286724" name="3 Marcador de número de diapositiva">
            <a:extLst>
              <a:ext uri="{FF2B5EF4-FFF2-40B4-BE49-F238E27FC236}">
                <a16:creationId xmlns:a16="http://schemas.microsoft.com/office/drawing/2014/main" id="{8EFBC27E-1B3A-4152-8CD4-65BE628A6E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0C2866-1194-431F-AACD-B70D9E55A128}" type="slidenum">
              <a:rPr lang="en-US" altLang="en-US"/>
              <a:pPr>
                <a:spcBef>
                  <a:spcPct val="0"/>
                </a:spcBef>
              </a:pPr>
              <a:t>48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1 Marcador de imagen de diapositiva">
            <a:extLst>
              <a:ext uri="{FF2B5EF4-FFF2-40B4-BE49-F238E27FC236}">
                <a16:creationId xmlns:a16="http://schemas.microsoft.com/office/drawing/2014/main" id="{A16154EA-6A2B-4DFF-851E-721D8E2248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2 Marcador de notas">
            <a:extLst>
              <a:ext uri="{FF2B5EF4-FFF2-40B4-BE49-F238E27FC236}">
                <a16:creationId xmlns:a16="http://schemas.microsoft.com/office/drawing/2014/main" id="{6F48D316-1560-4C0D-9F2A-7587C0B29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>
              <a:solidFill>
                <a:srgbClr val="FF0000"/>
              </a:solidFill>
            </a:endParaRPr>
          </a:p>
        </p:txBody>
      </p:sp>
      <p:sp>
        <p:nvSpPr>
          <p:cNvPr id="286724" name="3 Marcador de número de diapositiva">
            <a:extLst>
              <a:ext uri="{FF2B5EF4-FFF2-40B4-BE49-F238E27FC236}">
                <a16:creationId xmlns:a16="http://schemas.microsoft.com/office/drawing/2014/main" id="{8EFBC27E-1B3A-4152-8CD4-65BE628A6E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0C2866-1194-431F-AACD-B70D9E55A128}" type="slidenum">
              <a:rPr lang="en-US" altLang="en-US"/>
              <a:pPr>
                <a:spcBef>
                  <a:spcPct val="0"/>
                </a:spcBef>
              </a:pPr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409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>
            <a:extLst>
              <a:ext uri="{FF2B5EF4-FFF2-40B4-BE49-F238E27FC236}">
                <a16:creationId xmlns:a16="http://schemas.microsoft.com/office/drawing/2014/main" id="{3522DE84-9B3E-4DAF-AD6B-EA16FDCE01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17B58C-56E3-4867-820D-E9756175915E}" type="slidenum">
              <a:rPr lang="cs-CZ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23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244739" name="Rectangle 2">
            <a:extLst>
              <a:ext uri="{FF2B5EF4-FFF2-40B4-BE49-F238E27FC236}">
                <a16:creationId xmlns:a16="http://schemas.microsoft.com/office/drawing/2014/main" id="{089091A8-11F0-4763-86F1-DD32263133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0" name="Rectangle 3">
            <a:extLst>
              <a:ext uri="{FF2B5EF4-FFF2-40B4-BE49-F238E27FC236}">
                <a16:creationId xmlns:a16="http://schemas.microsoft.com/office/drawing/2014/main" id="{51028A3A-6B0E-4CCB-B425-467426C641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510E54-BB75-4BB6-BE99-2D84DAC0B6B0}" type="slidenum">
              <a:rPr lang="cs-CZ" altLang="en-US" smtClean="0"/>
              <a:pPr>
                <a:defRPr/>
              </a:pPr>
              <a:t>74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945595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>
            <a:extLst>
              <a:ext uri="{FF2B5EF4-FFF2-40B4-BE49-F238E27FC236}">
                <a16:creationId xmlns:a16="http://schemas.microsoft.com/office/drawing/2014/main" id="{72DC5156-7883-45D3-B652-074D2C09B9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07FEE7-61A4-4B0E-95B0-9E55B93DA42E}" type="slidenum">
              <a:rPr lang="cs-CZ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30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252931" name="Slide Image Placeholder 1">
            <a:extLst>
              <a:ext uri="{FF2B5EF4-FFF2-40B4-BE49-F238E27FC236}">
                <a16:creationId xmlns:a16="http://schemas.microsoft.com/office/drawing/2014/main" id="{26A1CF18-ED8E-4851-8A3C-0C65A12804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2932" name="Notes Placeholder 2">
            <a:extLst>
              <a:ext uri="{FF2B5EF4-FFF2-40B4-BE49-F238E27FC236}">
                <a16:creationId xmlns:a16="http://schemas.microsoft.com/office/drawing/2014/main" id="{9C9F6282-86B6-41D1-96E4-8E19C7F299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2" tIns="45716" rIns="91432" bIns="45716"/>
          <a:lstStyle/>
          <a:p>
            <a:endParaRPr lang="en-US" altLang="en-US"/>
          </a:p>
        </p:txBody>
      </p:sp>
      <p:sp>
        <p:nvSpPr>
          <p:cNvPr id="252933" name="Slide Number Placeholder 3">
            <a:extLst>
              <a:ext uri="{FF2B5EF4-FFF2-40B4-BE49-F238E27FC236}">
                <a16:creationId xmlns:a16="http://schemas.microsoft.com/office/drawing/2014/main" id="{42EFBF78-6852-454B-A37F-68FD65EBCC88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9358A6C-39A2-4C4D-BD2A-C718204E784C}" type="slidenum">
              <a:rPr lang="en-US" altLang="en-US" b="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30</a:t>
            </a:fld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>
            <a:extLst>
              <a:ext uri="{FF2B5EF4-FFF2-40B4-BE49-F238E27FC236}">
                <a16:creationId xmlns:a16="http://schemas.microsoft.com/office/drawing/2014/main" id="{D4699FB3-B2B9-41C7-AFDE-566F2FD175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B10108-1F03-4E92-894F-2D4582D52E95}" type="slidenum">
              <a:rPr lang="cs-CZ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31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254979" name="Slide Image Placeholder 1">
            <a:extLst>
              <a:ext uri="{FF2B5EF4-FFF2-40B4-BE49-F238E27FC236}">
                <a16:creationId xmlns:a16="http://schemas.microsoft.com/office/drawing/2014/main" id="{12AD5C16-5341-4214-A3F3-EAB322EF90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4980" name="Notes Placeholder 2">
            <a:extLst>
              <a:ext uri="{FF2B5EF4-FFF2-40B4-BE49-F238E27FC236}">
                <a16:creationId xmlns:a16="http://schemas.microsoft.com/office/drawing/2014/main" id="{711BD81F-F96F-4EAE-8F6E-7BC62D02D4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2" tIns="45716" rIns="91432" bIns="45716"/>
          <a:lstStyle/>
          <a:p>
            <a:endParaRPr lang="en-US" altLang="en-US"/>
          </a:p>
        </p:txBody>
      </p:sp>
      <p:sp>
        <p:nvSpPr>
          <p:cNvPr id="254981" name="Slide Number Placeholder 3">
            <a:extLst>
              <a:ext uri="{FF2B5EF4-FFF2-40B4-BE49-F238E27FC236}">
                <a16:creationId xmlns:a16="http://schemas.microsoft.com/office/drawing/2014/main" id="{6523077A-420B-41EF-AAB7-2B3402AFF889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B4E0A13-9FA2-40B3-B832-C6CC123B02D9}" type="slidenum">
              <a:rPr lang="en-US" altLang="en-US" b="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31</a:t>
            </a:fld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>
            <a:extLst>
              <a:ext uri="{FF2B5EF4-FFF2-40B4-BE49-F238E27FC236}">
                <a16:creationId xmlns:a16="http://schemas.microsoft.com/office/drawing/2014/main" id="{C3228C2D-F367-4FEC-923C-C95EDA3238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4BD0CD-8D87-4FD0-B493-FCBEC9881349}" type="slidenum">
              <a:rPr lang="cs-CZ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32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257027" name="Slide Image Placeholder 1">
            <a:extLst>
              <a:ext uri="{FF2B5EF4-FFF2-40B4-BE49-F238E27FC236}">
                <a16:creationId xmlns:a16="http://schemas.microsoft.com/office/drawing/2014/main" id="{301A003A-65EF-488C-B09C-A5243E709B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7028" name="Notes Placeholder 2">
            <a:extLst>
              <a:ext uri="{FF2B5EF4-FFF2-40B4-BE49-F238E27FC236}">
                <a16:creationId xmlns:a16="http://schemas.microsoft.com/office/drawing/2014/main" id="{DE163C80-F42D-419C-8A9C-BA6A548205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2" tIns="45716" rIns="91432" bIns="45716"/>
          <a:lstStyle/>
          <a:p>
            <a:endParaRPr lang="en-US" altLang="en-US"/>
          </a:p>
        </p:txBody>
      </p:sp>
      <p:sp>
        <p:nvSpPr>
          <p:cNvPr id="257029" name="Slide Number Placeholder 3">
            <a:extLst>
              <a:ext uri="{FF2B5EF4-FFF2-40B4-BE49-F238E27FC236}">
                <a16:creationId xmlns:a16="http://schemas.microsoft.com/office/drawing/2014/main" id="{C9E0BEEE-CB25-43A0-BF9A-708526008B1E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C6BC88B-F8A2-47A7-9EF6-40ADFE289DAF}" type="slidenum">
              <a:rPr lang="en-US" altLang="en-US" b="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32</a:t>
            </a:fld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>
            <a:extLst>
              <a:ext uri="{FF2B5EF4-FFF2-40B4-BE49-F238E27FC236}">
                <a16:creationId xmlns:a16="http://schemas.microsoft.com/office/drawing/2014/main" id="{D4A8A03B-946B-46B5-A75A-EDECB5CD9C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3D1EFE-1B06-4673-8BB2-ADC6AFD63C80}" type="slidenum">
              <a:rPr lang="cs-CZ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33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259075" name="Slide Image Placeholder 1">
            <a:extLst>
              <a:ext uri="{FF2B5EF4-FFF2-40B4-BE49-F238E27FC236}">
                <a16:creationId xmlns:a16="http://schemas.microsoft.com/office/drawing/2014/main" id="{7C76550E-C2FE-450E-A6C0-D489346B56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9076" name="Notes Placeholder 2">
            <a:extLst>
              <a:ext uri="{FF2B5EF4-FFF2-40B4-BE49-F238E27FC236}">
                <a16:creationId xmlns:a16="http://schemas.microsoft.com/office/drawing/2014/main" id="{8430BF66-4EF5-48BD-B793-17FA21BC3F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2" tIns="45716" rIns="91432" bIns="45716"/>
          <a:lstStyle/>
          <a:p>
            <a:endParaRPr lang="en-US" altLang="en-US"/>
          </a:p>
        </p:txBody>
      </p:sp>
      <p:sp>
        <p:nvSpPr>
          <p:cNvPr id="259077" name="Slide Number Placeholder 3">
            <a:extLst>
              <a:ext uri="{FF2B5EF4-FFF2-40B4-BE49-F238E27FC236}">
                <a16:creationId xmlns:a16="http://schemas.microsoft.com/office/drawing/2014/main" id="{60CCFAEB-9F34-460C-99FC-6CCA4109CC6D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C5E855F-03DA-4FEF-9FAE-63AB8D161029}" type="slidenum">
              <a:rPr lang="en-US" altLang="en-US" b="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33</a:t>
            </a:fld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>
            <a:extLst>
              <a:ext uri="{FF2B5EF4-FFF2-40B4-BE49-F238E27FC236}">
                <a16:creationId xmlns:a16="http://schemas.microsoft.com/office/drawing/2014/main" id="{95680095-5822-431A-B2A8-D52BEEA37B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E055F4-C8AF-49D6-8047-392F8D7DDBD6}" type="slidenum">
              <a:rPr lang="cs-CZ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34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261123" name="Slide Image Placeholder 1">
            <a:extLst>
              <a:ext uri="{FF2B5EF4-FFF2-40B4-BE49-F238E27FC236}">
                <a16:creationId xmlns:a16="http://schemas.microsoft.com/office/drawing/2014/main" id="{C87F0310-9418-486F-8EF7-5A7CBBC7FB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61124" name="Notes Placeholder 2">
            <a:extLst>
              <a:ext uri="{FF2B5EF4-FFF2-40B4-BE49-F238E27FC236}">
                <a16:creationId xmlns:a16="http://schemas.microsoft.com/office/drawing/2014/main" id="{06465467-1AD7-4D61-A419-82A58CE970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2" tIns="45716" rIns="91432" bIns="45716"/>
          <a:lstStyle/>
          <a:p>
            <a:endParaRPr lang="en-US" altLang="en-US"/>
          </a:p>
        </p:txBody>
      </p:sp>
      <p:sp>
        <p:nvSpPr>
          <p:cNvPr id="261125" name="Slide Number Placeholder 3">
            <a:extLst>
              <a:ext uri="{FF2B5EF4-FFF2-40B4-BE49-F238E27FC236}">
                <a16:creationId xmlns:a16="http://schemas.microsoft.com/office/drawing/2014/main" id="{DE57CDD3-1F6C-41B1-8A38-ABD9AD5D177D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34FCFA9-9BC0-4D6D-BD03-2948E955EEBF}" type="slidenum">
              <a:rPr lang="en-US" altLang="en-US" b="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34</a:t>
            </a:fld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>
            <a:extLst>
              <a:ext uri="{FF2B5EF4-FFF2-40B4-BE49-F238E27FC236}">
                <a16:creationId xmlns:a16="http://schemas.microsoft.com/office/drawing/2014/main" id="{1685DB10-BFCF-4F40-8A1B-2A510BA0F6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3C7DF5-4707-4B78-BA1F-42C4C894CD89}" type="slidenum">
              <a:rPr lang="cs-CZ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35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263171" name="Slide Image Placeholder 1">
            <a:extLst>
              <a:ext uri="{FF2B5EF4-FFF2-40B4-BE49-F238E27FC236}">
                <a16:creationId xmlns:a16="http://schemas.microsoft.com/office/drawing/2014/main" id="{B9BCD3DC-AD4F-4F2F-9FF1-9765DB4C8E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63172" name="Notes Placeholder 2">
            <a:extLst>
              <a:ext uri="{FF2B5EF4-FFF2-40B4-BE49-F238E27FC236}">
                <a16:creationId xmlns:a16="http://schemas.microsoft.com/office/drawing/2014/main" id="{C620D00A-ED1A-4C0F-8E92-F0F0783D4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2" tIns="45716" rIns="91432" bIns="45716"/>
          <a:lstStyle/>
          <a:p>
            <a:endParaRPr lang="en-US" altLang="en-US"/>
          </a:p>
        </p:txBody>
      </p:sp>
      <p:sp>
        <p:nvSpPr>
          <p:cNvPr id="263173" name="Slide Number Placeholder 3">
            <a:extLst>
              <a:ext uri="{FF2B5EF4-FFF2-40B4-BE49-F238E27FC236}">
                <a16:creationId xmlns:a16="http://schemas.microsoft.com/office/drawing/2014/main" id="{2589F92F-FDD6-4E99-BC7A-9FCED77E87E9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5E5834C-F7C3-4E2A-A352-2DE09EDC70B2}" type="slidenum">
              <a:rPr lang="en-US" altLang="en-US" b="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35</a:t>
            </a:fld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>
            <a:extLst>
              <a:ext uri="{FF2B5EF4-FFF2-40B4-BE49-F238E27FC236}">
                <a16:creationId xmlns:a16="http://schemas.microsoft.com/office/drawing/2014/main" id="{51DD2AC8-8875-4FEF-9DC0-CA3CDFFB0F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62A39A-4349-4ED2-A494-47603CE827E1}" type="slidenum">
              <a:rPr lang="cs-CZ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36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265219" name="Slide Image Placeholder 1">
            <a:extLst>
              <a:ext uri="{FF2B5EF4-FFF2-40B4-BE49-F238E27FC236}">
                <a16:creationId xmlns:a16="http://schemas.microsoft.com/office/drawing/2014/main" id="{A1442EED-CB59-4C7C-8431-C08CF2E6DB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65220" name="Notes Placeholder 2">
            <a:extLst>
              <a:ext uri="{FF2B5EF4-FFF2-40B4-BE49-F238E27FC236}">
                <a16:creationId xmlns:a16="http://schemas.microsoft.com/office/drawing/2014/main" id="{1CFCF150-4CC6-4FFF-8350-CE3BA22428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2" tIns="45716" rIns="91432" bIns="45716"/>
          <a:lstStyle/>
          <a:p>
            <a:endParaRPr lang="en-US" altLang="en-US"/>
          </a:p>
        </p:txBody>
      </p:sp>
      <p:sp>
        <p:nvSpPr>
          <p:cNvPr id="265221" name="Slide Number Placeholder 3">
            <a:extLst>
              <a:ext uri="{FF2B5EF4-FFF2-40B4-BE49-F238E27FC236}">
                <a16:creationId xmlns:a16="http://schemas.microsoft.com/office/drawing/2014/main" id="{9CEA3130-C535-4918-A88C-FB27A6482A18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865188">
              <a:spcBef>
                <a:spcPct val="30000"/>
              </a:spcBef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865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BB44909-A8E3-4A35-ABEC-791772823D0D}" type="slidenum">
              <a:rPr lang="en-US" altLang="en-US" b="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36</a:t>
            </a:fld>
            <a:endParaRPr lang="en-US" altLang="en-US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665E0D-0EA5-4696-B11A-36D49B73D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00" y="6530975"/>
            <a:ext cx="49213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Char char="•"/>
              <a:defRPr/>
            </a:pPr>
            <a:endParaRPr lang="cs-CZ" alt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AF54B15A-1F6F-4D5E-8E54-3685B43DB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598863"/>
          </a:xfrm>
          <a:prstGeom prst="rect">
            <a:avLst/>
          </a:prstGeom>
          <a:solidFill>
            <a:srgbClr val="1B85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Char char="•"/>
              <a:defRPr/>
            </a:pPr>
            <a:endParaRPr lang="cs-CZ" altLang="en-US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54F1BEA2-49F6-4BE1-8F06-462F78BE4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530975"/>
            <a:ext cx="36513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Char char="•"/>
              <a:defRPr/>
            </a:pPr>
            <a:endParaRPr lang="cs-CZ" altLang="en-US"/>
          </a:p>
        </p:txBody>
      </p:sp>
      <p:pic>
        <p:nvPicPr>
          <p:cNvPr id="7" name="Picture 25">
            <a:extLst>
              <a:ext uri="{FF2B5EF4-FFF2-40B4-BE49-F238E27FC236}">
                <a16:creationId xmlns:a16="http://schemas.microsoft.com/office/drawing/2014/main" id="{B0786194-08B4-4D31-B874-AD3C2C673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4508500"/>
            <a:ext cx="20224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6">
            <a:extLst>
              <a:ext uri="{FF2B5EF4-FFF2-40B4-BE49-F238E27FC236}">
                <a16:creationId xmlns:a16="http://schemas.microsoft.com/office/drawing/2014/main" id="{B22FE73C-0F65-4ABB-A072-BD6942386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530975"/>
            <a:ext cx="36513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Char char="•"/>
              <a:defRPr/>
            </a:pPr>
            <a:endParaRPr lang="cs-CZ" altLang="en-US"/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3621088"/>
            <a:ext cx="6877050" cy="455612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cs-CZ" noProof="0"/>
              <a:t>Klepnutím lze upravit styl předlohy podnadpisů.</a:t>
            </a:r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958975"/>
            <a:ext cx="6877050" cy="1254125"/>
          </a:xfrm>
        </p:spPr>
        <p:txBody>
          <a:bodyPr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368155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CAB6512-4DB0-4BC4-882E-A94F2D7B674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Speaker Recognition                                                                                     IKR, Brno, 2012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C86A2E2-84BA-4BC1-A4CB-FA0E03967C5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DAF7D-0896-4A29-A766-A9D444C465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74410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850" y="-100013"/>
            <a:ext cx="8135938" cy="72072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23850" y="765175"/>
            <a:ext cx="4243388" cy="53308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9638" y="765175"/>
            <a:ext cx="4244975" cy="53308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949B3A-0622-437C-94F7-BF77C727D48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D9E20B-E5BA-497E-8724-3921ABB515B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1A097F68-6203-4479-A2F2-6152AE7B6397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10249637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4F3CDCC-3E09-4096-AD83-EB700219C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00" y="6530975"/>
            <a:ext cx="49213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A1B06BC-62D2-4999-A5B4-FC12D33F3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598863"/>
          </a:xfrm>
          <a:prstGeom prst="rect">
            <a:avLst/>
          </a:prstGeom>
          <a:solidFill>
            <a:srgbClr val="1B8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C01B807-4124-4896-8C04-1F5EF03FA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530975"/>
            <a:ext cx="36513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12E307-52EE-44AA-9557-F33D5764E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530975"/>
            <a:ext cx="36513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8FBCD2F5-F752-45A4-A194-27C8874E65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4508500"/>
            <a:ext cx="20224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0" y="3621088"/>
            <a:ext cx="6877050" cy="455612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4884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0" y="1958975"/>
            <a:ext cx="6877050" cy="1254125"/>
          </a:xfrm>
        </p:spPr>
        <p:txBody>
          <a:bodyPr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331569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D4B7F2-E7EB-4B42-95BC-A667C48199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C32260-0CEA-45FE-8542-F99945E921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4933467C-0ECE-4538-9054-726445CC04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586580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D28E64-1A4D-4C4D-9AFE-1AA5CF446B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83798C-2542-4F13-AD0C-CEF489D95C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52C71BCF-1AE8-4232-AF3A-C3C3F0D13742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332074220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765175"/>
            <a:ext cx="4243388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765175"/>
            <a:ext cx="4244975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EF2AC-32AC-4208-A2AB-17FBA39E8F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11D2B-FFB1-465C-A0BB-9B356003F2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7EA8C5DC-EA8D-4B22-B596-4429B069EA8A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182363496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F7519D-B1B1-481F-9699-C0D636AA8C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E1BB048-DABD-4954-929B-E54EC976EE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BE468703-AFFF-4672-92E3-725793B10EBF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104566464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92A6C5-02B0-49D2-8E81-9A59765C99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9DA30-4F53-4392-A79E-5D2EB5F9C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E70536E6-F31C-462D-8AC9-BDC8AB2E2F11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25443770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5DB6A2-59BA-45B6-A026-2C18ED0E52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F209BC-4E29-44CF-8E65-40B9C169C2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054F23B5-47B4-4FFC-8F27-7F00C41F0FEE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404668499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DB802-D99A-45B0-ABFB-DC799A5620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65716-230B-4813-9DB4-99EEB0E411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521EE0B4-E003-4D7E-A45D-BBEF8DE5E203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126363920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0F533-946E-44F0-9312-DA1B357381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9CC9D-F742-4F65-A12D-E49F0FE45A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752DDAA5-BA40-4F67-B154-D921AE485AF5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194985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05613" y="-100013"/>
            <a:ext cx="2159000" cy="6196013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23850" y="-100013"/>
            <a:ext cx="6329363" cy="619601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32F36C-C219-4086-A841-559571E8523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Speaker Recognition                                                                                     IKR, Brno, 2012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F9B3510-471A-47F7-8E87-8065860A9CD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36409-8684-4D1F-877E-08DD5BF88B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91392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3866D-FFB6-4E6F-AE94-9A68EEB31A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E2532B-8741-4ABF-804F-726D3DD4FB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7EC3FCE2-40D8-41AC-96C0-78B5C1AE9F3A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365939021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5613" y="-100013"/>
            <a:ext cx="2159000" cy="6196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-100013"/>
            <a:ext cx="6329363" cy="6196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AF3484-4D40-48C8-A378-981AE94416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1BE4C3-CFCB-49BA-86C3-7E0FBD026C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0174938C-55F6-4F49-92CD-D755E227BE64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31966097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323850" y="-100013"/>
            <a:ext cx="8135938" cy="72072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850" y="765175"/>
            <a:ext cx="4243388" cy="25892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719638" y="765175"/>
            <a:ext cx="4244975" cy="25892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323850" y="3506788"/>
            <a:ext cx="4243388" cy="25892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9638" y="3506788"/>
            <a:ext cx="4244975" cy="25892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E21F655-F744-4B16-A17D-7803C477EC1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03798BF-BB54-4070-8CC2-696836EC623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0A77DA55-C44C-4A59-9297-C3A16171EF77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67110753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850" y="-100013"/>
            <a:ext cx="8135938" cy="72072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850" y="765175"/>
            <a:ext cx="4243388" cy="53308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719638" y="765175"/>
            <a:ext cx="4244975" cy="25892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719638" y="3506788"/>
            <a:ext cx="4244975" cy="25892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B3D40F-6740-4FC9-BCBB-6F40028C94F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70B6F9-A7E7-4DF0-AF9C-BAAA7714CD8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355AAD68-9400-40F2-B1EE-A8A34C98B34C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64863791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850" y="-100013"/>
            <a:ext cx="8135938" cy="72072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23850" y="765175"/>
            <a:ext cx="4243388" cy="53308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9638" y="765175"/>
            <a:ext cx="4244975" cy="53308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ED7702-7098-488F-83D2-DC2C4F86AA7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E2F57D-E8EF-4F8F-87FB-8E2FFC76F46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E3C9F644-CE7D-410A-AB07-7174693A6DC6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166982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AE0E61D-34AC-4A08-A547-EBF0E6DD7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00" y="6530975"/>
            <a:ext cx="49213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48A5DB2-63F9-4767-A060-3D14A502B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598863"/>
          </a:xfrm>
          <a:prstGeom prst="rect">
            <a:avLst/>
          </a:prstGeom>
          <a:solidFill>
            <a:srgbClr val="1B8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9A467E0-B286-4848-B719-B08F5398D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530975"/>
            <a:ext cx="36513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96BEAC-E6A2-4A00-9CB1-11B3A4001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530975"/>
            <a:ext cx="36513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7A61A8B7-C77D-4852-821B-78799DF824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4508500"/>
            <a:ext cx="20224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0" y="3621088"/>
            <a:ext cx="6877050" cy="455612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4884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0" y="1958975"/>
            <a:ext cx="6877050" cy="1254125"/>
          </a:xfrm>
        </p:spPr>
        <p:txBody>
          <a:bodyPr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218926586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5EEA2A-409C-44EB-9124-78764E1387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C9FD7-EA1C-4B96-B8A3-25DE818FF4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317CBCBC-BCFF-427D-9A6A-7EC8ABFE52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290986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C3E2FC-84EB-41E0-A5AF-4BEC37FE90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646407-80DA-441D-9F52-A419E7D220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02254ABA-56A9-4863-A828-602394E02DB6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147976810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765175"/>
            <a:ext cx="4243388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765175"/>
            <a:ext cx="4244975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D4923-5D85-46C9-AE36-AAD72C432A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FEBE2-FFFB-4735-9081-64AB30BC46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235146B3-7017-4E04-AF6D-CF14125A008E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25241652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3DDC21-63C6-42F7-B9D7-F2286D1566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404A26-F1F8-4403-BA5B-86C9AFAE15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813929E4-B5F2-4917-BCCB-C56BA6006E97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542598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323850" y="-100013"/>
            <a:ext cx="8135938" cy="72072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850" y="765175"/>
            <a:ext cx="4243388" cy="25892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719638" y="765175"/>
            <a:ext cx="4244975" cy="25892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323850" y="3506788"/>
            <a:ext cx="4243388" cy="25892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9638" y="3506788"/>
            <a:ext cx="4244975" cy="25892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57A92DB-0F2B-4A0B-9CB7-D13A6FEC1A7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Speaker Recognition                                                                                     IKR, Brno, 2012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0DDBEF4-E5E7-42B0-BE49-57470709DA7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079FC-805C-4B1E-B222-07B0D2381F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181778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0562BE-24AA-4862-95E9-35A48AC7D3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958F9-F702-4DDE-85B1-F8C3D67CE4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4E1F5C90-8670-4B93-8328-12F5E09DC8E1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32040116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8739C79-65CA-4A85-93B1-9965B3AEE4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4284E5-9B4B-445D-B6C4-46DEC75530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313E61D9-1467-44C3-BB0A-E155BBC195C8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176622891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23593-08CE-4042-B535-76ECC1FA2A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3AFE0-B831-484F-B247-9C9832B0BB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F0026F4B-82D8-499A-83FC-60A923C5CA03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233591425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B0874-8720-46C1-B955-E5EB27C96A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14A1D-193B-445F-AA8B-4429A47700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B55A5172-1774-462A-A3AB-A236F104CAB1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262769126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988229-C28C-461F-B859-4CA35B224C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E6C714-3BC6-4F84-8597-8B22F3D383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283C965D-539A-40B9-80FE-6906D0B86ACB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233632198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5613" y="-100013"/>
            <a:ext cx="2159000" cy="6196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-100013"/>
            <a:ext cx="6329363" cy="6196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596640-7137-4B32-A3F3-A4A5F37AC1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B9C45-6E5C-41CF-BF4E-6C36B66972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4EF8C57C-A468-41D0-B18F-BC0C063C8E86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204184937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323850" y="-100013"/>
            <a:ext cx="8135938" cy="72072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850" y="765175"/>
            <a:ext cx="4243388" cy="25892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719638" y="765175"/>
            <a:ext cx="4244975" cy="25892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323850" y="3506788"/>
            <a:ext cx="4243388" cy="25892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9638" y="3506788"/>
            <a:ext cx="4244975" cy="25892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13DA178-EEE4-4715-9EDD-BABB331E7B1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815AF7F-1728-4186-8B3E-98C983C8311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1BA8EBBD-115F-47C0-AA03-30821AC1C468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35478636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850" y="-100013"/>
            <a:ext cx="8135938" cy="72072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850" y="765175"/>
            <a:ext cx="4243388" cy="53308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719638" y="765175"/>
            <a:ext cx="4244975" cy="25892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719638" y="3506788"/>
            <a:ext cx="4244975" cy="25892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F37AE2-427A-483B-B105-FACD7E24C52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33907-B38E-4C13-9C7B-8A62010A5A6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FAEC2416-153D-4A4E-A1AD-F71C469459C3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61371273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850" y="-100013"/>
            <a:ext cx="8135938" cy="72072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23850" y="765175"/>
            <a:ext cx="4243388" cy="53308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9638" y="765175"/>
            <a:ext cx="4244975" cy="53308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C15C9A-9D4B-4514-B63D-AD60627BBF8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B8C2B9-7F44-4A01-BCDA-EA99A753323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5E18F704-1A14-45DB-8590-65CC9095125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90230784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0A630FC-B628-48D0-955C-ACB7BF0A4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00" y="6530975"/>
            <a:ext cx="49213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A0B48E8-B362-4DB8-A8A4-E5400B7B3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598863"/>
          </a:xfrm>
          <a:prstGeom prst="rect">
            <a:avLst/>
          </a:prstGeom>
          <a:solidFill>
            <a:srgbClr val="1B8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3B54B07-4AFA-48EA-9427-559624B72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530975"/>
            <a:ext cx="36513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51D8E3-866E-48AB-A9E1-43F1F49FA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530975"/>
            <a:ext cx="36513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037EB75D-5338-4477-B079-3AB899F32F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4508500"/>
            <a:ext cx="20224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0" y="3621088"/>
            <a:ext cx="6877050" cy="455612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4884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0" y="1958975"/>
            <a:ext cx="6877050" cy="1254125"/>
          </a:xfrm>
        </p:spPr>
        <p:txBody>
          <a:bodyPr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2663836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850" y="-100013"/>
            <a:ext cx="8135938" cy="72072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850" y="765175"/>
            <a:ext cx="4243388" cy="53308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719638" y="765175"/>
            <a:ext cx="4244975" cy="25892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719638" y="3506788"/>
            <a:ext cx="4244975" cy="25892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9C9BC7-D59B-4137-8070-AEE5F5E2B73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Speaker Recognition                                                                                     IKR, Brno, 2012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9A8FAA-97BF-4C6B-AFEA-04AEC028F79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B90DB-012C-4278-A19B-2A25483DFC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34455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99E285-F274-4A10-A2DB-8648A2E9E1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07158C-D0EA-4014-8A2C-305EF6F099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C15A4955-AEA5-45F6-8836-77281B259C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17887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141EB6-6CA6-4FA6-916E-BD636DCF28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08B374-F114-435A-BAE0-AF5F2E0286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E5F36748-C17D-454F-9192-B7A0C898A3D5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229870766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765175"/>
            <a:ext cx="4243388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765175"/>
            <a:ext cx="4244975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84A5D-D945-4E8D-88B2-23FE23938F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76E0B-3177-481C-B2AC-5CDE0489F9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4A3FEDE1-6EBE-44E0-9AA3-593CE1A1FC8D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192835965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088CC72-38B6-4D34-B9A0-5303152564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CDDC60D-AD8C-40E2-8FD9-30675BD215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5E288D28-39D0-41B8-ABFC-F491C985A3C6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115690490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A94953-EC0E-4CE2-B585-B59B92BF84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B4712-B798-44CD-9906-BA1DEA0A5A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26C3D7E6-F223-4ECD-A0B5-8E9566E34947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174982058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365F567-4F09-40EC-922F-A3E57A7629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9A8AE2-0FCB-4A08-9C29-E94A679C88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9EF146D8-87D8-4B35-A5FD-ED0B03D6EB16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4017027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752E4-0C7F-4844-8B46-C205CB5EA2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3C5C0-C014-4003-8C84-A729526034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7A93C86A-E9CB-41DA-879B-ECD2EC44B73A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405312466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6B48D-B45D-4E5C-83AA-EA54EB02B5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43C15-31BE-4F54-9AA4-302283397B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3AE0CA87-7A56-4F3B-AF92-63A4F15F04B9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390943573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EAE1D2-78D0-49E1-B47C-694CB9DD96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B3060F-2BCB-4C62-B2D8-149140048A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764378D9-E45A-41AD-9538-D560DB298776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201001305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5613" y="-100013"/>
            <a:ext cx="2159000" cy="6196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-100013"/>
            <a:ext cx="6329363" cy="6196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AC0474-8004-416D-97B7-D2F6B769C6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86A2C1-EA47-4471-994A-6C3BAEFA71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F869CB78-750E-4EBB-B01F-48719524D57D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1346096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850" y="-100013"/>
            <a:ext cx="8135938" cy="72072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23850" y="765175"/>
            <a:ext cx="4243388" cy="53308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9638" y="765175"/>
            <a:ext cx="4244975" cy="53308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862633-5457-42D1-80F9-64B9CF96CE5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Speaker Recognition                                                                                     IKR, Brno, 2012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269C6D-8946-4BDA-B4B8-B548D33595B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9ADAA-85B7-4E96-AE42-B7FBA6A55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39969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323850" y="-100013"/>
            <a:ext cx="8135938" cy="72072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850" y="765175"/>
            <a:ext cx="4243388" cy="25892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719638" y="765175"/>
            <a:ext cx="4244975" cy="25892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323850" y="3506788"/>
            <a:ext cx="4243388" cy="25892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9638" y="3506788"/>
            <a:ext cx="4244975" cy="25892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2CC0D76-D341-4628-BE7D-97400005338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503D541-A397-47BA-88E3-73642871956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ECE18B3C-8969-4BD5-AF3D-5B64008788D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64541966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850" y="-100013"/>
            <a:ext cx="8135938" cy="72072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850" y="765175"/>
            <a:ext cx="4243388" cy="53308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719638" y="765175"/>
            <a:ext cx="4244975" cy="25892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719638" y="3506788"/>
            <a:ext cx="4244975" cy="25892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B9A06-A6AA-478B-81E7-86A4DB7C074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25874D-5766-41C8-816A-D74274AF793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F01806EB-0B59-4E8E-886A-AB35E087FA4B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00100339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850" y="-100013"/>
            <a:ext cx="8135938" cy="72072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23850" y="765175"/>
            <a:ext cx="4243388" cy="53308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9638" y="765175"/>
            <a:ext cx="4244975" cy="53308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A18D1F-3091-414F-AFDA-AB8CDDAA64F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BDC484-20EB-44FB-8D3B-1D1C2B09599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31F012BC-715A-4D8B-9E08-2BA318719705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71535058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06C286D-62B2-4CAF-B470-D724A3233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00" y="6530975"/>
            <a:ext cx="49213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1883561-4539-497D-8828-E8FAAC51E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598863"/>
          </a:xfrm>
          <a:prstGeom prst="rect">
            <a:avLst/>
          </a:prstGeom>
          <a:solidFill>
            <a:srgbClr val="1B8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2450D4F-005A-4C94-A029-F2FC53E2F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530975"/>
            <a:ext cx="36513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97ADCC-F3D2-4AD1-AF40-EE3544BCF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530975"/>
            <a:ext cx="36513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C1C5FE0C-5F1A-4229-822E-3CEC44FD55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4508500"/>
            <a:ext cx="20224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0" y="3621088"/>
            <a:ext cx="6877050" cy="455612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4884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0" y="1958975"/>
            <a:ext cx="6877050" cy="1254125"/>
          </a:xfrm>
        </p:spPr>
        <p:txBody>
          <a:bodyPr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41187002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7DD84B-4895-4344-B94D-73CB66B1A6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3A3185-5F7E-4504-9407-FA57114C10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86D312E6-179F-4A1B-BA9F-224C6EDBD8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8690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EF20F2-A84B-41FE-BF38-8ADAB86760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5831D4-0728-4BB9-8C36-1591953041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7FFCAD86-05E0-45CF-945D-2AD11557BAF2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389783762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765175"/>
            <a:ext cx="4243388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765175"/>
            <a:ext cx="4244975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6C38F-6B2D-4DDA-9AD9-49E59223C0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D9FDC-F602-492E-BDFA-C22C7254F4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93259038-D77E-4B68-8BE2-FD740D72128B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233670777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08A8AE1-D9FB-42A3-9664-D378C2F45F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16C1A4D-39B3-4390-B8FD-7AF00A7B36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B86BA087-172D-40A1-B898-6227D0DC670E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372125672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162A8-D6B7-4E8A-93DD-9E99DB2754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706EB-4515-45BB-BC20-B86D7ABEB1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58E78A96-00CD-4F43-9170-48DBDBF1A24B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142696260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CF7EEC-6065-43CE-8E78-D79172C2D0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255FC5-8255-4DAB-ACF8-62E2A4D5BE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B992EE87-4E26-4EFF-A267-D99C9D5C4D11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3907492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850" y="-100013"/>
            <a:ext cx="8135938" cy="72072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23850" y="765175"/>
            <a:ext cx="4243388" cy="53308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719638" y="765175"/>
            <a:ext cx="4244975" cy="25892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719638" y="3506788"/>
            <a:ext cx="4244975" cy="25892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F524DD-9AE5-44BE-894F-1DBE47E3C0C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Speaker Recognition                                                                                     IKR, Brno, 2012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C110E1-B32F-4058-B1BC-A47B8BB422E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106B1-E9EE-4284-8B27-70D31E7CD5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4667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1AE5C-DD09-4B51-A801-ADBEBAA6DA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5325B-E25E-4D74-9EDD-F06BE98F9F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27D9B022-552A-4F59-92D9-A53E4579EBEA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236142406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A16-3E66-4661-96FA-27906931C3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0FCF4-73C0-4C49-8FCF-CD6C6B3AB7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F0AD6494-E389-4EE2-B850-3B012D3DD85A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258485743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90D51F-95D5-4870-B8ED-B773CFDE84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9FE237-8DF5-4B12-AB3F-635972D277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685DE5D0-36D1-4813-8FC7-1C6F1C6C03D5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95008271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5613" y="-100013"/>
            <a:ext cx="2159000" cy="6196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-100013"/>
            <a:ext cx="6329363" cy="6196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B659FB-94AE-451D-87B2-3DC9F491ED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93F795-F868-4500-BBC3-A20BAC1CCF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BB6ED494-F359-418E-9D45-500040C6C3F6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347012486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323850" y="-100013"/>
            <a:ext cx="8135938" cy="72072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850" y="765175"/>
            <a:ext cx="4243388" cy="25892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719638" y="765175"/>
            <a:ext cx="4244975" cy="25892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323850" y="3506788"/>
            <a:ext cx="4243388" cy="25892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9638" y="3506788"/>
            <a:ext cx="4244975" cy="25892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939FBAC-8571-46BF-9E8D-642CA207D21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91982F8-049B-43E1-8EDC-7DC3AD725B0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926C0ADC-BF3F-4A66-AA36-CEA7E41A2D0B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46294148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850" y="-100013"/>
            <a:ext cx="8135938" cy="72072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850" y="765175"/>
            <a:ext cx="4243388" cy="53308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719638" y="765175"/>
            <a:ext cx="4244975" cy="25892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719638" y="3506788"/>
            <a:ext cx="4244975" cy="25892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E0DB1-B133-4F3A-B956-52BAAA2D1B6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7A6D10-347D-4873-A84A-3DEB3214A74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51596F19-933B-4127-92AF-23B148C75CD7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28474746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850" y="-100013"/>
            <a:ext cx="8135938" cy="72072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23850" y="765175"/>
            <a:ext cx="4243388" cy="53308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9638" y="765175"/>
            <a:ext cx="4244975" cy="53308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5E554B-C5CF-444D-A70C-38111443A71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E8C268-D851-4844-968F-EA774128EF5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0BAC941A-4359-4F94-AD8A-1EDDF7BC815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16147760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F0BA490-B400-4D94-B9D6-05A7B95B1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00" y="6530975"/>
            <a:ext cx="49213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D347703-60E5-422B-9F3C-06DDBDA29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598863"/>
          </a:xfrm>
          <a:prstGeom prst="rect">
            <a:avLst/>
          </a:prstGeom>
          <a:solidFill>
            <a:srgbClr val="1B8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06743BB-E9CA-4521-9034-EDF00E9D5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530975"/>
            <a:ext cx="36513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58C02A-C7C9-4299-9B31-52F189937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530975"/>
            <a:ext cx="36513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40C35D8E-751E-471E-9AA7-DAA500E144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4508500"/>
            <a:ext cx="20224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0" y="3621088"/>
            <a:ext cx="6877050" cy="455612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4884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0" y="1958975"/>
            <a:ext cx="6877050" cy="1254125"/>
          </a:xfrm>
        </p:spPr>
        <p:txBody>
          <a:bodyPr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339843979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4E7388-F50D-49F8-B560-262AFC06C0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BFF8FD-E821-4D0C-986C-91BE2054D3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D5BB2CF2-3003-4179-894D-42CD46948D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241258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216BD8-5A44-441E-B07C-B086B0AD5B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D5723E-E8FF-4C07-90C2-6A94ED8102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C02FC8F4-E5A6-4249-B6E7-2A17524AFBC8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609156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850" y="-100013"/>
            <a:ext cx="8135938" cy="72072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323850" y="765175"/>
            <a:ext cx="8640763" cy="5330825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0C98A62-F250-46CF-8C04-FE85DB0B9F8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Speaker Recognition                                                                                     IKR, Brno, 2012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4E88A62-3D9C-4DBA-9207-26CB7186783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F1477-E662-402F-A95C-7F7D5C0031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25136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765175"/>
            <a:ext cx="4243388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765175"/>
            <a:ext cx="4244975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4D9CB-13CA-40C7-8C20-7AE26DA171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DFD93-EE63-4C94-B1B7-1494BBDC3A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B182AC58-3FF9-46FF-AEDF-7661FD9A4037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288500647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138A01A-C495-46F6-B68C-A7D498605A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446E9B2-AD9E-4431-B2A7-F009018768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D9A7C144-6455-4625-A0FC-6B86CB946845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391292873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BC6628-AFAE-496E-BFCB-6142E80BF9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9C68A-1D73-447A-AA6A-00F16A380C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878DC7DE-89E0-4CE5-A820-84CBA100DA0F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85185294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21B51B-A5CF-44DF-8F6A-BD35F8368E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8F1028-53DD-4F50-8D3C-3FE5AF6390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BE7CE12E-78B4-4D26-9F52-F3ED526432D5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107745918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7C82F-F28A-42B4-BB64-C73EAE7F1A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F8B9C-3821-4CDD-AC67-EFD15444BB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2584F02D-9631-4213-97B8-252D60A1BE46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361695834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3BBA2-1F50-4757-8710-580CE8A785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4840F-8B8A-4883-99CA-9B56477120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ED2628DD-8255-4713-B3F6-76173325911D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86446193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8BFB1E-3A69-4CE7-B483-C8BE8A6801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1BA405-421C-4DED-ACD9-62894F50B3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81593893-F43A-4C1F-BF4F-259F38393D10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162179340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5613" y="-100013"/>
            <a:ext cx="2159000" cy="6196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-100013"/>
            <a:ext cx="6329363" cy="6196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59EF93-E5CC-42EB-934B-A0096C9A23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CE3AE7-1C66-46AF-A00A-A21A24A180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DBEB07AE-E960-4938-B786-562EF456BE9C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301594049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323850" y="-100013"/>
            <a:ext cx="8135938" cy="72072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850" y="765175"/>
            <a:ext cx="4243388" cy="25892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719638" y="765175"/>
            <a:ext cx="4244975" cy="25892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323850" y="3506788"/>
            <a:ext cx="4243388" cy="25892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9638" y="3506788"/>
            <a:ext cx="4244975" cy="25892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880D12D-C0FC-4FC4-8E59-88B68CADEE9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B082F8A-4E44-4886-A64C-CA4B813F0E8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6270397F-7919-4151-AC22-75696C93001A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2132957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850" y="-100013"/>
            <a:ext cx="8135938" cy="72072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850" y="765175"/>
            <a:ext cx="4243388" cy="53308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719638" y="765175"/>
            <a:ext cx="4244975" cy="25892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719638" y="3506788"/>
            <a:ext cx="4244975" cy="25892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EE38F-C0C4-4922-B210-2536B3F0555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08BE1-6C9F-406A-A397-47B56631D93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A774A121-537B-45C2-AE99-CBBD2C6A4458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281271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FFE2EDF-A839-439C-BB00-3BEEBACB9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00" y="6530975"/>
            <a:ext cx="49213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41B1492-BFCD-4CAD-A677-516539C2F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598863"/>
          </a:xfrm>
          <a:prstGeom prst="rect">
            <a:avLst/>
          </a:prstGeom>
          <a:solidFill>
            <a:srgbClr val="1B8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220C6DB-251A-4100-A42E-A62E3C314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530975"/>
            <a:ext cx="36513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ED611A-607A-46D8-9EC0-C620A29C9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530975"/>
            <a:ext cx="36513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11916C7A-C0A6-4114-935C-EE998F1629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4508500"/>
            <a:ext cx="20224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0" y="3621088"/>
            <a:ext cx="6877050" cy="455612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4884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0" y="1958975"/>
            <a:ext cx="6877050" cy="1254125"/>
          </a:xfrm>
        </p:spPr>
        <p:txBody>
          <a:bodyPr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386845296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850" y="-100013"/>
            <a:ext cx="8135938" cy="72072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23850" y="765175"/>
            <a:ext cx="4243388" cy="53308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9638" y="765175"/>
            <a:ext cx="4244975" cy="53308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32E591-1C4F-454F-9671-26FB7F25EC0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EF207F-AA70-4ED8-96A6-39DD79821A8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550534B9-0029-4E69-9EEC-7A4CE53C6921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20938842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1388C84-9726-43ED-9B35-BB1DFD86B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00" y="6530975"/>
            <a:ext cx="49213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1541BED-90BE-413C-808D-C1621CD7A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598863"/>
          </a:xfrm>
          <a:prstGeom prst="rect">
            <a:avLst/>
          </a:prstGeom>
          <a:solidFill>
            <a:srgbClr val="1B8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36F5D1A-B1F6-48C6-9D3D-420F19B97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530975"/>
            <a:ext cx="36513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BB2D3A-0652-4A28-8A0B-874C3CC0D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530975"/>
            <a:ext cx="36513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070F00AE-C34F-4464-9779-CB50820977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4508500"/>
            <a:ext cx="20224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0" y="3621088"/>
            <a:ext cx="6877050" cy="455612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4884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0" y="1958975"/>
            <a:ext cx="6877050" cy="1254125"/>
          </a:xfrm>
        </p:spPr>
        <p:txBody>
          <a:bodyPr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311027036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762E2F-7FE7-432D-B8B5-DBF2B65D7D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019060-9D1E-4F29-AAF4-436E538862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DE8F9C2B-719F-4B1D-BAED-7250E3B5A4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86045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687B7D-5486-46E3-978B-36BB4EF4F6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CFAB8B-F8A5-48C2-9DFB-B98E622E44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02E4E55D-331A-4A5E-8987-9C57831B1B14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192088038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765175"/>
            <a:ext cx="4243388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765175"/>
            <a:ext cx="4244975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77B1F-A113-4B3E-812E-F214BF779E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93933-3D42-42D8-8042-8AE9ACE7BF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4833E249-9A25-455F-B4DF-E5FCE4BF4D93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115262857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55B887A-8B24-4858-A49C-C9C7B27DB9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A2E1EB8-54FB-45F0-AD26-07C09F71B2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9297FC1F-4430-4153-AD53-91EB08163614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75880033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29F6E6-1198-4C54-8A62-18A9B45230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8CCE4-17BE-454E-945C-1A40D27B04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07F98E6F-D793-4CBD-BB25-AB9256E42DDE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265852494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A667F7-D21E-40FA-84B4-1EFE0DAAAB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948EC6-5521-4E9D-88D1-29857E768C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3EF199EC-CB3A-4644-B469-4E885832C1BD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215913751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401C5-82A0-486D-8AC0-966FA92540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229AD-E60E-4CD3-BCC7-0286F0ADFC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F728770A-C427-432F-8766-811E1743794E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147285775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0BCCA-1599-49D4-BAA6-AD7E78073E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99585-F78A-4D58-AB7C-183AF087A1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4F65E400-C609-4671-A27B-82B5A41D246C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3261888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2A7CB7-F5BE-4ECC-A69C-8C6251D761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9570F0-C0CB-45F4-B91C-83E659D10A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A9AB1FA8-6641-4263-BCE5-4E984E3CF2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5174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E2BA22-2A05-48B3-82DA-4141B3DC88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93E76B-7101-4EF9-99A0-849CD99419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2E1A2669-6C99-4996-B0E0-095B6CB4DC4A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91164123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5613" y="-100013"/>
            <a:ext cx="2159000" cy="6196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-100013"/>
            <a:ext cx="6329363" cy="6196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90F995-8219-42DA-8E1B-916953C903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E3A28-7DC8-43C4-9595-20CF03FF07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166627E2-AF07-4505-B5B0-C6BB0FFAF758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217012851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323850" y="-100013"/>
            <a:ext cx="8135938" cy="72072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850" y="765175"/>
            <a:ext cx="4243388" cy="25892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719638" y="765175"/>
            <a:ext cx="4244975" cy="25892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323850" y="3506788"/>
            <a:ext cx="4243388" cy="25892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9638" y="3506788"/>
            <a:ext cx="4244975" cy="25892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EC8FCEE-8090-49D9-AFAC-1C4FB72DFE0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2F21812-B834-47FF-B2C3-76946BAF43E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7E403A8A-E1C8-4198-BDBA-C137429A38F2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83103540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850" y="-100013"/>
            <a:ext cx="8135938" cy="72072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850" y="765175"/>
            <a:ext cx="4243388" cy="53308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719638" y="765175"/>
            <a:ext cx="4244975" cy="25892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719638" y="3506788"/>
            <a:ext cx="4244975" cy="25892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415615-BBCA-41AF-B8AE-E2AB06F2D08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28FB4-CC4F-494C-805E-E8415A76B65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5D6EE303-782B-4921-A61F-48B90EA85668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91466741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850" y="-100013"/>
            <a:ext cx="8135938" cy="72072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23850" y="765175"/>
            <a:ext cx="4243388" cy="53308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9638" y="765175"/>
            <a:ext cx="4244975" cy="53308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901B29-9BE6-4548-9D39-CE4284DEE11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40F8DC-FBB1-4F63-B928-E2216F5F196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EDCAE731-DE63-47C1-9BA9-1A0C313A4521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22684398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88ADFEA-C795-42F2-B6ED-378D5C6B5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00" y="6530975"/>
            <a:ext cx="49213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767F36C-ADC9-4EC0-9E95-6E8BA2D9C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598863"/>
          </a:xfrm>
          <a:prstGeom prst="rect">
            <a:avLst/>
          </a:prstGeom>
          <a:solidFill>
            <a:srgbClr val="1B8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419FE2C-83FE-4B57-943C-621D60B49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530975"/>
            <a:ext cx="36513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E81D05-AB82-4E55-A211-B26B1D2D9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530975"/>
            <a:ext cx="36513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4377B1B6-99C2-4B42-8DE0-2C236C6812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4508500"/>
            <a:ext cx="20224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0" y="3621088"/>
            <a:ext cx="6877050" cy="455612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4884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0" y="1958975"/>
            <a:ext cx="6877050" cy="1254125"/>
          </a:xfrm>
        </p:spPr>
        <p:txBody>
          <a:bodyPr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380959593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B6A2FE-1179-4A96-ACCA-6618AB4F42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7F751D-CED3-41A9-9374-5828DDA3C9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8B6B4C38-3A2B-4754-B49E-6E61CB136A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915783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CDFC4E-A2FD-46FC-9189-BD24CA4441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F37E09-2130-4272-8644-B91CCCC9A1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7E936B3F-6EA1-4011-9117-78A39329350A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32834873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765175"/>
            <a:ext cx="4243388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765175"/>
            <a:ext cx="4244975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9388E-25C6-4467-8065-1E21BF5F78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562B9-8EA2-4FC1-9321-01FC9E1C7D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2C3F1942-FE9C-4878-85C0-0D6E3C3C1771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260926484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F81E4D5-4172-4CB1-ABBA-DE66C86D84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8E7E3F-972C-416C-80AF-AC56C6108F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712664AE-1F0E-4150-B5DC-54ECDEC71890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1147581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1FCEE-D28E-4B83-B1D3-7ABBFFC26A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4623D-D6E7-4564-B847-8E8CF52C62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2BFDE4E2-9D95-49BA-8626-68F73A08CFAA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146055538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2332C6-7A3C-46AC-9322-36CDF9920D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436C8-4804-4043-9B86-50099C9F06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8D7EE225-5B07-4F2B-9511-195364B903AE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30114359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CFEF98-4AA9-4908-A7FD-417645E273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FDEF21-4B8C-43E7-9E4F-133D3D8D2B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377051FD-CCDA-4CB1-8831-C3EB5AC97F01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305681903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C1E6C-26E2-4E0E-BEF8-8C915C386A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EA71C-28B7-4009-85C0-5A27638CC1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7CB88514-A3A1-430F-862B-D9C94A015EF1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140968645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60F51-4BD7-4A50-A092-F576C5BB5E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BD0F2-071C-45EA-9F07-106F0C34B7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655F1F7E-F6B9-49C7-86CE-8BB44D6175E0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314600486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0225C4-92CA-47AA-B380-D94D93137D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4FF402-8DB9-47E2-AADC-1625D02B7E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73853371-6C82-4BAF-9A21-616BD02DE225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299552026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5613" y="-100013"/>
            <a:ext cx="2159000" cy="6196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-100013"/>
            <a:ext cx="6329363" cy="6196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C12F6F-3B73-4011-92FB-F0980DE5E3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4ABFA0-108F-44C8-A99F-FCFDE9AD48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93E1284F-1A25-4DE4-ADE0-6A5685B7A8C9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299791651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323850" y="-100013"/>
            <a:ext cx="8135938" cy="72072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850" y="765175"/>
            <a:ext cx="4243388" cy="25892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719638" y="765175"/>
            <a:ext cx="4244975" cy="25892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323850" y="3506788"/>
            <a:ext cx="4243388" cy="25892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9638" y="3506788"/>
            <a:ext cx="4244975" cy="25892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932EE36-52D6-4A88-94CC-257F8A189EC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1E8EA01-FEC1-4C5C-8874-36021A931B3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DBBF7809-5F6A-4CB4-A937-6B4A0AA971D2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5073304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850" y="-100013"/>
            <a:ext cx="8135938" cy="72072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850" y="765175"/>
            <a:ext cx="4243388" cy="53308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719638" y="765175"/>
            <a:ext cx="4244975" cy="25892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719638" y="3506788"/>
            <a:ext cx="4244975" cy="25892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CDAC09-5277-4BF1-9D21-4E39414D92D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C8652-BE31-4817-B3F1-87120FC98DA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CEAAE825-1DB1-4303-950B-7BD518E9A91B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92220582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850" y="-100013"/>
            <a:ext cx="8135938" cy="72072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23850" y="765175"/>
            <a:ext cx="4243388" cy="53308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9638" y="765175"/>
            <a:ext cx="4244975" cy="53308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C655FD-BC79-4B1C-B4D8-61D9797EC1A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827962-8ABA-4A95-9C25-AE411014F40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3D61B4F4-BB1F-476F-913B-46832E1B2034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92961580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07630A1-626C-43AF-8614-AA8B4560D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00" y="6530975"/>
            <a:ext cx="49213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83E593E-1F38-45D0-AF84-462B1C99E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598863"/>
          </a:xfrm>
          <a:prstGeom prst="rect">
            <a:avLst/>
          </a:prstGeom>
          <a:solidFill>
            <a:srgbClr val="1B8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06BA6BB-0DBD-4A90-8502-8C87CB0EB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530975"/>
            <a:ext cx="36513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461425-C688-4CFB-8169-9F1C287B3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530975"/>
            <a:ext cx="36513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D1328BA2-4A30-4EBD-A268-4CF22F52D1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4508500"/>
            <a:ext cx="20224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0" y="3621088"/>
            <a:ext cx="6877050" cy="455612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4884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0" y="1958975"/>
            <a:ext cx="6877050" cy="1254125"/>
          </a:xfrm>
        </p:spPr>
        <p:txBody>
          <a:bodyPr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59376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945453B-2B14-484B-AB51-83781B32FD0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Speaker Recognition                                                                                     IKR, Brno, 2012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0C47527-0BC1-41AF-B1A6-E2E24AD823B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DDAFE-6D97-4F81-975F-2148ABBA40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877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765175"/>
            <a:ext cx="4243388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765175"/>
            <a:ext cx="4244975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779FC-5B0B-4AC8-AA01-36FF4AC232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02201-7081-4E36-94AE-1002961863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E01F05D2-E17C-4B2D-B597-AB6C7AA9AC93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129323737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EA11DE-945C-41F3-97DF-4744B51C25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61DB96-3CAC-4233-BF44-B149DAA03C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075C0C5D-FFDF-4047-BCD7-FE21C49B9A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75750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DEB4D9-6E78-40F2-AF3F-199C5B4EFE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01423A-DAEC-44A4-A2A8-B39C209750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0B658480-CF77-4352-AD97-72A571C35890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216779984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765175"/>
            <a:ext cx="4243388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765175"/>
            <a:ext cx="4244975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44690-D138-4900-A828-653510CCF3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76816-865B-49FD-BC0E-CD205E9A8B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6E9C7947-12E1-4DBE-B782-5ED3C6D48F5C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366267716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20BD0A6-DBB9-4FD4-B1EA-A3DA2FFEDE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A2A1F9-3B51-4420-B8B5-EC3E55515C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A5443CBF-5945-4B6A-B812-47F1DCCC33B0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22754733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D39F7B-87D2-4182-9B36-A930427477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3A549-A36C-4691-B7E9-8069E34416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B32D7CD2-7475-4188-B3FC-B06728FB3501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270287210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9B43C0-94AF-4C73-9D29-5E4DE644E4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EE46E3-EF28-4C69-8E7B-263726A929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363C34C6-B28C-4982-9DE7-2E91414F0E54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292441810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0B002-7264-4621-9D65-A54B850FBC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9B0D2-F2F1-49C5-946E-AC098E014C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4A5F4C66-5757-4556-908F-81415490DB68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43248213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4718E-1B53-488F-A2BD-79F85223A6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DC4C5-9C2F-42CA-AEBD-A5B3BF4659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47067B11-843E-43EA-8355-210A095492FC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210302187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03BAD7-0DEC-4079-8509-B04F4C1FC7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1B8095-67E4-448A-BC47-28EE62CF50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C75B38D0-3D88-4ADD-A694-65618177F088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423443058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5613" y="-100013"/>
            <a:ext cx="2159000" cy="6196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-100013"/>
            <a:ext cx="6329363" cy="6196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14304-E9B5-4A25-8818-D8447DDC9E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B3A0A1-FC0B-4708-929D-19A2468D0D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2BE62015-269F-41BD-B6DB-5A210D1089C7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2335335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E4D9222-32D3-480C-8687-AE26F32F2A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990C5E1-03E0-415F-880E-6A961A73F2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4B0393B4-FB1E-46DB-9A37-F7A385414D37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47808869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323850" y="-100013"/>
            <a:ext cx="8135938" cy="72072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850" y="765175"/>
            <a:ext cx="4243388" cy="25892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719638" y="765175"/>
            <a:ext cx="4244975" cy="25892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323850" y="3506788"/>
            <a:ext cx="4243388" cy="25892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9638" y="3506788"/>
            <a:ext cx="4244975" cy="25892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571FD5A-2003-46B4-9C6A-DA81164C951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5FDB705-8BA8-4AE0-8B0A-DDD71E99953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48C96938-0D9B-4F0C-87F4-8511A38FCE5B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13175984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850" y="-100013"/>
            <a:ext cx="8135938" cy="72072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850" y="765175"/>
            <a:ext cx="4243388" cy="53308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719638" y="765175"/>
            <a:ext cx="4244975" cy="25892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719638" y="3506788"/>
            <a:ext cx="4244975" cy="25892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F83043-D00E-4C69-AA56-D49FB80F6B2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4F290-D150-4722-BDA4-7A56621A25A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26921B1F-46A0-40D7-980F-5932255830A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63724662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850" y="-100013"/>
            <a:ext cx="8135938" cy="72072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23850" y="765175"/>
            <a:ext cx="4243388" cy="53308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9638" y="765175"/>
            <a:ext cx="4244975" cy="53308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CBF7EE-F0E3-4F96-B45F-C608A036900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94FCFD-B7D7-4E27-9399-8EF677889A9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EAE3120C-94D0-47CD-A0ED-34D0A3BD3961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642794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847D36-5187-4669-A021-36EF3226D0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4E3A4A-B6FC-4663-9279-B4C3D8FD65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27198E25-0B96-416B-90EA-3AC6030FDB60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2118685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847FA70-0F78-4F30-A5C6-BE87B0EA2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7EBA6F-9895-4EBB-AA57-9C7D09D7CA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C61158C5-9F49-4DEE-AFF4-866A6C531A48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3169387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85129-E3C7-421D-BEA0-961D0CB256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D7908-7032-49C4-944E-AC2D080579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00B11430-DDE0-4102-995D-07244F71F5E6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595839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8E89F-66BF-44AB-B30D-B74E863115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FFF9E-5A23-4064-AB39-02C88011FC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4F839FFA-0888-45A1-9F10-CD6F8673415C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1852043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4C88FB-C8C8-4C27-9249-05E6CFAD0A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C6A9EC-1C1E-44DD-A9CD-456B9AB888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C4D42FD2-D681-4B21-B050-8EE249C83881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40017210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5613" y="-100013"/>
            <a:ext cx="2159000" cy="6196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-100013"/>
            <a:ext cx="6329363" cy="6196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59781-0E15-4ACD-A4C4-F8898A9221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D076DA-52C6-40F3-9719-BB9E149010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94175638-924B-49CA-9901-CEED2A21A0F1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8796110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323850" y="-100013"/>
            <a:ext cx="8135938" cy="72072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850" y="765175"/>
            <a:ext cx="4243388" cy="25892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719638" y="765175"/>
            <a:ext cx="4244975" cy="25892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323850" y="3506788"/>
            <a:ext cx="4243388" cy="25892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9638" y="3506788"/>
            <a:ext cx="4244975" cy="25892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EEE92FE-A7E6-419E-87CE-19FB5BEC611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888E167-01CE-4991-AA7B-0C52961A6F3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612F5533-703E-4E78-A4E5-DE8C6DF41F8F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1707760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850" y="-100013"/>
            <a:ext cx="8135938" cy="72072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850" y="765175"/>
            <a:ext cx="4243388" cy="53308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719638" y="765175"/>
            <a:ext cx="4244975" cy="25892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719638" y="3506788"/>
            <a:ext cx="4244975" cy="25892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D2D12-4C1D-4BEC-9E32-71D99003D47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1FA3F9-821A-485B-9E25-B62999E5BD7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594D9507-E50C-4752-9EF2-8780906F5BF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27579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BD18DF-4B94-4839-8D82-D5BA95087A4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Speaker Recognition                                                                                     IKR, Brno, 2012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367742-8B57-403E-9D71-A7B587541E9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8DCEA-8BCE-4DDA-A577-4C53BE4529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2160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850" y="-100013"/>
            <a:ext cx="8135938" cy="72072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23850" y="765175"/>
            <a:ext cx="4243388" cy="53308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9638" y="765175"/>
            <a:ext cx="4244975" cy="53308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C9C17C-D8B9-4A3E-8A07-73844965539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73607B-A2BB-4A54-A495-B7473D30E1C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26FAE306-20A8-4427-B449-D9EFB9571C61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2864039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E315343-60B3-4617-A776-D64D497BD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00" y="6530975"/>
            <a:ext cx="49213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A86DD74-BB26-49D4-BCAB-65BFF623A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598863"/>
          </a:xfrm>
          <a:prstGeom prst="rect">
            <a:avLst/>
          </a:prstGeom>
          <a:solidFill>
            <a:srgbClr val="1B8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303E7A6-DE47-49DE-9871-EC133D9FB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530975"/>
            <a:ext cx="36513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C0F08E-34E1-45CF-AADA-F38201AE6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530975"/>
            <a:ext cx="36513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E679E944-9491-4007-914C-F312DED720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4508500"/>
            <a:ext cx="20224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0" y="3621088"/>
            <a:ext cx="6877050" cy="455612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4884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0" y="1958975"/>
            <a:ext cx="6877050" cy="1254125"/>
          </a:xfrm>
        </p:spPr>
        <p:txBody>
          <a:bodyPr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9929962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F889E7-D914-415C-B025-D8B39429B3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79A03C-6D6D-4F94-B305-D28C69969A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25C67A88-EF72-48F0-B3E4-B2169222F2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32616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A4684C-0895-43A6-8472-84C7C45D45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EDEB0-A59D-4C26-AF93-A5D90C3EC7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0A73D85F-1C68-4ABF-BCCC-72A765CC4396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24262244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765175"/>
            <a:ext cx="4243388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765175"/>
            <a:ext cx="4244975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04E94-D1DA-4CA3-BB90-86FA6B9632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88C75-E4CB-4952-BB5A-5C94AEEB1E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D148E80A-E733-4DA2-839D-CF5654969673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25515744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1A89F7E-BEEC-499C-BCB1-690C142C90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9F3A7CD-C5C0-45E1-90E7-D1AA4FA832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7E5B6260-BDBB-4869-8577-A38713F0B163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7268706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631FA5-5D92-432F-9325-3522E27BFF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C3284-38BA-41C0-9922-517F313230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8C5010D4-7B4F-4DFF-84DF-5BFBF3AECA42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32058002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66A1516-6792-470C-A71C-64FCCD6427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966BA1-980F-426E-9B56-6BC432B17E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ED91782D-7F47-4964-9488-58B5D1C17DB6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15769789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76255-EB34-4F26-A7D9-F42D39392F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BF3E5-F0A7-4718-A288-19EA62E416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1227C773-9028-44A2-99C4-3A13A7E648DF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552365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105BF-20DE-477C-958A-FBF45CE066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928B8-EF93-44A7-9E7E-97FF0A8BDC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920905DB-4AB4-4F24-B6CD-D1B9A8671C6A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1410813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850" y="765175"/>
            <a:ext cx="4243388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9638" y="765175"/>
            <a:ext cx="4244975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BD72B6-544B-4FD4-82F7-B0D2B4A5F07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Speaker Recognition                                                                                     IKR, Brno, 2012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6E87B7-EDF0-45FF-A324-2C9A89CF0AB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ADBB1-AD0C-4ECE-92C4-2C70BA7C7E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76869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AF324F-4941-43AD-BA05-5A48466BA4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CC33EB-7393-45DE-AEEA-CE835623B0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0D5F4538-A6F7-4CAF-B890-B9766D26C258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20244414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5613" y="-100013"/>
            <a:ext cx="2159000" cy="6196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-100013"/>
            <a:ext cx="6329363" cy="6196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809619-3512-4A7A-B94B-D0E798AC51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95096F-89AD-447C-8BEC-A884DFB831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19A3260C-7EE3-4ACC-978E-5D75AE7F283F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22934800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323850" y="-100013"/>
            <a:ext cx="8135938" cy="72072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850" y="765175"/>
            <a:ext cx="4243388" cy="25892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719638" y="765175"/>
            <a:ext cx="4244975" cy="25892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323850" y="3506788"/>
            <a:ext cx="4243388" cy="25892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9638" y="3506788"/>
            <a:ext cx="4244975" cy="25892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FBE70BE-5E10-4F4C-BD49-D37D9A247AD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3C4AFE1-5873-4F39-8FC2-F73BE55783D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795563A4-CF28-4A18-BDE2-EA74AA0AD1B0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1783608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850" y="-100013"/>
            <a:ext cx="8135938" cy="72072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850" y="765175"/>
            <a:ext cx="4243388" cy="53308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719638" y="765175"/>
            <a:ext cx="4244975" cy="25892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719638" y="3506788"/>
            <a:ext cx="4244975" cy="25892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E8E52E-B223-433C-BC24-C2F3D1EF4A1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C0BEA-FEE6-4247-AB1D-955F8811CE5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148F05D0-E2CB-4693-AA74-287A282398CA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120466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850" y="-100013"/>
            <a:ext cx="8135938" cy="72072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23850" y="765175"/>
            <a:ext cx="4243388" cy="53308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9638" y="765175"/>
            <a:ext cx="4244975" cy="53308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DAC880-7CB3-4AE3-AE5B-51E14B08407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9D7CD2-9427-4B55-8338-8DC86F08AD2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A09C22BD-F08E-4FEF-A1D8-A16FE2E21E37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5529024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7597821-52AB-456D-964B-F669A0B61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00" y="6530975"/>
            <a:ext cx="49213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C15FABB-CA91-405E-9C5A-21725F7AA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598863"/>
          </a:xfrm>
          <a:prstGeom prst="rect">
            <a:avLst/>
          </a:prstGeom>
          <a:solidFill>
            <a:srgbClr val="1B8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A1BAD4F-155C-411F-BF35-5CC5CFAE6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530975"/>
            <a:ext cx="36513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D41DAB-1200-4947-8B28-189358AB5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530975"/>
            <a:ext cx="36513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505AC31F-2A7F-4E66-B3CF-3C9DD7BEA4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4508500"/>
            <a:ext cx="20224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0" y="3621088"/>
            <a:ext cx="6877050" cy="455612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4884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0" y="1958975"/>
            <a:ext cx="6877050" cy="1254125"/>
          </a:xfrm>
        </p:spPr>
        <p:txBody>
          <a:bodyPr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26920324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2F166D-6152-424B-8C63-573CBD271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7C70F0-AFC4-4F48-9528-B2870328E4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C0B76F94-449A-4022-BB12-CB0898713F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761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38D66-FA82-4CE1-9AC7-24F0F288E8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A0F268-DA0C-46BB-814E-9F2C4C4099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1ACF2AAC-19B3-45FC-819F-B49A497939F1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25467582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765175"/>
            <a:ext cx="4243388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765175"/>
            <a:ext cx="4244975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32A29-D95A-4371-87C6-9369A9ABFB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BDD7A-1945-47C4-A91B-6D2E78B09E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4AF2765F-37DC-465B-85A9-5C82505D7C08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18550167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EFF0DF-BB24-4E08-8660-3EA0FB6E95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6052139-8A71-4CE7-9BAB-4608BE7B42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0A86A5DF-9593-4515-BB5B-4087C8684BB9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3681908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C14DDFA-C4F9-4411-9D4A-B202C29E55A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Speaker Recognition                                                                                     IKR, Brno, 2012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47A1FEB-E679-4B1D-92AC-2398AEC8796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BCB71-CB60-48E6-AB4F-59B244F91D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8279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DEF34E-AF5A-472D-BEAF-BB6AD90887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202C38-2775-467D-8BCA-D7B691F2B6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3603B328-E6E5-457A-BACD-0574BB50BAD2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2329646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5547D5-8C91-4A4F-98FE-1EC98299B8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5D5BF4-B031-4361-9F56-C6085EB73D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C7070DE0-ABEE-40AD-906F-951B3A883192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26124493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2CE92-4ADD-4BA5-8AC0-E261D49E8F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49CE4-B2B7-4E29-809E-BA972ECE6F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39D767BC-D40D-4535-AF40-5AFCA2D9A394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23885111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422BD-A333-46E6-B9E3-711B0FB9E8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3E49D-359A-4420-B83F-26F3B4F90C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F5F0A441-B77D-42EA-9117-D37CC06BBBC1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27520519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D95D4E-A789-427C-A83A-5CF216A21C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6F3F9F-FD64-452F-BE19-7C8295E675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EC73A6DF-E643-4AEA-9CE1-6FD321E942BF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36736654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5613" y="-100013"/>
            <a:ext cx="2159000" cy="6196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-100013"/>
            <a:ext cx="6329363" cy="6196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8B36C2-4634-4B24-855F-714FFFA343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0452B-6C05-41AB-8226-2C93BC2A44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6811EFAB-B80C-49B9-A052-B4197BB8CB4D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34732370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323850" y="-100013"/>
            <a:ext cx="8135938" cy="72072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850" y="765175"/>
            <a:ext cx="4243388" cy="25892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719638" y="765175"/>
            <a:ext cx="4244975" cy="25892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323850" y="3506788"/>
            <a:ext cx="4243388" cy="25892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9638" y="3506788"/>
            <a:ext cx="4244975" cy="25892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E61E441-9A84-4308-A76D-D150007FCAC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9BCCE62-58F5-4818-B026-96CB9A9C26E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E328ECBB-6D18-406E-8242-84B2104241B8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2498724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850" y="-100013"/>
            <a:ext cx="8135938" cy="72072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850" y="765175"/>
            <a:ext cx="4243388" cy="53308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719638" y="765175"/>
            <a:ext cx="4244975" cy="25892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719638" y="3506788"/>
            <a:ext cx="4244975" cy="25892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B7B9DB-3068-4960-8EB5-ED94B328B6D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038E89-A7F3-4FE7-AD29-C2BC6722E79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4A6F00EC-8971-4E11-8073-A014C261ECC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757862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850" y="-100013"/>
            <a:ext cx="8135938" cy="72072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23850" y="765175"/>
            <a:ext cx="4243388" cy="53308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9638" y="765175"/>
            <a:ext cx="4244975" cy="53308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7BDB4C9-EA5A-4A89-8A04-1D424DAE11E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D21235-9164-4861-8EDE-D6C218CF589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2B71CFA0-E101-42FD-B5CB-B470E422DE46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9482499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79C88AA-3F33-4D70-82DB-4464D9D15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00" y="6530975"/>
            <a:ext cx="49213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4A75CC2-439B-44DF-B38A-9D5432B41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598863"/>
          </a:xfrm>
          <a:prstGeom prst="rect">
            <a:avLst/>
          </a:prstGeom>
          <a:solidFill>
            <a:srgbClr val="1B8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9C43E82-D2E5-42C8-8953-FE02564CB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530975"/>
            <a:ext cx="36513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FEED01-D7A1-4140-94F0-FBC7E59FE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530975"/>
            <a:ext cx="36513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06BB979A-9E99-4946-9620-DC096AB897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4508500"/>
            <a:ext cx="20224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0" y="3621088"/>
            <a:ext cx="6877050" cy="455612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4884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0" y="1958975"/>
            <a:ext cx="6877050" cy="1254125"/>
          </a:xfrm>
        </p:spPr>
        <p:txBody>
          <a:bodyPr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3375945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EEB2173-797D-4E1F-B781-54BFC98C2AC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Speaker Recognition                                                                                     IKR, Brno, 2012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A4E39FE-1B96-4AD9-B602-7F8DE6A91E8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0EF84-C58C-497A-AF07-4B6BC3E33A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3566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413E65-DC14-44E7-BA0E-128CEA98CC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C20BE0-3DDE-4483-94DC-CA9BB3209C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241967FC-03F4-4B2C-BBA8-4BAC22B27C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3835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60A355-24B1-469F-ABC1-6106983204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F9F73A-2169-4449-991D-70EBCCC3F1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87D855BB-871F-4FCC-8240-B480F57009A7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619982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765175"/>
            <a:ext cx="4243388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765175"/>
            <a:ext cx="4244975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1AD70-0722-4461-A1B7-8BFAA1311F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10BD6-82C2-40A6-8E42-8FA64F803F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125D5723-BBBC-4AC4-9DC9-3688E3D8E8C0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9676492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A7FB9F-6F33-4642-8167-6B848D2FD1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7AEBBC5-9F8E-456C-8DAB-10A85DB4F0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89B4505A-CFE7-40C3-93D5-D1864DF1143A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713845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B8964E-E7D2-4140-B3CC-C418E851EC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E12A0-470A-4158-9F52-6AFF66BDCC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18CAC042-4348-4270-9053-AEBB14AEE99C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6091806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4F9C6CC-F98D-4E8F-BC98-FA8B976F9F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AACFF0-52E1-47E8-B795-9115BE32D8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B95B4BFB-1DF8-4746-8B37-B8D3EC5E1CC3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35725493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DEBE8-3790-48EF-82F4-118C457BB9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CBCFF-26DA-45DD-B0DD-0FB6C6DC63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21BD720A-9719-4F4D-BFBE-37FC5CCAE842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3296308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1E0C3-A549-4128-996B-84D524F481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90B70-6AB6-49B5-94A7-1117D25242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BEFAA3BE-A6F3-4487-8BB2-0AAF7864F678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15194219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3B0EB-0CBB-48D5-9066-C06254CEE9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828CAE-5E27-4B60-8EFA-63B0C89183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6CAA587D-8F63-48B5-9975-9F34DDA69694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7439731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5613" y="-100013"/>
            <a:ext cx="2159000" cy="6196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-100013"/>
            <a:ext cx="6329363" cy="6196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8E7D00-0593-465C-A0DD-B07E12D6DE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6E9B7-D665-4496-80C0-342CE9E24B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598B8537-08E0-4906-9EBA-4E56366A289D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1498622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F04359D2-5D02-4046-9F7E-49874F112A9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Speaker Recognition                                                                                     IKR, Brno, 2012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07B30EE7-3B81-44AE-BF0A-33D283747CE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BE8A0-C808-453A-9430-F40AF5D0F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41367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323850" y="-100013"/>
            <a:ext cx="8135938" cy="72072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850" y="765175"/>
            <a:ext cx="4243388" cy="25892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719638" y="765175"/>
            <a:ext cx="4244975" cy="25892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323850" y="3506788"/>
            <a:ext cx="4243388" cy="25892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9638" y="3506788"/>
            <a:ext cx="4244975" cy="25892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347DC59-32E0-491A-A09F-9CC8C2BC813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109B7ED-EBFA-46C7-A036-DD65C27E1CB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DFA8C06D-3696-4B61-A8DF-319E5E138304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8906199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850" y="-100013"/>
            <a:ext cx="8135938" cy="72072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850" y="765175"/>
            <a:ext cx="4243388" cy="53308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719638" y="765175"/>
            <a:ext cx="4244975" cy="25892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719638" y="3506788"/>
            <a:ext cx="4244975" cy="25892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EBBD08-961A-4D9A-A1BA-0919D4835C6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119672-86E3-4AA6-993D-8C8B07FEBDE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66085E98-3668-48EE-BE2F-CD7D98C4D30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5008872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850" y="-100013"/>
            <a:ext cx="8135938" cy="72072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23850" y="765175"/>
            <a:ext cx="4243388" cy="53308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9638" y="765175"/>
            <a:ext cx="4244975" cy="53308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9A21CF-171F-4061-AF73-ED8AFE5AF67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5AB501-5B1A-4A2C-A79C-A9877A44F4B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74325102-F376-4344-BCD5-C534975B0B5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0635208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4A7BBB4-6116-4D89-98C3-F8FDDB2AD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00" y="6530975"/>
            <a:ext cx="49213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B46019E-5C62-4741-8FD1-840609C86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598863"/>
          </a:xfrm>
          <a:prstGeom prst="rect">
            <a:avLst/>
          </a:prstGeom>
          <a:solidFill>
            <a:srgbClr val="1B8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EF28D0D-ACE2-48BC-A38E-0FE709A6D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530975"/>
            <a:ext cx="36513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2DF500-C877-4113-A5E4-1D5E122E2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530975"/>
            <a:ext cx="36513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0D9EE7E5-D7A1-4F3D-9236-16C75260EA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4508500"/>
            <a:ext cx="20224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0" y="3621088"/>
            <a:ext cx="6877050" cy="455612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4884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0" y="1958975"/>
            <a:ext cx="6877050" cy="1254125"/>
          </a:xfrm>
        </p:spPr>
        <p:txBody>
          <a:bodyPr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4658709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1AF360-00AC-4439-878F-B66060CB6A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365105-3A97-401C-80EE-6AAF11AB23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CA19B7C6-C3BC-49C5-A1A4-BAA11CC520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16894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C1EE29-0F25-4499-93C1-D1E9A4BD56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5A9E00-EBDF-41CD-B03B-39A1A5C96C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B3ACF1BB-8853-4387-B7BB-15D61C2F96C2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40225614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765175"/>
            <a:ext cx="4243388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765175"/>
            <a:ext cx="4244975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60AA6-524D-4760-B4E9-E66B3FE192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EE53F-1532-4C29-90DE-F695D18569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47586C13-BE1A-46E1-BF81-D61B8DAB3A8F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39391198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56B5D39-5824-4BA7-9C51-B7739C9248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F653E3-05DF-49E5-A255-37DA2478B5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628E845C-6E2E-4AE4-A6AA-16A7AF38BD29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28354616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0C9590-981A-4C78-8829-331DDD6FB3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4C2D0-4C79-4D6E-9C78-962081BD92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5AEDF8C0-D6A9-417E-9BF2-29BCA6BFFDF5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40751008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76B4AA-F86F-4C5F-9B92-67338BA568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7D25F8-CB6E-4546-8CA0-C38FD9876A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EC95041A-DAB7-457A-A5DF-76094AD752E0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3030992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EA0CFF-BAB8-4672-BC42-B84D7776613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Speaker Recognition                                                                                     IKR, Brno, 2012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89C7AD-2CC5-400F-9A8C-677683C2FA2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E6C34-44ED-4BC9-867D-B7F888993F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039807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C1973-0643-4171-A301-1204996FA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C15E3-CD9F-40E8-857E-719934BA12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C8BFCD01-4993-4018-8826-7D95ABD19877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636298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A47BF-8CD2-4C4E-BD79-DDF260DF91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05DCA-17AB-4C57-AB44-F00432BD24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408DED27-8CD2-4E52-A3C5-42452FAD909F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21732249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579E5-0EBE-45B5-A282-BD8D69B771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2533C-D2CD-4646-9C4F-72A473952C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0EE84C7A-A9C0-443A-9546-B7A5625263AA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26063405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5613" y="-100013"/>
            <a:ext cx="2159000" cy="6196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-100013"/>
            <a:ext cx="6329363" cy="6196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175C9E-1462-4ADE-8DEE-EF8D11ABE3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943172-C427-4985-A146-ED3CE69DC3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83065A9E-7E49-491D-B945-B8C54B700DEC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5669807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323850" y="-100013"/>
            <a:ext cx="8135938" cy="72072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850" y="765175"/>
            <a:ext cx="4243388" cy="25892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719638" y="765175"/>
            <a:ext cx="4244975" cy="25892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323850" y="3506788"/>
            <a:ext cx="4243388" cy="25892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9638" y="3506788"/>
            <a:ext cx="4244975" cy="25892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7CAFE0E-4105-4418-898B-A4C368CB70D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BF1013B-2F32-47E2-ADB1-D28B7C2916F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7EA8FF57-DACC-4116-BD68-0529671500C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0492852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850" y="-100013"/>
            <a:ext cx="8135938" cy="72072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850" y="765175"/>
            <a:ext cx="4243388" cy="53308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719638" y="765175"/>
            <a:ext cx="4244975" cy="25892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719638" y="3506788"/>
            <a:ext cx="4244975" cy="25892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294A5-0FF3-4B82-8309-89F2AD215E2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517583-FBCB-40AA-B4B8-61E2EDAD89F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09C1E676-FEAF-4C43-8C83-D2D2D1B8C70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3744250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850" y="-100013"/>
            <a:ext cx="8135938" cy="72072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23850" y="765175"/>
            <a:ext cx="4243388" cy="53308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9638" y="765175"/>
            <a:ext cx="4244975" cy="53308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9B6ECD-CD70-4F8E-9BE5-F16CF4DE205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844B47-9B92-468C-841A-E8C9EA26040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0062F285-FEA3-443D-A36A-86642AD42E4A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5571432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3981F1E-DD4F-44EC-B460-56C9A8A9D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00" y="6530975"/>
            <a:ext cx="49213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2EBF246-88EC-4508-89AA-B3F268105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598863"/>
          </a:xfrm>
          <a:prstGeom prst="rect">
            <a:avLst/>
          </a:prstGeom>
          <a:solidFill>
            <a:srgbClr val="1B8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107A9CE-FDA1-40DF-A897-FE92431B9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530975"/>
            <a:ext cx="36513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4C6A70-6CEF-46E9-A41F-ADA3774EB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6530975"/>
            <a:ext cx="36513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F4FD5C40-7E94-43DE-9CF1-EA804A9BB5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4508500"/>
            <a:ext cx="20224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0" y="3621088"/>
            <a:ext cx="6877050" cy="455612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4884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0" y="1958975"/>
            <a:ext cx="6877050" cy="1254125"/>
          </a:xfrm>
        </p:spPr>
        <p:txBody>
          <a:bodyPr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23841052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7FB775-2DC0-4C0C-A409-722C21EE2A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64EDD-1A8D-4641-8BC8-D346779FBC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01D2612E-EFA5-47F2-8243-F7AB084091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9390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DA4AA-A4DE-42F6-9EB4-259BE1ECF0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59E89-FDC8-483D-8D43-E5F35A30BA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1E6BD9F4-E5C7-48C5-85D0-A64A85C5D3CD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37824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274C6A-6B27-46D5-8204-1908563ED5E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Speaker Recognition                                                                                     IKR, Brno, 2012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E53633-D51C-41FC-A61B-903953824E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20480-0ED2-455B-AC40-229E056F0E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19895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765175"/>
            <a:ext cx="4243388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765175"/>
            <a:ext cx="4244975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3AD0E-D267-4848-A3C2-E6169032DB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54B96-E791-4879-8116-82491DAB26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F5382D5C-525C-4C37-8294-AE1B556DE1AB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417396639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2BA0560-602E-40B9-B880-8D091EA6F1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314F2D-C44A-427C-AC1F-FA0020E69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04B12997-C40E-4030-910E-78B1381DB5B0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225186742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046BD3-E7C6-4934-BA44-755B60EB00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156BE-C363-4E13-A688-8B7D51B9E5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BD88506A-2662-449F-A536-A88FA842B89B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39686644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20A6E4-39D4-41AE-81A4-9C82032150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FB0188-C481-4FF0-A46B-B9BF267D6C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4CAD0C34-C53E-4712-8919-496EC97DDD97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36098721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FA787-642C-4592-8DE0-5B6B8636BD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71CA7-7BA4-4259-BE99-7E0C99337A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D8B17607-6DF3-4C8F-9DC7-0053C6E1974E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36220007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2E3DD-EC63-48DC-91DC-9BE3CA62B8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C3CDB-54E4-4054-A221-06E2CE6B7F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BA7BF438-C8DD-4F2A-8EA7-83C1465CCF95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29088988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C0583D-3A1B-4EB3-B93A-0A549A6403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687902-059C-4EA6-8F30-D66E61CA3F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2F429365-318D-4CEF-AC21-3920F945E58C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48823425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5613" y="-100013"/>
            <a:ext cx="2159000" cy="6196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-100013"/>
            <a:ext cx="6329363" cy="6196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15F424-CB27-484D-8FFD-819FDFF76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EAAC6D-E8F2-4594-926D-8F9F1F6FB4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E01C511F-8633-4F29-ADF8-CF681A029A48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28309847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323850" y="-100013"/>
            <a:ext cx="8135938" cy="72072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850" y="765175"/>
            <a:ext cx="4243388" cy="25892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719638" y="765175"/>
            <a:ext cx="4244975" cy="25892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323850" y="3506788"/>
            <a:ext cx="4243388" cy="25892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9638" y="3506788"/>
            <a:ext cx="4244975" cy="25892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2705C78-C7FA-46DC-97BF-4141B929CD9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8D25159-7608-4C48-8EC0-50F1FBE4B69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542CEF7E-E9CB-4BBC-A654-A28EAD210EC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1637893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850" y="-100013"/>
            <a:ext cx="8135938" cy="72072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850" y="765175"/>
            <a:ext cx="4243388" cy="53308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719638" y="765175"/>
            <a:ext cx="4244975" cy="25892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719638" y="3506788"/>
            <a:ext cx="4244975" cy="25892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437D6D-6D7C-4FCD-9629-935D0BA72C3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/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68228E-CC4F-4DF8-BD12-CA2027DF9DA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>
              <a:spcBef>
                <a:spcPct val="50000"/>
              </a:spcBef>
              <a:buFontTx/>
              <a:buChar char="•"/>
              <a:defRPr b="1" smtClean="0"/>
            </a:lvl1pPr>
          </a:lstStyle>
          <a:p>
            <a:pPr>
              <a:defRPr/>
            </a:pPr>
            <a:fld id="{A8A92390-DC61-41D4-A83F-58DC217AD6D8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2380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slideLayout" Target="../slideLayouts/slideLayout15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slideLayout" Target="../slideLayouts/slideLayout17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13" Type="http://schemas.openxmlformats.org/officeDocument/2006/relationships/slideLayout" Target="../slideLayouts/slideLayout183.xml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2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Relationship Id="rId14" Type="http://schemas.openxmlformats.org/officeDocument/2006/relationships/slideLayout" Target="../slideLayouts/slideLayout18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slideLayout" Target="../slideLayouts/slideLayout196.xml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Relationship Id="rId14" Type="http://schemas.openxmlformats.org/officeDocument/2006/relationships/slideLayout" Target="../slideLayouts/slideLayout19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slideLayout" Target="../slideLayouts/slideLayout2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4">
            <a:extLst>
              <a:ext uri="{FF2B5EF4-FFF2-40B4-BE49-F238E27FC236}">
                <a16:creationId xmlns:a16="http://schemas.microsoft.com/office/drawing/2014/main" id="{AB3E1CED-16CF-4CF5-ABFF-2427DEBA3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2763"/>
            <a:ext cx="9144000" cy="34925"/>
          </a:xfrm>
          <a:prstGeom prst="rect">
            <a:avLst/>
          </a:prstGeom>
          <a:solidFill>
            <a:schemeClr val="tx1">
              <a:alpha val="1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Char char="•"/>
              <a:defRPr/>
            </a:pPr>
            <a:endParaRPr lang="cs-CZ" altLang="en-US"/>
          </a:p>
        </p:txBody>
      </p:sp>
      <p:sp>
        <p:nvSpPr>
          <p:cNvPr id="1027" name="Rectangle 15">
            <a:extLst>
              <a:ext uri="{FF2B5EF4-FFF2-40B4-BE49-F238E27FC236}">
                <a16:creationId xmlns:a16="http://schemas.microsoft.com/office/drawing/2014/main" id="{ECB6F39A-3074-4315-90C3-06BBC786F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97638"/>
            <a:ext cx="9144000" cy="360362"/>
          </a:xfrm>
          <a:prstGeom prst="rect">
            <a:avLst/>
          </a:prstGeom>
          <a:solidFill>
            <a:srgbClr val="1B85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Char char="•"/>
              <a:defRPr/>
            </a:pPr>
            <a:endParaRPr lang="cs-CZ" altLang="en-US"/>
          </a:p>
        </p:txBody>
      </p:sp>
      <p:sp>
        <p:nvSpPr>
          <p:cNvPr id="1028" name="Rectangle 11">
            <a:extLst>
              <a:ext uri="{FF2B5EF4-FFF2-40B4-BE49-F238E27FC236}">
                <a16:creationId xmlns:a16="http://schemas.microsoft.com/office/drawing/2014/main" id="{2139A22B-2B73-469B-BE6C-2165B8084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2763"/>
          </a:xfrm>
          <a:prstGeom prst="rect">
            <a:avLst/>
          </a:prstGeom>
          <a:solidFill>
            <a:schemeClr val="tx1">
              <a:alpha val="1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Char char="•"/>
              <a:defRPr/>
            </a:pPr>
            <a:endParaRPr lang="cs-CZ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206BF06F-AA17-4D24-844D-88CBAFBB76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-100013"/>
            <a:ext cx="8135938" cy="72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Klepnutím lze upravit styl předlohy nadpisů.</a:t>
            </a:r>
          </a:p>
        </p:txBody>
      </p:sp>
      <p:sp>
        <p:nvSpPr>
          <p:cNvPr id="1030" name="Rectangle 3">
            <a:extLst>
              <a:ext uri="{FF2B5EF4-FFF2-40B4-BE49-F238E27FC236}">
                <a16:creationId xmlns:a16="http://schemas.microsoft.com/office/drawing/2014/main" id="{AE319CDB-2709-40E8-BC25-D204AFBD8F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765175"/>
            <a:ext cx="8640763" cy="533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Klepnutím lze upravit styly předlohy textu.</a:t>
            </a:r>
          </a:p>
          <a:p>
            <a:pPr lvl="1"/>
            <a:r>
              <a:rPr lang="en-US" altLang="en-US"/>
              <a:t>Druhá úroveň</a:t>
            </a:r>
          </a:p>
          <a:p>
            <a:pPr lvl="2"/>
            <a:r>
              <a:rPr lang="en-US" altLang="en-US"/>
              <a:t>Třetí úroveň</a:t>
            </a:r>
          </a:p>
          <a:p>
            <a:pPr lvl="3"/>
            <a:r>
              <a:rPr lang="en-US" altLang="en-US"/>
              <a:t>Čtvrtá úroveň</a:t>
            </a:r>
          </a:p>
          <a:p>
            <a:pPr lvl="4"/>
            <a:r>
              <a:rPr lang="en-US" altLang="en-US"/>
              <a:t>Pátá úroveň</a:t>
            </a:r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160CC06E-0995-4F6E-AFC0-EF28C68C200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" y="6524625"/>
            <a:ext cx="7848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Speaker Recognition                                                                                     IKR, Brno, 2012</a:t>
            </a: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89B2D2B5-A75A-4670-8588-DC612094B3D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8270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FontTx/>
              <a:buNone/>
              <a:defRPr sz="1400" b="0" smtClean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DEBA6C4C-DCB8-43AA-B041-128298A7AE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3" name="Rectangle 14">
            <a:extLst>
              <a:ext uri="{FF2B5EF4-FFF2-40B4-BE49-F238E27FC236}">
                <a16:creationId xmlns:a16="http://schemas.microsoft.com/office/drawing/2014/main" id="{F1387A4B-4BF9-4B18-8BF1-7CFA4C1D9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115888"/>
            <a:ext cx="47625" cy="288925"/>
          </a:xfrm>
          <a:prstGeom prst="rect">
            <a:avLst/>
          </a:prstGeom>
          <a:solidFill>
            <a:srgbClr val="FE000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cs-CZ" altLang="en-US" b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1034" name="Picture 16">
            <a:extLst>
              <a:ext uri="{FF2B5EF4-FFF2-40B4-BE49-F238E27FC236}">
                <a16:creationId xmlns:a16="http://schemas.microsoft.com/office/drawing/2014/main" id="{7C0D8FA2-6F81-4285-AC29-D15A5FF50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58738"/>
            <a:ext cx="4175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7">
            <a:extLst>
              <a:ext uri="{FF2B5EF4-FFF2-40B4-BE49-F238E27FC236}">
                <a16:creationId xmlns:a16="http://schemas.microsoft.com/office/drawing/2014/main" id="{AD545444-C5D9-44F2-9E6C-2FC7A652D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5038" y="115888"/>
            <a:ext cx="49212" cy="288925"/>
          </a:xfrm>
          <a:prstGeom prst="rect">
            <a:avLst/>
          </a:prstGeom>
          <a:solidFill>
            <a:srgbClr val="1B85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Char char="•"/>
              <a:defRPr/>
            </a:pPr>
            <a:endParaRPr lang="cs-CZ" altLang="en-US"/>
          </a:p>
        </p:txBody>
      </p:sp>
      <p:sp>
        <p:nvSpPr>
          <p:cNvPr id="1036" name="Rectangle 18">
            <a:extLst>
              <a:ext uri="{FF2B5EF4-FFF2-40B4-BE49-F238E27FC236}">
                <a16:creationId xmlns:a16="http://schemas.microsoft.com/office/drawing/2014/main" id="{744A7CEA-E0F1-4499-BEB8-5724B4A87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00" y="6530975"/>
            <a:ext cx="49213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Char char="•"/>
              <a:defRPr/>
            </a:pPr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90" r:id="rId1"/>
    <p:sldLayoutId id="2147485575" r:id="rId2"/>
    <p:sldLayoutId id="2147485576" r:id="rId3"/>
    <p:sldLayoutId id="2147485577" r:id="rId4"/>
    <p:sldLayoutId id="2147485578" r:id="rId5"/>
    <p:sldLayoutId id="2147485579" r:id="rId6"/>
    <p:sldLayoutId id="2147485580" r:id="rId7"/>
    <p:sldLayoutId id="2147485581" r:id="rId8"/>
    <p:sldLayoutId id="2147485582" r:id="rId9"/>
    <p:sldLayoutId id="2147485583" r:id="rId10"/>
    <p:sldLayoutId id="2147485584" r:id="rId11"/>
    <p:sldLayoutId id="2147485585" r:id="rId12"/>
    <p:sldLayoutId id="2147485586" r:id="rId13"/>
    <p:sldLayoutId id="2147485587" r:id="rId14"/>
    <p:sldLayoutId id="2147485588" r:id="rId15"/>
    <p:sldLayoutId id="2147485589" r:id="rId1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04DFC7D-9928-453F-8F5E-9A9C0C946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2763"/>
            <a:ext cx="9144000" cy="34925"/>
          </a:xfrm>
          <a:prstGeom prst="rect">
            <a:avLst/>
          </a:prstGeom>
          <a:solidFill>
            <a:schemeClr val="tx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478CE65-253C-42C8-A890-F98F68E9939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7638"/>
            <a:ext cx="9144000" cy="360362"/>
          </a:xfrm>
          <a:prstGeom prst="rect">
            <a:avLst/>
          </a:prstGeom>
          <a:solidFill>
            <a:srgbClr val="1B8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900493F6-E97C-4962-B881-69BC2F559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2763"/>
          </a:xfrm>
          <a:prstGeom prst="rect">
            <a:avLst/>
          </a:prstGeom>
          <a:solidFill>
            <a:schemeClr val="tx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B235511C-3235-4F26-AE3C-EBC55E7DA2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-100013"/>
            <a:ext cx="8135938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Klepnutím lze upravit styl předlohy nadpisů.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525612F2-3C8E-49F1-BE57-994FA8E53C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765175"/>
            <a:ext cx="8640763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Klepnutím lze upravit styly předlohy textu.</a:t>
            </a:r>
          </a:p>
          <a:p>
            <a:pPr lvl="1"/>
            <a:r>
              <a:rPr lang="en-US" altLang="en-US"/>
              <a:t>Druhá úroveň</a:t>
            </a:r>
          </a:p>
          <a:p>
            <a:pPr lvl="2"/>
            <a:r>
              <a:rPr lang="en-US" altLang="en-US"/>
              <a:t>Třetí úroveň</a:t>
            </a:r>
          </a:p>
          <a:p>
            <a:pPr lvl="3"/>
            <a:r>
              <a:rPr lang="en-US" altLang="en-US"/>
              <a:t>Čtvrtá úroveň</a:t>
            </a:r>
          </a:p>
          <a:p>
            <a:pPr lvl="4"/>
            <a:r>
              <a:rPr lang="en-US" altLang="en-US"/>
              <a:t>Pátá úroveň</a:t>
            </a:r>
          </a:p>
        </p:txBody>
      </p:sp>
      <p:sp>
        <p:nvSpPr>
          <p:cNvPr id="247815" name="Rectangle 7">
            <a:extLst>
              <a:ext uri="{FF2B5EF4-FFF2-40B4-BE49-F238E27FC236}">
                <a16:creationId xmlns:a16="http://schemas.microsoft.com/office/drawing/2014/main" id="{B0ADBE2E-F71B-4347-85DE-03750E2A5E7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" y="6524625"/>
            <a:ext cx="7848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FontTx/>
              <a:buNone/>
              <a:defRPr sz="1400" b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247816" name="Rectangle 8">
            <a:extLst>
              <a:ext uri="{FF2B5EF4-FFF2-40B4-BE49-F238E27FC236}">
                <a16:creationId xmlns:a16="http://schemas.microsoft.com/office/drawing/2014/main" id="{E0EB9185-6F6E-4DA5-AA24-947B013EFD6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8270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FontTx/>
              <a:buNone/>
              <a:defRPr sz="1400" b="0" smtClean="0">
                <a:solidFill>
                  <a:srgbClr val="FFFFFF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3DEF7E43-56B0-494D-A422-97B253BBC2D6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  <p:sp>
        <p:nvSpPr>
          <p:cNvPr id="10249" name="Rectangle 9">
            <a:extLst>
              <a:ext uri="{FF2B5EF4-FFF2-40B4-BE49-F238E27FC236}">
                <a16:creationId xmlns:a16="http://schemas.microsoft.com/office/drawing/2014/main" id="{D05D7414-814E-4C36-A3DC-D0B47F2C1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115888"/>
            <a:ext cx="47625" cy="288925"/>
          </a:xfrm>
          <a:prstGeom prst="rect">
            <a:avLst/>
          </a:prstGeom>
          <a:solidFill>
            <a:srgbClr val="FE00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altLang="en-US" b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0250" name="Rectangle 11">
            <a:extLst>
              <a:ext uri="{FF2B5EF4-FFF2-40B4-BE49-F238E27FC236}">
                <a16:creationId xmlns:a16="http://schemas.microsoft.com/office/drawing/2014/main" id="{67743760-8ECA-4042-89D3-82ACAEE93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5038" y="115888"/>
            <a:ext cx="49212" cy="288925"/>
          </a:xfrm>
          <a:prstGeom prst="rect">
            <a:avLst/>
          </a:prstGeom>
          <a:solidFill>
            <a:srgbClr val="1B8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0251" name="Rectangle 12">
            <a:extLst>
              <a:ext uri="{FF2B5EF4-FFF2-40B4-BE49-F238E27FC236}">
                <a16:creationId xmlns:a16="http://schemas.microsoft.com/office/drawing/2014/main" id="{F8B841AD-7626-47B6-ABD9-8D0CCBA7A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00" y="6530975"/>
            <a:ext cx="49213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03" r:id="rId1"/>
    <p:sldLayoutId id="2147485704" r:id="rId2"/>
    <p:sldLayoutId id="2147485705" r:id="rId3"/>
    <p:sldLayoutId id="2147485706" r:id="rId4"/>
    <p:sldLayoutId id="2147485707" r:id="rId5"/>
    <p:sldLayoutId id="2147485708" r:id="rId6"/>
    <p:sldLayoutId id="2147485709" r:id="rId7"/>
    <p:sldLayoutId id="2147485710" r:id="rId8"/>
    <p:sldLayoutId id="2147485711" r:id="rId9"/>
    <p:sldLayoutId id="2147485712" r:id="rId10"/>
    <p:sldLayoutId id="2147485713" r:id="rId11"/>
    <p:sldLayoutId id="2147485714" r:id="rId12"/>
    <p:sldLayoutId id="2147485715" r:id="rId13"/>
    <p:sldLayoutId id="2147485716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F995C30-2BB3-47B0-B020-71CCC765F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2763"/>
            <a:ext cx="9144000" cy="34925"/>
          </a:xfrm>
          <a:prstGeom prst="rect">
            <a:avLst/>
          </a:prstGeom>
          <a:solidFill>
            <a:schemeClr val="tx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0091018-2D1F-41E9-B4AB-E1654901E5F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7638"/>
            <a:ext cx="9144000" cy="360362"/>
          </a:xfrm>
          <a:prstGeom prst="rect">
            <a:avLst/>
          </a:prstGeom>
          <a:solidFill>
            <a:srgbClr val="1B8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AA091192-97CE-4DD2-8C0C-4B37E2ED5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2763"/>
          </a:xfrm>
          <a:prstGeom prst="rect">
            <a:avLst/>
          </a:prstGeom>
          <a:solidFill>
            <a:schemeClr val="tx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723BEE8A-34CC-4A98-8E34-8501D512AF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-100013"/>
            <a:ext cx="8135938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Klepnutím lze upravit styl předlohy nadpisů.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CB1828FC-AC31-49A5-ACDD-0FA67C194B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765175"/>
            <a:ext cx="8640763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Klepnutím lze upravit styly předlohy textu.</a:t>
            </a:r>
          </a:p>
          <a:p>
            <a:pPr lvl="1"/>
            <a:r>
              <a:rPr lang="en-US" altLang="en-US"/>
              <a:t>Druhá úroveň</a:t>
            </a:r>
          </a:p>
          <a:p>
            <a:pPr lvl="2"/>
            <a:r>
              <a:rPr lang="en-US" altLang="en-US"/>
              <a:t>Třetí úroveň</a:t>
            </a:r>
          </a:p>
          <a:p>
            <a:pPr lvl="3"/>
            <a:r>
              <a:rPr lang="en-US" altLang="en-US"/>
              <a:t>Čtvrtá úroveň</a:t>
            </a:r>
          </a:p>
          <a:p>
            <a:pPr lvl="4"/>
            <a:r>
              <a:rPr lang="en-US" altLang="en-US"/>
              <a:t>Pátá úroveň</a:t>
            </a:r>
          </a:p>
        </p:txBody>
      </p:sp>
      <p:sp>
        <p:nvSpPr>
          <p:cNvPr id="247815" name="Rectangle 7">
            <a:extLst>
              <a:ext uri="{FF2B5EF4-FFF2-40B4-BE49-F238E27FC236}">
                <a16:creationId xmlns:a16="http://schemas.microsoft.com/office/drawing/2014/main" id="{549B441A-7D16-4FD9-866B-8AE4340D337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" y="6524625"/>
            <a:ext cx="7848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FontTx/>
              <a:buNone/>
              <a:defRPr sz="1400" b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247816" name="Rectangle 8">
            <a:extLst>
              <a:ext uri="{FF2B5EF4-FFF2-40B4-BE49-F238E27FC236}">
                <a16:creationId xmlns:a16="http://schemas.microsoft.com/office/drawing/2014/main" id="{209D8E7B-2639-4923-984F-0760B724085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8270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FontTx/>
              <a:buNone/>
              <a:defRPr sz="1400" b="0" smtClean="0">
                <a:solidFill>
                  <a:srgbClr val="FFFFFF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5A02D9C-5E4E-4E61-A2F5-94BCFC072367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  <p:sp>
        <p:nvSpPr>
          <p:cNvPr id="11273" name="Rectangle 9">
            <a:extLst>
              <a:ext uri="{FF2B5EF4-FFF2-40B4-BE49-F238E27FC236}">
                <a16:creationId xmlns:a16="http://schemas.microsoft.com/office/drawing/2014/main" id="{ED65E485-AF60-4FEB-9C1F-D8FA392F8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115888"/>
            <a:ext cx="47625" cy="288925"/>
          </a:xfrm>
          <a:prstGeom prst="rect">
            <a:avLst/>
          </a:prstGeom>
          <a:solidFill>
            <a:srgbClr val="FE00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altLang="en-US" b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1274" name="Rectangle 11">
            <a:extLst>
              <a:ext uri="{FF2B5EF4-FFF2-40B4-BE49-F238E27FC236}">
                <a16:creationId xmlns:a16="http://schemas.microsoft.com/office/drawing/2014/main" id="{26D919E3-0523-48E2-9701-1C270C520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5038" y="115888"/>
            <a:ext cx="49212" cy="288925"/>
          </a:xfrm>
          <a:prstGeom prst="rect">
            <a:avLst/>
          </a:prstGeom>
          <a:solidFill>
            <a:srgbClr val="1B8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1275" name="Rectangle 12">
            <a:extLst>
              <a:ext uri="{FF2B5EF4-FFF2-40B4-BE49-F238E27FC236}">
                <a16:creationId xmlns:a16="http://schemas.microsoft.com/office/drawing/2014/main" id="{6910AAB0-A2AF-45B2-AA5C-25911ED88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00" y="6530975"/>
            <a:ext cx="49213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17" r:id="rId1"/>
    <p:sldLayoutId id="2147485718" r:id="rId2"/>
    <p:sldLayoutId id="2147485719" r:id="rId3"/>
    <p:sldLayoutId id="2147485720" r:id="rId4"/>
    <p:sldLayoutId id="2147485721" r:id="rId5"/>
    <p:sldLayoutId id="2147485722" r:id="rId6"/>
    <p:sldLayoutId id="2147485723" r:id="rId7"/>
    <p:sldLayoutId id="2147485724" r:id="rId8"/>
    <p:sldLayoutId id="2147485725" r:id="rId9"/>
    <p:sldLayoutId id="2147485726" r:id="rId10"/>
    <p:sldLayoutId id="2147485727" r:id="rId11"/>
    <p:sldLayoutId id="2147485728" r:id="rId12"/>
    <p:sldLayoutId id="2147485729" r:id="rId13"/>
    <p:sldLayoutId id="2147485730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46C2F92-1F6A-4A31-B77D-6BCF3E704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2763"/>
            <a:ext cx="9144000" cy="34925"/>
          </a:xfrm>
          <a:prstGeom prst="rect">
            <a:avLst/>
          </a:prstGeom>
          <a:solidFill>
            <a:schemeClr val="tx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C4F06AC-BF35-4DB2-8A5B-9939FC6DB2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7638"/>
            <a:ext cx="9144000" cy="360362"/>
          </a:xfrm>
          <a:prstGeom prst="rect">
            <a:avLst/>
          </a:prstGeom>
          <a:solidFill>
            <a:srgbClr val="1B8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3A3436CB-55B2-4325-9B52-877AA8998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2763"/>
          </a:xfrm>
          <a:prstGeom prst="rect">
            <a:avLst/>
          </a:prstGeom>
          <a:solidFill>
            <a:schemeClr val="tx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0A593FC4-5717-4AF1-BD99-CFF029F980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-100013"/>
            <a:ext cx="8135938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Klepnutím lze upravit styl předlohy nadpisů.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52994620-9C80-4E98-A3B5-66C13CD46A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765175"/>
            <a:ext cx="8640763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Klepnutím lze upravit styly předlohy textu.</a:t>
            </a:r>
          </a:p>
          <a:p>
            <a:pPr lvl="1"/>
            <a:r>
              <a:rPr lang="en-US" altLang="en-US"/>
              <a:t>Druhá úroveň</a:t>
            </a:r>
          </a:p>
          <a:p>
            <a:pPr lvl="2"/>
            <a:r>
              <a:rPr lang="en-US" altLang="en-US"/>
              <a:t>Třetí úroveň</a:t>
            </a:r>
          </a:p>
          <a:p>
            <a:pPr lvl="3"/>
            <a:r>
              <a:rPr lang="en-US" altLang="en-US"/>
              <a:t>Čtvrtá úroveň</a:t>
            </a:r>
          </a:p>
          <a:p>
            <a:pPr lvl="4"/>
            <a:r>
              <a:rPr lang="en-US" altLang="en-US"/>
              <a:t>Pátá úroveň</a:t>
            </a:r>
          </a:p>
        </p:txBody>
      </p:sp>
      <p:sp>
        <p:nvSpPr>
          <p:cNvPr id="247815" name="Rectangle 7">
            <a:extLst>
              <a:ext uri="{FF2B5EF4-FFF2-40B4-BE49-F238E27FC236}">
                <a16:creationId xmlns:a16="http://schemas.microsoft.com/office/drawing/2014/main" id="{3426DC5E-B29B-4E23-9382-66886452BAD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" y="6524625"/>
            <a:ext cx="7848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FontTx/>
              <a:buNone/>
              <a:defRPr sz="1400" b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247816" name="Rectangle 8">
            <a:extLst>
              <a:ext uri="{FF2B5EF4-FFF2-40B4-BE49-F238E27FC236}">
                <a16:creationId xmlns:a16="http://schemas.microsoft.com/office/drawing/2014/main" id="{3EB3EF09-32F1-4AF7-9BC9-6908426FAD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8270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FontTx/>
              <a:buNone/>
              <a:defRPr sz="1400" b="0" smtClean="0">
                <a:solidFill>
                  <a:srgbClr val="FFFFFF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0E30F95-27DB-41F1-B5EC-AC96539635FF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  <p:sp>
        <p:nvSpPr>
          <p:cNvPr id="12297" name="Rectangle 9">
            <a:extLst>
              <a:ext uri="{FF2B5EF4-FFF2-40B4-BE49-F238E27FC236}">
                <a16:creationId xmlns:a16="http://schemas.microsoft.com/office/drawing/2014/main" id="{9D237D43-D5D3-47FC-80D6-D612B4B86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115888"/>
            <a:ext cx="47625" cy="288925"/>
          </a:xfrm>
          <a:prstGeom prst="rect">
            <a:avLst/>
          </a:prstGeom>
          <a:solidFill>
            <a:srgbClr val="FE00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altLang="en-US" b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2298" name="Rectangle 11">
            <a:extLst>
              <a:ext uri="{FF2B5EF4-FFF2-40B4-BE49-F238E27FC236}">
                <a16:creationId xmlns:a16="http://schemas.microsoft.com/office/drawing/2014/main" id="{225D515B-FFCD-4055-9ABB-95E0106C0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5038" y="115888"/>
            <a:ext cx="49212" cy="288925"/>
          </a:xfrm>
          <a:prstGeom prst="rect">
            <a:avLst/>
          </a:prstGeom>
          <a:solidFill>
            <a:srgbClr val="1B8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2299" name="Rectangle 12">
            <a:extLst>
              <a:ext uri="{FF2B5EF4-FFF2-40B4-BE49-F238E27FC236}">
                <a16:creationId xmlns:a16="http://schemas.microsoft.com/office/drawing/2014/main" id="{23E7C2EF-A2E7-4F38-9799-5E696A871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00" y="6530975"/>
            <a:ext cx="49213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31" r:id="rId1"/>
    <p:sldLayoutId id="2147485732" r:id="rId2"/>
    <p:sldLayoutId id="2147485733" r:id="rId3"/>
    <p:sldLayoutId id="2147485734" r:id="rId4"/>
    <p:sldLayoutId id="2147485735" r:id="rId5"/>
    <p:sldLayoutId id="2147485736" r:id="rId6"/>
    <p:sldLayoutId id="2147485737" r:id="rId7"/>
    <p:sldLayoutId id="2147485738" r:id="rId8"/>
    <p:sldLayoutId id="2147485739" r:id="rId9"/>
    <p:sldLayoutId id="2147485740" r:id="rId10"/>
    <p:sldLayoutId id="2147485741" r:id="rId11"/>
    <p:sldLayoutId id="2147485742" r:id="rId12"/>
    <p:sldLayoutId id="2147485743" r:id="rId13"/>
    <p:sldLayoutId id="2147485744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7A0ADF5-5BD8-44AE-BBF0-717E82580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2763"/>
            <a:ext cx="9144000" cy="34925"/>
          </a:xfrm>
          <a:prstGeom prst="rect">
            <a:avLst/>
          </a:prstGeom>
          <a:solidFill>
            <a:schemeClr val="tx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6F78E30C-B1E7-46F1-83D8-6014472E44E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7638"/>
            <a:ext cx="9144000" cy="360362"/>
          </a:xfrm>
          <a:prstGeom prst="rect">
            <a:avLst/>
          </a:prstGeom>
          <a:solidFill>
            <a:srgbClr val="1B8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FEF504BC-49A3-430E-BDE8-1CD5F9671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2763"/>
          </a:xfrm>
          <a:prstGeom prst="rect">
            <a:avLst/>
          </a:prstGeom>
          <a:solidFill>
            <a:schemeClr val="tx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3DF8E20F-10C1-4D94-B90D-485419F867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-100013"/>
            <a:ext cx="8135938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Klepnutím lze upravit styl předlohy nadpisů.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97FC4B15-0163-4313-BCE2-050A37C0E2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765175"/>
            <a:ext cx="8640763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Klepnutím lze upravit styly předlohy textu.</a:t>
            </a:r>
          </a:p>
          <a:p>
            <a:pPr lvl="1"/>
            <a:r>
              <a:rPr lang="en-US" altLang="en-US"/>
              <a:t>Druhá úroveň</a:t>
            </a:r>
          </a:p>
          <a:p>
            <a:pPr lvl="2"/>
            <a:r>
              <a:rPr lang="en-US" altLang="en-US"/>
              <a:t>Třetí úroveň</a:t>
            </a:r>
          </a:p>
          <a:p>
            <a:pPr lvl="3"/>
            <a:r>
              <a:rPr lang="en-US" altLang="en-US"/>
              <a:t>Čtvrtá úroveň</a:t>
            </a:r>
          </a:p>
          <a:p>
            <a:pPr lvl="4"/>
            <a:r>
              <a:rPr lang="en-US" altLang="en-US"/>
              <a:t>Pátá úroveň</a:t>
            </a:r>
          </a:p>
        </p:txBody>
      </p:sp>
      <p:sp>
        <p:nvSpPr>
          <p:cNvPr id="247815" name="Rectangle 7">
            <a:extLst>
              <a:ext uri="{FF2B5EF4-FFF2-40B4-BE49-F238E27FC236}">
                <a16:creationId xmlns:a16="http://schemas.microsoft.com/office/drawing/2014/main" id="{DF80C0EA-CD4F-4399-BB2C-7FEF4442491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" y="6524625"/>
            <a:ext cx="7848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FontTx/>
              <a:buNone/>
              <a:defRPr sz="1400" b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247816" name="Rectangle 8">
            <a:extLst>
              <a:ext uri="{FF2B5EF4-FFF2-40B4-BE49-F238E27FC236}">
                <a16:creationId xmlns:a16="http://schemas.microsoft.com/office/drawing/2014/main" id="{E06E0AD2-A594-4133-96EE-D8AF6DA860B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8270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FontTx/>
              <a:buNone/>
              <a:defRPr sz="1400" b="0" smtClean="0">
                <a:solidFill>
                  <a:srgbClr val="FFFFFF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7523B77F-CB31-486D-B4DC-B35DC525DE43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  <p:sp>
        <p:nvSpPr>
          <p:cNvPr id="13321" name="Rectangle 9">
            <a:extLst>
              <a:ext uri="{FF2B5EF4-FFF2-40B4-BE49-F238E27FC236}">
                <a16:creationId xmlns:a16="http://schemas.microsoft.com/office/drawing/2014/main" id="{F83F1E75-1631-48C2-8697-59E733482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115888"/>
            <a:ext cx="47625" cy="288925"/>
          </a:xfrm>
          <a:prstGeom prst="rect">
            <a:avLst/>
          </a:prstGeom>
          <a:solidFill>
            <a:srgbClr val="FE00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altLang="en-US" b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3322" name="Rectangle 11">
            <a:extLst>
              <a:ext uri="{FF2B5EF4-FFF2-40B4-BE49-F238E27FC236}">
                <a16:creationId xmlns:a16="http://schemas.microsoft.com/office/drawing/2014/main" id="{D27A41DE-DFFC-480E-9170-6AD69CB58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5038" y="115888"/>
            <a:ext cx="49212" cy="288925"/>
          </a:xfrm>
          <a:prstGeom prst="rect">
            <a:avLst/>
          </a:prstGeom>
          <a:solidFill>
            <a:srgbClr val="1B8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3323" name="Rectangle 12">
            <a:extLst>
              <a:ext uri="{FF2B5EF4-FFF2-40B4-BE49-F238E27FC236}">
                <a16:creationId xmlns:a16="http://schemas.microsoft.com/office/drawing/2014/main" id="{E6E12BC3-86AF-4571-A4AF-BDBFCE7D4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00" y="6530975"/>
            <a:ext cx="49213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45" r:id="rId1"/>
    <p:sldLayoutId id="2147485746" r:id="rId2"/>
    <p:sldLayoutId id="2147485747" r:id="rId3"/>
    <p:sldLayoutId id="2147485748" r:id="rId4"/>
    <p:sldLayoutId id="2147485749" r:id="rId5"/>
    <p:sldLayoutId id="2147485750" r:id="rId6"/>
    <p:sldLayoutId id="2147485751" r:id="rId7"/>
    <p:sldLayoutId id="2147485752" r:id="rId8"/>
    <p:sldLayoutId id="2147485753" r:id="rId9"/>
    <p:sldLayoutId id="2147485754" r:id="rId10"/>
    <p:sldLayoutId id="2147485755" r:id="rId11"/>
    <p:sldLayoutId id="2147485756" r:id="rId12"/>
    <p:sldLayoutId id="2147485757" r:id="rId13"/>
    <p:sldLayoutId id="2147485758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7243889-444D-491C-B09E-49C840817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2763"/>
            <a:ext cx="9144000" cy="34925"/>
          </a:xfrm>
          <a:prstGeom prst="rect">
            <a:avLst/>
          </a:prstGeom>
          <a:solidFill>
            <a:schemeClr val="tx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D7615D5-677E-4CD3-B1E1-74E7AC934AF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7638"/>
            <a:ext cx="9144000" cy="360362"/>
          </a:xfrm>
          <a:prstGeom prst="rect">
            <a:avLst/>
          </a:prstGeom>
          <a:solidFill>
            <a:srgbClr val="1B8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AE15C40F-5DCC-4A0C-9528-F2E0C8E5D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2763"/>
          </a:xfrm>
          <a:prstGeom prst="rect">
            <a:avLst/>
          </a:prstGeom>
          <a:solidFill>
            <a:schemeClr val="tx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0C6CDB84-033E-4261-BE15-73C5EA19BB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-100013"/>
            <a:ext cx="8135938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Klepnutím lze upravit styl předlohy nadpisů.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5DAE729A-3FF2-47C5-8B3A-F3A9C3D718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765175"/>
            <a:ext cx="8640763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Klepnutím lze upravit styly předlohy textu.</a:t>
            </a:r>
          </a:p>
          <a:p>
            <a:pPr lvl="1"/>
            <a:r>
              <a:rPr lang="en-US" altLang="en-US"/>
              <a:t>Druhá úroveň</a:t>
            </a:r>
          </a:p>
          <a:p>
            <a:pPr lvl="2"/>
            <a:r>
              <a:rPr lang="en-US" altLang="en-US"/>
              <a:t>Třetí úroveň</a:t>
            </a:r>
          </a:p>
          <a:p>
            <a:pPr lvl="3"/>
            <a:r>
              <a:rPr lang="en-US" altLang="en-US"/>
              <a:t>Čtvrtá úroveň</a:t>
            </a:r>
          </a:p>
          <a:p>
            <a:pPr lvl="4"/>
            <a:r>
              <a:rPr lang="en-US" altLang="en-US"/>
              <a:t>Pátá úroveň</a:t>
            </a:r>
          </a:p>
        </p:txBody>
      </p:sp>
      <p:sp>
        <p:nvSpPr>
          <p:cNvPr id="247815" name="Rectangle 7">
            <a:extLst>
              <a:ext uri="{FF2B5EF4-FFF2-40B4-BE49-F238E27FC236}">
                <a16:creationId xmlns:a16="http://schemas.microsoft.com/office/drawing/2014/main" id="{B88A3F85-BF1C-44B8-9A46-423B21D0DAA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" y="6524625"/>
            <a:ext cx="7848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FontTx/>
              <a:buNone/>
              <a:defRPr sz="1400" b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247816" name="Rectangle 8">
            <a:extLst>
              <a:ext uri="{FF2B5EF4-FFF2-40B4-BE49-F238E27FC236}">
                <a16:creationId xmlns:a16="http://schemas.microsoft.com/office/drawing/2014/main" id="{AA6E55A7-6135-4B75-911C-0A83D7DC076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8270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FontTx/>
              <a:buNone/>
              <a:defRPr sz="1400" b="0" smtClean="0">
                <a:solidFill>
                  <a:srgbClr val="FFFFFF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626B450-EFD5-4019-B95F-1BDD92B8409E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  <p:sp>
        <p:nvSpPr>
          <p:cNvPr id="14345" name="Rectangle 9">
            <a:extLst>
              <a:ext uri="{FF2B5EF4-FFF2-40B4-BE49-F238E27FC236}">
                <a16:creationId xmlns:a16="http://schemas.microsoft.com/office/drawing/2014/main" id="{731A0BA6-CE7D-4CF3-8C1C-C204C24D7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115888"/>
            <a:ext cx="47625" cy="288925"/>
          </a:xfrm>
          <a:prstGeom prst="rect">
            <a:avLst/>
          </a:prstGeom>
          <a:solidFill>
            <a:srgbClr val="FE00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altLang="en-US" b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4346" name="Rectangle 11">
            <a:extLst>
              <a:ext uri="{FF2B5EF4-FFF2-40B4-BE49-F238E27FC236}">
                <a16:creationId xmlns:a16="http://schemas.microsoft.com/office/drawing/2014/main" id="{716B3DF6-7CB7-463F-AF67-6286D6489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5038" y="115888"/>
            <a:ext cx="49212" cy="288925"/>
          </a:xfrm>
          <a:prstGeom prst="rect">
            <a:avLst/>
          </a:prstGeom>
          <a:solidFill>
            <a:srgbClr val="1B8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4347" name="Rectangle 12">
            <a:extLst>
              <a:ext uri="{FF2B5EF4-FFF2-40B4-BE49-F238E27FC236}">
                <a16:creationId xmlns:a16="http://schemas.microsoft.com/office/drawing/2014/main" id="{A7C1CF6C-4E1E-4E54-8470-1E6E36B73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00" y="6530975"/>
            <a:ext cx="49213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59" r:id="rId1"/>
    <p:sldLayoutId id="2147485760" r:id="rId2"/>
    <p:sldLayoutId id="2147485761" r:id="rId3"/>
    <p:sldLayoutId id="2147485762" r:id="rId4"/>
    <p:sldLayoutId id="2147485763" r:id="rId5"/>
    <p:sldLayoutId id="2147485764" r:id="rId6"/>
    <p:sldLayoutId id="2147485765" r:id="rId7"/>
    <p:sldLayoutId id="2147485766" r:id="rId8"/>
    <p:sldLayoutId id="2147485767" r:id="rId9"/>
    <p:sldLayoutId id="2147485768" r:id="rId10"/>
    <p:sldLayoutId id="2147485769" r:id="rId11"/>
    <p:sldLayoutId id="2147485770" r:id="rId12"/>
    <p:sldLayoutId id="2147485771" r:id="rId13"/>
    <p:sldLayoutId id="2147485772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DEA109D-F367-4F01-8F6D-B6393B04B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2763"/>
            <a:ext cx="9144000" cy="34925"/>
          </a:xfrm>
          <a:prstGeom prst="rect">
            <a:avLst/>
          </a:prstGeom>
          <a:solidFill>
            <a:schemeClr val="tx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0CE7560-1089-44DF-8C7C-47B08C1051E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7638"/>
            <a:ext cx="9144000" cy="360362"/>
          </a:xfrm>
          <a:prstGeom prst="rect">
            <a:avLst/>
          </a:prstGeom>
          <a:solidFill>
            <a:srgbClr val="1B8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9B613F01-78F9-4508-B3AD-037B2082B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2763"/>
          </a:xfrm>
          <a:prstGeom prst="rect">
            <a:avLst/>
          </a:prstGeom>
          <a:solidFill>
            <a:schemeClr val="tx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0FCCA2D2-1EF5-451A-91F4-9063C7995E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-100013"/>
            <a:ext cx="8135938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Klepnutím lze upravit styl předlohy nadpisů.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4A4CF361-46BF-4EFC-BE85-EB3F39F871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765175"/>
            <a:ext cx="8640763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Klepnutím lze upravit styly předlohy textu.</a:t>
            </a:r>
          </a:p>
          <a:p>
            <a:pPr lvl="1"/>
            <a:r>
              <a:rPr lang="en-US" altLang="en-US"/>
              <a:t>Druhá úroveň</a:t>
            </a:r>
          </a:p>
          <a:p>
            <a:pPr lvl="2"/>
            <a:r>
              <a:rPr lang="en-US" altLang="en-US"/>
              <a:t>Třetí úroveň</a:t>
            </a:r>
          </a:p>
          <a:p>
            <a:pPr lvl="3"/>
            <a:r>
              <a:rPr lang="en-US" altLang="en-US"/>
              <a:t>Čtvrtá úroveň</a:t>
            </a:r>
          </a:p>
          <a:p>
            <a:pPr lvl="4"/>
            <a:r>
              <a:rPr lang="en-US" altLang="en-US"/>
              <a:t>Pátá úroveň</a:t>
            </a:r>
          </a:p>
        </p:txBody>
      </p:sp>
      <p:sp>
        <p:nvSpPr>
          <p:cNvPr id="247815" name="Rectangle 7">
            <a:extLst>
              <a:ext uri="{FF2B5EF4-FFF2-40B4-BE49-F238E27FC236}">
                <a16:creationId xmlns:a16="http://schemas.microsoft.com/office/drawing/2014/main" id="{BF09191D-8C7B-46CE-A3AB-CEC459DA3B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" y="6524625"/>
            <a:ext cx="7848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FontTx/>
              <a:buNone/>
              <a:defRPr sz="1400" b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247816" name="Rectangle 8">
            <a:extLst>
              <a:ext uri="{FF2B5EF4-FFF2-40B4-BE49-F238E27FC236}">
                <a16:creationId xmlns:a16="http://schemas.microsoft.com/office/drawing/2014/main" id="{C582175F-D6F8-4C00-A002-C5EDAE332AB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8270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FontTx/>
              <a:buNone/>
              <a:defRPr sz="1400" b="0" smtClean="0">
                <a:solidFill>
                  <a:srgbClr val="FFFFFF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FC5CDB9A-A8C4-4606-93F8-2ABE93FC3BDD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  <p:sp>
        <p:nvSpPr>
          <p:cNvPr id="15369" name="Rectangle 9">
            <a:extLst>
              <a:ext uri="{FF2B5EF4-FFF2-40B4-BE49-F238E27FC236}">
                <a16:creationId xmlns:a16="http://schemas.microsoft.com/office/drawing/2014/main" id="{0081DC2F-BCEF-49E0-9283-0219E08F8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115888"/>
            <a:ext cx="47625" cy="288925"/>
          </a:xfrm>
          <a:prstGeom prst="rect">
            <a:avLst/>
          </a:prstGeom>
          <a:solidFill>
            <a:srgbClr val="FE00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altLang="en-US" b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5370" name="Rectangle 11">
            <a:extLst>
              <a:ext uri="{FF2B5EF4-FFF2-40B4-BE49-F238E27FC236}">
                <a16:creationId xmlns:a16="http://schemas.microsoft.com/office/drawing/2014/main" id="{6B40DBEF-C6D3-4414-8970-4C7CD6150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5038" y="115888"/>
            <a:ext cx="49212" cy="288925"/>
          </a:xfrm>
          <a:prstGeom prst="rect">
            <a:avLst/>
          </a:prstGeom>
          <a:solidFill>
            <a:srgbClr val="1B8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5371" name="Rectangle 12">
            <a:extLst>
              <a:ext uri="{FF2B5EF4-FFF2-40B4-BE49-F238E27FC236}">
                <a16:creationId xmlns:a16="http://schemas.microsoft.com/office/drawing/2014/main" id="{02A205B3-D568-42DA-A0E6-92BB80341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00" y="6530975"/>
            <a:ext cx="49213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73" r:id="rId1"/>
    <p:sldLayoutId id="2147485774" r:id="rId2"/>
    <p:sldLayoutId id="2147485775" r:id="rId3"/>
    <p:sldLayoutId id="2147485776" r:id="rId4"/>
    <p:sldLayoutId id="2147485777" r:id="rId5"/>
    <p:sldLayoutId id="2147485778" r:id="rId6"/>
    <p:sldLayoutId id="2147485779" r:id="rId7"/>
    <p:sldLayoutId id="2147485780" r:id="rId8"/>
    <p:sldLayoutId id="2147485781" r:id="rId9"/>
    <p:sldLayoutId id="2147485782" r:id="rId10"/>
    <p:sldLayoutId id="2147485783" r:id="rId11"/>
    <p:sldLayoutId id="2147485784" r:id="rId12"/>
    <p:sldLayoutId id="2147485785" r:id="rId13"/>
    <p:sldLayoutId id="2147485786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5D5B50D-31D9-400A-A3C2-FB1A8E4E8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2763"/>
            <a:ext cx="9144000" cy="34925"/>
          </a:xfrm>
          <a:prstGeom prst="rect">
            <a:avLst/>
          </a:prstGeom>
          <a:solidFill>
            <a:schemeClr val="tx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E1BBB2F-AEF3-4216-A2FD-EEE54811420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7638"/>
            <a:ext cx="9144000" cy="360362"/>
          </a:xfrm>
          <a:prstGeom prst="rect">
            <a:avLst/>
          </a:prstGeom>
          <a:solidFill>
            <a:srgbClr val="1B8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86BB6AFC-4D31-4446-A739-11F7749E4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2763"/>
          </a:xfrm>
          <a:prstGeom prst="rect">
            <a:avLst/>
          </a:prstGeom>
          <a:solidFill>
            <a:schemeClr val="tx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3E52D3B2-1C43-42D4-B7D7-CC6EE8AD2B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-100013"/>
            <a:ext cx="8135938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Klepnutím lze upravit styl předlohy nadpisů.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E1FFA606-B602-4BE0-B178-16D11F434F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765175"/>
            <a:ext cx="8640763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Klepnutím lze upravit styly předlohy textu.</a:t>
            </a:r>
          </a:p>
          <a:p>
            <a:pPr lvl="1"/>
            <a:r>
              <a:rPr lang="en-US" altLang="en-US"/>
              <a:t>Druhá úroveň</a:t>
            </a:r>
          </a:p>
          <a:p>
            <a:pPr lvl="2"/>
            <a:r>
              <a:rPr lang="en-US" altLang="en-US"/>
              <a:t>Třetí úroveň</a:t>
            </a:r>
          </a:p>
          <a:p>
            <a:pPr lvl="3"/>
            <a:r>
              <a:rPr lang="en-US" altLang="en-US"/>
              <a:t>Čtvrtá úroveň</a:t>
            </a:r>
          </a:p>
          <a:p>
            <a:pPr lvl="4"/>
            <a:r>
              <a:rPr lang="en-US" altLang="en-US"/>
              <a:t>Pátá úroveň</a:t>
            </a:r>
          </a:p>
        </p:txBody>
      </p:sp>
      <p:sp>
        <p:nvSpPr>
          <p:cNvPr id="247815" name="Rectangle 7">
            <a:extLst>
              <a:ext uri="{FF2B5EF4-FFF2-40B4-BE49-F238E27FC236}">
                <a16:creationId xmlns:a16="http://schemas.microsoft.com/office/drawing/2014/main" id="{7E5BDFA6-A8FB-45D1-A8C8-9704D21C897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" y="6524625"/>
            <a:ext cx="7848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FontTx/>
              <a:buNone/>
              <a:defRPr sz="1400" b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247816" name="Rectangle 8">
            <a:extLst>
              <a:ext uri="{FF2B5EF4-FFF2-40B4-BE49-F238E27FC236}">
                <a16:creationId xmlns:a16="http://schemas.microsoft.com/office/drawing/2014/main" id="{7F7F838A-B554-48AB-99A7-B351F41971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8270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FontTx/>
              <a:buNone/>
              <a:defRPr sz="1400" b="0" smtClean="0">
                <a:solidFill>
                  <a:srgbClr val="FFFFFF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C80EFD19-33D2-4D02-8B26-C0BF44EEF68C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A01A04F4-3854-4EEB-9A03-6FEAF9B51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115888"/>
            <a:ext cx="47625" cy="288925"/>
          </a:xfrm>
          <a:prstGeom prst="rect">
            <a:avLst/>
          </a:prstGeom>
          <a:solidFill>
            <a:srgbClr val="FE00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altLang="en-US" b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058" name="Rectangle 11">
            <a:extLst>
              <a:ext uri="{FF2B5EF4-FFF2-40B4-BE49-F238E27FC236}">
                <a16:creationId xmlns:a16="http://schemas.microsoft.com/office/drawing/2014/main" id="{F7A17980-1174-45AC-B7A2-76BF90327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5038" y="115888"/>
            <a:ext cx="49212" cy="288925"/>
          </a:xfrm>
          <a:prstGeom prst="rect">
            <a:avLst/>
          </a:prstGeom>
          <a:solidFill>
            <a:srgbClr val="1B8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059" name="Rectangle 12">
            <a:extLst>
              <a:ext uri="{FF2B5EF4-FFF2-40B4-BE49-F238E27FC236}">
                <a16:creationId xmlns:a16="http://schemas.microsoft.com/office/drawing/2014/main" id="{49AA9218-1D33-4252-B14D-838D59637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00" y="6530975"/>
            <a:ext cx="49213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91" r:id="rId1"/>
    <p:sldLayoutId id="2147485592" r:id="rId2"/>
    <p:sldLayoutId id="2147485593" r:id="rId3"/>
    <p:sldLayoutId id="2147485594" r:id="rId4"/>
    <p:sldLayoutId id="2147485595" r:id="rId5"/>
    <p:sldLayoutId id="2147485596" r:id="rId6"/>
    <p:sldLayoutId id="2147485597" r:id="rId7"/>
    <p:sldLayoutId id="2147485598" r:id="rId8"/>
    <p:sldLayoutId id="2147485599" r:id="rId9"/>
    <p:sldLayoutId id="2147485600" r:id="rId10"/>
    <p:sldLayoutId id="2147485601" r:id="rId11"/>
    <p:sldLayoutId id="2147485602" r:id="rId12"/>
    <p:sldLayoutId id="2147485603" r:id="rId13"/>
    <p:sldLayoutId id="2147485604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7D7BE93-2226-420C-8A4D-57799B83A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2763"/>
            <a:ext cx="9144000" cy="34925"/>
          </a:xfrm>
          <a:prstGeom prst="rect">
            <a:avLst/>
          </a:prstGeom>
          <a:solidFill>
            <a:schemeClr val="tx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2AEBA15-F758-48C1-B037-4DC9FC4A8DC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7638"/>
            <a:ext cx="9144000" cy="360362"/>
          </a:xfrm>
          <a:prstGeom prst="rect">
            <a:avLst/>
          </a:prstGeom>
          <a:solidFill>
            <a:srgbClr val="1B8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7B7BFE3-954D-4BA2-B3E7-F8613B0BD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2763"/>
          </a:xfrm>
          <a:prstGeom prst="rect">
            <a:avLst/>
          </a:prstGeom>
          <a:solidFill>
            <a:schemeClr val="tx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01C3DE87-B25A-4859-9618-FF7DFD7280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-100013"/>
            <a:ext cx="8135938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Klepnutím lze upravit styl předlohy nadpisů.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3EFFC615-06C0-4F20-AEF5-F3AAFC9684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765175"/>
            <a:ext cx="8640763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Klepnutím lze upravit styly předlohy textu.</a:t>
            </a:r>
          </a:p>
          <a:p>
            <a:pPr lvl="1"/>
            <a:r>
              <a:rPr lang="en-US" altLang="en-US"/>
              <a:t>Druhá úroveň</a:t>
            </a:r>
          </a:p>
          <a:p>
            <a:pPr lvl="2"/>
            <a:r>
              <a:rPr lang="en-US" altLang="en-US"/>
              <a:t>Třetí úroveň</a:t>
            </a:r>
          </a:p>
          <a:p>
            <a:pPr lvl="3"/>
            <a:r>
              <a:rPr lang="en-US" altLang="en-US"/>
              <a:t>Čtvrtá úroveň</a:t>
            </a:r>
          </a:p>
          <a:p>
            <a:pPr lvl="4"/>
            <a:r>
              <a:rPr lang="en-US" altLang="en-US"/>
              <a:t>Pátá úroveň</a:t>
            </a:r>
          </a:p>
        </p:txBody>
      </p:sp>
      <p:sp>
        <p:nvSpPr>
          <p:cNvPr id="247815" name="Rectangle 7">
            <a:extLst>
              <a:ext uri="{FF2B5EF4-FFF2-40B4-BE49-F238E27FC236}">
                <a16:creationId xmlns:a16="http://schemas.microsoft.com/office/drawing/2014/main" id="{4EB240F9-DC98-45D7-A627-5D8813A51E1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" y="6524625"/>
            <a:ext cx="7848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FontTx/>
              <a:buNone/>
              <a:defRPr sz="1400" b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247816" name="Rectangle 8">
            <a:extLst>
              <a:ext uri="{FF2B5EF4-FFF2-40B4-BE49-F238E27FC236}">
                <a16:creationId xmlns:a16="http://schemas.microsoft.com/office/drawing/2014/main" id="{37CBC081-5BA7-47E9-8DBE-994C6C92028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8270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FontTx/>
              <a:buNone/>
              <a:defRPr sz="1400" b="0" smtClean="0">
                <a:solidFill>
                  <a:srgbClr val="FFFFFF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C44650F-90AC-4013-8C3E-A5C8D5AE46D3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  <p:sp>
        <p:nvSpPr>
          <p:cNvPr id="3081" name="Rectangle 9">
            <a:extLst>
              <a:ext uri="{FF2B5EF4-FFF2-40B4-BE49-F238E27FC236}">
                <a16:creationId xmlns:a16="http://schemas.microsoft.com/office/drawing/2014/main" id="{28AD5DD0-DBEA-4D9F-8AA7-140C4EBF3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115888"/>
            <a:ext cx="47625" cy="288925"/>
          </a:xfrm>
          <a:prstGeom prst="rect">
            <a:avLst/>
          </a:prstGeom>
          <a:solidFill>
            <a:srgbClr val="FE00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altLang="en-US" b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3082" name="Rectangle 11">
            <a:extLst>
              <a:ext uri="{FF2B5EF4-FFF2-40B4-BE49-F238E27FC236}">
                <a16:creationId xmlns:a16="http://schemas.microsoft.com/office/drawing/2014/main" id="{7A6D03F3-ABDA-414C-ACDD-E222EEBC8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5038" y="115888"/>
            <a:ext cx="49212" cy="288925"/>
          </a:xfrm>
          <a:prstGeom prst="rect">
            <a:avLst/>
          </a:prstGeom>
          <a:solidFill>
            <a:srgbClr val="1B8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083" name="Rectangle 12">
            <a:extLst>
              <a:ext uri="{FF2B5EF4-FFF2-40B4-BE49-F238E27FC236}">
                <a16:creationId xmlns:a16="http://schemas.microsoft.com/office/drawing/2014/main" id="{0DC35FA7-EF03-492E-88B9-9DE9AA973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00" y="6530975"/>
            <a:ext cx="49213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05" r:id="rId1"/>
    <p:sldLayoutId id="2147485606" r:id="rId2"/>
    <p:sldLayoutId id="2147485607" r:id="rId3"/>
    <p:sldLayoutId id="2147485608" r:id="rId4"/>
    <p:sldLayoutId id="2147485609" r:id="rId5"/>
    <p:sldLayoutId id="2147485610" r:id="rId6"/>
    <p:sldLayoutId id="2147485611" r:id="rId7"/>
    <p:sldLayoutId id="2147485612" r:id="rId8"/>
    <p:sldLayoutId id="2147485613" r:id="rId9"/>
    <p:sldLayoutId id="2147485614" r:id="rId10"/>
    <p:sldLayoutId id="2147485615" r:id="rId11"/>
    <p:sldLayoutId id="2147485616" r:id="rId12"/>
    <p:sldLayoutId id="2147485617" r:id="rId13"/>
    <p:sldLayoutId id="2147485618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FA87427-76BD-48D5-B6FF-DB173A2F0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2763"/>
            <a:ext cx="9144000" cy="34925"/>
          </a:xfrm>
          <a:prstGeom prst="rect">
            <a:avLst/>
          </a:prstGeom>
          <a:solidFill>
            <a:schemeClr val="tx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91CAFEA-B164-4B05-B9B9-E9C91FE55C4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7638"/>
            <a:ext cx="9144000" cy="360362"/>
          </a:xfrm>
          <a:prstGeom prst="rect">
            <a:avLst/>
          </a:prstGeom>
          <a:solidFill>
            <a:srgbClr val="1B8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A2AE4706-10D1-4E6B-9B8E-3AFAC0BFE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2763"/>
          </a:xfrm>
          <a:prstGeom prst="rect">
            <a:avLst/>
          </a:prstGeom>
          <a:solidFill>
            <a:schemeClr val="tx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4CD74B2B-E6AE-467D-AECE-0344755584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-100013"/>
            <a:ext cx="8135938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Klepnutím lze upravit styl předlohy nadpisů.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1E670C1E-A86C-49A0-86B9-FFAADE09F9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765175"/>
            <a:ext cx="8640763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Klepnutím lze upravit styly předlohy textu.</a:t>
            </a:r>
          </a:p>
          <a:p>
            <a:pPr lvl="1"/>
            <a:r>
              <a:rPr lang="en-US" altLang="en-US"/>
              <a:t>Druhá úroveň</a:t>
            </a:r>
          </a:p>
          <a:p>
            <a:pPr lvl="2"/>
            <a:r>
              <a:rPr lang="en-US" altLang="en-US"/>
              <a:t>Třetí úroveň</a:t>
            </a:r>
          </a:p>
          <a:p>
            <a:pPr lvl="3"/>
            <a:r>
              <a:rPr lang="en-US" altLang="en-US"/>
              <a:t>Čtvrtá úroveň</a:t>
            </a:r>
          </a:p>
          <a:p>
            <a:pPr lvl="4"/>
            <a:r>
              <a:rPr lang="en-US" altLang="en-US"/>
              <a:t>Pátá úroveň</a:t>
            </a:r>
          </a:p>
        </p:txBody>
      </p:sp>
      <p:sp>
        <p:nvSpPr>
          <p:cNvPr id="247815" name="Rectangle 7">
            <a:extLst>
              <a:ext uri="{FF2B5EF4-FFF2-40B4-BE49-F238E27FC236}">
                <a16:creationId xmlns:a16="http://schemas.microsoft.com/office/drawing/2014/main" id="{41F8CAA9-C08C-4CE6-BA11-B0F8A4A4C60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" y="6524625"/>
            <a:ext cx="7848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FontTx/>
              <a:buNone/>
              <a:defRPr sz="1400" b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247816" name="Rectangle 8">
            <a:extLst>
              <a:ext uri="{FF2B5EF4-FFF2-40B4-BE49-F238E27FC236}">
                <a16:creationId xmlns:a16="http://schemas.microsoft.com/office/drawing/2014/main" id="{6CE48870-5DF4-4E1A-A6BA-A800002CB1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8270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FontTx/>
              <a:buNone/>
              <a:defRPr sz="1400" b="0" smtClean="0">
                <a:solidFill>
                  <a:srgbClr val="FFFFFF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2622E6B-EFEF-461D-810D-5B7E5CDBA3D2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E1061699-DA39-49BB-9888-F8B83B92C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115888"/>
            <a:ext cx="47625" cy="288925"/>
          </a:xfrm>
          <a:prstGeom prst="rect">
            <a:avLst/>
          </a:prstGeom>
          <a:solidFill>
            <a:srgbClr val="FE00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altLang="en-US" b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4106" name="Rectangle 11">
            <a:extLst>
              <a:ext uri="{FF2B5EF4-FFF2-40B4-BE49-F238E27FC236}">
                <a16:creationId xmlns:a16="http://schemas.microsoft.com/office/drawing/2014/main" id="{D7BE725A-B116-42B6-93E7-05435A9B7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5038" y="115888"/>
            <a:ext cx="49212" cy="288925"/>
          </a:xfrm>
          <a:prstGeom prst="rect">
            <a:avLst/>
          </a:prstGeom>
          <a:solidFill>
            <a:srgbClr val="1B8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4107" name="Rectangle 12">
            <a:extLst>
              <a:ext uri="{FF2B5EF4-FFF2-40B4-BE49-F238E27FC236}">
                <a16:creationId xmlns:a16="http://schemas.microsoft.com/office/drawing/2014/main" id="{0495E72E-9FDF-40D5-B96E-0923CC866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00" y="6530975"/>
            <a:ext cx="49213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19" r:id="rId1"/>
    <p:sldLayoutId id="2147485620" r:id="rId2"/>
    <p:sldLayoutId id="2147485621" r:id="rId3"/>
    <p:sldLayoutId id="2147485622" r:id="rId4"/>
    <p:sldLayoutId id="2147485623" r:id="rId5"/>
    <p:sldLayoutId id="2147485624" r:id="rId6"/>
    <p:sldLayoutId id="2147485625" r:id="rId7"/>
    <p:sldLayoutId id="2147485626" r:id="rId8"/>
    <p:sldLayoutId id="2147485627" r:id="rId9"/>
    <p:sldLayoutId id="2147485628" r:id="rId10"/>
    <p:sldLayoutId id="2147485629" r:id="rId11"/>
    <p:sldLayoutId id="2147485630" r:id="rId12"/>
    <p:sldLayoutId id="2147485631" r:id="rId13"/>
    <p:sldLayoutId id="2147485632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5754DB1-B0ED-4B27-94CF-FC9934E9E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2763"/>
            <a:ext cx="9144000" cy="34925"/>
          </a:xfrm>
          <a:prstGeom prst="rect">
            <a:avLst/>
          </a:prstGeom>
          <a:solidFill>
            <a:schemeClr val="tx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C30077A-A297-4B7E-93D9-1739BF5A82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7638"/>
            <a:ext cx="9144000" cy="360362"/>
          </a:xfrm>
          <a:prstGeom prst="rect">
            <a:avLst/>
          </a:prstGeom>
          <a:solidFill>
            <a:srgbClr val="1B8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8810E603-3844-43B7-AA08-8B7046E2F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2763"/>
          </a:xfrm>
          <a:prstGeom prst="rect">
            <a:avLst/>
          </a:prstGeom>
          <a:solidFill>
            <a:schemeClr val="tx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249C0A15-F558-4690-A58E-52CF1DBE84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-100013"/>
            <a:ext cx="8135938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Klepnutím lze upravit styl předlohy nadpisů.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86A8F7E3-A9E7-4D8B-8715-D4DE2844AA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765175"/>
            <a:ext cx="8640763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Klepnutím lze upravit styly předlohy textu.</a:t>
            </a:r>
          </a:p>
          <a:p>
            <a:pPr lvl="1"/>
            <a:r>
              <a:rPr lang="en-US" altLang="en-US"/>
              <a:t>Druhá úroveň</a:t>
            </a:r>
          </a:p>
          <a:p>
            <a:pPr lvl="2"/>
            <a:r>
              <a:rPr lang="en-US" altLang="en-US"/>
              <a:t>Třetí úroveň</a:t>
            </a:r>
          </a:p>
          <a:p>
            <a:pPr lvl="3"/>
            <a:r>
              <a:rPr lang="en-US" altLang="en-US"/>
              <a:t>Čtvrtá úroveň</a:t>
            </a:r>
          </a:p>
          <a:p>
            <a:pPr lvl="4"/>
            <a:r>
              <a:rPr lang="en-US" altLang="en-US"/>
              <a:t>Pátá úroveň</a:t>
            </a:r>
          </a:p>
        </p:txBody>
      </p:sp>
      <p:sp>
        <p:nvSpPr>
          <p:cNvPr id="247815" name="Rectangle 7">
            <a:extLst>
              <a:ext uri="{FF2B5EF4-FFF2-40B4-BE49-F238E27FC236}">
                <a16:creationId xmlns:a16="http://schemas.microsoft.com/office/drawing/2014/main" id="{D2925085-46C9-442E-86F7-F05977AD09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" y="6524625"/>
            <a:ext cx="7848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FontTx/>
              <a:buNone/>
              <a:defRPr sz="1400" b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247816" name="Rectangle 8">
            <a:extLst>
              <a:ext uri="{FF2B5EF4-FFF2-40B4-BE49-F238E27FC236}">
                <a16:creationId xmlns:a16="http://schemas.microsoft.com/office/drawing/2014/main" id="{195B8EB4-9B3C-4F95-8508-6629F4D708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8270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FontTx/>
              <a:buNone/>
              <a:defRPr sz="1400" b="0" smtClean="0">
                <a:solidFill>
                  <a:srgbClr val="FFFFFF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91F2CE20-B400-4CB4-9581-B56D98C6EFD9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  <p:sp>
        <p:nvSpPr>
          <p:cNvPr id="5129" name="Rectangle 9">
            <a:extLst>
              <a:ext uri="{FF2B5EF4-FFF2-40B4-BE49-F238E27FC236}">
                <a16:creationId xmlns:a16="http://schemas.microsoft.com/office/drawing/2014/main" id="{491198B0-493B-4E46-9649-30689DC43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115888"/>
            <a:ext cx="47625" cy="288925"/>
          </a:xfrm>
          <a:prstGeom prst="rect">
            <a:avLst/>
          </a:prstGeom>
          <a:solidFill>
            <a:srgbClr val="FE00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altLang="en-US" b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5130" name="Rectangle 11">
            <a:extLst>
              <a:ext uri="{FF2B5EF4-FFF2-40B4-BE49-F238E27FC236}">
                <a16:creationId xmlns:a16="http://schemas.microsoft.com/office/drawing/2014/main" id="{91A92FF7-8E33-4FF7-8C97-2B548AE67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5038" y="115888"/>
            <a:ext cx="49212" cy="288925"/>
          </a:xfrm>
          <a:prstGeom prst="rect">
            <a:avLst/>
          </a:prstGeom>
          <a:solidFill>
            <a:srgbClr val="1B8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131" name="Rectangle 12">
            <a:extLst>
              <a:ext uri="{FF2B5EF4-FFF2-40B4-BE49-F238E27FC236}">
                <a16:creationId xmlns:a16="http://schemas.microsoft.com/office/drawing/2014/main" id="{17525C04-6335-40D9-B12F-17E52BC6D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00" y="6530975"/>
            <a:ext cx="49213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33" r:id="rId1"/>
    <p:sldLayoutId id="2147485634" r:id="rId2"/>
    <p:sldLayoutId id="2147485635" r:id="rId3"/>
    <p:sldLayoutId id="2147485636" r:id="rId4"/>
    <p:sldLayoutId id="2147485637" r:id="rId5"/>
    <p:sldLayoutId id="2147485638" r:id="rId6"/>
    <p:sldLayoutId id="2147485639" r:id="rId7"/>
    <p:sldLayoutId id="2147485640" r:id="rId8"/>
    <p:sldLayoutId id="2147485641" r:id="rId9"/>
    <p:sldLayoutId id="2147485642" r:id="rId10"/>
    <p:sldLayoutId id="2147485643" r:id="rId11"/>
    <p:sldLayoutId id="2147485644" r:id="rId12"/>
    <p:sldLayoutId id="2147485645" r:id="rId13"/>
    <p:sldLayoutId id="2147485646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7E93E52-D2BD-43AA-A294-9581035CA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2763"/>
            <a:ext cx="9144000" cy="34925"/>
          </a:xfrm>
          <a:prstGeom prst="rect">
            <a:avLst/>
          </a:prstGeom>
          <a:solidFill>
            <a:schemeClr val="tx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7B96B67-25D9-4DF7-B883-F7FFC7A2162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7638"/>
            <a:ext cx="9144000" cy="360362"/>
          </a:xfrm>
          <a:prstGeom prst="rect">
            <a:avLst/>
          </a:prstGeom>
          <a:solidFill>
            <a:srgbClr val="1B8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109B1BD6-A522-42F1-A121-CF024B330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2763"/>
          </a:xfrm>
          <a:prstGeom prst="rect">
            <a:avLst/>
          </a:prstGeom>
          <a:solidFill>
            <a:schemeClr val="tx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50032220-47A3-4D04-99B8-4F9FDE84FA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-100013"/>
            <a:ext cx="8135938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Klepnutím lze upravit styl předlohy nadpisů.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B634D4D6-5F1A-48C1-8B5F-9E5810053B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765175"/>
            <a:ext cx="8640763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Klepnutím lze upravit styly předlohy textu.</a:t>
            </a:r>
          </a:p>
          <a:p>
            <a:pPr lvl="1"/>
            <a:r>
              <a:rPr lang="en-US" altLang="en-US"/>
              <a:t>Druhá úroveň</a:t>
            </a:r>
          </a:p>
          <a:p>
            <a:pPr lvl="2"/>
            <a:r>
              <a:rPr lang="en-US" altLang="en-US"/>
              <a:t>Třetí úroveň</a:t>
            </a:r>
          </a:p>
          <a:p>
            <a:pPr lvl="3"/>
            <a:r>
              <a:rPr lang="en-US" altLang="en-US"/>
              <a:t>Čtvrtá úroveň</a:t>
            </a:r>
          </a:p>
          <a:p>
            <a:pPr lvl="4"/>
            <a:r>
              <a:rPr lang="en-US" altLang="en-US"/>
              <a:t>Pátá úroveň</a:t>
            </a:r>
          </a:p>
        </p:txBody>
      </p:sp>
      <p:sp>
        <p:nvSpPr>
          <p:cNvPr id="247815" name="Rectangle 7">
            <a:extLst>
              <a:ext uri="{FF2B5EF4-FFF2-40B4-BE49-F238E27FC236}">
                <a16:creationId xmlns:a16="http://schemas.microsoft.com/office/drawing/2014/main" id="{50DD9CCD-C5F0-40E1-AE7E-44624ECD2A0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" y="6524625"/>
            <a:ext cx="7848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FontTx/>
              <a:buNone/>
              <a:defRPr sz="1400" b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247816" name="Rectangle 8">
            <a:extLst>
              <a:ext uri="{FF2B5EF4-FFF2-40B4-BE49-F238E27FC236}">
                <a16:creationId xmlns:a16="http://schemas.microsoft.com/office/drawing/2014/main" id="{1D51B29B-CB19-4B9D-9FD9-450E214BB5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8270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FontTx/>
              <a:buNone/>
              <a:defRPr sz="1400" b="0" smtClean="0">
                <a:solidFill>
                  <a:srgbClr val="FFFFFF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CCEB6E4-E3EB-4434-9656-DB99B17CE4D0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  <p:sp>
        <p:nvSpPr>
          <p:cNvPr id="6153" name="Rectangle 9">
            <a:extLst>
              <a:ext uri="{FF2B5EF4-FFF2-40B4-BE49-F238E27FC236}">
                <a16:creationId xmlns:a16="http://schemas.microsoft.com/office/drawing/2014/main" id="{04F215A9-EBB6-45EF-8153-0FBC0EC37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115888"/>
            <a:ext cx="47625" cy="288925"/>
          </a:xfrm>
          <a:prstGeom prst="rect">
            <a:avLst/>
          </a:prstGeom>
          <a:solidFill>
            <a:srgbClr val="FE00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altLang="en-US" b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6154" name="Rectangle 11">
            <a:extLst>
              <a:ext uri="{FF2B5EF4-FFF2-40B4-BE49-F238E27FC236}">
                <a16:creationId xmlns:a16="http://schemas.microsoft.com/office/drawing/2014/main" id="{20ED26E5-1630-44B8-B698-A42DBED15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5038" y="115888"/>
            <a:ext cx="49212" cy="288925"/>
          </a:xfrm>
          <a:prstGeom prst="rect">
            <a:avLst/>
          </a:prstGeom>
          <a:solidFill>
            <a:srgbClr val="1B8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6155" name="Rectangle 12">
            <a:extLst>
              <a:ext uri="{FF2B5EF4-FFF2-40B4-BE49-F238E27FC236}">
                <a16:creationId xmlns:a16="http://schemas.microsoft.com/office/drawing/2014/main" id="{D1AD89A6-57E5-4689-852F-2E33A9688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00" y="6530975"/>
            <a:ext cx="49213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47" r:id="rId1"/>
    <p:sldLayoutId id="2147485648" r:id="rId2"/>
    <p:sldLayoutId id="2147485649" r:id="rId3"/>
    <p:sldLayoutId id="2147485650" r:id="rId4"/>
    <p:sldLayoutId id="2147485651" r:id="rId5"/>
    <p:sldLayoutId id="2147485652" r:id="rId6"/>
    <p:sldLayoutId id="2147485653" r:id="rId7"/>
    <p:sldLayoutId id="2147485654" r:id="rId8"/>
    <p:sldLayoutId id="2147485655" r:id="rId9"/>
    <p:sldLayoutId id="2147485656" r:id="rId10"/>
    <p:sldLayoutId id="2147485657" r:id="rId11"/>
    <p:sldLayoutId id="2147485658" r:id="rId12"/>
    <p:sldLayoutId id="2147485659" r:id="rId13"/>
    <p:sldLayoutId id="2147485660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941A6DD-E610-499E-A72B-CEEB4A442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2763"/>
            <a:ext cx="9144000" cy="34925"/>
          </a:xfrm>
          <a:prstGeom prst="rect">
            <a:avLst/>
          </a:prstGeom>
          <a:solidFill>
            <a:schemeClr val="tx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21B8243-4D43-4289-8EB8-91CF7F9368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7638"/>
            <a:ext cx="9144000" cy="360362"/>
          </a:xfrm>
          <a:prstGeom prst="rect">
            <a:avLst/>
          </a:prstGeom>
          <a:solidFill>
            <a:srgbClr val="1B8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19F551D2-B0DD-4379-8DE2-46A32E5A4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2763"/>
          </a:xfrm>
          <a:prstGeom prst="rect">
            <a:avLst/>
          </a:prstGeom>
          <a:solidFill>
            <a:schemeClr val="tx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2BC129F5-8AF1-44CB-8A0E-438164F897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-100013"/>
            <a:ext cx="8135938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Klepnutím lze upravit styl předlohy nadpisů.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6D0AA9F6-4798-48E8-AD63-68F2DB955D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765175"/>
            <a:ext cx="8640763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Klepnutím lze upravit styly předlohy textu.</a:t>
            </a:r>
          </a:p>
          <a:p>
            <a:pPr lvl="1"/>
            <a:r>
              <a:rPr lang="en-US" altLang="en-US"/>
              <a:t>Druhá úroveň</a:t>
            </a:r>
          </a:p>
          <a:p>
            <a:pPr lvl="2"/>
            <a:r>
              <a:rPr lang="en-US" altLang="en-US"/>
              <a:t>Třetí úroveň</a:t>
            </a:r>
          </a:p>
          <a:p>
            <a:pPr lvl="3"/>
            <a:r>
              <a:rPr lang="en-US" altLang="en-US"/>
              <a:t>Čtvrtá úroveň</a:t>
            </a:r>
          </a:p>
          <a:p>
            <a:pPr lvl="4"/>
            <a:r>
              <a:rPr lang="en-US" altLang="en-US"/>
              <a:t>Pátá úroveň</a:t>
            </a:r>
          </a:p>
        </p:txBody>
      </p:sp>
      <p:sp>
        <p:nvSpPr>
          <p:cNvPr id="247815" name="Rectangle 7">
            <a:extLst>
              <a:ext uri="{FF2B5EF4-FFF2-40B4-BE49-F238E27FC236}">
                <a16:creationId xmlns:a16="http://schemas.microsoft.com/office/drawing/2014/main" id="{3AD85F5C-2344-4D5D-B244-E54E60FB92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" y="6524625"/>
            <a:ext cx="7848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FontTx/>
              <a:buNone/>
              <a:defRPr sz="1400" b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247816" name="Rectangle 8">
            <a:extLst>
              <a:ext uri="{FF2B5EF4-FFF2-40B4-BE49-F238E27FC236}">
                <a16:creationId xmlns:a16="http://schemas.microsoft.com/office/drawing/2014/main" id="{9622FC49-02CD-4275-8A04-8DCF2427BB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8270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FontTx/>
              <a:buNone/>
              <a:defRPr sz="1400" b="0" smtClean="0">
                <a:solidFill>
                  <a:srgbClr val="FFFFFF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B589852F-7717-40B5-9CB6-7D2182F4AEDA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  <p:sp>
        <p:nvSpPr>
          <p:cNvPr id="7177" name="Rectangle 9">
            <a:extLst>
              <a:ext uri="{FF2B5EF4-FFF2-40B4-BE49-F238E27FC236}">
                <a16:creationId xmlns:a16="http://schemas.microsoft.com/office/drawing/2014/main" id="{0856B939-7FCF-47AE-A763-A387DD78A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115888"/>
            <a:ext cx="47625" cy="288925"/>
          </a:xfrm>
          <a:prstGeom prst="rect">
            <a:avLst/>
          </a:prstGeom>
          <a:solidFill>
            <a:srgbClr val="FE00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altLang="en-US" b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7178" name="Rectangle 11">
            <a:extLst>
              <a:ext uri="{FF2B5EF4-FFF2-40B4-BE49-F238E27FC236}">
                <a16:creationId xmlns:a16="http://schemas.microsoft.com/office/drawing/2014/main" id="{EA97F2BE-BF50-4D37-94A5-C71E15BF5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5038" y="115888"/>
            <a:ext cx="49212" cy="288925"/>
          </a:xfrm>
          <a:prstGeom prst="rect">
            <a:avLst/>
          </a:prstGeom>
          <a:solidFill>
            <a:srgbClr val="1B8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7179" name="Rectangle 12">
            <a:extLst>
              <a:ext uri="{FF2B5EF4-FFF2-40B4-BE49-F238E27FC236}">
                <a16:creationId xmlns:a16="http://schemas.microsoft.com/office/drawing/2014/main" id="{1BAD76A6-AC5E-461F-A4A5-54E8E96C7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00" y="6530975"/>
            <a:ext cx="49213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61" r:id="rId1"/>
    <p:sldLayoutId id="2147485662" r:id="rId2"/>
    <p:sldLayoutId id="2147485663" r:id="rId3"/>
    <p:sldLayoutId id="2147485664" r:id="rId4"/>
    <p:sldLayoutId id="2147485665" r:id="rId5"/>
    <p:sldLayoutId id="2147485666" r:id="rId6"/>
    <p:sldLayoutId id="2147485667" r:id="rId7"/>
    <p:sldLayoutId id="2147485668" r:id="rId8"/>
    <p:sldLayoutId id="2147485669" r:id="rId9"/>
    <p:sldLayoutId id="2147485670" r:id="rId10"/>
    <p:sldLayoutId id="2147485671" r:id="rId11"/>
    <p:sldLayoutId id="2147485672" r:id="rId12"/>
    <p:sldLayoutId id="2147485673" r:id="rId13"/>
    <p:sldLayoutId id="2147485674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5CFBE04-3C9A-4A83-ACC6-A4A39E734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2763"/>
            <a:ext cx="9144000" cy="34925"/>
          </a:xfrm>
          <a:prstGeom prst="rect">
            <a:avLst/>
          </a:prstGeom>
          <a:solidFill>
            <a:schemeClr val="tx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514A397-6493-4C4C-AEA7-C863B8654E9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7638"/>
            <a:ext cx="9144000" cy="360362"/>
          </a:xfrm>
          <a:prstGeom prst="rect">
            <a:avLst/>
          </a:prstGeom>
          <a:solidFill>
            <a:srgbClr val="1B8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CC48A7CC-140C-45F4-B1FF-12CC2286F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2763"/>
          </a:xfrm>
          <a:prstGeom prst="rect">
            <a:avLst/>
          </a:prstGeom>
          <a:solidFill>
            <a:schemeClr val="tx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52839A2A-2FCD-487F-9467-844AA62A5E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-100013"/>
            <a:ext cx="8135938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Klepnutím lze upravit styl předlohy nadpisů.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DEAB2337-8911-4AFB-9D02-D095B5270E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765175"/>
            <a:ext cx="8640763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Klepnutím lze upravit styly předlohy textu.</a:t>
            </a:r>
          </a:p>
          <a:p>
            <a:pPr lvl="1"/>
            <a:r>
              <a:rPr lang="en-US" altLang="en-US"/>
              <a:t>Druhá úroveň</a:t>
            </a:r>
          </a:p>
          <a:p>
            <a:pPr lvl="2"/>
            <a:r>
              <a:rPr lang="en-US" altLang="en-US"/>
              <a:t>Třetí úroveň</a:t>
            </a:r>
          </a:p>
          <a:p>
            <a:pPr lvl="3"/>
            <a:r>
              <a:rPr lang="en-US" altLang="en-US"/>
              <a:t>Čtvrtá úroveň</a:t>
            </a:r>
          </a:p>
          <a:p>
            <a:pPr lvl="4"/>
            <a:r>
              <a:rPr lang="en-US" altLang="en-US"/>
              <a:t>Pátá úroveň</a:t>
            </a:r>
          </a:p>
        </p:txBody>
      </p:sp>
      <p:sp>
        <p:nvSpPr>
          <p:cNvPr id="247815" name="Rectangle 7">
            <a:extLst>
              <a:ext uri="{FF2B5EF4-FFF2-40B4-BE49-F238E27FC236}">
                <a16:creationId xmlns:a16="http://schemas.microsoft.com/office/drawing/2014/main" id="{58BB7DD4-C6B2-4BAC-AAF0-B248326F8C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" y="6524625"/>
            <a:ext cx="7848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FontTx/>
              <a:buNone/>
              <a:defRPr sz="1400" b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247816" name="Rectangle 8">
            <a:extLst>
              <a:ext uri="{FF2B5EF4-FFF2-40B4-BE49-F238E27FC236}">
                <a16:creationId xmlns:a16="http://schemas.microsoft.com/office/drawing/2014/main" id="{72E6EC5B-2576-465D-B726-6E69D58B315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8270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FontTx/>
              <a:buNone/>
              <a:defRPr sz="1400" b="0" smtClean="0">
                <a:solidFill>
                  <a:srgbClr val="FFFFFF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7D84B4D-CA99-4DE5-BBCD-20C05D77702D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  <p:sp>
        <p:nvSpPr>
          <p:cNvPr id="8201" name="Rectangle 9">
            <a:extLst>
              <a:ext uri="{FF2B5EF4-FFF2-40B4-BE49-F238E27FC236}">
                <a16:creationId xmlns:a16="http://schemas.microsoft.com/office/drawing/2014/main" id="{1ADFE45C-1E55-40CD-A1A2-397D1ECBF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115888"/>
            <a:ext cx="47625" cy="288925"/>
          </a:xfrm>
          <a:prstGeom prst="rect">
            <a:avLst/>
          </a:prstGeom>
          <a:solidFill>
            <a:srgbClr val="FE00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altLang="en-US" b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8202" name="Rectangle 11">
            <a:extLst>
              <a:ext uri="{FF2B5EF4-FFF2-40B4-BE49-F238E27FC236}">
                <a16:creationId xmlns:a16="http://schemas.microsoft.com/office/drawing/2014/main" id="{92A80CED-2083-4075-B994-A1329793E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5038" y="115888"/>
            <a:ext cx="49212" cy="288925"/>
          </a:xfrm>
          <a:prstGeom prst="rect">
            <a:avLst/>
          </a:prstGeom>
          <a:solidFill>
            <a:srgbClr val="1B8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8203" name="Rectangle 12">
            <a:extLst>
              <a:ext uri="{FF2B5EF4-FFF2-40B4-BE49-F238E27FC236}">
                <a16:creationId xmlns:a16="http://schemas.microsoft.com/office/drawing/2014/main" id="{B18DEB79-7B76-414A-B891-8BFBB3922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00" y="6530975"/>
            <a:ext cx="49213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75" r:id="rId1"/>
    <p:sldLayoutId id="2147485676" r:id="rId2"/>
    <p:sldLayoutId id="2147485677" r:id="rId3"/>
    <p:sldLayoutId id="2147485678" r:id="rId4"/>
    <p:sldLayoutId id="2147485679" r:id="rId5"/>
    <p:sldLayoutId id="2147485680" r:id="rId6"/>
    <p:sldLayoutId id="2147485681" r:id="rId7"/>
    <p:sldLayoutId id="2147485682" r:id="rId8"/>
    <p:sldLayoutId id="2147485683" r:id="rId9"/>
    <p:sldLayoutId id="2147485684" r:id="rId10"/>
    <p:sldLayoutId id="2147485685" r:id="rId11"/>
    <p:sldLayoutId id="2147485686" r:id="rId12"/>
    <p:sldLayoutId id="2147485687" r:id="rId13"/>
    <p:sldLayoutId id="2147485688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618594B-5740-413E-A2AE-A93F2149D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2763"/>
            <a:ext cx="9144000" cy="34925"/>
          </a:xfrm>
          <a:prstGeom prst="rect">
            <a:avLst/>
          </a:prstGeom>
          <a:solidFill>
            <a:schemeClr val="tx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19A77D7-7B9D-40E2-A9BA-DF4921605BF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97638"/>
            <a:ext cx="9144000" cy="360362"/>
          </a:xfrm>
          <a:prstGeom prst="rect">
            <a:avLst/>
          </a:prstGeom>
          <a:solidFill>
            <a:srgbClr val="1B8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DB0B59BE-523C-4625-AD45-B28E2109E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2763"/>
          </a:xfrm>
          <a:prstGeom prst="rect">
            <a:avLst/>
          </a:prstGeom>
          <a:solidFill>
            <a:schemeClr val="tx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E0429B5A-3597-4BA2-A9B7-A4ADB7C13A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-100013"/>
            <a:ext cx="8135938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Klepnutím lze upravit styl předlohy nadpisů.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E16B6F27-25AC-49FA-BCCA-BEB53BD0DD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765175"/>
            <a:ext cx="8640763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Klepnutím lze upravit styly předlohy textu.</a:t>
            </a:r>
          </a:p>
          <a:p>
            <a:pPr lvl="1"/>
            <a:r>
              <a:rPr lang="en-US" altLang="en-US"/>
              <a:t>Druhá úroveň</a:t>
            </a:r>
          </a:p>
          <a:p>
            <a:pPr lvl="2"/>
            <a:r>
              <a:rPr lang="en-US" altLang="en-US"/>
              <a:t>Třetí úroveň</a:t>
            </a:r>
          </a:p>
          <a:p>
            <a:pPr lvl="3"/>
            <a:r>
              <a:rPr lang="en-US" altLang="en-US"/>
              <a:t>Čtvrtá úroveň</a:t>
            </a:r>
          </a:p>
          <a:p>
            <a:pPr lvl="4"/>
            <a:r>
              <a:rPr lang="en-US" altLang="en-US"/>
              <a:t>Pátá úroveň</a:t>
            </a:r>
          </a:p>
        </p:txBody>
      </p:sp>
      <p:sp>
        <p:nvSpPr>
          <p:cNvPr id="247815" name="Rectangle 7">
            <a:extLst>
              <a:ext uri="{FF2B5EF4-FFF2-40B4-BE49-F238E27FC236}">
                <a16:creationId xmlns:a16="http://schemas.microsoft.com/office/drawing/2014/main" id="{25128C93-BD0A-436D-A7E9-187DDA72FFE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" y="6524625"/>
            <a:ext cx="7848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FontTx/>
              <a:buNone/>
              <a:defRPr sz="1400" b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247816" name="Rectangle 8">
            <a:extLst>
              <a:ext uri="{FF2B5EF4-FFF2-40B4-BE49-F238E27FC236}">
                <a16:creationId xmlns:a16="http://schemas.microsoft.com/office/drawing/2014/main" id="{14A7585B-7E94-4562-8F00-7B8A0577648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8270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FontTx/>
              <a:buNone/>
              <a:defRPr sz="1400" b="0" smtClean="0">
                <a:solidFill>
                  <a:srgbClr val="FFFFFF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2205364-87FF-4CCA-8CF1-5527A9CEC16A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/45</a:t>
            </a:r>
          </a:p>
        </p:txBody>
      </p:sp>
      <p:sp>
        <p:nvSpPr>
          <p:cNvPr id="9225" name="Rectangle 9">
            <a:extLst>
              <a:ext uri="{FF2B5EF4-FFF2-40B4-BE49-F238E27FC236}">
                <a16:creationId xmlns:a16="http://schemas.microsoft.com/office/drawing/2014/main" id="{C5C12B21-4545-48E2-A507-C5A993CC7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115888"/>
            <a:ext cx="47625" cy="288925"/>
          </a:xfrm>
          <a:prstGeom prst="rect">
            <a:avLst/>
          </a:prstGeom>
          <a:solidFill>
            <a:srgbClr val="FE00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altLang="en-US" b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9226" name="Rectangle 11">
            <a:extLst>
              <a:ext uri="{FF2B5EF4-FFF2-40B4-BE49-F238E27FC236}">
                <a16:creationId xmlns:a16="http://schemas.microsoft.com/office/drawing/2014/main" id="{4D5FAFAF-025A-4101-B74C-EC21FFB15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5038" y="115888"/>
            <a:ext cx="49212" cy="288925"/>
          </a:xfrm>
          <a:prstGeom prst="rect">
            <a:avLst/>
          </a:prstGeom>
          <a:solidFill>
            <a:srgbClr val="1B8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9227" name="Rectangle 12">
            <a:extLst>
              <a:ext uri="{FF2B5EF4-FFF2-40B4-BE49-F238E27FC236}">
                <a16:creationId xmlns:a16="http://schemas.microsoft.com/office/drawing/2014/main" id="{C211074C-7E54-41FD-90ED-5B6ED8A9F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500" y="6530975"/>
            <a:ext cx="49213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B9000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B9000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0">
              <a:solidFill>
                <a:srgbClr val="000000"/>
              </a:solidFill>
              <a:latin typeface="Cambri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89" r:id="rId1"/>
    <p:sldLayoutId id="2147485690" r:id="rId2"/>
    <p:sldLayoutId id="2147485691" r:id="rId3"/>
    <p:sldLayoutId id="2147485692" r:id="rId4"/>
    <p:sldLayoutId id="2147485693" r:id="rId5"/>
    <p:sldLayoutId id="2147485694" r:id="rId6"/>
    <p:sldLayoutId id="2147485695" r:id="rId7"/>
    <p:sldLayoutId id="2147485696" r:id="rId8"/>
    <p:sldLayoutId id="2147485697" r:id="rId9"/>
    <p:sldLayoutId id="2147485698" r:id="rId10"/>
    <p:sldLayoutId id="2147485699" r:id="rId11"/>
    <p:sldLayoutId id="2147485700" r:id="rId12"/>
    <p:sldLayoutId id="2147485701" r:id="rId13"/>
    <p:sldLayoutId id="2147485702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1B85B9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8.png"/><Relationship Id="rId4" Type="http://schemas.openxmlformats.org/officeDocument/2006/relationships/oleObject" Target="../embeddings/oleObject1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0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23.bin"/><Relationship Id="rId4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microsoft.com/office/2007/relationships/media" Target="../media/media2.WAV"/><Relationship Id="rId7" Type="http://schemas.openxmlformats.org/officeDocument/2006/relationships/image" Target="../media/image4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8.png"/><Relationship Id="rId5" Type="http://schemas.openxmlformats.org/officeDocument/2006/relationships/slideLayout" Target="../slideLayouts/slideLayout144.xml"/><Relationship Id="rId4" Type="http://schemas.openxmlformats.org/officeDocument/2006/relationships/audio" Target="../media/media2.WAV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microsoft.com/office/2007/relationships/media" Target="../media/media4.WAV"/><Relationship Id="rId7" Type="http://schemas.openxmlformats.org/officeDocument/2006/relationships/image" Target="../media/image52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51.png"/><Relationship Id="rId5" Type="http://schemas.openxmlformats.org/officeDocument/2006/relationships/slideLayout" Target="../slideLayouts/slideLayout144.xml"/><Relationship Id="rId4" Type="http://schemas.openxmlformats.org/officeDocument/2006/relationships/audio" Target="../media/media4.WAV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microsoft.com/office/2007/relationships/media" Target="../media/media6.WAV"/><Relationship Id="rId7" Type="http://schemas.openxmlformats.org/officeDocument/2006/relationships/image" Target="../media/image54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53.png"/><Relationship Id="rId5" Type="http://schemas.openxmlformats.org/officeDocument/2006/relationships/slideLayout" Target="../slideLayouts/slideLayout144.xml"/><Relationship Id="rId4" Type="http://schemas.openxmlformats.org/officeDocument/2006/relationships/audio" Target="../media/media6.WAV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9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13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0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00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0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7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7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00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00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00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7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16.png"/><Relationship Id="rId3" Type="http://schemas.openxmlformats.org/officeDocument/2006/relationships/oleObject" Target="../embeddings/oleObject8.bin"/><Relationship Id="rId21" Type="http://schemas.openxmlformats.org/officeDocument/2006/relationships/image" Target="../media/image13.png"/><Relationship Id="rId7" Type="http://schemas.openxmlformats.org/officeDocument/2006/relationships/image" Target="../media/image14.png"/><Relationship Id="rId12" Type="http://schemas.openxmlformats.org/officeDocument/2006/relationships/oleObject" Target="../embeddings/oleObject12.bin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6.bin"/><Relationship Id="rId20" Type="http://schemas.openxmlformats.org/officeDocument/2006/relationships/oleObject" Target="../embeddings/oleObject18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12.png"/><Relationship Id="rId19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oleObject" Target="../embeddings/oleObject10.bin"/><Relationship Id="rId1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>
            <a:extLst>
              <a:ext uri="{FF2B5EF4-FFF2-40B4-BE49-F238E27FC236}">
                <a16:creationId xmlns:a16="http://schemas.microsoft.com/office/drawing/2014/main" id="{B293BC08-EFBF-42D9-88B4-91361CECCE1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Speaker Recognition </a:t>
            </a:r>
            <a:br>
              <a:rPr lang="en-US" altLang="en-US" b="1"/>
            </a:br>
            <a:endParaRPr lang="cs-CZ" altLang="en-US" b="1"/>
          </a:p>
        </p:txBody>
      </p:sp>
      <p:sp>
        <p:nvSpPr>
          <p:cNvPr id="220163" name="Rectangle 3">
            <a:extLst>
              <a:ext uri="{FF2B5EF4-FFF2-40B4-BE49-F238E27FC236}">
                <a16:creationId xmlns:a16="http://schemas.microsoft.com/office/drawing/2014/main" id="{3EEBE1E8-FFF7-4D31-87D3-DE067287632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3694113"/>
            <a:ext cx="6877050" cy="2111375"/>
          </a:xfrm>
        </p:spPr>
        <p:txBody>
          <a:bodyPr/>
          <a:lstStyle/>
          <a:p>
            <a:pPr eaLnBrk="1" hangingPunct="1"/>
            <a:r>
              <a:rPr lang="en-US" altLang="en-US"/>
              <a:t>Old</a:t>
            </a:r>
            <a:r>
              <a:rPr lang="cs-CZ" altLang="en-US"/>
              <a:t>řich Plchot, </a:t>
            </a:r>
            <a:r>
              <a:rPr lang="cs-CZ" altLang="en-US" b="1"/>
              <a:t>Pavel Ma</a:t>
            </a:r>
            <a:r>
              <a:rPr lang="en-US" altLang="en-US" b="1"/>
              <a:t>t</a:t>
            </a:r>
            <a:r>
              <a:rPr lang="cs-CZ" altLang="en-US" b="1"/>
              <a:t>ějka </a:t>
            </a:r>
            <a:br>
              <a:rPr lang="en-US" altLang="en-US"/>
            </a:br>
            <a:r>
              <a:rPr lang="cs-CZ" altLang="en-US" sz="1600"/>
              <a:t>Speech@FIT, Brno University of Technology, Czech Republic</a:t>
            </a:r>
            <a:endParaRPr lang="en-US" altLang="en-US" sz="1600"/>
          </a:p>
          <a:p>
            <a:pPr eaLnBrk="1" hangingPunct="1"/>
            <a:r>
              <a:rPr lang="en-US" altLang="en-US" sz="1600"/>
              <a:t>{i</a:t>
            </a:r>
            <a:r>
              <a:rPr lang="cs-CZ" altLang="en-US" sz="1600"/>
              <a:t>plchot,</a:t>
            </a:r>
            <a:r>
              <a:rPr lang="en-US" altLang="en-US" sz="1600"/>
              <a:t>matejkap}@fit.vutbr.cz </a:t>
            </a:r>
            <a:br>
              <a:rPr lang="en-US" altLang="en-US" sz="1600"/>
            </a:br>
            <a:endParaRPr lang="cs-CZ" altLang="en-US" sz="1600"/>
          </a:p>
        </p:txBody>
      </p:sp>
      <p:sp>
        <p:nvSpPr>
          <p:cNvPr id="220164" name="Text Box 4">
            <a:extLst>
              <a:ext uri="{FF2B5EF4-FFF2-40B4-BE49-F238E27FC236}">
                <a16:creationId xmlns:a16="http://schemas.microsoft.com/office/drawing/2014/main" id="{1EEE7521-1F5C-4E8A-9918-EB9C58B1A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37125"/>
            <a:ext cx="6858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cs-CZ" altLang="en-US" sz="1400" b="0">
              <a:solidFill>
                <a:schemeClr val="bg2"/>
              </a:solidFill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chemeClr val="bg2"/>
                </a:solidFill>
              </a:rPr>
              <a:t>Brno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ástupný symbol pro zápatí 4">
            <a:extLst>
              <a:ext uri="{FF2B5EF4-FFF2-40B4-BE49-F238E27FC236}">
                <a16:creationId xmlns:a16="http://schemas.microsoft.com/office/drawing/2014/main" id="{0C17BF23-6451-456B-A1A7-8DABE7F46B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Speaker Recognition	</a:t>
            </a:r>
          </a:p>
        </p:txBody>
      </p:sp>
      <p:sp>
        <p:nvSpPr>
          <p:cNvPr id="229379" name="Zástupný symbol pro číslo snímku 5">
            <a:extLst>
              <a:ext uri="{FF2B5EF4-FFF2-40B4-BE49-F238E27FC236}">
                <a16:creationId xmlns:a16="http://schemas.microsoft.com/office/drawing/2014/main" id="{067E7940-D45E-4C37-B456-550E9E12D7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E820AE-23F5-4DE9-8283-CB375D8BAD2E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29380" name="Rectangle 2">
            <a:extLst>
              <a:ext uri="{FF2B5EF4-FFF2-40B4-BE49-F238E27FC236}">
                <a16:creationId xmlns:a16="http://schemas.microsoft.com/office/drawing/2014/main" id="{1C3E0E62-42B5-4674-A7A6-C19D9F2734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Features for Speaker Recognition</a:t>
            </a:r>
            <a:endParaRPr lang="cs-CZ" altLang="en-US"/>
          </a:p>
        </p:txBody>
      </p:sp>
      <p:sp>
        <p:nvSpPr>
          <p:cNvPr id="229381" name="Rectangle 3">
            <a:extLst>
              <a:ext uri="{FF2B5EF4-FFF2-40B4-BE49-F238E27FC236}">
                <a16:creationId xmlns:a16="http://schemas.microsoft.com/office/drawing/2014/main" id="{473D4B7D-BFBC-4968-B3BB-C3832C57E10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765175"/>
            <a:ext cx="8496300" cy="5688013"/>
          </a:xfrm>
        </p:spPr>
        <p:txBody>
          <a:bodyPr/>
          <a:lstStyle/>
          <a:p>
            <a:pPr eaLnBrk="1" hangingPunct="1"/>
            <a:r>
              <a:rPr lang="en-US" altLang="en-US" sz="2200"/>
              <a:t>Humans use several levels of perceptual cues for speaker recognition</a:t>
            </a:r>
          </a:p>
          <a:p>
            <a:pPr eaLnBrk="1" hangingPunct="1"/>
            <a:endParaRPr lang="en-US" altLang="en-US" sz="2200"/>
          </a:p>
          <a:p>
            <a:pPr eaLnBrk="1" hangingPunct="1"/>
            <a:endParaRPr lang="en-US" altLang="en-US" sz="2200"/>
          </a:p>
          <a:p>
            <a:pPr eaLnBrk="1" hangingPunct="1"/>
            <a:endParaRPr lang="en-US" altLang="en-US" sz="2200"/>
          </a:p>
          <a:p>
            <a:pPr eaLnBrk="1" hangingPunct="1"/>
            <a:endParaRPr lang="en-US" altLang="en-US" sz="2200"/>
          </a:p>
          <a:p>
            <a:pPr eaLnBrk="1" hangingPunct="1"/>
            <a:endParaRPr lang="en-US" altLang="en-US" sz="2200"/>
          </a:p>
          <a:p>
            <a:pPr eaLnBrk="1" hangingPunct="1"/>
            <a:endParaRPr lang="en-US" altLang="en-US" sz="2200"/>
          </a:p>
          <a:p>
            <a:pPr eaLnBrk="1" hangingPunct="1"/>
            <a:endParaRPr lang="en-US" altLang="en-US" sz="2200"/>
          </a:p>
          <a:p>
            <a:pPr eaLnBrk="1" hangingPunct="1"/>
            <a:endParaRPr lang="en-US" altLang="en-US" sz="2200"/>
          </a:p>
          <a:p>
            <a:pPr eaLnBrk="1" hangingPunct="1"/>
            <a:endParaRPr lang="en-US" altLang="en-US" sz="2200"/>
          </a:p>
          <a:p>
            <a:pPr eaLnBrk="1" hangingPunct="1"/>
            <a:endParaRPr lang="en-US" altLang="en-US" sz="2200"/>
          </a:p>
          <a:p>
            <a:pPr eaLnBrk="1" hangingPunct="1"/>
            <a:endParaRPr lang="en-US" altLang="en-US" sz="2200"/>
          </a:p>
          <a:p>
            <a:pPr eaLnBrk="1" hangingPunct="1"/>
            <a:r>
              <a:rPr lang="en-US" altLang="en-US" sz="2200"/>
              <a:t>There are no exclusive speaker identity clues</a:t>
            </a:r>
            <a:endParaRPr lang="cs-CZ" altLang="en-US" sz="2200"/>
          </a:p>
        </p:txBody>
      </p:sp>
      <p:graphicFrame>
        <p:nvGraphicFramePr>
          <p:cNvPr id="323632" name="Group 48">
            <a:extLst>
              <a:ext uri="{FF2B5EF4-FFF2-40B4-BE49-F238E27FC236}">
                <a16:creationId xmlns:a16="http://schemas.microsoft.com/office/drawing/2014/main" id="{4B47E012-28E7-4C7B-BD70-7532A9DA7FFC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835150" y="2430463"/>
          <a:ext cx="5327650" cy="3017838"/>
        </p:xfrm>
        <a:graphic>
          <a:graphicData uri="http://schemas.openxmlformats.org/drawingml/2006/table">
            <a:tbl>
              <a:tblPr/>
              <a:tblGrid>
                <a:gridCol w="2665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2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59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Semantics, idiolect, pronunciations, idiosyncrasies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Socio-economic status, education, place of birth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9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Prosodics, rhythm, speed intonation, volume modulation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Personality type, parental influence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9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Acoustic aspects of speech, nasal, deep, breathy, rough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Anatomical structure of vocal apparatus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9396" name="AutoShape 37">
            <a:extLst>
              <a:ext uri="{FF2B5EF4-FFF2-40B4-BE49-F238E27FC236}">
                <a16:creationId xmlns:a16="http://schemas.microsoft.com/office/drawing/2014/main" id="{A53B9293-8B92-48E1-9221-DCE152CF78A7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252412" y="3716338"/>
            <a:ext cx="2305050" cy="4318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0" scaled="1"/>
          </a:gradFill>
          <a:ln w="25400" algn="ctr">
            <a:solidFill>
              <a:schemeClr val="tx1"/>
            </a:solidFill>
            <a:miter lim="800000"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3623" name="Text Box 39">
            <a:extLst>
              <a:ext uri="{FF2B5EF4-FFF2-40B4-BE49-F238E27FC236}">
                <a16:creationId xmlns:a16="http://schemas.microsoft.com/office/drawing/2014/main" id="{D4163124-7786-4999-A9EF-77B397180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1628775"/>
            <a:ext cx="5184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00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Hierarchy of Perceptual Cues</a:t>
            </a:r>
            <a:endParaRPr lang="cs-CZ" sz="2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29398" name="Text Box 40">
            <a:extLst>
              <a:ext uri="{FF2B5EF4-FFF2-40B4-BE49-F238E27FC236}">
                <a16:creationId xmlns:a16="http://schemas.microsoft.com/office/drawing/2014/main" id="{014F3361-92D2-4E75-AFBF-9753AF2FC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1995488"/>
            <a:ext cx="1746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969696"/>
                </a:solidFill>
                <a:latin typeface="Arial" panose="020B0604020202020204" pitchFamily="34" charset="0"/>
              </a:rPr>
              <a:t>High-level cues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969696"/>
                </a:solidFill>
                <a:latin typeface="Arial" panose="020B0604020202020204" pitchFamily="34" charset="0"/>
              </a:rPr>
              <a:t>(learned traits)</a:t>
            </a:r>
            <a:endParaRPr lang="cs-CZ" altLang="en-US" sz="1800" b="0">
              <a:solidFill>
                <a:srgbClr val="969696"/>
              </a:solidFill>
              <a:latin typeface="Arial" panose="020B0604020202020204" pitchFamily="34" charset="0"/>
            </a:endParaRPr>
          </a:p>
        </p:txBody>
      </p:sp>
      <p:sp>
        <p:nvSpPr>
          <p:cNvPr id="229399" name="Text Box 41">
            <a:extLst>
              <a:ext uri="{FF2B5EF4-FFF2-40B4-BE49-F238E27FC236}">
                <a16:creationId xmlns:a16="http://schemas.microsoft.com/office/drawing/2014/main" id="{E26AEEE8-4F63-4534-A8BF-D83B03E8E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5091113"/>
            <a:ext cx="1720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969696"/>
                </a:solidFill>
                <a:latin typeface="Arial" panose="020B0604020202020204" pitchFamily="34" charset="0"/>
              </a:rPr>
              <a:t>Low-level cues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969696"/>
                </a:solidFill>
                <a:latin typeface="Arial" panose="020B0604020202020204" pitchFamily="34" charset="0"/>
              </a:rPr>
              <a:t>(physical traits)</a:t>
            </a:r>
            <a:endParaRPr lang="cs-CZ" altLang="en-US" sz="1800" b="0">
              <a:solidFill>
                <a:srgbClr val="969696"/>
              </a:solidFill>
              <a:latin typeface="Arial" panose="020B0604020202020204" pitchFamily="34" charset="0"/>
            </a:endParaRPr>
          </a:p>
        </p:txBody>
      </p:sp>
      <p:sp>
        <p:nvSpPr>
          <p:cNvPr id="229400" name="AutoShape 42">
            <a:extLst>
              <a:ext uri="{FF2B5EF4-FFF2-40B4-BE49-F238E27FC236}">
                <a16:creationId xmlns:a16="http://schemas.microsoft.com/office/drawing/2014/main" id="{558692F8-C144-4EA1-A0E6-468E17054173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7015163" y="3709988"/>
            <a:ext cx="2305050" cy="4318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0" scaled="1"/>
          </a:gradFill>
          <a:ln w="25400" algn="ctr">
            <a:solidFill>
              <a:schemeClr val="tx1"/>
            </a:solidFill>
            <a:miter lim="800000"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01" name="Text Box 43">
            <a:extLst>
              <a:ext uri="{FF2B5EF4-FFF2-40B4-BE49-F238E27FC236}">
                <a16:creationId xmlns:a16="http://schemas.microsoft.com/office/drawing/2014/main" id="{CD43FBC7-B375-4E98-BA2E-6BC708DD1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1844675"/>
            <a:ext cx="15176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969696"/>
                </a:solidFill>
                <a:latin typeface="Arial" panose="020B0604020202020204" pitchFamily="34" charset="0"/>
              </a:rPr>
              <a:t>Difficult 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969696"/>
                </a:solidFill>
                <a:latin typeface="Arial" panose="020B0604020202020204" pitchFamily="34" charset="0"/>
              </a:rPr>
              <a:t>automatically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969696"/>
                </a:solidFill>
                <a:latin typeface="Arial" panose="020B0604020202020204" pitchFamily="34" charset="0"/>
              </a:rPr>
              <a:t>extract</a:t>
            </a:r>
          </a:p>
        </p:txBody>
      </p:sp>
      <p:sp>
        <p:nvSpPr>
          <p:cNvPr id="229402" name="Text Box 44">
            <a:extLst>
              <a:ext uri="{FF2B5EF4-FFF2-40B4-BE49-F238E27FC236}">
                <a16:creationId xmlns:a16="http://schemas.microsoft.com/office/drawing/2014/main" id="{55346540-4A4B-4C31-B50A-A5AD03C7A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8075" y="5084763"/>
            <a:ext cx="15811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969696"/>
                </a:solidFill>
                <a:latin typeface="Arial" panose="020B0604020202020204" pitchFamily="34" charset="0"/>
              </a:rPr>
              <a:t>Easy to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969696"/>
                </a:solidFill>
                <a:latin typeface="Arial" panose="020B0604020202020204" pitchFamily="34" charset="0"/>
              </a:rPr>
              <a:t>automatically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969696"/>
                </a:solidFill>
                <a:latin typeface="Arial" panose="020B0604020202020204" pitchFamily="34" charset="0"/>
              </a:rPr>
              <a:t>extract</a:t>
            </a:r>
            <a:endParaRPr lang="cs-CZ" altLang="en-US" sz="1800" b="0">
              <a:solidFill>
                <a:srgbClr val="96969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5BA7D6AC-DCD4-4E91-8A17-4003D541EB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Speaker Recognition	</a:t>
            </a:r>
          </a:p>
        </p:txBody>
      </p:sp>
      <p:sp>
        <p:nvSpPr>
          <p:cNvPr id="230403" name="Zástupný symbol pro číslo snímku 5">
            <a:extLst>
              <a:ext uri="{FF2B5EF4-FFF2-40B4-BE49-F238E27FC236}">
                <a16:creationId xmlns:a16="http://schemas.microsoft.com/office/drawing/2014/main" id="{C39C30A7-149E-4FEC-A91A-8E2AC866EB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375E9A-8E7A-4BD5-BFD0-0EA57954FE90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30404" name="Rectangle 2">
            <a:extLst>
              <a:ext uri="{FF2B5EF4-FFF2-40B4-BE49-F238E27FC236}">
                <a16:creationId xmlns:a16="http://schemas.microsoft.com/office/drawing/2014/main" id="{98F46D65-87E3-44A7-838A-5534570206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Features for Speaker Recognition</a:t>
            </a:r>
            <a:endParaRPr lang="cs-CZ" altLang="en-US"/>
          </a:p>
        </p:txBody>
      </p:sp>
      <p:sp>
        <p:nvSpPr>
          <p:cNvPr id="230405" name="Rectangle 3">
            <a:extLst>
              <a:ext uri="{FF2B5EF4-FFF2-40B4-BE49-F238E27FC236}">
                <a16:creationId xmlns:a16="http://schemas.microsoft.com/office/drawing/2014/main" id="{33A81624-162F-4E4D-AFCE-35D3FF3E639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836613"/>
            <a:ext cx="8820150" cy="5329237"/>
          </a:xfrm>
        </p:spPr>
        <p:txBody>
          <a:bodyPr/>
          <a:lstStyle/>
          <a:p>
            <a:pPr eaLnBrk="1" hangingPunct="1"/>
            <a:r>
              <a:rPr lang="en-US" altLang="en-US" sz="2200"/>
              <a:t>Desirable attributes of features for an automatic system (Wolf 72)</a:t>
            </a:r>
          </a:p>
          <a:p>
            <a:pPr eaLnBrk="1" hangingPunct="1"/>
            <a:endParaRPr lang="en-US" altLang="en-US" sz="2200"/>
          </a:p>
          <a:p>
            <a:pPr eaLnBrk="1" hangingPunct="1"/>
            <a:endParaRPr lang="en-US" altLang="en-US" sz="2200"/>
          </a:p>
          <a:p>
            <a:pPr eaLnBrk="1" hangingPunct="1"/>
            <a:endParaRPr lang="en-US" altLang="en-US" sz="2200"/>
          </a:p>
          <a:p>
            <a:pPr eaLnBrk="1" hangingPunct="1"/>
            <a:endParaRPr lang="en-US" altLang="en-US" sz="2200"/>
          </a:p>
          <a:p>
            <a:pPr eaLnBrk="1" hangingPunct="1"/>
            <a:endParaRPr lang="en-US" altLang="en-US" sz="2200"/>
          </a:p>
          <a:p>
            <a:pPr eaLnBrk="1" hangingPunct="1"/>
            <a:endParaRPr lang="en-US" altLang="en-US" sz="2200"/>
          </a:p>
          <a:p>
            <a:pPr eaLnBrk="1" hangingPunct="1"/>
            <a:endParaRPr lang="en-US" altLang="en-US" sz="2200"/>
          </a:p>
          <a:p>
            <a:pPr eaLnBrk="1" hangingPunct="1"/>
            <a:endParaRPr lang="en-US" altLang="en-US" sz="2200"/>
          </a:p>
          <a:p>
            <a:pPr eaLnBrk="1" hangingPunct="1"/>
            <a:endParaRPr lang="en-US" altLang="en-US" sz="2200"/>
          </a:p>
          <a:p>
            <a:pPr eaLnBrk="1" hangingPunct="1"/>
            <a:r>
              <a:rPr lang="en-US" altLang="en-US" sz="2200"/>
              <a:t>No features has all these attributes</a:t>
            </a:r>
          </a:p>
          <a:p>
            <a:pPr eaLnBrk="1" hangingPunct="1"/>
            <a:r>
              <a:rPr lang="en-US" altLang="en-US" sz="2200"/>
              <a:t>Features derived from spectrum of speech have proven to be the most effective in automatic systems</a:t>
            </a:r>
            <a:endParaRPr lang="cs-CZ" altLang="en-US" sz="2200"/>
          </a:p>
        </p:txBody>
      </p:sp>
      <p:sp>
        <p:nvSpPr>
          <p:cNvPr id="230406" name="Text Box 20">
            <a:extLst>
              <a:ext uri="{FF2B5EF4-FFF2-40B4-BE49-F238E27FC236}">
                <a16:creationId xmlns:a16="http://schemas.microsoft.com/office/drawing/2014/main" id="{CB9715F5-4352-40BE-B932-3DBBD377F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3" y="1736725"/>
            <a:ext cx="1241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Arial" panose="020B0604020202020204" pitchFamily="34" charset="0"/>
              </a:rPr>
              <a:t>Practical</a:t>
            </a:r>
            <a:endParaRPr lang="cs-CZ" altLang="en-US" sz="20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30407" name="Text Box 21">
            <a:extLst>
              <a:ext uri="{FF2B5EF4-FFF2-40B4-BE49-F238E27FC236}">
                <a16:creationId xmlns:a16="http://schemas.microsoft.com/office/drawing/2014/main" id="{68976CD8-01B9-4F5B-B8CC-AB15BCB8F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862388"/>
            <a:ext cx="1031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Arial" panose="020B0604020202020204" pitchFamily="34" charset="0"/>
              </a:rPr>
              <a:t>Secure</a:t>
            </a:r>
            <a:endParaRPr lang="cs-CZ" altLang="en-US" sz="20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30408" name="Text Box 26">
            <a:extLst>
              <a:ext uri="{FF2B5EF4-FFF2-40B4-BE49-F238E27FC236}">
                <a16:creationId xmlns:a16="http://schemas.microsoft.com/office/drawing/2014/main" id="{A6F63DC4-497B-4ADE-A4B8-BCE68B25B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557338"/>
            <a:ext cx="6937375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Occur naturally and frequently in speech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Easily measurable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Not change over time or be affected by speaker health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Not be affected by reasonable background noise nor depend on specific transmission characteristics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Not be subject to mimicry</a:t>
            </a:r>
            <a:endParaRPr lang="cs-CZ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30409" name="Text Box 27">
            <a:extLst>
              <a:ext uri="{FF2B5EF4-FFF2-40B4-BE49-F238E27FC236}">
                <a16:creationId xmlns:a16="http://schemas.microsoft.com/office/drawing/2014/main" id="{6AFAF488-C96B-4409-A488-89BFC18C1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684463"/>
            <a:ext cx="1060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  <a:latin typeface="Arial" panose="020B0604020202020204" pitchFamily="34" charset="0"/>
              </a:rPr>
              <a:t>Robust</a:t>
            </a:r>
            <a:endParaRPr lang="cs-CZ" altLang="en-US" sz="20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zápatí 5">
            <a:extLst>
              <a:ext uri="{FF2B5EF4-FFF2-40B4-BE49-F238E27FC236}">
                <a16:creationId xmlns:a16="http://schemas.microsoft.com/office/drawing/2014/main" id="{96D0F3E8-5954-4090-AF4C-307A0DA08C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Speaker Recognition	</a:t>
            </a:r>
          </a:p>
        </p:txBody>
      </p:sp>
      <p:sp>
        <p:nvSpPr>
          <p:cNvPr id="231427" name="Zástupný symbol pro číslo snímku 6">
            <a:extLst>
              <a:ext uri="{FF2B5EF4-FFF2-40B4-BE49-F238E27FC236}">
                <a16:creationId xmlns:a16="http://schemas.microsoft.com/office/drawing/2014/main" id="{60F1A7D3-06EE-4D10-93DD-1D74910ED6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3BDF4D-5F09-4F22-A047-46BE497B2902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31428" name="Rectangle 2">
            <a:extLst>
              <a:ext uri="{FF2B5EF4-FFF2-40B4-BE49-F238E27FC236}">
                <a16:creationId xmlns:a16="http://schemas.microsoft.com/office/drawing/2014/main" id="{5405F181-7CE8-4E5A-9947-29AC7202FF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Speech production</a:t>
            </a:r>
            <a:endParaRPr lang="cs-CZ" altLang="en-US"/>
          </a:p>
        </p:txBody>
      </p:sp>
      <p:pic>
        <p:nvPicPr>
          <p:cNvPr id="231429" name="Picture 6" descr="vocalTractLabels">
            <a:extLst>
              <a:ext uri="{FF2B5EF4-FFF2-40B4-BE49-F238E27FC236}">
                <a16:creationId xmlns:a16="http://schemas.microsoft.com/office/drawing/2014/main" id="{AE96FEF8-072D-4ED0-89D9-D311CA513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38" y="1268413"/>
            <a:ext cx="4202112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1430" name="Object 11">
            <a:extLst>
              <a:ext uri="{FF2B5EF4-FFF2-40B4-BE49-F238E27FC236}">
                <a16:creationId xmlns:a16="http://schemas.microsoft.com/office/drawing/2014/main" id="{80E3B4C2-89F6-48D9-B0A7-8F0DAD9AF5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650" y="3757613"/>
          <a:ext cx="4392613" cy="240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57" name="Image" r:id="rId4" imgW="6146032" imgH="6831746" progId="Photoshop.Image.11">
                  <p:embed/>
                </p:oleObj>
              </mc:Choice>
              <mc:Fallback>
                <p:oleObj name="Image" r:id="rId4" imgW="6146032" imgH="6831746" progId="Photoshop.Image.11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757613"/>
                        <a:ext cx="4392613" cy="2408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31" name="Object 16">
            <a:extLst>
              <a:ext uri="{FF2B5EF4-FFF2-40B4-BE49-F238E27FC236}">
                <a16:creationId xmlns:a16="http://schemas.microsoft.com/office/drawing/2014/main" id="{6EF8FCD8-B1C5-4450-B56D-CA8184184341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684213" y="1844675"/>
          <a:ext cx="4244975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58" name="Image" r:id="rId6" imgW="5396825" imgH="1244006" progId="Photoshop.Image.11">
                  <p:embed/>
                </p:oleObj>
              </mc:Choice>
              <mc:Fallback>
                <p:oleObj name="Image" r:id="rId6" imgW="5396825" imgH="1244006" progId="Photoshop.Image.11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844675"/>
                        <a:ext cx="4244975" cy="97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lg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1432" name="Text Box 19">
            <a:extLst>
              <a:ext uri="{FF2B5EF4-FFF2-40B4-BE49-F238E27FC236}">
                <a16:creationId xmlns:a16="http://schemas.microsoft.com/office/drawing/2014/main" id="{07F68DA1-ED98-45CC-AECB-168E6104B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3" y="1316038"/>
            <a:ext cx="1860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Arial" panose="020B0604020202020204" pitchFamily="34" charset="0"/>
              </a:rPr>
              <a:t>Glottal pulses</a:t>
            </a:r>
            <a:endParaRPr lang="cs-CZ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31433" name="Text Box 20">
            <a:extLst>
              <a:ext uri="{FF2B5EF4-FFF2-40B4-BE49-F238E27FC236}">
                <a16:creationId xmlns:a16="http://schemas.microsoft.com/office/drawing/2014/main" id="{AEB67D08-58F0-4F4D-9479-054626A75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3" y="3379788"/>
            <a:ext cx="189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Arial" panose="020B0604020202020204" pitchFamily="34" charset="0"/>
              </a:rPr>
              <a:t>Speech signal</a:t>
            </a:r>
            <a:endParaRPr lang="cs-CZ" altLang="en-U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31434" name="Text Box 22">
            <a:extLst>
              <a:ext uri="{FF2B5EF4-FFF2-40B4-BE49-F238E27FC236}">
                <a16:creationId xmlns:a16="http://schemas.microsoft.com/office/drawing/2014/main" id="{C931595A-5BB0-4358-8288-39B23ED39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92150"/>
            <a:ext cx="7107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Speech production model: anatomical structure</a:t>
            </a:r>
            <a:endParaRPr lang="cs-CZ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31435" name="Line 23">
            <a:extLst>
              <a:ext uri="{FF2B5EF4-FFF2-40B4-BE49-F238E27FC236}">
                <a16:creationId xmlns:a16="http://schemas.microsoft.com/office/drawing/2014/main" id="{4E9A0B63-376D-4F37-B993-F0CC0163D2D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650" y="2997200"/>
            <a:ext cx="3960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36" name="Text Box 24">
            <a:extLst>
              <a:ext uri="{FF2B5EF4-FFF2-40B4-BE49-F238E27FC236}">
                <a16:creationId xmlns:a16="http://schemas.microsoft.com/office/drawing/2014/main" id="{3CF54843-5E5B-4A62-9D87-03345AB4E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988" y="3021013"/>
            <a:ext cx="1144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  <a:latin typeface="Arial" panose="020B0604020202020204" pitchFamily="34" charset="0"/>
              </a:rPr>
              <a:t>Time (sec)</a:t>
            </a:r>
            <a:endParaRPr lang="cs-CZ" altLang="en-US" sz="16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31437" name="Line 25">
            <a:extLst>
              <a:ext uri="{FF2B5EF4-FFF2-40B4-BE49-F238E27FC236}">
                <a16:creationId xmlns:a16="http://schemas.microsoft.com/office/drawing/2014/main" id="{508B41D8-645B-463B-AC72-70816FD7D05A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650" y="6164263"/>
            <a:ext cx="3960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38" name="Text Box 26">
            <a:extLst>
              <a:ext uri="{FF2B5EF4-FFF2-40B4-BE49-F238E27FC236}">
                <a16:creationId xmlns:a16="http://schemas.microsoft.com/office/drawing/2014/main" id="{0DF3F0C3-0382-415D-A02C-85669D614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988" y="6188075"/>
            <a:ext cx="1144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  <a:latin typeface="Arial" panose="020B0604020202020204" pitchFamily="34" charset="0"/>
              </a:rPr>
              <a:t>Time (sec)</a:t>
            </a:r>
            <a:endParaRPr lang="cs-CZ" altLang="en-US" sz="16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zápatí 3">
            <a:extLst>
              <a:ext uri="{FF2B5EF4-FFF2-40B4-BE49-F238E27FC236}">
                <a16:creationId xmlns:a16="http://schemas.microsoft.com/office/drawing/2014/main" id="{17017388-57FB-4040-8A3D-C5475EF7F8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Speaker Recognition	</a:t>
            </a:r>
          </a:p>
        </p:txBody>
      </p:sp>
      <p:sp>
        <p:nvSpPr>
          <p:cNvPr id="232451" name="Zástupný symbol pro číslo snímku 4">
            <a:extLst>
              <a:ext uri="{FF2B5EF4-FFF2-40B4-BE49-F238E27FC236}">
                <a16:creationId xmlns:a16="http://schemas.microsoft.com/office/drawing/2014/main" id="{16407358-64D0-4622-8CE8-E92FE2C52D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B27AB1-F688-4729-B0EF-D152A8B05D68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32452" name="Rectangle 2">
            <a:extLst>
              <a:ext uri="{FF2B5EF4-FFF2-40B4-BE49-F238E27FC236}">
                <a16:creationId xmlns:a16="http://schemas.microsoft.com/office/drawing/2014/main" id="{4239FB56-B562-4D12-A091-8FA54729FF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Audio Analysis</a:t>
            </a:r>
            <a:endParaRPr lang="cs-CZ" altLang="en-US"/>
          </a:p>
        </p:txBody>
      </p:sp>
      <p:graphicFrame>
        <p:nvGraphicFramePr>
          <p:cNvPr id="232453" name="Object 3">
            <a:extLst>
              <a:ext uri="{FF2B5EF4-FFF2-40B4-BE49-F238E27FC236}">
                <a16:creationId xmlns:a16="http://schemas.microsoft.com/office/drawing/2014/main" id="{97E674A3-6C18-4215-8594-9E9347D15E5C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52413" y="788988"/>
          <a:ext cx="8640762" cy="532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73" name="Image" r:id="rId3" imgW="13104762" imgH="8076190" progId="Photoshop.Image.11">
                  <p:embed/>
                </p:oleObj>
              </mc:Choice>
              <mc:Fallback>
                <p:oleObj name="Image" r:id="rId3" imgW="13104762" imgH="8076190" progId="Photoshop.Image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788988"/>
                        <a:ext cx="8640762" cy="532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lg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2454" name="Text Box 4">
            <a:extLst>
              <a:ext uri="{FF2B5EF4-FFF2-40B4-BE49-F238E27FC236}">
                <a16:creationId xmlns:a16="http://schemas.microsoft.com/office/drawing/2014/main" id="{52AA1A02-1E5C-4DDE-A150-F95C0E647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2175" y="5661025"/>
            <a:ext cx="1217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Energy</a:t>
            </a:r>
            <a:endParaRPr lang="cs-CZ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32455" name="Text Box 5">
            <a:extLst>
              <a:ext uri="{FF2B5EF4-FFF2-40B4-BE49-F238E27FC236}">
                <a16:creationId xmlns:a16="http://schemas.microsoft.com/office/drawing/2014/main" id="{4FC1E114-2B7C-447D-A44B-92C8FCF38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5050" y="4389438"/>
            <a:ext cx="928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Pitch</a:t>
            </a:r>
            <a:endParaRPr lang="cs-CZ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32456" name="Text Box 6">
            <a:extLst>
              <a:ext uri="{FF2B5EF4-FFF2-40B4-BE49-F238E27FC236}">
                <a16:creationId xmlns:a16="http://schemas.microsoft.com/office/drawing/2014/main" id="{62819090-45AD-44EA-A3BA-294F291AC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2733675"/>
            <a:ext cx="3716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Spectrogram + formants</a:t>
            </a:r>
            <a:endParaRPr lang="cs-CZ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32457" name="Text Box 7">
            <a:extLst>
              <a:ext uri="{FF2B5EF4-FFF2-40B4-BE49-F238E27FC236}">
                <a16:creationId xmlns:a16="http://schemas.microsoft.com/office/drawing/2014/main" id="{78691C32-F0D0-4CD2-B3A3-FF87E244F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765175"/>
            <a:ext cx="104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Audio</a:t>
            </a:r>
            <a:endParaRPr lang="cs-CZ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335886" name="Group 14">
            <a:extLst>
              <a:ext uri="{FF2B5EF4-FFF2-40B4-BE49-F238E27FC236}">
                <a16:creationId xmlns:a16="http://schemas.microsoft.com/office/drawing/2014/main" id="{15DFDC50-9FE2-4D41-9977-1F07B9DA6C84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836613"/>
            <a:ext cx="5243512" cy="4248150"/>
            <a:chOff x="975" y="482"/>
            <a:chExt cx="3303" cy="2676"/>
          </a:xfrm>
        </p:grpSpPr>
        <p:pic>
          <p:nvPicPr>
            <p:cNvPr id="232460" name="Picture 8" descr="spectrum">
              <a:extLst>
                <a:ext uri="{FF2B5EF4-FFF2-40B4-BE49-F238E27FC236}">
                  <a16:creationId xmlns:a16="http://schemas.microsoft.com/office/drawing/2014/main" id="{CE7E65CB-A8EF-49BD-99FD-156647749E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1570"/>
              <a:ext cx="2532" cy="1584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2461" name="Rectangle 10">
              <a:extLst>
                <a:ext uri="{FF2B5EF4-FFF2-40B4-BE49-F238E27FC236}">
                  <a16:creationId xmlns:a16="http://schemas.microsoft.com/office/drawing/2014/main" id="{31F0B8C2-3615-4980-9BCF-9DEB8C1D6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482"/>
              <a:ext cx="181" cy="1043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miter lim="800000"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2462" name="Line 11">
              <a:extLst>
                <a:ext uri="{FF2B5EF4-FFF2-40B4-BE49-F238E27FC236}">
                  <a16:creationId xmlns:a16="http://schemas.microsoft.com/office/drawing/2014/main" id="{79586081-B6CA-4B02-B1DB-48C3D2E354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482"/>
              <a:ext cx="590" cy="10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463" name="Line 12">
              <a:extLst>
                <a:ext uri="{FF2B5EF4-FFF2-40B4-BE49-F238E27FC236}">
                  <a16:creationId xmlns:a16="http://schemas.microsoft.com/office/drawing/2014/main" id="{8C0E2EFA-291C-48F4-9796-B81F995949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1526"/>
              <a:ext cx="590" cy="163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35881" name="Picture 9" descr="spectrum1">
            <a:extLst>
              <a:ext uri="{FF2B5EF4-FFF2-40B4-BE49-F238E27FC236}">
                <a16:creationId xmlns:a16="http://schemas.microsoft.com/office/drawing/2014/main" id="{756A71B4-1397-41DF-A753-7418C62B5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570163"/>
            <a:ext cx="40195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Zástupný symbol pro zápatí 3">
            <a:extLst>
              <a:ext uri="{FF2B5EF4-FFF2-40B4-BE49-F238E27FC236}">
                <a16:creationId xmlns:a16="http://schemas.microsoft.com/office/drawing/2014/main" id="{3716A7ED-38C7-4F4B-83DD-E76AA2EC43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Speaker Recognition	</a:t>
            </a:r>
          </a:p>
        </p:txBody>
      </p:sp>
      <p:sp>
        <p:nvSpPr>
          <p:cNvPr id="233475" name="Zástupný symbol pro číslo snímku 4">
            <a:extLst>
              <a:ext uri="{FF2B5EF4-FFF2-40B4-BE49-F238E27FC236}">
                <a16:creationId xmlns:a16="http://schemas.microsoft.com/office/drawing/2014/main" id="{AC945D3E-41E1-4B34-A09D-0847EBBB80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45B723-F26F-49B0-8084-F37A6C946B2A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33476" name="Text Box 77">
            <a:extLst>
              <a:ext uri="{FF2B5EF4-FFF2-40B4-BE49-F238E27FC236}">
                <a16:creationId xmlns:a16="http://schemas.microsoft.com/office/drawing/2014/main" id="{982C64B8-E9B5-4062-BC07-7AD51EDA6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5975" y="3255963"/>
            <a:ext cx="673100" cy="182880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  <a:latin typeface="Arial" panose="020B0604020202020204" pitchFamily="34" charset="0"/>
              </a:rPr>
              <a:t>-11.2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  <a:latin typeface="Arial" panose="020B0604020202020204" pitchFamily="34" charset="0"/>
              </a:rPr>
              <a:t>0.4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  <a:latin typeface="Arial" panose="020B0604020202020204" pitchFamily="34" charset="0"/>
              </a:rPr>
              <a:t>-4.7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  <a:latin typeface="Arial" panose="020B0604020202020204" pitchFamily="34" charset="0"/>
              </a:rPr>
              <a:t>-13.0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  <a:latin typeface="Arial" panose="020B0604020202020204" pitchFamily="34" charset="0"/>
              </a:rPr>
              <a:t>2.3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  <a:latin typeface="Arial" panose="020B0604020202020204" pitchFamily="34" charset="0"/>
              </a:rPr>
              <a:t>4.5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  <a:latin typeface="Arial" panose="020B0604020202020204" pitchFamily="34" charset="0"/>
              </a:rPr>
              <a:t>…</a:t>
            </a:r>
            <a:endParaRPr lang="cs-CZ" altLang="en-US" sz="16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33477" name="Rectangle 39">
            <a:extLst>
              <a:ext uri="{FF2B5EF4-FFF2-40B4-BE49-F238E27FC236}">
                <a16:creationId xmlns:a16="http://schemas.microsoft.com/office/drawing/2014/main" id="{7EDAA78F-450F-4B82-BA15-B2C7EEA76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3438" y="3792538"/>
            <a:ext cx="2043112" cy="68580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altLang="en-US" sz="240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33478" name="Line 41">
            <a:extLst>
              <a:ext uri="{FF2B5EF4-FFF2-40B4-BE49-F238E27FC236}">
                <a16:creationId xmlns:a16="http://schemas.microsoft.com/office/drawing/2014/main" id="{CF1D3E30-A563-488B-B6E6-3B76108CA7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0000" y="4005263"/>
            <a:ext cx="5524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3479" name="Rectangle 35">
            <a:extLst>
              <a:ext uri="{FF2B5EF4-FFF2-40B4-BE49-F238E27FC236}">
                <a16:creationId xmlns:a16="http://schemas.microsoft.com/office/drawing/2014/main" id="{E24E51D4-367D-4062-93A6-C01DBD3F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450" y="3792538"/>
            <a:ext cx="963613" cy="68580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altLang="en-US" sz="240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33480" name="Line 38">
            <a:extLst>
              <a:ext uri="{FF2B5EF4-FFF2-40B4-BE49-F238E27FC236}">
                <a16:creationId xmlns:a16="http://schemas.microsoft.com/office/drawing/2014/main" id="{19BBDB8C-A223-4101-A888-446A81760B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32400" y="4005263"/>
            <a:ext cx="623888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3481" name="Rectangle 30">
            <a:extLst>
              <a:ext uri="{FF2B5EF4-FFF2-40B4-BE49-F238E27FC236}">
                <a16:creationId xmlns:a16="http://schemas.microsoft.com/office/drawing/2014/main" id="{B78E8B6F-8FA1-40B7-A668-3C4598F08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0188" y="3792538"/>
            <a:ext cx="1527175" cy="68580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altLang="en-US" sz="240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33482" name="Line 36">
            <a:extLst>
              <a:ext uri="{FF2B5EF4-FFF2-40B4-BE49-F238E27FC236}">
                <a16:creationId xmlns:a16="http://schemas.microsoft.com/office/drawing/2014/main" id="{AD79F277-8BCE-4CDF-B2C6-114FD2024D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35413" y="4005263"/>
            <a:ext cx="623887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3483" name="Rectangle 2">
            <a:extLst>
              <a:ext uri="{FF2B5EF4-FFF2-40B4-BE49-F238E27FC236}">
                <a16:creationId xmlns:a16="http://schemas.microsoft.com/office/drawing/2014/main" id="{68AA9BAD-0015-41A7-AE62-4BA31C9611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Spectral features - MFCC</a:t>
            </a:r>
            <a:endParaRPr lang="cs-CZ" altLang="en-US"/>
          </a:p>
        </p:txBody>
      </p:sp>
      <p:pic>
        <p:nvPicPr>
          <p:cNvPr id="233484" name="Picture 6" descr="wave">
            <a:extLst>
              <a:ext uri="{FF2B5EF4-FFF2-40B4-BE49-F238E27FC236}">
                <a16:creationId xmlns:a16="http://schemas.microsoft.com/office/drawing/2014/main" id="{D2758E92-9923-479C-BC62-E9D4D7231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83169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3485" name="Group 10">
            <a:extLst>
              <a:ext uri="{FF2B5EF4-FFF2-40B4-BE49-F238E27FC236}">
                <a16:creationId xmlns:a16="http://schemas.microsoft.com/office/drawing/2014/main" id="{66D82BEE-DB84-425A-B5CF-EEDCF1510EE6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484313"/>
            <a:ext cx="1439863" cy="863600"/>
            <a:chOff x="204" y="3339"/>
            <a:chExt cx="2994" cy="599"/>
          </a:xfrm>
        </p:grpSpPr>
        <p:sp>
          <p:nvSpPr>
            <p:cNvPr id="233537" name="Freeform 11">
              <a:extLst>
                <a:ext uri="{FF2B5EF4-FFF2-40B4-BE49-F238E27FC236}">
                  <a16:creationId xmlns:a16="http://schemas.microsoft.com/office/drawing/2014/main" id="{C1D700F1-3882-4A5D-97E5-3E899F7FF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" y="3339"/>
              <a:ext cx="1497" cy="599"/>
            </a:xfrm>
            <a:custGeom>
              <a:avLst/>
              <a:gdLst>
                <a:gd name="T0" fmla="*/ 0 w 1497"/>
                <a:gd name="T1" fmla="*/ 0 h 2821"/>
                <a:gd name="T2" fmla="*/ 182 w 1497"/>
                <a:gd name="T3" fmla="*/ 0 h 2821"/>
                <a:gd name="T4" fmla="*/ 273 w 1497"/>
                <a:gd name="T5" fmla="*/ 0 h 2821"/>
                <a:gd name="T6" fmla="*/ 454 w 1497"/>
                <a:gd name="T7" fmla="*/ 0 h 2821"/>
                <a:gd name="T8" fmla="*/ 681 w 1497"/>
                <a:gd name="T9" fmla="*/ 0 h 2821"/>
                <a:gd name="T10" fmla="*/ 908 w 1497"/>
                <a:gd name="T11" fmla="*/ 0 h 2821"/>
                <a:gd name="T12" fmla="*/ 1089 w 1497"/>
                <a:gd name="T13" fmla="*/ 0 h 2821"/>
                <a:gd name="T14" fmla="*/ 1225 w 1497"/>
                <a:gd name="T15" fmla="*/ 0 h 2821"/>
                <a:gd name="T16" fmla="*/ 1316 w 1497"/>
                <a:gd name="T17" fmla="*/ 0 h 2821"/>
                <a:gd name="T18" fmla="*/ 1406 w 1497"/>
                <a:gd name="T19" fmla="*/ 0 h 2821"/>
                <a:gd name="T20" fmla="*/ 1497 w 1497"/>
                <a:gd name="T21" fmla="*/ 0 h 28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97" h="2821">
                  <a:moveTo>
                    <a:pt x="0" y="2813"/>
                  </a:moveTo>
                  <a:cubicBezTo>
                    <a:pt x="68" y="2813"/>
                    <a:pt x="137" y="2813"/>
                    <a:pt x="182" y="2813"/>
                  </a:cubicBezTo>
                  <a:cubicBezTo>
                    <a:pt x="227" y="2813"/>
                    <a:pt x="228" y="2821"/>
                    <a:pt x="273" y="2813"/>
                  </a:cubicBezTo>
                  <a:cubicBezTo>
                    <a:pt x="318" y="2805"/>
                    <a:pt x="386" y="2805"/>
                    <a:pt x="454" y="2767"/>
                  </a:cubicBezTo>
                  <a:cubicBezTo>
                    <a:pt x="522" y="2729"/>
                    <a:pt x="605" y="2699"/>
                    <a:pt x="681" y="2586"/>
                  </a:cubicBezTo>
                  <a:cubicBezTo>
                    <a:pt x="757" y="2473"/>
                    <a:pt x="840" y="2306"/>
                    <a:pt x="908" y="2087"/>
                  </a:cubicBezTo>
                  <a:cubicBezTo>
                    <a:pt x="976" y="1868"/>
                    <a:pt x="1036" y="1520"/>
                    <a:pt x="1089" y="1270"/>
                  </a:cubicBezTo>
                  <a:cubicBezTo>
                    <a:pt x="1142" y="1020"/>
                    <a:pt x="1187" y="764"/>
                    <a:pt x="1225" y="590"/>
                  </a:cubicBezTo>
                  <a:cubicBezTo>
                    <a:pt x="1263" y="416"/>
                    <a:pt x="1286" y="318"/>
                    <a:pt x="1316" y="227"/>
                  </a:cubicBezTo>
                  <a:cubicBezTo>
                    <a:pt x="1346" y="136"/>
                    <a:pt x="1376" y="84"/>
                    <a:pt x="1406" y="46"/>
                  </a:cubicBezTo>
                  <a:cubicBezTo>
                    <a:pt x="1436" y="8"/>
                    <a:pt x="1466" y="4"/>
                    <a:pt x="1497" y="0"/>
                  </a:cubicBezTo>
                </a:path>
              </a:pathLst>
            </a:custGeom>
            <a:noFill/>
            <a:ln w="254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38" name="Freeform 12">
              <a:extLst>
                <a:ext uri="{FF2B5EF4-FFF2-40B4-BE49-F238E27FC236}">
                  <a16:creationId xmlns:a16="http://schemas.microsoft.com/office/drawing/2014/main" id="{397F8D63-EFB1-4A09-B4FB-E89F8E83C14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701" y="3339"/>
              <a:ext cx="1497" cy="599"/>
            </a:xfrm>
            <a:custGeom>
              <a:avLst/>
              <a:gdLst>
                <a:gd name="T0" fmla="*/ 0 w 1497"/>
                <a:gd name="T1" fmla="*/ 0 h 2821"/>
                <a:gd name="T2" fmla="*/ 182 w 1497"/>
                <a:gd name="T3" fmla="*/ 0 h 2821"/>
                <a:gd name="T4" fmla="*/ 273 w 1497"/>
                <a:gd name="T5" fmla="*/ 0 h 2821"/>
                <a:gd name="T6" fmla="*/ 454 w 1497"/>
                <a:gd name="T7" fmla="*/ 0 h 2821"/>
                <a:gd name="T8" fmla="*/ 681 w 1497"/>
                <a:gd name="T9" fmla="*/ 0 h 2821"/>
                <a:gd name="T10" fmla="*/ 908 w 1497"/>
                <a:gd name="T11" fmla="*/ 0 h 2821"/>
                <a:gd name="T12" fmla="*/ 1089 w 1497"/>
                <a:gd name="T13" fmla="*/ 0 h 2821"/>
                <a:gd name="T14" fmla="*/ 1225 w 1497"/>
                <a:gd name="T15" fmla="*/ 0 h 2821"/>
                <a:gd name="T16" fmla="*/ 1316 w 1497"/>
                <a:gd name="T17" fmla="*/ 0 h 2821"/>
                <a:gd name="T18" fmla="*/ 1406 w 1497"/>
                <a:gd name="T19" fmla="*/ 0 h 2821"/>
                <a:gd name="T20" fmla="*/ 1497 w 1497"/>
                <a:gd name="T21" fmla="*/ 0 h 28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97" h="2821">
                  <a:moveTo>
                    <a:pt x="0" y="2813"/>
                  </a:moveTo>
                  <a:cubicBezTo>
                    <a:pt x="68" y="2813"/>
                    <a:pt x="137" y="2813"/>
                    <a:pt x="182" y="2813"/>
                  </a:cubicBezTo>
                  <a:cubicBezTo>
                    <a:pt x="227" y="2813"/>
                    <a:pt x="228" y="2821"/>
                    <a:pt x="273" y="2813"/>
                  </a:cubicBezTo>
                  <a:cubicBezTo>
                    <a:pt x="318" y="2805"/>
                    <a:pt x="386" y="2805"/>
                    <a:pt x="454" y="2767"/>
                  </a:cubicBezTo>
                  <a:cubicBezTo>
                    <a:pt x="522" y="2729"/>
                    <a:pt x="605" y="2699"/>
                    <a:pt x="681" y="2586"/>
                  </a:cubicBezTo>
                  <a:cubicBezTo>
                    <a:pt x="757" y="2473"/>
                    <a:pt x="840" y="2306"/>
                    <a:pt x="908" y="2087"/>
                  </a:cubicBezTo>
                  <a:cubicBezTo>
                    <a:pt x="976" y="1868"/>
                    <a:pt x="1036" y="1520"/>
                    <a:pt x="1089" y="1270"/>
                  </a:cubicBezTo>
                  <a:cubicBezTo>
                    <a:pt x="1142" y="1020"/>
                    <a:pt x="1187" y="764"/>
                    <a:pt x="1225" y="590"/>
                  </a:cubicBezTo>
                  <a:cubicBezTo>
                    <a:pt x="1263" y="416"/>
                    <a:pt x="1286" y="318"/>
                    <a:pt x="1316" y="227"/>
                  </a:cubicBezTo>
                  <a:cubicBezTo>
                    <a:pt x="1346" y="136"/>
                    <a:pt x="1376" y="84"/>
                    <a:pt x="1406" y="46"/>
                  </a:cubicBezTo>
                  <a:cubicBezTo>
                    <a:pt x="1436" y="8"/>
                    <a:pt x="1466" y="4"/>
                    <a:pt x="1497" y="0"/>
                  </a:cubicBezTo>
                </a:path>
              </a:pathLst>
            </a:custGeom>
            <a:noFill/>
            <a:ln w="254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3486" name="Group 13">
            <a:extLst>
              <a:ext uri="{FF2B5EF4-FFF2-40B4-BE49-F238E27FC236}">
                <a16:creationId xmlns:a16="http://schemas.microsoft.com/office/drawing/2014/main" id="{05B20827-6E1C-47E5-B7B7-655E3D662C29}"/>
              </a:ext>
            </a:extLst>
          </p:cNvPr>
          <p:cNvGrpSpPr>
            <a:grpSpLocks/>
          </p:cNvGrpSpPr>
          <p:nvPr/>
        </p:nvGrpSpPr>
        <p:grpSpPr bwMode="auto">
          <a:xfrm>
            <a:off x="828675" y="1484313"/>
            <a:ext cx="1439863" cy="863600"/>
            <a:chOff x="204" y="3339"/>
            <a:chExt cx="2994" cy="599"/>
          </a:xfrm>
        </p:grpSpPr>
        <p:sp>
          <p:nvSpPr>
            <p:cNvPr id="233535" name="Freeform 14">
              <a:extLst>
                <a:ext uri="{FF2B5EF4-FFF2-40B4-BE49-F238E27FC236}">
                  <a16:creationId xmlns:a16="http://schemas.microsoft.com/office/drawing/2014/main" id="{513A1C0E-F056-41B9-8A03-6C871AAC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" y="3339"/>
              <a:ext cx="1497" cy="599"/>
            </a:xfrm>
            <a:custGeom>
              <a:avLst/>
              <a:gdLst>
                <a:gd name="T0" fmla="*/ 0 w 1497"/>
                <a:gd name="T1" fmla="*/ 0 h 2821"/>
                <a:gd name="T2" fmla="*/ 182 w 1497"/>
                <a:gd name="T3" fmla="*/ 0 h 2821"/>
                <a:gd name="T4" fmla="*/ 273 w 1497"/>
                <a:gd name="T5" fmla="*/ 0 h 2821"/>
                <a:gd name="T6" fmla="*/ 454 w 1497"/>
                <a:gd name="T7" fmla="*/ 0 h 2821"/>
                <a:gd name="T8" fmla="*/ 681 w 1497"/>
                <a:gd name="T9" fmla="*/ 0 h 2821"/>
                <a:gd name="T10" fmla="*/ 908 w 1497"/>
                <a:gd name="T11" fmla="*/ 0 h 2821"/>
                <a:gd name="T12" fmla="*/ 1089 w 1497"/>
                <a:gd name="T13" fmla="*/ 0 h 2821"/>
                <a:gd name="T14" fmla="*/ 1225 w 1497"/>
                <a:gd name="T15" fmla="*/ 0 h 2821"/>
                <a:gd name="T16" fmla="*/ 1316 w 1497"/>
                <a:gd name="T17" fmla="*/ 0 h 2821"/>
                <a:gd name="T18" fmla="*/ 1406 w 1497"/>
                <a:gd name="T19" fmla="*/ 0 h 2821"/>
                <a:gd name="T20" fmla="*/ 1497 w 1497"/>
                <a:gd name="T21" fmla="*/ 0 h 28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97" h="2821">
                  <a:moveTo>
                    <a:pt x="0" y="2813"/>
                  </a:moveTo>
                  <a:cubicBezTo>
                    <a:pt x="68" y="2813"/>
                    <a:pt x="137" y="2813"/>
                    <a:pt x="182" y="2813"/>
                  </a:cubicBezTo>
                  <a:cubicBezTo>
                    <a:pt x="227" y="2813"/>
                    <a:pt x="228" y="2821"/>
                    <a:pt x="273" y="2813"/>
                  </a:cubicBezTo>
                  <a:cubicBezTo>
                    <a:pt x="318" y="2805"/>
                    <a:pt x="386" y="2805"/>
                    <a:pt x="454" y="2767"/>
                  </a:cubicBezTo>
                  <a:cubicBezTo>
                    <a:pt x="522" y="2729"/>
                    <a:pt x="605" y="2699"/>
                    <a:pt x="681" y="2586"/>
                  </a:cubicBezTo>
                  <a:cubicBezTo>
                    <a:pt x="757" y="2473"/>
                    <a:pt x="840" y="2306"/>
                    <a:pt x="908" y="2087"/>
                  </a:cubicBezTo>
                  <a:cubicBezTo>
                    <a:pt x="976" y="1868"/>
                    <a:pt x="1036" y="1520"/>
                    <a:pt x="1089" y="1270"/>
                  </a:cubicBezTo>
                  <a:cubicBezTo>
                    <a:pt x="1142" y="1020"/>
                    <a:pt x="1187" y="764"/>
                    <a:pt x="1225" y="590"/>
                  </a:cubicBezTo>
                  <a:cubicBezTo>
                    <a:pt x="1263" y="416"/>
                    <a:pt x="1286" y="318"/>
                    <a:pt x="1316" y="227"/>
                  </a:cubicBezTo>
                  <a:cubicBezTo>
                    <a:pt x="1346" y="136"/>
                    <a:pt x="1376" y="84"/>
                    <a:pt x="1406" y="46"/>
                  </a:cubicBezTo>
                  <a:cubicBezTo>
                    <a:pt x="1436" y="8"/>
                    <a:pt x="1466" y="4"/>
                    <a:pt x="1497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36" name="Freeform 15">
              <a:extLst>
                <a:ext uri="{FF2B5EF4-FFF2-40B4-BE49-F238E27FC236}">
                  <a16:creationId xmlns:a16="http://schemas.microsoft.com/office/drawing/2014/main" id="{E83B7A9E-B3A5-4EB0-9103-92A9F6F3482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701" y="3339"/>
              <a:ext cx="1497" cy="599"/>
            </a:xfrm>
            <a:custGeom>
              <a:avLst/>
              <a:gdLst>
                <a:gd name="T0" fmla="*/ 0 w 1497"/>
                <a:gd name="T1" fmla="*/ 0 h 2821"/>
                <a:gd name="T2" fmla="*/ 182 w 1497"/>
                <a:gd name="T3" fmla="*/ 0 h 2821"/>
                <a:gd name="T4" fmla="*/ 273 w 1497"/>
                <a:gd name="T5" fmla="*/ 0 h 2821"/>
                <a:gd name="T6" fmla="*/ 454 w 1497"/>
                <a:gd name="T7" fmla="*/ 0 h 2821"/>
                <a:gd name="T8" fmla="*/ 681 w 1497"/>
                <a:gd name="T9" fmla="*/ 0 h 2821"/>
                <a:gd name="T10" fmla="*/ 908 w 1497"/>
                <a:gd name="T11" fmla="*/ 0 h 2821"/>
                <a:gd name="T12" fmla="*/ 1089 w 1497"/>
                <a:gd name="T13" fmla="*/ 0 h 2821"/>
                <a:gd name="T14" fmla="*/ 1225 w 1497"/>
                <a:gd name="T15" fmla="*/ 0 h 2821"/>
                <a:gd name="T16" fmla="*/ 1316 w 1497"/>
                <a:gd name="T17" fmla="*/ 0 h 2821"/>
                <a:gd name="T18" fmla="*/ 1406 w 1497"/>
                <a:gd name="T19" fmla="*/ 0 h 2821"/>
                <a:gd name="T20" fmla="*/ 1497 w 1497"/>
                <a:gd name="T21" fmla="*/ 0 h 28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97" h="2821">
                  <a:moveTo>
                    <a:pt x="0" y="2813"/>
                  </a:moveTo>
                  <a:cubicBezTo>
                    <a:pt x="68" y="2813"/>
                    <a:pt x="137" y="2813"/>
                    <a:pt x="182" y="2813"/>
                  </a:cubicBezTo>
                  <a:cubicBezTo>
                    <a:pt x="227" y="2813"/>
                    <a:pt x="228" y="2821"/>
                    <a:pt x="273" y="2813"/>
                  </a:cubicBezTo>
                  <a:cubicBezTo>
                    <a:pt x="318" y="2805"/>
                    <a:pt x="386" y="2805"/>
                    <a:pt x="454" y="2767"/>
                  </a:cubicBezTo>
                  <a:cubicBezTo>
                    <a:pt x="522" y="2729"/>
                    <a:pt x="605" y="2699"/>
                    <a:pt x="681" y="2586"/>
                  </a:cubicBezTo>
                  <a:cubicBezTo>
                    <a:pt x="757" y="2473"/>
                    <a:pt x="840" y="2306"/>
                    <a:pt x="908" y="2087"/>
                  </a:cubicBezTo>
                  <a:cubicBezTo>
                    <a:pt x="976" y="1868"/>
                    <a:pt x="1036" y="1520"/>
                    <a:pt x="1089" y="1270"/>
                  </a:cubicBezTo>
                  <a:cubicBezTo>
                    <a:pt x="1142" y="1020"/>
                    <a:pt x="1187" y="764"/>
                    <a:pt x="1225" y="590"/>
                  </a:cubicBezTo>
                  <a:cubicBezTo>
                    <a:pt x="1263" y="416"/>
                    <a:pt x="1286" y="318"/>
                    <a:pt x="1316" y="227"/>
                  </a:cubicBezTo>
                  <a:cubicBezTo>
                    <a:pt x="1346" y="136"/>
                    <a:pt x="1376" y="84"/>
                    <a:pt x="1406" y="46"/>
                  </a:cubicBezTo>
                  <a:cubicBezTo>
                    <a:pt x="1436" y="8"/>
                    <a:pt x="1466" y="4"/>
                    <a:pt x="1497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3487" name="Group 16">
            <a:extLst>
              <a:ext uri="{FF2B5EF4-FFF2-40B4-BE49-F238E27FC236}">
                <a16:creationId xmlns:a16="http://schemas.microsoft.com/office/drawing/2014/main" id="{303A717D-DD5F-4404-AA8E-F42D68AB99F7}"/>
              </a:ext>
            </a:extLst>
          </p:cNvPr>
          <p:cNvGrpSpPr>
            <a:grpSpLocks/>
          </p:cNvGrpSpPr>
          <p:nvPr/>
        </p:nvGrpSpPr>
        <p:grpSpPr bwMode="auto">
          <a:xfrm>
            <a:off x="1403350" y="1484313"/>
            <a:ext cx="1439863" cy="863600"/>
            <a:chOff x="204" y="3339"/>
            <a:chExt cx="2994" cy="599"/>
          </a:xfrm>
        </p:grpSpPr>
        <p:sp>
          <p:nvSpPr>
            <p:cNvPr id="233533" name="Freeform 17">
              <a:extLst>
                <a:ext uri="{FF2B5EF4-FFF2-40B4-BE49-F238E27FC236}">
                  <a16:creationId xmlns:a16="http://schemas.microsoft.com/office/drawing/2014/main" id="{E874A810-5425-4C5F-B4EE-C4255B768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" y="3339"/>
              <a:ext cx="1497" cy="599"/>
            </a:xfrm>
            <a:custGeom>
              <a:avLst/>
              <a:gdLst>
                <a:gd name="T0" fmla="*/ 0 w 1497"/>
                <a:gd name="T1" fmla="*/ 0 h 2821"/>
                <a:gd name="T2" fmla="*/ 182 w 1497"/>
                <a:gd name="T3" fmla="*/ 0 h 2821"/>
                <a:gd name="T4" fmla="*/ 273 w 1497"/>
                <a:gd name="T5" fmla="*/ 0 h 2821"/>
                <a:gd name="T6" fmla="*/ 454 w 1497"/>
                <a:gd name="T7" fmla="*/ 0 h 2821"/>
                <a:gd name="T8" fmla="*/ 681 w 1497"/>
                <a:gd name="T9" fmla="*/ 0 h 2821"/>
                <a:gd name="T10" fmla="*/ 908 w 1497"/>
                <a:gd name="T11" fmla="*/ 0 h 2821"/>
                <a:gd name="T12" fmla="*/ 1089 w 1497"/>
                <a:gd name="T13" fmla="*/ 0 h 2821"/>
                <a:gd name="T14" fmla="*/ 1225 w 1497"/>
                <a:gd name="T15" fmla="*/ 0 h 2821"/>
                <a:gd name="T16" fmla="*/ 1316 w 1497"/>
                <a:gd name="T17" fmla="*/ 0 h 2821"/>
                <a:gd name="T18" fmla="*/ 1406 w 1497"/>
                <a:gd name="T19" fmla="*/ 0 h 2821"/>
                <a:gd name="T20" fmla="*/ 1497 w 1497"/>
                <a:gd name="T21" fmla="*/ 0 h 28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97" h="2821">
                  <a:moveTo>
                    <a:pt x="0" y="2813"/>
                  </a:moveTo>
                  <a:cubicBezTo>
                    <a:pt x="68" y="2813"/>
                    <a:pt x="137" y="2813"/>
                    <a:pt x="182" y="2813"/>
                  </a:cubicBezTo>
                  <a:cubicBezTo>
                    <a:pt x="227" y="2813"/>
                    <a:pt x="228" y="2821"/>
                    <a:pt x="273" y="2813"/>
                  </a:cubicBezTo>
                  <a:cubicBezTo>
                    <a:pt x="318" y="2805"/>
                    <a:pt x="386" y="2805"/>
                    <a:pt x="454" y="2767"/>
                  </a:cubicBezTo>
                  <a:cubicBezTo>
                    <a:pt x="522" y="2729"/>
                    <a:pt x="605" y="2699"/>
                    <a:pt x="681" y="2586"/>
                  </a:cubicBezTo>
                  <a:cubicBezTo>
                    <a:pt x="757" y="2473"/>
                    <a:pt x="840" y="2306"/>
                    <a:pt x="908" y="2087"/>
                  </a:cubicBezTo>
                  <a:cubicBezTo>
                    <a:pt x="976" y="1868"/>
                    <a:pt x="1036" y="1520"/>
                    <a:pt x="1089" y="1270"/>
                  </a:cubicBezTo>
                  <a:cubicBezTo>
                    <a:pt x="1142" y="1020"/>
                    <a:pt x="1187" y="764"/>
                    <a:pt x="1225" y="590"/>
                  </a:cubicBezTo>
                  <a:cubicBezTo>
                    <a:pt x="1263" y="416"/>
                    <a:pt x="1286" y="318"/>
                    <a:pt x="1316" y="227"/>
                  </a:cubicBezTo>
                  <a:cubicBezTo>
                    <a:pt x="1346" y="136"/>
                    <a:pt x="1376" y="84"/>
                    <a:pt x="1406" y="46"/>
                  </a:cubicBezTo>
                  <a:cubicBezTo>
                    <a:pt x="1436" y="8"/>
                    <a:pt x="1466" y="4"/>
                    <a:pt x="1497" y="0"/>
                  </a:cubicBezTo>
                </a:path>
              </a:pathLst>
            </a:custGeom>
            <a:noFill/>
            <a:ln w="254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34" name="Freeform 18">
              <a:extLst>
                <a:ext uri="{FF2B5EF4-FFF2-40B4-BE49-F238E27FC236}">
                  <a16:creationId xmlns:a16="http://schemas.microsoft.com/office/drawing/2014/main" id="{27BAFE91-28D8-48E7-AABF-432A51B451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701" y="3339"/>
              <a:ext cx="1497" cy="599"/>
            </a:xfrm>
            <a:custGeom>
              <a:avLst/>
              <a:gdLst>
                <a:gd name="T0" fmla="*/ 0 w 1497"/>
                <a:gd name="T1" fmla="*/ 0 h 2821"/>
                <a:gd name="T2" fmla="*/ 182 w 1497"/>
                <a:gd name="T3" fmla="*/ 0 h 2821"/>
                <a:gd name="T4" fmla="*/ 273 w 1497"/>
                <a:gd name="T5" fmla="*/ 0 h 2821"/>
                <a:gd name="T6" fmla="*/ 454 w 1497"/>
                <a:gd name="T7" fmla="*/ 0 h 2821"/>
                <a:gd name="T8" fmla="*/ 681 w 1497"/>
                <a:gd name="T9" fmla="*/ 0 h 2821"/>
                <a:gd name="T10" fmla="*/ 908 w 1497"/>
                <a:gd name="T11" fmla="*/ 0 h 2821"/>
                <a:gd name="T12" fmla="*/ 1089 w 1497"/>
                <a:gd name="T13" fmla="*/ 0 h 2821"/>
                <a:gd name="T14" fmla="*/ 1225 w 1497"/>
                <a:gd name="T15" fmla="*/ 0 h 2821"/>
                <a:gd name="T16" fmla="*/ 1316 w 1497"/>
                <a:gd name="T17" fmla="*/ 0 h 2821"/>
                <a:gd name="T18" fmla="*/ 1406 w 1497"/>
                <a:gd name="T19" fmla="*/ 0 h 2821"/>
                <a:gd name="T20" fmla="*/ 1497 w 1497"/>
                <a:gd name="T21" fmla="*/ 0 h 28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97" h="2821">
                  <a:moveTo>
                    <a:pt x="0" y="2813"/>
                  </a:moveTo>
                  <a:cubicBezTo>
                    <a:pt x="68" y="2813"/>
                    <a:pt x="137" y="2813"/>
                    <a:pt x="182" y="2813"/>
                  </a:cubicBezTo>
                  <a:cubicBezTo>
                    <a:pt x="227" y="2813"/>
                    <a:pt x="228" y="2821"/>
                    <a:pt x="273" y="2813"/>
                  </a:cubicBezTo>
                  <a:cubicBezTo>
                    <a:pt x="318" y="2805"/>
                    <a:pt x="386" y="2805"/>
                    <a:pt x="454" y="2767"/>
                  </a:cubicBezTo>
                  <a:cubicBezTo>
                    <a:pt x="522" y="2729"/>
                    <a:pt x="605" y="2699"/>
                    <a:pt x="681" y="2586"/>
                  </a:cubicBezTo>
                  <a:cubicBezTo>
                    <a:pt x="757" y="2473"/>
                    <a:pt x="840" y="2306"/>
                    <a:pt x="908" y="2087"/>
                  </a:cubicBezTo>
                  <a:cubicBezTo>
                    <a:pt x="976" y="1868"/>
                    <a:pt x="1036" y="1520"/>
                    <a:pt x="1089" y="1270"/>
                  </a:cubicBezTo>
                  <a:cubicBezTo>
                    <a:pt x="1142" y="1020"/>
                    <a:pt x="1187" y="764"/>
                    <a:pt x="1225" y="590"/>
                  </a:cubicBezTo>
                  <a:cubicBezTo>
                    <a:pt x="1263" y="416"/>
                    <a:pt x="1286" y="318"/>
                    <a:pt x="1316" y="227"/>
                  </a:cubicBezTo>
                  <a:cubicBezTo>
                    <a:pt x="1346" y="136"/>
                    <a:pt x="1376" y="84"/>
                    <a:pt x="1406" y="46"/>
                  </a:cubicBezTo>
                  <a:cubicBezTo>
                    <a:pt x="1436" y="8"/>
                    <a:pt x="1466" y="4"/>
                    <a:pt x="1497" y="0"/>
                  </a:cubicBezTo>
                </a:path>
              </a:pathLst>
            </a:custGeom>
            <a:noFill/>
            <a:ln w="254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3488" name="Line 19">
            <a:extLst>
              <a:ext uri="{FF2B5EF4-FFF2-40B4-BE49-F238E27FC236}">
                <a16:creationId xmlns:a16="http://schemas.microsoft.com/office/drawing/2014/main" id="{42C7AECB-1AAA-425E-AC22-F816ACF67E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0825" y="1268413"/>
            <a:ext cx="0" cy="1008062"/>
          </a:xfrm>
          <a:prstGeom prst="line">
            <a:avLst/>
          </a:prstGeom>
          <a:noFill/>
          <a:ln w="12700">
            <a:solidFill>
              <a:srgbClr val="333399"/>
            </a:solidFill>
            <a:prstDash val="dash"/>
            <a:round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3489" name="Line 20">
            <a:extLst>
              <a:ext uri="{FF2B5EF4-FFF2-40B4-BE49-F238E27FC236}">
                <a16:creationId xmlns:a16="http://schemas.microsoft.com/office/drawing/2014/main" id="{A91DEDA6-1282-4638-A5AE-6DCE34B96F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92275" y="1268413"/>
            <a:ext cx="0" cy="1008062"/>
          </a:xfrm>
          <a:prstGeom prst="line">
            <a:avLst/>
          </a:prstGeom>
          <a:noFill/>
          <a:ln w="12700">
            <a:solidFill>
              <a:srgbClr val="333399"/>
            </a:solidFill>
            <a:prstDash val="dash"/>
            <a:round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3490" name="Line 21">
            <a:extLst>
              <a:ext uri="{FF2B5EF4-FFF2-40B4-BE49-F238E27FC236}">
                <a16:creationId xmlns:a16="http://schemas.microsoft.com/office/drawing/2014/main" id="{43889345-BD93-445E-8AAE-9B27CDD8E78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1268413"/>
            <a:ext cx="1441450" cy="0"/>
          </a:xfrm>
          <a:prstGeom prst="line">
            <a:avLst/>
          </a:prstGeom>
          <a:noFill/>
          <a:ln w="12700">
            <a:solidFill>
              <a:srgbClr val="333399"/>
            </a:solidFill>
            <a:round/>
            <a:headEnd type="triangl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3491" name="Line 22">
            <a:extLst>
              <a:ext uri="{FF2B5EF4-FFF2-40B4-BE49-F238E27FC236}">
                <a16:creationId xmlns:a16="http://schemas.microsoft.com/office/drawing/2014/main" id="{166E66FC-AC08-4C97-A25E-4C927DEE02A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22488" y="1268413"/>
            <a:ext cx="1587" cy="288925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dash"/>
            <a:round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3492" name="Line 23">
            <a:extLst>
              <a:ext uri="{FF2B5EF4-FFF2-40B4-BE49-F238E27FC236}">
                <a16:creationId xmlns:a16="http://schemas.microsoft.com/office/drawing/2014/main" id="{12338AB6-3CEA-4B31-B638-CEF8894986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71775" y="1268413"/>
            <a:ext cx="0" cy="288925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dash"/>
            <a:round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3493" name="Line 24">
            <a:extLst>
              <a:ext uri="{FF2B5EF4-FFF2-40B4-BE49-F238E27FC236}">
                <a16:creationId xmlns:a16="http://schemas.microsoft.com/office/drawing/2014/main" id="{772FE159-AC5E-474B-AAAA-A48993E7EC1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075" y="1268413"/>
            <a:ext cx="6477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triangl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3494" name="Group 25">
            <a:extLst>
              <a:ext uri="{FF2B5EF4-FFF2-40B4-BE49-F238E27FC236}">
                <a16:creationId xmlns:a16="http://schemas.microsoft.com/office/drawing/2014/main" id="{4D541BBD-E810-439E-9989-E477D16F652A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1484313"/>
            <a:ext cx="1439863" cy="863600"/>
            <a:chOff x="204" y="3339"/>
            <a:chExt cx="2994" cy="599"/>
          </a:xfrm>
        </p:grpSpPr>
        <p:sp>
          <p:nvSpPr>
            <p:cNvPr id="233531" name="Freeform 26">
              <a:extLst>
                <a:ext uri="{FF2B5EF4-FFF2-40B4-BE49-F238E27FC236}">
                  <a16:creationId xmlns:a16="http://schemas.microsoft.com/office/drawing/2014/main" id="{37F05DAF-F6C5-4E9A-A289-1E6E123EA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" y="3339"/>
              <a:ext cx="1497" cy="599"/>
            </a:xfrm>
            <a:custGeom>
              <a:avLst/>
              <a:gdLst>
                <a:gd name="T0" fmla="*/ 0 w 1497"/>
                <a:gd name="T1" fmla="*/ 0 h 2821"/>
                <a:gd name="T2" fmla="*/ 182 w 1497"/>
                <a:gd name="T3" fmla="*/ 0 h 2821"/>
                <a:gd name="T4" fmla="*/ 273 w 1497"/>
                <a:gd name="T5" fmla="*/ 0 h 2821"/>
                <a:gd name="T6" fmla="*/ 454 w 1497"/>
                <a:gd name="T7" fmla="*/ 0 h 2821"/>
                <a:gd name="T8" fmla="*/ 681 w 1497"/>
                <a:gd name="T9" fmla="*/ 0 h 2821"/>
                <a:gd name="T10" fmla="*/ 908 w 1497"/>
                <a:gd name="T11" fmla="*/ 0 h 2821"/>
                <a:gd name="T12" fmla="*/ 1089 w 1497"/>
                <a:gd name="T13" fmla="*/ 0 h 2821"/>
                <a:gd name="T14" fmla="*/ 1225 w 1497"/>
                <a:gd name="T15" fmla="*/ 0 h 2821"/>
                <a:gd name="T16" fmla="*/ 1316 w 1497"/>
                <a:gd name="T17" fmla="*/ 0 h 2821"/>
                <a:gd name="T18" fmla="*/ 1406 w 1497"/>
                <a:gd name="T19" fmla="*/ 0 h 2821"/>
                <a:gd name="T20" fmla="*/ 1497 w 1497"/>
                <a:gd name="T21" fmla="*/ 0 h 28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97" h="2821">
                  <a:moveTo>
                    <a:pt x="0" y="2813"/>
                  </a:moveTo>
                  <a:cubicBezTo>
                    <a:pt x="68" y="2813"/>
                    <a:pt x="137" y="2813"/>
                    <a:pt x="182" y="2813"/>
                  </a:cubicBezTo>
                  <a:cubicBezTo>
                    <a:pt x="227" y="2813"/>
                    <a:pt x="228" y="2821"/>
                    <a:pt x="273" y="2813"/>
                  </a:cubicBezTo>
                  <a:cubicBezTo>
                    <a:pt x="318" y="2805"/>
                    <a:pt x="386" y="2805"/>
                    <a:pt x="454" y="2767"/>
                  </a:cubicBezTo>
                  <a:cubicBezTo>
                    <a:pt x="522" y="2729"/>
                    <a:pt x="605" y="2699"/>
                    <a:pt x="681" y="2586"/>
                  </a:cubicBezTo>
                  <a:cubicBezTo>
                    <a:pt x="757" y="2473"/>
                    <a:pt x="840" y="2306"/>
                    <a:pt x="908" y="2087"/>
                  </a:cubicBezTo>
                  <a:cubicBezTo>
                    <a:pt x="976" y="1868"/>
                    <a:pt x="1036" y="1520"/>
                    <a:pt x="1089" y="1270"/>
                  </a:cubicBezTo>
                  <a:cubicBezTo>
                    <a:pt x="1142" y="1020"/>
                    <a:pt x="1187" y="764"/>
                    <a:pt x="1225" y="590"/>
                  </a:cubicBezTo>
                  <a:cubicBezTo>
                    <a:pt x="1263" y="416"/>
                    <a:pt x="1286" y="318"/>
                    <a:pt x="1316" y="227"/>
                  </a:cubicBezTo>
                  <a:cubicBezTo>
                    <a:pt x="1346" y="136"/>
                    <a:pt x="1376" y="84"/>
                    <a:pt x="1406" y="46"/>
                  </a:cubicBezTo>
                  <a:cubicBezTo>
                    <a:pt x="1436" y="8"/>
                    <a:pt x="1466" y="4"/>
                    <a:pt x="1497" y="0"/>
                  </a:cubicBezTo>
                </a:path>
              </a:pathLst>
            </a:cu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32" name="Freeform 27">
              <a:extLst>
                <a:ext uri="{FF2B5EF4-FFF2-40B4-BE49-F238E27FC236}">
                  <a16:creationId xmlns:a16="http://schemas.microsoft.com/office/drawing/2014/main" id="{5716BBFA-4FF6-4DB4-8CFD-54AB6EAE711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701" y="3339"/>
              <a:ext cx="1497" cy="599"/>
            </a:xfrm>
            <a:custGeom>
              <a:avLst/>
              <a:gdLst>
                <a:gd name="T0" fmla="*/ 0 w 1497"/>
                <a:gd name="T1" fmla="*/ 0 h 2821"/>
                <a:gd name="T2" fmla="*/ 182 w 1497"/>
                <a:gd name="T3" fmla="*/ 0 h 2821"/>
                <a:gd name="T4" fmla="*/ 273 w 1497"/>
                <a:gd name="T5" fmla="*/ 0 h 2821"/>
                <a:gd name="T6" fmla="*/ 454 w 1497"/>
                <a:gd name="T7" fmla="*/ 0 h 2821"/>
                <a:gd name="T8" fmla="*/ 681 w 1497"/>
                <a:gd name="T9" fmla="*/ 0 h 2821"/>
                <a:gd name="T10" fmla="*/ 908 w 1497"/>
                <a:gd name="T11" fmla="*/ 0 h 2821"/>
                <a:gd name="T12" fmla="*/ 1089 w 1497"/>
                <a:gd name="T13" fmla="*/ 0 h 2821"/>
                <a:gd name="T14" fmla="*/ 1225 w 1497"/>
                <a:gd name="T15" fmla="*/ 0 h 2821"/>
                <a:gd name="T16" fmla="*/ 1316 w 1497"/>
                <a:gd name="T17" fmla="*/ 0 h 2821"/>
                <a:gd name="T18" fmla="*/ 1406 w 1497"/>
                <a:gd name="T19" fmla="*/ 0 h 2821"/>
                <a:gd name="T20" fmla="*/ 1497 w 1497"/>
                <a:gd name="T21" fmla="*/ 0 h 28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97" h="2821">
                  <a:moveTo>
                    <a:pt x="0" y="2813"/>
                  </a:moveTo>
                  <a:cubicBezTo>
                    <a:pt x="68" y="2813"/>
                    <a:pt x="137" y="2813"/>
                    <a:pt x="182" y="2813"/>
                  </a:cubicBezTo>
                  <a:cubicBezTo>
                    <a:pt x="227" y="2813"/>
                    <a:pt x="228" y="2821"/>
                    <a:pt x="273" y="2813"/>
                  </a:cubicBezTo>
                  <a:cubicBezTo>
                    <a:pt x="318" y="2805"/>
                    <a:pt x="386" y="2805"/>
                    <a:pt x="454" y="2767"/>
                  </a:cubicBezTo>
                  <a:cubicBezTo>
                    <a:pt x="522" y="2729"/>
                    <a:pt x="605" y="2699"/>
                    <a:pt x="681" y="2586"/>
                  </a:cubicBezTo>
                  <a:cubicBezTo>
                    <a:pt x="757" y="2473"/>
                    <a:pt x="840" y="2306"/>
                    <a:pt x="908" y="2087"/>
                  </a:cubicBezTo>
                  <a:cubicBezTo>
                    <a:pt x="976" y="1868"/>
                    <a:pt x="1036" y="1520"/>
                    <a:pt x="1089" y="1270"/>
                  </a:cubicBezTo>
                  <a:cubicBezTo>
                    <a:pt x="1142" y="1020"/>
                    <a:pt x="1187" y="764"/>
                    <a:pt x="1225" y="590"/>
                  </a:cubicBezTo>
                  <a:cubicBezTo>
                    <a:pt x="1263" y="416"/>
                    <a:pt x="1286" y="318"/>
                    <a:pt x="1316" y="227"/>
                  </a:cubicBezTo>
                  <a:cubicBezTo>
                    <a:pt x="1346" y="136"/>
                    <a:pt x="1376" y="84"/>
                    <a:pt x="1406" y="46"/>
                  </a:cubicBezTo>
                  <a:cubicBezTo>
                    <a:pt x="1436" y="8"/>
                    <a:pt x="1466" y="4"/>
                    <a:pt x="1497" y="0"/>
                  </a:cubicBezTo>
                </a:path>
              </a:pathLst>
            </a:cu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3495" name="Text Box 28">
            <a:extLst>
              <a:ext uri="{FF2B5EF4-FFF2-40B4-BE49-F238E27FC236}">
                <a16:creationId xmlns:a16="http://schemas.microsoft.com/office/drawing/2014/main" id="{A46AFBA6-DBAA-4900-9F3D-B9FCBE9D1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908050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  <a:latin typeface="Arial" panose="020B0604020202020204" pitchFamily="34" charset="0"/>
              </a:rPr>
              <a:t>20ms</a:t>
            </a:r>
            <a:endParaRPr lang="cs-CZ" altLang="en-US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33496" name="Text Box 29">
            <a:extLst>
              <a:ext uri="{FF2B5EF4-FFF2-40B4-BE49-F238E27FC236}">
                <a16:creationId xmlns:a16="http://schemas.microsoft.com/office/drawing/2014/main" id="{4A3CC1D6-B10F-4C9D-817F-C40141B8D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908050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  <a:latin typeface="Arial" panose="020B0604020202020204" pitchFamily="34" charset="0"/>
              </a:rPr>
              <a:t>10ms</a:t>
            </a:r>
            <a:endParaRPr lang="cs-CZ" altLang="en-US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33497" name="Rectangle 31">
            <a:extLst>
              <a:ext uri="{FF2B5EF4-FFF2-40B4-BE49-F238E27FC236}">
                <a16:creationId xmlns:a16="http://schemas.microsoft.com/office/drawing/2014/main" id="{9891D945-0E85-4E7A-97C8-E9D1A0FF8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3792538"/>
            <a:ext cx="1527175" cy="68580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altLang="en-US" sz="240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33498" name="Line 32">
            <a:extLst>
              <a:ext uri="{FF2B5EF4-FFF2-40B4-BE49-F238E27FC236}">
                <a16:creationId xmlns:a16="http://schemas.microsoft.com/office/drawing/2014/main" id="{CA75BAFA-DF2E-4B96-8C45-AC969D684A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89150" y="4005263"/>
            <a:ext cx="623888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3499" name="Text Box 33">
            <a:extLst>
              <a:ext uri="{FF2B5EF4-FFF2-40B4-BE49-F238E27FC236}">
                <a16:creationId xmlns:a16="http://schemas.microsoft.com/office/drawing/2014/main" id="{B5C8B6BA-4515-4533-BF87-0011FC042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3716338"/>
            <a:ext cx="1527175" cy="660400"/>
          </a:xfrm>
          <a:prstGeom prst="rect">
            <a:avLst/>
          </a:prstGeom>
          <a:solidFill>
            <a:srgbClr val="3366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Short-time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FFT</a:t>
            </a:r>
            <a:endParaRPr lang="cs-CZ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33500" name="Text Box 34">
            <a:extLst>
              <a:ext uri="{FF2B5EF4-FFF2-40B4-BE49-F238E27FC236}">
                <a16:creationId xmlns:a16="http://schemas.microsoft.com/office/drawing/2014/main" id="{3D9857AD-9A3B-45EC-B782-B65CF4283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9863" y="3716338"/>
            <a:ext cx="1527175" cy="660400"/>
          </a:xfrm>
          <a:prstGeom prst="rect">
            <a:avLst/>
          </a:prstGeom>
          <a:solidFill>
            <a:srgbClr val="3366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Mel - Filter Bank</a:t>
            </a:r>
            <a:endParaRPr lang="cs-CZ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33501" name="Text Box 37">
            <a:extLst>
              <a:ext uri="{FF2B5EF4-FFF2-40B4-BE49-F238E27FC236}">
                <a16:creationId xmlns:a16="http://schemas.microsoft.com/office/drawing/2014/main" id="{C9357F08-AB47-482B-9EB2-27490BFA7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25" y="3716338"/>
            <a:ext cx="963613" cy="660400"/>
          </a:xfrm>
          <a:prstGeom prst="rect">
            <a:avLst/>
          </a:prstGeom>
          <a:solidFill>
            <a:srgbClr val="3366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Log ()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cs-CZ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33502" name="Text Box 40">
            <a:extLst>
              <a:ext uri="{FF2B5EF4-FFF2-40B4-BE49-F238E27FC236}">
                <a16:creationId xmlns:a16="http://schemas.microsoft.com/office/drawing/2014/main" id="{DA630188-9687-4F96-B24B-4835807F9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3113" y="3716338"/>
            <a:ext cx="2043112" cy="660400"/>
          </a:xfrm>
          <a:prstGeom prst="rect">
            <a:avLst/>
          </a:prstGeom>
          <a:solidFill>
            <a:srgbClr val="3366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Discrete Cosine Transform</a:t>
            </a:r>
            <a:endParaRPr lang="cs-CZ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33503" name="Text Box 42">
            <a:extLst>
              <a:ext uri="{FF2B5EF4-FFF2-40B4-BE49-F238E27FC236}">
                <a16:creationId xmlns:a16="http://schemas.microsoft.com/office/drawing/2014/main" id="{562CBFC7-9FF3-4801-9D87-C14419BF3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450" y="3068638"/>
            <a:ext cx="673100" cy="182880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  <a:latin typeface="Arial" panose="020B0604020202020204" pitchFamily="34" charset="0"/>
              </a:rPr>
              <a:t>-12.8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  <a:latin typeface="Arial" panose="020B0604020202020204" pitchFamily="34" charset="0"/>
              </a:rPr>
              <a:t>-0.3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  <a:latin typeface="Arial" panose="020B0604020202020204" pitchFamily="34" charset="0"/>
              </a:rPr>
              <a:t>-5.7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  <a:latin typeface="Arial" panose="020B0604020202020204" pitchFamily="34" charset="0"/>
              </a:rPr>
              <a:t>-22.4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  <a:latin typeface="Arial" panose="020B0604020202020204" pitchFamily="34" charset="0"/>
              </a:rPr>
              <a:t>8.9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  <a:latin typeface="Arial" panose="020B0604020202020204" pitchFamily="34" charset="0"/>
              </a:rPr>
              <a:t>6.8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  <a:latin typeface="Arial" panose="020B0604020202020204" pitchFamily="34" charset="0"/>
              </a:rPr>
              <a:t>…</a:t>
            </a:r>
            <a:endParaRPr lang="cs-CZ" altLang="en-US" sz="16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33504" name="Picture 50" descr="spec">
            <a:extLst>
              <a:ext uri="{FF2B5EF4-FFF2-40B4-BE49-F238E27FC236}">
                <a16:creationId xmlns:a16="http://schemas.microsoft.com/office/drawing/2014/main" id="{5C64B38F-973F-45EB-A5CB-50317349B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797425"/>
            <a:ext cx="15113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3505" name="Line 52">
            <a:extLst>
              <a:ext uri="{FF2B5EF4-FFF2-40B4-BE49-F238E27FC236}">
                <a16:creationId xmlns:a16="http://schemas.microsoft.com/office/drawing/2014/main" id="{27F3400F-86D9-4790-B621-9924752CD9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3068638"/>
            <a:ext cx="0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3506" name="Group 76">
            <a:extLst>
              <a:ext uri="{FF2B5EF4-FFF2-40B4-BE49-F238E27FC236}">
                <a16:creationId xmlns:a16="http://schemas.microsoft.com/office/drawing/2014/main" id="{70C4CD2F-98BF-44A5-8A34-080271F18F01}"/>
              </a:ext>
            </a:extLst>
          </p:cNvPr>
          <p:cNvGrpSpPr>
            <a:grpSpLocks/>
          </p:cNvGrpSpPr>
          <p:nvPr/>
        </p:nvGrpSpPr>
        <p:grpSpPr bwMode="auto">
          <a:xfrm>
            <a:off x="2627313" y="4724400"/>
            <a:ext cx="1727200" cy="936625"/>
            <a:chOff x="1882" y="3158"/>
            <a:chExt cx="1724" cy="590"/>
          </a:xfrm>
        </p:grpSpPr>
        <p:sp>
          <p:nvSpPr>
            <p:cNvPr id="233508" name="Line 53">
              <a:extLst>
                <a:ext uri="{FF2B5EF4-FFF2-40B4-BE49-F238E27FC236}">
                  <a16:creationId xmlns:a16="http://schemas.microsoft.com/office/drawing/2014/main" id="{71E81213-B052-47F8-8D29-2204FE9EEC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2" y="3158"/>
              <a:ext cx="0" cy="5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09" name="Line 54">
              <a:extLst>
                <a:ext uri="{FF2B5EF4-FFF2-40B4-BE49-F238E27FC236}">
                  <a16:creationId xmlns:a16="http://schemas.microsoft.com/office/drawing/2014/main" id="{E95832B7-8B42-4E37-9B92-5F06919B44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82" y="3748"/>
              <a:ext cx="17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3510" name="Group 57">
              <a:extLst>
                <a:ext uri="{FF2B5EF4-FFF2-40B4-BE49-F238E27FC236}">
                  <a16:creationId xmlns:a16="http://schemas.microsoft.com/office/drawing/2014/main" id="{6E0781F1-B913-47FE-B307-F98800F4C8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82" y="3203"/>
              <a:ext cx="182" cy="545"/>
              <a:chOff x="1882" y="3203"/>
              <a:chExt cx="182" cy="545"/>
            </a:xfrm>
          </p:grpSpPr>
          <p:sp>
            <p:nvSpPr>
              <p:cNvPr id="233529" name="Line 55">
                <a:extLst>
                  <a:ext uri="{FF2B5EF4-FFF2-40B4-BE49-F238E27FC236}">
                    <a16:creationId xmlns:a16="http://schemas.microsoft.com/office/drawing/2014/main" id="{38FEDCDA-00B3-4819-BCE9-790E91536C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82" y="3203"/>
                <a:ext cx="91" cy="545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530" name="Line 56">
                <a:extLst>
                  <a:ext uri="{FF2B5EF4-FFF2-40B4-BE49-F238E27FC236}">
                    <a16:creationId xmlns:a16="http://schemas.microsoft.com/office/drawing/2014/main" id="{0A4B52AF-705D-4CF6-8385-07399B1B5F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3" y="3203"/>
                <a:ext cx="91" cy="545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3511" name="Group 58">
              <a:extLst>
                <a:ext uri="{FF2B5EF4-FFF2-40B4-BE49-F238E27FC236}">
                  <a16:creationId xmlns:a16="http://schemas.microsoft.com/office/drawing/2014/main" id="{0BCECEC0-A296-463A-B6FB-9107DA5647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3" y="3203"/>
              <a:ext cx="227" cy="545"/>
              <a:chOff x="1882" y="3203"/>
              <a:chExt cx="182" cy="545"/>
            </a:xfrm>
          </p:grpSpPr>
          <p:sp>
            <p:nvSpPr>
              <p:cNvPr id="233527" name="Line 59">
                <a:extLst>
                  <a:ext uri="{FF2B5EF4-FFF2-40B4-BE49-F238E27FC236}">
                    <a16:creationId xmlns:a16="http://schemas.microsoft.com/office/drawing/2014/main" id="{5F686ED1-1B3D-4F5A-8C77-21950C2841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82" y="3203"/>
                <a:ext cx="91" cy="545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528" name="Line 60">
                <a:extLst>
                  <a:ext uri="{FF2B5EF4-FFF2-40B4-BE49-F238E27FC236}">
                    <a16:creationId xmlns:a16="http://schemas.microsoft.com/office/drawing/2014/main" id="{EDB90CFD-E2E6-46AD-BD91-45E3D40C3D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3" y="3203"/>
                <a:ext cx="91" cy="545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3512" name="Group 61">
              <a:extLst>
                <a:ext uri="{FF2B5EF4-FFF2-40B4-BE49-F238E27FC236}">
                  <a16:creationId xmlns:a16="http://schemas.microsoft.com/office/drawing/2014/main" id="{21C7B8A5-C189-4FE4-B9AF-C8E92EDFB7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3203"/>
              <a:ext cx="317" cy="545"/>
              <a:chOff x="1882" y="3203"/>
              <a:chExt cx="182" cy="545"/>
            </a:xfrm>
          </p:grpSpPr>
          <p:sp>
            <p:nvSpPr>
              <p:cNvPr id="233525" name="Line 62">
                <a:extLst>
                  <a:ext uri="{FF2B5EF4-FFF2-40B4-BE49-F238E27FC236}">
                    <a16:creationId xmlns:a16="http://schemas.microsoft.com/office/drawing/2014/main" id="{D8FC1B30-78C9-4B8C-95F0-AD70F49967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82" y="3203"/>
                <a:ext cx="91" cy="545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526" name="Line 63">
                <a:extLst>
                  <a:ext uri="{FF2B5EF4-FFF2-40B4-BE49-F238E27FC236}">
                    <a16:creationId xmlns:a16="http://schemas.microsoft.com/office/drawing/2014/main" id="{524D2891-8A41-4C83-906C-A86DEAED3E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3" y="3203"/>
                <a:ext cx="91" cy="545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3513" name="Group 64">
              <a:extLst>
                <a:ext uri="{FF2B5EF4-FFF2-40B4-BE49-F238E27FC236}">
                  <a16:creationId xmlns:a16="http://schemas.microsoft.com/office/drawing/2014/main" id="{CE149263-7B7E-4204-B1E8-E801C8A704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0" y="3203"/>
              <a:ext cx="408" cy="545"/>
              <a:chOff x="1882" y="3203"/>
              <a:chExt cx="182" cy="545"/>
            </a:xfrm>
          </p:grpSpPr>
          <p:sp>
            <p:nvSpPr>
              <p:cNvPr id="233523" name="Line 65">
                <a:extLst>
                  <a:ext uri="{FF2B5EF4-FFF2-40B4-BE49-F238E27FC236}">
                    <a16:creationId xmlns:a16="http://schemas.microsoft.com/office/drawing/2014/main" id="{A21A9DF3-3BDD-4D0D-ABAD-38A32C58C3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82" y="3203"/>
                <a:ext cx="91" cy="545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524" name="Line 66">
                <a:extLst>
                  <a:ext uri="{FF2B5EF4-FFF2-40B4-BE49-F238E27FC236}">
                    <a16:creationId xmlns:a16="http://schemas.microsoft.com/office/drawing/2014/main" id="{8E27DC8F-F710-43F9-99C9-ED6550F13B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3" y="3203"/>
                <a:ext cx="91" cy="545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3514" name="Group 67">
              <a:extLst>
                <a:ext uri="{FF2B5EF4-FFF2-40B4-BE49-F238E27FC236}">
                  <a16:creationId xmlns:a16="http://schemas.microsoft.com/office/drawing/2014/main" id="{2C2A8FC5-6FD6-4A33-87BD-B38506E33F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1" y="3203"/>
              <a:ext cx="499" cy="545"/>
              <a:chOff x="1882" y="3203"/>
              <a:chExt cx="182" cy="545"/>
            </a:xfrm>
          </p:grpSpPr>
          <p:sp>
            <p:nvSpPr>
              <p:cNvPr id="233521" name="Line 68">
                <a:extLst>
                  <a:ext uri="{FF2B5EF4-FFF2-40B4-BE49-F238E27FC236}">
                    <a16:creationId xmlns:a16="http://schemas.microsoft.com/office/drawing/2014/main" id="{D03F6F72-14C1-43D2-AE78-4C81B533D0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82" y="3203"/>
                <a:ext cx="91" cy="545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522" name="Line 69">
                <a:extLst>
                  <a:ext uri="{FF2B5EF4-FFF2-40B4-BE49-F238E27FC236}">
                    <a16:creationId xmlns:a16="http://schemas.microsoft.com/office/drawing/2014/main" id="{270234FD-D1F9-40F2-9F54-0D42843AE7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3" y="3203"/>
                <a:ext cx="91" cy="545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3515" name="Group 70">
              <a:extLst>
                <a:ext uri="{FF2B5EF4-FFF2-40B4-BE49-F238E27FC236}">
                  <a16:creationId xmlns:a16="http://schemas.microsoft.com/office/drawing/2014/main" id="{2AF0E576-6D78-4F0A-8751-9342FC5F95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8" y="3203"/>
              <a:ext cx="590" cy="545"/>
              <a:chOff x="1882" y="3203"/>
              <a:chExt cx="182" cy="545"/>
            </a:xfrm>
          </p:grpSpPr>
          <p:sp>
            <p:nvSpPr>
              <p:cNvPr id="233519" name="Line 71">
                <a:extLst>
                  <a:ext uri="{FF2B5EF4-FFF2-40B4-BE49-F238E27FC236}">
                    <a16:creationId xmlns:a16="http://schemas.microsoft.com/office/drawing/2014/main" id="{694C36E0-F8DD-4CFA-BCE1-F34B916629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82" y="3203"/>
                <a:ext cx="91" cy="545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520" name="Line 72">
                <a:extLst>
                  <a:ext uri="{FF2B5EF4-FFF2-40B4-BE49-F238E27FC236}">
                    <a16:creationId xmlns:a16="http://schemas.microsoft.com/office/drawing/2014/main" id="{DDF920E0-3A11-4227-ACAF-7E36508D5A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3" y="3203"/>
                <a:ext cx="91" cy="545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3516" name="Group 73">
              <a:extLst>
                <a:ext uri="{FF2B5EF4-FFF2-40B4-BE49-F238E27FC236}">
                  <a16:creationId xmlns:a16="http://schemas.microsoft.com/office/drawing/2014/main" id="{84C42C81-DC0E-454F-80B5-36DDEA4EED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3203"/>
              <a:ext cx="680" cy="545"/>
              <a:chOff x="1882" y="3203"/>
              <a:chExt cx="182" cy="545"/>
            </a:xfrm>
          </p:grpSpPr>
          <p:sp>
            <p:nvSpPr>
              <p:cNvPr id="233517" name="Line 74">
                <a:extLst>
                  <a:ext uri="{FF2B5EF4-FFF2-40B4-BE49-F238E27FC236}">
                    <a16:creationId xmlns:a16="http://schemas.microsoft.com/office/drawing/2014/main" id="{2CC869A0-D72A-4A2E-BDC6-2D3EC13C20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82" y="3203"/>
                <a:ext cx="91" cy="545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518" name="Line 75">
                <a:extLst>
                  <a:ext uri="{FF2B5EF4-FFF2-40B4-BE49-F238E27FC236}">
                    <a16:creationId xmlns:a16="http://schemas.microsoft.com/office/drawing/2014/main" id="{CDE3FE92-F186-4B75-B985-2A0705CAE2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3" y="3203"/>
                <a:ext cx="91" cy="545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33507" name="Line 78">
            <a:extLst>
              <a:ext uri="{FF2B5EF4-FFF2-40B4-BE49-F238E27FC236}">
                <a16:creationId xmlns:a16="http://schemas.microsoft.com/office/drawing/2014/main" id="{41F4BCB5-29BC-456F-ADC5-B594E8C4D9A7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2450" y="5157788"/>
            <a:ext cx="647700" cy="2159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Zástupný symbol pro zápatí 3">
            <a:extLst>
              <a:ext uri="{FF2B5EF4-FFF2-40B4-BE49-F238E27FC236}">
                <a16:creationId xmlns:a16="http://schemas.microsoft.com/office/drawing/2014/main" id="{0D7E9051-77C3-4821-82E0-AFD5C34248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Speaker Recognition	</a:t>
            </a:r>
          </a:p>
        </p:txBody>
      </p:sp>
      <p:sp>
        <p:nvSpPr>
          <p:cNvPr id="234499" name="Zástupný symbol pro číslo snímku 4">
            <a:extLst>
              <a:ext uri="{FF2B5EF4-FFF2-40B4-BE49-F238E27FC236}">
                <a16:creationId xmlns:a16="http://schemas.microsoft.com/office/drawing/2014/main" id="{C66654D8-E72E-4657-8CB7-78948FAE5A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C051D3-2AE9-41FC-984A-7BBE367C4159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34500" name="Rectangle 2">
            <a:extLst>
              <a:ext uri="{FF2B5EF4-FFF2-40B4-BE49-F238E27FC236}">
                <a16:creationId xmlns:a16="http://schemas.microsoft.com/office/drawing/2014/main" id="{47FDAAD0-5D4C-4E0C-BF4F-57AE9FED8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MAP adaptation – How to create speaker model</a:t>
            </a:r>
            <a:endParaRPr lang="cs-CZ" altLang="en-US"/>
          </a:p>
        </p:txBody>
      </p:sp>
      <p:grpSp>
        <p:nvGrpSpPr>
          <p:cNvPr id="234501" name="Group 118">
            <a:extLst>
              <a:ext uri="{FF2B5EF4-FFF2-40B4-BE49-F238E27FC236}">
                <a16:creationId xmlns:a16="http://schemas.microsoft.com/office/drawing/2014/main" id="{C93D2068-E93F-471F-8D13-6520D10C9863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981075"/>
            <a:ext cx="4032250" cy="2446338"/>
            <a:chOff x="1837" y="1298"/>
            <a:chExt cx="2540" cy="1541"/>
          </a:xfrm>
        </p:grpSpPr>
        <p:sp>
          <p:nvSpPr>
            <p:cNvPr id="234541" name="Oval 5">
              <a:extLst>
                <a:ext uri="{FF2B5EF4-FFF2-40B4-BE49-F238E27FC236}">
                  <a16:creationId xmlns:a16="http://schemas.microsoft.com/office/drawing/2014/main" id="{CA2220B8-0A37-492E-8883-D04AC2718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2159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42" name="Oval 6">
              <a:extLst>
                <a:ext uri="{FF2B5EF4-FFF2-40B4-BE49-F238E27FC236}">
                  <a16:creationId xmlns:a16="http://schemas.microsoft.com/office/drawing/2014/main" id="{06F60975-3E5C-4CE3-B899-4D2456A2C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" y="2341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43" name="Oval 7">
              <a:extLst>
                <a:ext uri="{FF2B5EF4-FFF2-40B4-BE49-F238E27FC236}">
                  <a16:creationId xmlns:a16="http://schemas.microsoft.com/office/drawing/2014/main" id="{CFB0D06D-ED8A-4E8F-A50B-0BEDD40DF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2477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44" name="Oval 8">
              <a:extLst>
                <a:ext uri="{FF2B5EF4-FFF2-40B4-BE49-F238E27FC236}">
                  <a16:creationId xmlns:a16="http://schemas.microsoft.com/office/drawing/2014/main" id="{28058311-3D46-43D4-BC63-56D2A8362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3" y="2341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45" name="Oval 9">
              <a:extLst>
                <a:ext uri="{FF2B5EF4-FFF2-40B4-BE49-F238E27FC236}">
                  <a16:creationId xmlns:a16="http://schemas.microsoft.com/office/drawing/2014/main" id="{2F5526EE-082D-43ED-8903-80EE67C9E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1" y="2658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46" name="Oval 10">
              <a:extLst>
                <a:ext uri="{FF2B5EF4-FFF2-40B4-BE49-F238E27FC236}">
                  <a16:creationId xmlns:a16="http://schemas.microsoft.com/office/drawing/2014/main" id="{4B47BA31-BFDA-4727-B6BD-7A03FF5E2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658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47" name="Oval 11">
              <a:extLst>
                <a:ext uri="{FF2B5EF4-FFF2-40B4-BE49-F238E27FC236}">
                  <a16:creationId xmlns:a16="http://schemas.microsoft.com/office/drawing/2014/main" id="{AA865D03-322B-4A23-90FA-57F9E9C39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2295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48" name="Oval 12">
              <a:extLst>
                <a:ext uri="{FF2B5EF4-FFF2-40B4-BE49-F238E27FC236}">
                  <a16:creationId xmlns:a16="http://schemas.microsoft.com/office/drawing/2014/main" id="{C202D540-7069-44DB-9607-EBB4D4D60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794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49" name="Oval 13">
              <a:extLst>
                <a:ext uri="{FF2B5EF4-FFF2-40B4-BE49-F238E27FC236}">
                  <a16:creationId xmlns:a16="http://schemas.microsoft.com/office/drawing/2014/main" id="{4153A466-BD15-45FC-8BB4-C61A1D4F4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613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50" name="Oval 14">
              <a:extLst>
                <a:ext uri="{FF2B5EF4-FFF2-40B4-BE49-F238E27FC236}">
                  <a16:creationId xmlns:a16="http://schemas.microsoft.com/office/drawing/2014/main" id="{21925113-09A4-4971-A948-808D50233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6" y="2159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51" name="Oval 15">
              <a:extLst>
                <a:ext uri="{FF2B5EF4-FFF2-40B4-BE49-F238E27FC236}">
                  <a16:creationId xmlns:a16="http://schemas.microsoft.com/office/drawing/2014/main" id="{4ABC6E0E-C6C9-4C42-B33F-2049B930D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" y="2341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52" name="Oval 16">
              <a:extLst>
                <a:ext uri="{FF2B5EF4-FFF2-40B4-BE49-F238E27FC236}">
                  <a16:creationId xmlns:a16="http://schemas.microsoft.com/office/drawing/2014/main" id="{D7542830-333C-43B0-9C0B-BAB8D8922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6" y="2477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53" name="Oval 17">
              <a:extLst>
                <a:ext uri="{FF2B5EF4-FFF2-40B4-BE49-F238E27FC236}">
                  <a16:creationId xmlns:a16="http://schemas.microsoft.com/office/drawing/2014/main" id="{6CB7212F-E937-44F0-BB3B-E79BCEE61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8" y="2341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54" name="Oval 18">
              <a:extLst>
                <a:ext uri="{FF2B5EF4-FFF2-40B4-BE49-F238E27FC236}">
                  <a16:creationId xmlns:a16="http://schemas.microsoft.com/office/drawing/2014/main" id="{1F8B77EE-4833-4C66-B40F-F8CFA7E3A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2205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55" name="Oval 19">
              <a:extLst>
                <a:ext uri="{FF2B5EF4-FFF2-40B4-BE49-F238E27FC236}">
                  <a16:creationId xmlns:a16="http://schemas.microsoft.com/office/drawing/2014/main" id="{B89F208C-E6DD-477C-BF24-17FB27D93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2658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56" name="Oval 20">
              <a:extLst>
                <a:ext uri="{FF2B5EF4-FFF2-40B4-BE49-F238E27FC236}">
                  <a16:creationId xmlns:a16="http://schemas.microsoft.com/office/drawing/2014/main" id="{DE1EF329-FD7E-484C-BAFE-9E067547DE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9" y="2432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57" name="Oval 21">
              <a:extLst>
                <a:ext uri="{FF2B5EF4-FFF2-40B4-BE49-F238E27FC236}">
                  <a16:creationId xmlns:a16="http://schemas.microsoft.com/office/drawing/2014/main" id="{EDE634A0-A77F-4816-B4E5-AED08F098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5" y="2794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58" name="Oval 22">
              <a:extLst>
                <a:ext uri="{FF2B5EF4-FFF2-40B4-BE49-F238E27FC236}">
                  <a16:creationId xmlns:a16="http://schemas.microsoft.com/office/drawing/2014/main" id="{60337CF4-43F2-4A7D-9898-9A16D86D7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5" y="2613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59" name="Oval 23">
              <a:extLst>
                <a:ext uri="{FF2B5EF4-FFF2-40B4-BE49-F238E27FC236}">
                  <a16:creationId xmlns:a16="http://schemas.microsoft.com/office/drawing/2014/main" id="{1931301F-F404-455D-BCCC-F273C3C63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1569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60" name="Oval 24">
              <a:extLst>
                <a:ext uri="{FF2B5EF4-FFF2-40B4-BE49-F238E27FC236}">
                  <a16:creationId xmlns:a16="http://schemas.microsoft.com/office/drawing/2014/main" id="{FDE67638-71F8-4E1A-AC41-7BD62F899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069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61" name="Oval 25">
              <a:extLst>
                <a:ext uri="{FF2B5EF4-FFF2-40B4-BE49-F238E27FC236}">
                  <a16:creationId xmlns:a16="http://schemas.microsoft.com/office/drawing/2014/main" id="{C1087858-7AE3-4797-AC03-E1D4C23BF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1887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62" name="Oval 26">
              <a:extLst>
                <a:ext uri="{FF2B5EF4-FFF2-40B4-BE49-F238E27FC236}">
                  <a16:creationId xmlns:a16="http://schemas.microsoft.com/office/drawing/2014/main" id="{4CA0719C-ABD1-4A5E-B80C-8D89535B6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" y="1751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63" name="Oval 27">
              <a:extLst>
                <a:ext uri="{FF2B5EF4-FFF2-40B4-BE49-F238E27FC236}">
                  <a16:creationId xmlns:a16="http://schemas.microsoft.com/office/drawing/2014/main" id="{30C4BD98-DA27-4399-9F8D-B38B733D2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2205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64" name="Oval 28">
              <a:extLst>
                <a:ext uri="{FF2B5EF4-FFF2-40B4-BE49-F238E27FC236}">
                  <a16:creationId xmlns:a16="http://schemas.microsoft.com/office/drawing/2014/main" id="{5CE26422-82E5-4625-8D9A-3F5FAB1A4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2068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65" name="Oval 29">
              <a:extLst>
                <a:ext uri="{FF2B5EF4-FFF2-40B4-BE49-F238E27FC236}">
                  <a16:creationId xmlns:a16="http://schemas.microsoft.com/office/drawing/2014/main" id="{7603F5CA-A4E2-441C-B3B8-C62C7E3B9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" y="1841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66" name="Oval 30">
              <a:extLst>
                <a:ext uri="{FF2B5EF4-FFF2-40B4-BE49-F238E27FC236}">
                  <a16:creationId xmlns:a16="http://schemas.microsoft.com/office/drawing/2014/main" id="{F3736241-F635-44D0-ACFD-5ACF2E733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5" y="2204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67" name="Oval 31">
              <a:extLst>
                <a:ext uri="{FF2B5EF4-FFF2-40B4-BE49-F238E27FC236}">
                  <a16:creationId xmlns:a16="http://schemas.microsoft.com/office/drawing/2014/main" id="{1E3E8121-2A18-4DB5-B69F-10297B71DA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2023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68" name="Oval 32">
              <a:extLst>
                <a:ext uri="{FF2B5EF4-FFF2-40B4-BE49-F238E27FC236}">
                  <a16:creationId xmlns:a16="http://schemas.microsoft.com/office/drawing/2014/main" id="{D4C3F09D-9825-44EB-A5AC-6F7ED5452B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1932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69" name="Oval 33">
              <a:extLst>
                <a:ext uri="{FF2B5EF4-FFF2-40B4-BE49-F238E27FC236}">
                  <a16:creationId xmlns:a16="http://schemas.microsoft.com/office/drawing/2014/main" id="{6E0A92C4-C75D-4DFA-9455-047B8B6EB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" y="2114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70" name="Oval 34">
              <a:extLst>
                <a:ext uri="{FF2B5EF4-FFF2-40B4-BE49-F238E27FC236}">
                  <a16:creationId xmlns:a16="http://schemas.microsoft.com/office/drawing/2014/main" id="{057E957F-81B2-48F8-B38A-93C48D96F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2250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71" name="Oval 35">
              <a:extLst>
                <a:ext uri="{FF2B5EF4-FFF2-40B4-BE49-F238E27FC236}">
                  <a16:creationId xmlns:a16="http://schemas.microsoft.com/office/drawing/2014/main" id="{D498BE09-82A7-4096-9FC5-02E673B88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6" y="2114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72" name="Oval 36">
              <a:extLst>
                <a:ext uri="{FF2B5EF4-FFF2-40B4-BE49-F238E27FC236}">
                  <a16:creationId xmlns:a16="http://schemas.microsoft.com/office/drawing/2014/main" id="{F453F8E9-56E5-439A-84EF-53477A2AA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2386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73" name="Oval 37">
              <a:extLst>
                <a:ext uri="{FF2B5EF4-FFF2-40B4-BE49-F238E27FC236}">
                  <a16:creationId xmlns:a16="http://schemas.microsoft.com/office/drawing/2014/main" id="{7544BEBB-8403-4A8E-B354-6AFE48F70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2431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74" name="Oval 38">
              <a:extLst>
                <a:ext uri="{FF2B5EF4-FFF2-40B4-BE49-F238E27FC236}">
                  <a16:creationId xmlns:a16="http://schemas.microsoft.com/office/drawing/2014/main" id="{7491C592-8E9C-4B70-9025-6FE4301A0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" y="2204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75" name="Oval 39">
              <a:extLst>
                <a:ext uri="{FF2B5EF4-FFF2-40B4-BE49-F238E27FC236}">
                  <a16:creationId xmlns:a16="http://schemas.microsoft.com/office/drawing/2014/main" id="{5C8770C5-B285-4559-96BE-DF052507F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" y="2567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76" name="Oval 40">
              <a:extLst>
                <a:ext uri="{FF2B5EF4-FFF2-40B4-BE49-F238E27FC236}">
                  <a16:creationId xmlns:a16="http://schemas.microsoft.com/office/drawing/2014/main" id="{F1E524CB-CF9D-4162-AFE3-5560F519C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" y="2386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77" name="Oval 41">
              <a:extLst>
                <a:ext uri="{FF2B5EF4-FFF2-40B4-BE49-F238E27FC236}">
                  <a16:creationId xmlns:a16="http://schemas.microsoft.com/office/drawing/2014/main" id="{38C60B95-62A2-420E-BBE0-EF3A7DC19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" y="2114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78" name="Oval 42">
              <a:extLst>
                <a:ext uri="{FF2B5EF4-FFF2-40B4-BE49-F238E27FC236}">
                  <a16:creationId xmlns:a16="http://schemas.microsoft.com/office/drawing/2014/main" id="{E7D50A91-985D-49EB-A3E5-A70CCF4CD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9" y="1479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79" name="Oval 43">
              <a:extLst>
                <a:ext uri="{FF2B5EF4-FFF2-40B4-BE49-F238E27FC236}">
                  <a16:creationId xmlns:a16="http://schemas.microsoft.com/office/drawing/2014/main" id="{6D60A9EF-DADD-4743-A4EE-7A6B10972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2205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80" name="Oval 44">
              <a:extLst>
                <a:ext uri="{FF2B5EF4-FFF2-40B4-BE49-F238E27FC236}">
                  <a16:creationId xmlns:a16="http://schemas.microsoft.com/office/drawing/2014/main" id="{2488A54A-5279-458A-86A8-D4EECF487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" y="1479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81" name="Oval 45">
              <a:extLst>
                <a:ext uri="{FF2B5EF4-FFF2-40B4-BE49-F238E27FC236}">
                  <a16:creationId xmlns:a16="http://schemas.microsoft.com/office/drawing/2014/main" id="{8A308085-977B-47BF-9B40-FB3DE7DF1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1751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82" name="Oval 46">
              <a:extLst>
                <a:ext uri="{FF2B5EF4-FFF2-40B4-BE49-F238E27FC236}">
                  <a16:creationId xmlns:a16="http://schemas.microsoft.com/office/drawing/2014/main" id="{D34DB1AA-51EA-497C-9A41-26FC4EAA2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1796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83" name="Oval 47">
              <a:extLst>
                <a:ext uri="{FF2B5EF4-FFF2-40B4-BE49-F238E27FC236}">
                  <a16:creationId xmlns:a16="http://schemas.microsoft.com/office/drawing/2014/main" id="{1901801A-AFC6-427B-9EA6-F444AA925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" y="1569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84" name="Oval 48">
              <a:extLst>
                <a:ext uri="{FF2B5EF4-FFF2-40B4-BE49-F238E27FC236}">
                  <a16:creationId xmlns:a16="http://schemas.microsoft.com/office/drawing/2014/main" id="{4907500C-7987-4526-B714-505887854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8" y="1932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85" name="Oval 49">
              <a:extLst>
                <a:ext uri="{FF2B5EF4-FFF2-40B4-BE49-F238E27FC236}">
                  <a16:creationId xmlns:a16="http://schemas.microsoft.com/office/drawing/2014/main" id="{5E269A1C-7E1C-44A1-B1DF-4C0D868D1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1751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86" name="Oval 50">
              <a:extLst>
                <a:ext uri="{FF2B5EF4-FFF2-40B4-BE49-F238E27FC236}">
                  <a16:creationId xmlns:a16="http://schemas.microsoft.com/office/drawing/2014/main" id="{44BB7EFA-E8CF-49DE-98DC-43A41111C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2069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87" name="Oval 51">
              <a:extLst>
                <a:ext uri="{FF2B5EF4-FFF2-40B4-BE49-F238E27FC236}">
                  <a16:creationId xmlns:a16="http://schemas.microsoft.com/office/drawing/2014/main" id="{BBE019D3-1D4B-4DA7-873D-C64D64369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2159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88" name="Oval 52">
              <a:extLst>
                <a:ext uri="{FF2B5EF4-FFF2-40B4-BE49-F238E27FC236}">
                  <a16:creationId xmlns:a16="http://schemas.microsoft.com/office/drawing/2014/main" id="{D8A7945B-BF1D-4700-801B-FB5608E1C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1751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89" name="Oval 53">
              <a:extLst>
                <a:ext uri="{FF2B5EF4-FFF2-40B4-BE49-F238E27FC236}">
                  <a16:creationId xmlns:a16="http://schemas.microsoft.com/office/drawing/2014/main" id="{75842E4D-E3F2-4D86-83B1-D9F550669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1615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90" name="Oval 54">
              <a:extLst>
                <a:ext uri="{FF2B5EF4-FFF2-40B4-BE49-F238E27FC236}">
                  <a16:creationId xmlns:a16="http://schemas.microsoft.com/office/drawing/2014/main" id="{08A92D48-19A5-4134-8EF3-445A1D5A2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1887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91" name="Oval 55">
              <a:extLst>
                <a:ext uri="{FF2B5EF4-FFF2-40B4-BE49-F238E27FC236}">
                  <a16:creationId xmlns:a16="http://schemas.microsoft.com/office/drawing/2014/main" id="{47CA8BB9-A4D2-4FFF-AC45-E28EDFDBE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1932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92" name="Oval 56">
              <a:extLst>
                <a:ext uri="{FF2B5EF4-FFF2-40B4-BE49-F238E27FC236}">
                  <a16:creationId xmlns:a16="http://schemas.microsoft.com/office/drawing/2014/main" id="{52FE7339-1FFB-4B76-B929-F9C811165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" y="2159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93" name="Oval 57">
              <a:extLst>
                <a:ext uri="{FF2B5EF4-FFF2-40B4-BE49-F238E27FC236}">
                  <a16:creationId xmlns:a16="http://schemas.microsoft.com/office/drawing/2014/main" id="{21A10B61-2007-4645-AC9F-36EC16149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" y="2068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94" name="Oval 58">
              <a:extLst>
                <a:ext uri="{FF2B5EF4-FFF2-40B4-BE49-F238E27FC236}">
                  <a16:creationId xmlns:a16="http://schemas.microsoft.com/office/drawing/2014/main" id="{09187BB7-D540-4D61-87A8-D6F7FDB087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1978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95" name="Oval 59">
              <a:extLst>
                <a:ext uri="{FF2B5EF4-FFF2-40B4-BE49-F238E27FC236}">
                  <a16:creationId xmlns:a16="http://schemas.microsoft.com/office/drawing/2014/main" id="{F48AAF91-5C1B-49CF-9A56-6588B9A6E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1569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96" name="Oval 60">
              <a:extLst>
                <a:ext uri="{FF2B5EF4-FFF2-40B4-BE49-F238E27FC236}">
                  <a16:creationId xmlns:a16="http://schemas.microsoft.com/office/drawing/2014/main" id="{4A96A595-CC93-4D9C-81CE-54508690B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" y="2069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97" name="Oval 61">
              <a:extLst>
                <a:ext uri="{FF2B5EF4-FFF2-40B4-BE49-F238E27FC236}">
                  <a16:creationId xmlns:a16="http://schemas.microsoft.com/office/drawing/2014/main" id="{20DFAC72-BCEE-4BE4-875B-FA7C116485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295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98" name="Oval 62">
              <a:extLst>
                <a:ext uri="{FF2B5EF4-FFF2-40B4-BE49-F238E27FC236}">
                  <a16:creationId xmlns:a16="http://schemas.microsoft.com/office/drawing/2014/main" id="{F5D1FD36-1155-472B-B5C2-4D61EDBE97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" y="1660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99" name="Oval 63">
              <a:extLst>
                <a:ext uri="{FF2B5EF4-FFF2-40B4-BE49-F238E27FC236}">
                  <a16:creationId xmlns:a16="http://schemas.microsoft.com/office/drawing/2014/main" id="{D1E7B68D-DBF0-4145-A6E6-773190FAE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2023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600" name="Oval 64">
              <a:extLst>
                <a:ext uri="{FF2B5EF4-FFF2-40B4-BE49-F238E27FC236}">
                  <a16:creationId xmlns:a16="http://schemas.microsoft.com/office/drawing/2014/main" id="{4ADAE477-4C5B-4F0D-918B-96DDBA4E0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2068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601" name="Oval 65">
              <a:extLst>
                <a:ext uri="{FF2B5EF4-FFF2-40B4-BE49-F238E27FC236}">
                  <a16:creationId xmlns:a16="http://schemas.microsoft.com/office/drawing/2014/main" id="{8ADCB011-03C7-4C7D-B313-0B94FEA81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1887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602" name="Oval 66">
              <a:extLst>
                <a:ext uri="{FF2B5EF4-FFF2-40B4-BE49-F238E27FC236}">
                  <a16:creationId xmlns:a16="http://schemas.microsoft.com/office/drawing/2014/main" id="{BC786D5A-6FDF-441B-8863-A623C8194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2023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603" name="Oval 67">
              <a:extLst>
                <a:ext uri="{FF2B5EF4-FFF2-40B4-BE49-F238E27FC236}">
                  <a16:creationId xmlns:a16="http://schemas.microsoft.com/office/drawing/2014/main" id="{2D19B50C-CE19-4B26-BB99-2FC7E41DA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1933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604" name="Oval 68">
              <a:extLst>
                <a:ext uri="{FF2B5EF4-FFF2-40B4-BE49-F238E27FC236}">
                  <a16:creationId xmlns:a16="http://schemas.microsoft.com/office/drawing/2014/main" id="{DC0960AA-D1CC-4482-89EC-5BD0444D0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" y="1706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605" name="Oval 69">
              <a:extLst>
                <a:ext uri="{FF2B5EF4-FFF2-40B4-BE49-F238E27FC236}">
                  <a16:creationId xmlns:a16="http://schemas.microsoft.com/office/drawing/2014/main" id="{E90A9C23-76E9-4AD9-AD25-FE3413653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3" y="1888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606" name="Oval 70">
              <a:extLst>
                <a:ext uri="{FF2B5EF4-FFF2-40B4-BE49-F238E27FC236}">
                  <a16:creationId xmlns:a16="http://schemas.microsoft.com/office/drawing/2014/main" id="{DBF11432-5B2D-4B47-A419-9A2C26472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" y="2250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607" name="Oval 71">
              <a:extLst>
                <a:ext uri="{FF2B5EF4-FFF2-40B4-BE49-F238E27FC236}">
                  <a16:creationId xmlns:a16="http://schemas.microsoft.com/office/drawing/2014/main" id="{B1CE4ABC-FAF1-4378-9BEF-70B05CC72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888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608" name="Oval 72">
              <a:extLst>
                <a:ext uri="{FF2B5EF4-FFF2-40B4-BE49-F238E27FC236}">
                  <a16:creationId xmlns:a16="http://schemas.microsoft.com/office/drawing/2014/main" id="{2DB08674-2701-445B-AC61-0F35B8A50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2160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609" name="Oval 73">
              <a:extLst>
                <a:ext uri="{FF2B5EF4-FFF2-40B4-BE49-F238E27FC236}">
                  <a16:creationId xmlns:a16="http://schemas.microsoft.com/office/drawing/2014/main" id="{EDB42FB9-006E-46A3-8E66-BDB102CE95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2205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610" name="Oval 74">
              <a:extLst>
                <a:ext uri="{FF2B5EF4-FFF2-40B4-BE49-F238E27FC236}">
                  <a16:creationId xmlns:a16="http://schemas.microsoft.com/office/drawing/2014/main" id="{FCB9E798-A9BD-4636-9DEA-D2AC04510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1978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611" name="Oval 75">
              <a:extLst>
                <a:ext uri="{FF2B5EF4-FFF2-40B4-BE49-F238E27FC236}">
                  <a16:creationId xmlns:a16="http://schemas.microsoft.com/office/drawing/2014/main" id="{76E092FD-AEC5-4731-A069-0B0AED127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2341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612" name="Oval 76">
              <a:extLst>
                <a:ext uri="{FF2B5EF4-FFF2-40B4-BE49-F238E27FC236}">
                  <a16:creationId xmlns:a16="http://schemas.microsoft.com/office/drawing/2014/main" id="{D4CD0189-3366-46D4-865F-01EB64E5F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2" y="2160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613" name="Oval 77">
              <a:extLst>
                <a:ext uri="{FF2B5EF4-FFF2-40B4-BE49-F238E27FC236}">
                  <a16:creationId xmlns:a16="http://schemas.microsoft.com/office/drawing/2014/main" id="{C092BF45-23D2-4125-A30C-217139319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1344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614" name="Oval 78">
              <a:extLst>
                <a:ext uri="{FF2B5EF4-FFF2-40B4-BE49-F238E27FC236}">
                  <a16:creationId xmlns:a16="http://schemas.microsoft.com/office/drawing/2014/main" id="{E375B13A-9968-40C5-9EA9-5715D3811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1797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615" name="Oval 79">
              <a:extLst>
                <a:ext uri="{FF2B5EF4-FFF2-40B4-BE49-F238E27FC236}">
                  <a16:creationId xmlns:a16="http://schemas.microsoft.com/office/drawing/2014/main" id="{79C5D2A6-21B2-4CA4-9229-F2B2B8353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1661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616" name="Oval 80">
              <a:extLst>
                <a:ext uri="{FF2B5EF4-FFF2-40B4-BE49-F238E27FC236}">
                  <a16:creationId xmlns:a16="http://schemas.microsoft.com/office/drawing/2014/main" id="{52DE09B8-6554-4483-9D93-FE3F3C6BB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1797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617" name="Oval 81">
              <a:extLst>
                <a:ext uri="{FF2B5EF4-FFF2-40B4-BE49-F238E27FC236}">
                  <a16:creationId xmlns:a16="http://schemas.microsoft.com/office/drawing/2014/main" id="{77DBD233-8EEE-4F5E-81C1-EC24DBC11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" y="1842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618" name="Oval 82">
              <a:extLst>
                <a:ext uri="{FF2B5EF4-FFF2-40B4-BE49-F238E27FC236}">
                  <a16:creationId xmlns:a16="http://schemas.microsoft.com/office/drawing/2014/main" id="{3225F803-04BB-4A7A-BA1F-861D00BA5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" y="1706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619" name="Oval 83">
              <a:extLst>
                <a:ext uri="{FF2B5EF4-FFF2-40B4-BE49-F238E27FC236}">
                  <a16:creationId xmlns:a16="http://schemas.microsoft.com/office/drawing/2014/main" id="{EDD67B57-D20F-4316-85F4-4249D1B6DC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" y="1525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620" name="Oval 84">
              <a:extLst>
                <a:ext uri="{FF2B5EF4-FFF2-40B4-BE49-F238E27FC236}">
                  <a16:creationId xmlns:a16="http://schemas.microsoft.com/office/drawing/2014/main" id="{42424DAE-C17C-4455-B92F-09ADE734E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1525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621" name="Oval 85">
              <a:extLst>
                <a:ext uri="{FF2B5EF4-FFF2-40B4-BE49-F238E27FC236}">
                  <a16:creationId xmlns:a16="http://schemas.microsoft.com/office/drawing/2014/main" id="{1A65D3C2-463A-416A-860B-EDECA3306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1434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622" name="Oval 86">
              <a:extLst>
                <a:ext uri="{FF2B5EF4-FFF2-40B4-BE49-F238E27FC236}">
                  <a16:creationId xmlns:a16="http://schemas.microsoft.com/office/drawing/2014/main" id="{7693A9B8-DD97-495F-A65C-A421C5AA3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" y="1434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623" name="Oval 87">
              <a:extLst>
                <a:ext uri="{FF2B5EF4-FFF2-40B4-BE49-F238E27FC236}">
                  <a16:creationId xmlns:a16="http://schemas.microsoft.com/office/drawing/2014/main" id="{C49BC62C-73E4-49A0-8084-DE265E33B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1616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624" name="Oval 88">
              <a:extLst>
                <a:ext uri="{FF2B5EF4-FFF2-40B4-BE49-F238E27FC236}">
                  <a16:creationId xmlns:a16="http://schemas.microsoft.com/office/drawing/2014/main" id="{36A903A6-CA8A-4A92-8530-E824D3F3E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5" y="1525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625" name="Oval 89">
              <a:extLst>
                <a:ext uri="{FF2B5EF4-FFF2-40B4-BE49-F238E27FC236}">
                  <a16:creationId xmlns:a16="http://schemas.microsoft.com/office/drawing/2014/main" id="{9487D3B7-1F06-410F-8CC0-0251ECF09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5" y="1434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626" name="Oval 90">
              <a:extLst>
                <a:ext uri="{FF2B5EF4-FFF2-40B4-BE49-F238E27FC236}">
                  <a16:creationId xmlns:a16="http://schemas.microsoft.com/office/drawing/2014/main" id="{F8AD6503-E36F-4590-8FAD-E5D6D19F7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1344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627" name="Oval 91">
              <a:extLst>
                <a:ext uri="{FF2B5EF4-FFF2-40B4-BE49-F238E27FC236}">
                  <a16:creationId xmlns:a16="http://schemas.microsoft.com/office/drawing/2014/main" id="{064DDCB9-3294-456A-9FF7-BE424F637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5" y="1298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628" name="Oval 92">
              <a:extLst>
                <a:ext uri="{FF2B5EF4-FFF2-40B4-BE49-F238E27FC236}">
                  <a16:creationId xmlns:a16="http://schemas.microsoft.com/office/drawing/2014/main" id="{312E3A51-6BF0-4BB8-A5BB-9FC00E2C2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5" y="1661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629" name="Oval 93">
              <a:extLst>
                <a:ext uri="{FF2B5EF4-FFF2-40B4-BE49-F238E27FC236}">
                  <a16:creationId xmlns:a16="http://schemas.microsoft.com/office/drawing/2014/main" id="{03B4911C-A5E1-4F6F-A5DE-782FA13E0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1570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630" name="Oval 94">
              <a:extLst>
                <a:ext uri="{FF2B5EF4-FFF2-40B4-BE49-F238E27FC236}">
                  <a16:creationId xmlns:a16="http://schemas.microsoft.com/office/drawing/2014/main" id="{CCCEA0B9-BFAB-4ABE-9627-53CF51447B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1480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631" name="Oval 95">
              <a:extLst>
                <a:ext uri="{FF2B5EF4-FFF2-40B4-BE49-F238E27FC236}">
                  <a16:creationId xmlns:a16="http://schemas.microsoft.com/office/drawing/2014/main" id="{9AB1E761-D1CB-4762-B5E0-E32EF92DD9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1389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632" name="Oval 96">
              <a:extLst>
                <a:ext uri="{FF2B5EF4-FFF2-40B4-BE49-F238E27FC236}">
                  <a16:creationId xmlns:a16="http://schemas.microsoft.com/office/drawing/2014/main" id="{216A512A-CE1B-4852-BB87-021BB33C1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" y="1480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633" name="Oval 97">
              <a:extLst>
                <a:ext uri="{FF2B5EF4-FFF2-40B4-BE49-F238E27FC236}">
                  <a16:creationId xmlns:a16="http://schemas.microsoft.com/office/drawing/2014/main" id="{5E99E64B-32EA-4B6D-AFED-1939B195B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7" y="1298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634" name="Oval 98">
              <a:extLst>
                <a:ext uri="{FF2B5EF4-FFF2-40B4-BE49-F238E27FC236}">
                  <a16:creationId xmlns:a16="http://schemas.microsoft.com/office/drawing/2014/main" id="{DC15A7ED-C138-4572-BFB6-758AE148B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7" y="1616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635" name="Oval 99">
              <a:extLst>
                <a:ext uri="{FF2B5EF4-FFF2-40B4-BE49-F238E27FC236}">
                  <a16:creationId xmlns:a16="http://schemas.microsoft.com/office/drawing/2014/main" id="{8C940FE5-8CB7-43A6-9420-972F940EE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6" y="1706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636" name="Oval 100">
              <a:extLst>
                <a:ext uri="{FF2B5EF4-FFF2-40B4-BE49-F238E27FC236}">
                  <a16:creationId xmlns:a16="http://schemas.microsoft.com/office/drawing/2014/main" id="{08635EC1-3594-4D84-A7DF-20E6A9CFE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" y="1752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637" name="Oval 101">
              <a:extLst>
                <a:ext uri="{FF2B5EF4-FFF2-40B4-BE49-F238E27FC236}">
                  <a16:creationId xmlns:a16="http://schemas.microsoft.com/office/drawing/2014/main" id="{C5BDE2F4-039A-497D-9392-83A60E81F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" y="1797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26758" name="Oval 102">
            <a:extLst>
              <a:ext uri="{FF2B5EF4-FFF2-40B4-BE49-F238E27FC236}">
                <a16:creationId xmlns:a16="http://schemas.microsoft.com/office/drawing/2014/main" id="{70F8A843-68B3-44BC-A3AC-BD17D4789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1628775"/>
            <a:ext cx="2663825" cy="1441450"/>
          </a:xfrm>
          <a:prstGeom prst="ellips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altLang="en-US" sz="240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326759" name="Oval 103">
            <a:extLst>
              <a:ext uri="{FF2B5EF4-FFF2-40B4-BE49-F238E27FC236}">
                <a16:creationId xmlns:a16="http://schemas.microsoft.com/office/drawing/2014/main" id="{0C9B2BB1-ACAF-481B-A19D-7526B51B8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1052513"/>
            <a:ext cx="1223963" cy="720725"/>
          </a:xfrm>
          <a:prstGeom prst="ellips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altLang="en-US" sz="240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grpSp>
        <p:nvGrpSpPr>
          <p:cNvPr id="326791" name="Group 135">
            <a:extLst>
              <a:ext uri="{FF2B5EF4-FFF2-40B4-BE49-F238E27FC236}">
                <a16:creationId xmlns:a16="http://schemas.microsoft.com/office/drawing/2014/main" id="{3C4B667B-4AF7-4924-BDAA-93F753342A2D}"/>
              </a:ext>
            </a:extLst>
          </p:cNvPr>
          <p:cNvGrpSpPr>
            <a:grpSpLocks/>
          </p:cNvGrpSpPr>
          <p:nvPr/>
        </p:nvGrpSpPr>
        <p:grpSpPr bwMode="auto">
          <a:xfrm>
            <a:off x="2554288" y="1270000"/>
            <a:ext cx="3529012" cy="2376488"/>
            <a:chOff x="2925" y="2477"/>
            <a:chExt cx="2223" cy="1497"/>
          </a:xfrm>
        </p:grpSpPr>
        <p:sp>
          <p:nvSpPr>
            <p:cNvPr id="234514" name="Oval 104">
              <a:extLst>
                <a:ext uri="{FF2B5EF4-FFF2-40B4-BE49-F238E27FC236}">
                  <a16:creationId xmlns:a16="http://schemas.microsoft.com/office/drawing/2014/main" id="{0F654A81-1B13-4BD8-8D75-FE01D66555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3838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15" name="Oval 105">
              <a:extLst>
                <a:ext uri="{FF2B5EF4-FFF2-40B4-BE49-F238E27FC236}">
                  <a16:creationId xmlns:a16="http://schemas.microsoft.com/office/drawing/2014/main" id="{3905C836-6351-405E-824C-5B7AC8A04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7" y="3702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16" name="Oval 106">
              <a:extLst>
                <a:ext uri="{FF2B5EF4-FFF2-40B4-BE49-F238E27FC236}">
                  <a16:creationId xmlns:a16="http://schemas.microsoft.com/office/drawing/2014/main" id="{0BDF8E01-4F09-42D8-BCBB-7907D3C78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3883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17" name="Oval 107">
              <a:extLst>
                <a:ext uri="{FF2B5EF4-FFF2-40B4-BE49-F238E27FC236}">
                  <a16:creationId xmlns:a16="http://schemas.microsoft.com/office/drawing/2014/main" id="{3DD8E733-1F3A-4F3B-B947-015D9A1B2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3702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18" name="Oval 108">
              <a:extLst>
                <a:ext uri="{FF2B5EF4-FFF2-40B4-BE49-F238E27FC236}">
                  <a16:creationId xmlns:a16="http://schemas.microsoft.com/office/drawing/2014/main" id="{12132B10-0A8F-41D6-991A-129C8977B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3611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19" name="Oval 109">
              <a:extLst>
                <a:ext uri="{FF2B5EF4-FFF2-40B4-BE49-F238E27FC236}">
                  <a16:creationId xmlns:a16="http://schemas.microsoft.com/office/drawing/2014/main" id="{98E1360E-1FB4-40E3-9CF2-6B39B4A9F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5" y="3929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20" name="Oval 110">
              <a:extLst>
                <a:ext uri="{FF2B5EF4-FFF2-40B4-BE49-F238E27FC236}">
                  <a16:creationId xmlns:a16="http://schemas.microsoft.com/office/drawing/2014/main" id="{8981ED73-E0D8-4AC0-ABB1-186352BB8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3657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21" name="Oval 111">
              <a:extLst>
                <a:ext uri="{FF2B5EF4-FFF2-40B4-BE49-F238E27FC236}">
                  <a16:creationId xmlns:a16="http://schemas.microsoft.com/office/drawing/2014/main" id="{3FF80F43-F103-4528-A55C-813709A3F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" y="3747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22" name="Oval 112">
              <a:extLst>
                <a:ext uri="{FF2B5EF4-FFF2-40B4-BE49-F238E27FC236}">
                  <a16:creationId xmlns:a16="http://schemas.microsoft.com/office/drawing/2014/main" id="{E5A18ACB-01FB-4A68-87A3-4E950215D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3883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23" name="Oval 113">
              <a:extLst>
                <a:ext uri="{FF2B5EF4-FFF2-40B4-BE49-F238E27FC236}">
                  <a16:creationId xmlns:a16="http://schemas.microsoft.com/office/drawing/2014/main" id="{AB478437-C86F-4D5A-A593-32FA0278C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3566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24" name="Oval 114">
              <a:extLst>
                <a:ext uri="{FF2B5EF4-FFF2-40B4-BE49-F238E27FC236}">
                  <a16:creationId xmlns:a16="http://schemas.microsoft.com/office/drawing/2014/main" id="{73D5BC85-6C81-40D0-8CC0-BB8352CF6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3702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25" name="Oval 115">
              <a:extLst>
                <a:ext uri="{FF2B5EF4-FFF2-40B4-BE49-F238E27FC236}">
                  <a16:creationId xmlns:a16="http://schemas.microsoft.com/office/drawing/2014/main" id="{ACB24E9C-54D9-499A-A1C0-0051C3DCA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3838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26" name="Oval 116">
              <a:extLst>
                <a:ext uri="{FF2B5EF4-FFF2-40B4-BE49-F238E27FC236}">
                  <a16:creationId xmlns:a16="http://schemas.microsoft.com/office/drawing/2014/main" id="{9BEED166-2ED9-4E8C-94C3-2B6A7FF6D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3702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27" name="Oval 117">
              <a:extLst>
                <a:ext uri="{FF2B5EF4-FFF2-40B4-BE49-F238E27FC236}">
                  <a16:creationId xmlns:a16="http://schemas.microsoft.com/office/drawing/2014/main" id="{2F8E7D59-4F1C-44FE-A423-F676E1691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3611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28" name="Oval 119">
              <a:extLst>
                <a:ext uri="{FF2B5EF4-FFF2-40B4-BE49-F238E27FC236}">
                  <a16:creationId xmlns:a16="http://schemas.microsoft.com/office/drawing/2014/main" id="{EE3D3E40-68B0-4D31-B254-2D31D63CE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0" y="2522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29" name="Oval 120">
              <a:extLst>
                <a:ext uri="{FF2B5EF4-FFF2-40B4-BE49-F238E27FC236}">
                  <a16:creationId xmlns:a16="http://schemas.microsoft.com/office/drawing/2014/main" id="{7E761961-F40A-4265-B4DA-D4A011812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" y="2658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30" name="Oval 121">
              <a:extLst>
                <a:ext uri="{FF2B5EF4-FFF2-40B4-BE49-F238E27FC236}">
                  <a16:creationId xmlns:a16="http://schemas.microsoft.com/office/drawing/2014/main" id="{03B76610-7D57-4BC7-B886-26E8C88EE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" y="2477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31" name="Oval 122">
              <a:extLst>
                <a:ext uri="{FF2B5EF4-FFF2-40B4-BE49-F238E27FC236}">
                  <a16:creationId xmlns:a16="http://schemas.microsoft.com/office/drawing/2014/main" id="{DE454C0D-5BB3-46CC-9406-3721A9CFD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2" y="2568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32" name="Oval 123">
              <a:extLst>
                <a:ext uri="{FF2B5EF4-FFF2-40B4-BE49-F238E27FC236}">
                  <a16:creationId xmlns:a16="http://schemas.microsoft.com/office/drawing/2014/main" id="{88801700-86A1-4A10-B751-9D6FDC530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3" y="2477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33" name="Oval 124">
              <a:extLst>
                <a:ext uri="{FF2B5EF4-FFF2-40B4-BE49-F238E27FC236}">
                  <a16:creationId xmlns:a16="http://schemas.microsoft.com/office/drawing/2014/main" id="{296688CD-0E7A-4C28-97C0-0189AEED6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5" y="2658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34" name="Oval 125">
              <a:extLst>
                <a:ext uri="{FF2B5EF4-FFF2-40B4-BE49-F238E27FC236}">
                  <a16:creationId xmlns:a16="http://schemas.microsoft.com/office/drawing/2014/main" id="{5A5E7C2C-0B61-47FF-A508-735AE2E9C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2749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35" name="Oval 126">
              <a:extLst>
                <a:ext uri="{FF2B5EF4-FFF2-40B4-BE49-F238E27FC236}">
                  <a16:creationId xmlns:a16="http://schemas.microsoft.com/office/drawing/2014/main" id="{1F919D3C-6B21-4AB8-99F4-7A9157767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2976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36" name="Oval 127">
              <a:extLst>
                <a:ext uri="{FF2B5EF4-FFF2-40B4-BE49-F238E27FC236}">
                  <a16:creationId xmlns:a16="http://schemas.microsoft.com/office/drawing/2014/main" id="{8E7668DD-2A38-4DA2-B314-7BF3403B5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" y="3520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37" name="Oval 128">
              <a:extLst>
                <a:ext uri="{FF2B5EF4-FFF2-40B4-BE49-F238E27FC236}">
                  <a16:creationId xmlns:a16="http://schemas.microsoft.com/office/drawing/2014/main" id="{6C0F637A-7EA3-4A5B-8EE8-2562FA76F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4" y="2794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38" name="Oval 129">
              <a:extLst>
                <a:ext uri="{FF2B5EF4-FFF2-40B4-BE49-F238E27FC236}">
                  <a16:creationId xmlns:a16="http://schemas.microsoft.com/office/drawing/2014/main" id="{B8664AA4-3D4B-4D8B-8D06-33ED61747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" y="3203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39" name="Oval 130">
              <a:extLst>
                <a:ext uri="{FF2B5EF4-FFF2-40B4-BE49-F238E27FC236}">
                  <a16:creationId xmlns:a16="http://schemas.microsoft.com/office/drawing/2014/main" id="{AFB871D4-99CD-49F6-A691-AA4254F0D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" y="3022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4540" name="Oval 131">
              <a:extLst>
                <a:ext uri="{FF2B5EF4-FFF2-40B4-BE49-F238E27FC236}">
                  <a16:creationId xmlns:a16="http://schemas.microsoft.com/office/drawing/2014/main" id="{943FC49B-D94D-4ADA-AFF3-2A07C33CE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" y="3249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26789" name="Oval 133">
            <a:extLst>
              <a:ext uri="{FF2B5EF4-FFF2-40B4-BE49-F238E27FC236}">
                <a16:creationId xmlns:a16="http://schemas.microsoft.com/office/drawing/2014/main" id="{80C6FABF-93F0-4B34-9B3C-41BAC9513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213" y="1054100"/>
            <a:ext cx="1223962" cy="7207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altLang="en-US" sz="240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326790" name="Oval 134">
            <a:extLst>
              <a:ext uri="{FF2B5EF4-FFF2-40B4-BE49-F238E27FC236}">
                <a16:creationId xmlns:a16="http://schemas.microsoft.com/office/drawing/2014/main" id="{68E67B31-0A7F-4616-A978-CC38C8A4C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1628775"/>
            <a:ext cx="2663825" cy="14414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altLang="en-US" sz="240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326792" name="Oval 136">
            <a:extLst>
              <a:ext uri="{FF2B5EF4-FFF2-40B4-BE49-F238E27FC236}">
                <a16:creationId xmlns:a16="http://schemas.microsoft.com/office/drawing/2014/main" id="{21D11C77-2940-4859-8064-46DFD788C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2565400"/>
            <a:ext cx="2663825" cy="144145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altLang="en-US" sz="240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326793" name="Oval 137">
            <a:extLst>
              <a:ext uri="{FF2B5EF4-FFF2-40B4-BE49-F238E27FC236}">
                <a16:creationId xmlns:a16="http://schemas.microsoft.com/office/drawing/2014/main" id="{575B33FE-30DC-44D9-898F-6146D95B7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1125538"/>
            <a:ext cx="1223962" cy="720725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altLang="en-US" sz="240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326795" name="Text Box 139">
            <a:extLst>
              <a:ext uri="{FF2B5EF4-FFF2-40B4-BE49-F238E27FC236}">
                <a16:creationId xmlns:a16="http://schemas.microsoft.com/office/drawing/2014/main" id="{B5611244-D795-4CCD-B06B-37FEE8038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076700"/>
            <a:ext cx="6840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000">
                <a:solidFill>
                  <a:schemeClr val="tx1"/>
                </a:solidFill>
                <a:latin typeface="Arial" panose="020B0604020202020204" pitchFamily="34" charset="0"/>
              </a:rPr>
              <a:t>UBM model</a:t>
            </a:r>
            <a:r>
              <a:rPr lang="en-US" altLang="en-US" sz="2000" b="0">
                <a:solidFill>
                  <a:schemeClr val="tx1"/>
                </a:solidFill>
                <a:latin typeface="Arial" panose="020B0604020202020204" pitchFamily="34" charset="0"/>
              </a:rPr>
              <a:t> - 2 Gaussians</a:t>
            </a:r>
            <a:endParaRPr lang="cs-CZ" altLang="en-US" sz="20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26800" name="Oval 144">
            <a:extLst>
              <a:ext uri="{FF2B5EF4-FFF2-40B4-BE49-F238E27FC236}">
                <a16:creationId xmlns:a16="http://schemas.microsoft.com/office/drawing/2014/main" id="{4B26A3CF-15C0-43E7-B427-E7C81AA45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935038"/>
            <a:ext cx="71437" cy="7143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altLang="en-US" sz="240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326801" name="Text Box 145">
            <a:extLst>
              <a:ext uri="{FF2B5EF4-FFF2-40B4-BE49-F238E27FC236}">
                <a16:creationId xmlns:a16="http://schemas.microsoft.com/office/drawing/2014/main" id="{B4EDEB6E-0364-4B9D-A760-F6AD19579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788988"/>
            <a:ext cx="2103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Arial" panose="020B0604020202020204" pitchFamily="34" charset="0"/>
              </a:rPr>
              <a:t>Target speaker data</a:t>
            </a:r>
            <a:endParaRPr lang="cs-CZ" altLang="en-US" sz="1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26802" name="Text Box 146">
            <a:extLst>
              <a:ext uri="{FF2B5EF4-FFF2-40B4-BE49-F238E27FC236}">
                <a16:creationId xmlns:a16="http://schemas.microsoft.com/office/drawing/2014/main" id="{45B0FA1F-6F76-4987-BCD8-90B8D5DAA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2701925"/>
            <a:ext cx="93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chemeClr val="bg2"/>
                </a:solidFill>
                <a:latin typeface="Arial" panose="020B0604020202020204" pitchFamily="34" charset="0"/>
              </a:rPr>
              <a:t>UBM</a:t>
            </a:r>
            <a:endParaRPr lang="cs-CZ" altLang="en-US" sz="1800" b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26803" name="Text Box 147">
            <a:extLst>
              <a:ext uri="{FF2B5EF4-FFF2-40B4-BE49-F238E27FC236}">
                <a16:creationId xmlns:a16="http://schemas.microsoft.com/office/drawing/2014/main" id="{64DB8EC8-EC4A-4EEE-8678-E89E4B0FD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435475"/>
            <a:ext cx="6840538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000">
                <a:solidFill>
                  <a:schemeClr val="tx1"/>
                </a:solidFill>
                <a:latin typeface="Arial" panose="020B0604020202020204" pitchFamily="34" charset="0"/>
              </a:rPr>
              <a:t>Speaker model adapted from UBM</a:t>
            </a:r>
            <a:endParaRPr lang="en-US" altLang="en-US" sz="2000" b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en-US" altLang="en-US" sz="2000" b="0">
                <a:latin typeface="Arial" panose="020B0604020202020204" pitchFamily="34" charset="0"/>
              </a:rPr>
              <a:t> Adapted only parameters seen in target training data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000" b="0">
                <a:latin typeface="Arial" panose="020B0604020202020204" pitchFamily="34" charset="0"/>
              </a:rPr>
              <a:t> Only means adapted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000" b="0">
                <a:latin typeface="Arial" panose="020B0604020202020204" pitchFamily="34" charset="0"/>
              </a:rPr>
              <a:t> </a:t>
            </a:r>
            <a:r>
              <a:rPr lang="el-GR" altLang="en-US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en-US" sz="2800" b="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tgt</a:t>
            </a:r>
            <a:r>
              <a:rPr lang="en-US" altLang="en-US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altLang="en-US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γ </a:t>
            </a:r>
            <a:r>
              <a:rPr lang="el-GR" altLang="en-US" sz="2800" b="0">
                <a:latin typeface="Times New Roman" panose="02020603050405020304" pitchFamily="18" charset="0"/>
              </a:rPr>
              <a:t>μ</a:t>
            </a:r>
            <a:r>
              <a:rPr lang="en-US" altLang="en-US" sz="2800" b="0" baseline="-25000">
                <a:latin typeface="Times New Roman" panose="02020603050405020304" pitchFamily="18" charset="0"/>
              </a:rPr>
              <a:t>trn</a:t>
            </a:r>
            <a:r>
              <a:rPr lang="en-US" altLang="en-US" sz="2800">
                <a:solidFill>
                  <a:srgbClr val="B9000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>
                <a:latin typeface="Times New Roman" panose="02020603050405020304" pitchFamily="18" charset="0"/>
              </a:rPr>
              <a:t>+ (1- </a:t>
            </a:r>
            <a:r>
              <a:rPr lang="el-GR" altLang="en-US" sz="2800" b="0">
                <a:latin typeface="Times New Roman" panose="02020603050405020304" pitchFamily="18" charset="0"/>
              </a:rPr>
              <a:t>γ</a:t>
            </a:r>
            <a:r>
              <a:rPr lang="en-US" altLang="en-US" sz="2800" b="0">
                <a:latin typeface="Times New Roman" panose="02020603050405020304" pitchFamily="18" charset="0"/>
              </a:rPr>
              <a:t>) </a:t>
            </a:r>
            <a:r>
              <a:rPr lang="el-GR" altLang="en-US" sz="2800" b="0">
                <a:latin typeface="Times New Roman" panose="02020603050405020304" pitchFamily="18" charset="0"/>
              </a:rPr>
              <a:t>μ</a:t>
            </a:r>
            <a:r>
              <a:rPr lang="en-US" altLang="en-US" sz="2800" b="0" baseline="-25000">
                <a:latin typeface="Times New Roman" panose="02020603050405020304" pitchFamily="18" charset="0"/>
              </a:rPr>
              <a:t>ubm </a:t>
            </a:r>
            <a:r>
              <a:rPr lang="en-US" altLang="en-US" sz="2800" b="0">
                <a:latin typeface="Times New Roman" panose="02020603050405020304" pitchFamily="18" charset="0"/>
              </a:rPr>
              <a:t>; </a:t>
            </a:r>
            <a:r>
              <a:rPr lang="el-GR" altLang="en-US" sz="2800" b="0">
                <a:latin typeface="Times New Roman" panose="02020603050405020304" pitchFamily="18" charset="0"/>
              </a:rPr>
              <a:t>γ</a:t>
            </a:r>
            <a:r>
              <a:rPr lang="en-US" altLang="en-US" sz="2800" b="0">
                <a:latin typeface="Times New Roman" panose="02020603050405020304" pitchFamily="18" charset="0"/>
              </a:rPr>
              <a:t> = n/(n+r)</a:t>
            </a:r>
            <a:r>
              <a:rPr lang="en-US" altLang="en-US">
                <a:solidFill>
                  <a:srgbClr val="B9000C"/>
                </a:solidFill>
                <a:latin typeface="Arial" panose="020B0604020202020204" pitchFamily="34" charset="0"/>
              </a:rPr>
              <a:t>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000" b="0">
                <a:latin typeface="Arial" panose="020B0604020202020204" pitchFamily="34" charset="0"/>
              </a:rPr>
              <a:t> n … number of target training data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000" b="0">
                <a:latin typeface="Arial" panose="020B0604020202020204" pitchFamily="34" charset="0"/>
              </a:rPr>
              <a:t> r … relevance factor – for speaker id. usually 10-19</a:t>
            </a:r>
            <a:endParaRPr lang="el-GR" altLang="en-US" sz="2000" b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02204 0.0840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267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" y="419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2.59259E-6 L 0.01614 0.0104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267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758" grpId="0" animBg="1"/>
      <p:bldP spid="326759" grpId="0" animBg="1"/>
      <p:bldP spid="326789" grpId="0" animBg="1"/>
      <p:bldP spid="326789" grpId="1" animBg="1"/>
      <p:bldP spid="326790" grpId="0" animBg="1"/>
      <p:bldP spid="326790" grpId="1" animBg="1"/>
      <p:bldP spid="326792" grpId="0" animBg="1"/>
      <p:bldP spid="326793" grpId="0" animBg="1"/>
      <p:bldP spid="326795" grpId="0"/>
      <p:bldP spid="326800" grpId="0" animBg="1"/>
      <p:bldP spid="326801" grpId="0"/>
      <p:bldP spid="326802" grpId="0"/>
      <p:bldP spid="32680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62B7A236-AC3C-4240-ABD0-3B7D96AA8F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Speaker Recognition	</a:t>
            </a:r>
          </a:p>
        </p:txBody>
      </p:sp>
      <p:sp>
        <p:nvSpPr>
          <p:cNvPr id="235523" name="Zástupný symbol pro číslo snímku 4">
            <a:extLst>
              <a:ext uri="{FF2B5EF4-FFF2-40B4-BE49-F238E27FC236}">
                <a16:creationId xmlns:a16="http://schemas.microsoft.com/office/drawing/2014/main" id="{736861FC-90CF-4664-80D5-15A24F5E6A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870278-CAB3-40D0-BF50-21065A4212CB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35524" name="Rectangle 2">
            <a:extLst>
              <a:ext uri="{FF2B5EF4-FFF2-40B4-BE49-F238E27FC236}">
                <a16:creationId xmlns:a16="http://schemas.microsoft.com/office/drawing/2014/main" id="{41F26FBE-5B60-4064-940A-5194BCCDEF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Channel/session effects</a:t>
            </a:r>
            <a:endParaRPr lang="cs-CZ" altLang="en-US"/>
          </a:p>
        </p:txBody>
      </p:sp>
      <p:sp>
        <p:nvSpPr>
          <p:cNvPr id="235525" name="Rectangle 3">
            <a:extLst>
              <a:ext uri="{FF2B5EF4-FFF2-40B4-BE49-F238E27FC236}">
                <a16:creationId xmlns:a16="http://schemas.microsoft.com/office/drawing/2014/main" id="{AC78C1D4-3E4A-497A-9FF9-E31C92E74D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701800"/>
            <a:ext cx="8640763" cy="4751388"/>
          </a:xfrm>
        </p:spPr>
        <p:txBody>
          <a:bodyPr/>
          <a:lstStyle/>
          <a:p>
            <a:pPr eaLnBrk="1" hangingPunct="1"/>
            <a:r>
              <a:rPr lang="en-US" altLang="en-US" b="1">
                <a:latin typeface="Arial" panose="020B0604020202020204" pitchFamily="34" charset="0"/>
              </a:rPr>
              <a:t>Variability</a:t>
            </a:r>
            <a:r>
              <a:rPr lang="en-US" altLang="en-US">
                <a:latin typeface="Arial" panose="020B0604020202020204" pitchFamily="34" charset="0"/>
              </a:rPr>
              <a:t> – refers to changes in channel between training and successive detection attempts</a:t>
            </a:r>
          </a:p>
          <a:p>
            <a:pPr eaLnBrk="1" hangingPunct="1"/>
            <a:r>
              <a:rPr lang="en-US" altLang="en-US" b="1">
                <a:latin typeface="Arial" panose="020B0604020202020204" pitchFamily="34" charset="0"/>
              </a:rPr>
              <a:t>Channel/session</a:t>
            </a:r>
            <a:r>
              <a:rPr lang="en-US" altLang="en-US">
                <a:latin typeface="Arial" panose="020B0604020202020204" pitchFamily="34" charset="0"/>
              </a:rPr>
              <a:t> effects encompasses several factors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The microphones</a:t>
            </a:r>
          </a:p>
          <a:p>
            <a:pPr lvl="2" eaLnBrk="1" hangingPunct="1"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Carbon-button, electret, hands-free, array, …</a:t>
            </a:r>
            <a:endParaRPr lang="cs-CZ" altLang="en-US">
              <a:latin typeface="Arial" panose="020B0604020202020204" pitchFamily="34" charset="0"/>
            </a:endParaRP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The acoustic environment</a:t>
            </a:r>
          </a:p>
          <a:p>
            <a:pPr lvl="2" eaLnBrk="1" hangingPunct="1"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Office, car, airport, street, restaurant, …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The transmission channel</a:t>
            </a:r>
          </a:p>
          <a:p>
            <a:pPr lvl="2" eaLnBrk="1" hangingPunct="1"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Landline, cellular, VoIP,…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Speaker emotion state</a:t>
            </a:r>
          </a:p>
          <a:p>
            <a:pPr lvl="2" eaLnBrk="1" hangingPunct="1"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Calm, nervous, stress, drunk, ill, …</a:t>
            </a:r>
          </a:p>
        </p:txBody>
      </p:sp>
      <p:sp>
        <p:nvSpPr>
          <p:cNvPr id="235526" name="Text Box 5">
            <a:extLst>
              <a:ext uri="{FF2B5EF4-FFF2-40B4-BE49-F238E27FC236}">
                <a16:creationId xmlns:a16="http://schemas.microsoft.com/office/drawing/2014/main" id="{A3FE4122-EDA5-4EB9-9315-2ADE23975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92150"/>
            <a:ext cx="878522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00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The largest challenge to practical use of speaker detection systems is channel/session variability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Zástupný symbol pro zápatí 3">
            <a:extLst>
              <a:ext uri="{FF2B5EF4-FFF2-40B4-BE49-F238E27FC236}">
                <a16:creationId xmlns:a16="http://schemas.microsoft.com/office/drawing/2014/main" id="{150A4E32-0BF4-4DC8-8760-8437C86E2D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Speaker Recognition	</a:t>
            </a:r>
          </a:p>
        </p:txBody>
      </p:sp>
      <p:sp>
        <p:nvSpPr>
          <p:cNvPr id="236547" name="Zástupný symbol pro číslo snímku 4">
            <a:extLst>
              <a:ext uri="{FF2B5EF4-FFF2-40B4-BE49-F238E27FC236}">
                <a16:creationId xmlns:a16="http://schemas.microsoft.com/office/drawing/2014/main" id="{7D0E67A2-AE4C-4615-8482-66D020FA3E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39F42C-9F56-4E43-A39E-BA1F7DA36F49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grpSp>
        <p:nvGrpSpPr>
          <p:cNvPr id="236548" name="Group 3">
            <a:extLst>
              <a:ext uri="{FF2B5EF4-FFF2-40B4-BE49-F238E27FC236}">
                <a16:creationId xmlns:a16="http://schemas.microsoft.com/office/drawing/2014/main" id="{9A257896-E87A-421B-A2AC-B239AD85A7CD}"/>
              </a:ext>
            </a:extLst>
          </p:cNvPr>
          <p:cNvGrpSpPr>
            <a:grpSpLocks/>
          </p:cNvGrpSpPr>
          <p:nvPr/>
        </p:nvGrpSpPr>
        <p:grpSpPr bwMode="auto">
          <a:xfrm>
            <a:off x="2916238" y="2347913"/>
            <a:ext cx="3887787" cy="2159000"/>
            <a:chOff x="1746" y="2024"/>
            <a:chExt cx="2449" cy="1360"/>
          </a:xfrm>
        </p:grpSpPr>
        <p:sp>
          <p:nvSpPr>
            <p:cNvPr id="236593" name="Oval 4">
              <a:extLst>
                <a:ext uri="{FF2B5EF4-FFF2-40B4-BE49-F238E27FC236}">
                  <a16:creationId xmlns:a16="http://schemas.microsoft.com/office/drawing/2014/main" id="{5F8C59C9-4842-4D73-B8F4-A8A0205D6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2704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594" name="Oval 5">
              <a:extLst>
                <a:ext uri="{FF2B5EF4-FFF2-40B4-BE49-F238E27FC236}">
                  <a16:creationId xmlns:a16="http://schemas.microsoft.com/office/drawing/2014/main" id="{C6569CBC-69CD-43CD-B131-BB655C7DC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886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595" name="Oval 6">
              <a:extLst>
                <a:ext uri="{FF2B5EF4-FFF2-40B4-BE49-F238E27FC236}">
                  <a16:creationId xmlns:a16="http://schemas.microsoft.com/office/drawing/2014/main" id="{3C3A5C31-8FA8-4BA2-97AE-278AD729A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3022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596" name="Oval 7">
              <a:extLst>
                <a:ext uri="{FF2B5EF4-FFF2-40B4-BE49-F238E27FC236}">
                  <a16:creationId xmlns:a16="http://schemas.microsoft.com/office/drawing/2014/main" id="{38CAEBC8-DB8E-47D9-B78B-0D5F39188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2" y="2886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597" name="Oval 8">
              <a:extLst>
                <a:ext uri="{FF2B5EF4-FFF2-40B4-BE49-F238E27FC236}">
                  <a16:creationId xmlns:a16="http://schemas.microsoft.com/office/drawing/2014/main" id="{52FEB609-5681-487E-8F28-5FAB26D6C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3203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598" name="Oval 9">
              <a:extLst>
                <a:ext uri="{FF2B5EF4-FFF2-40B4-BE49-F238E27FC236}">
                  <a16:creationId xmlns:a16="http://schemas.microsoft.com/office/drawing/2014/main" id="{F8F0974B-1042-41C6-A7A0-602E03244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2" y="3203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599" name="Oval 10">
              <a:extLst>
                <a:ext uri="{FF2B5EF4-FFF2-40B4-BE49-F238E27FC236}">
                  <a16:creationId xmlns:a16="http://schemas.microsoft.com/office/drawing/2014/main" id="{C0185FFB-4C28-4EB0-90B8-C7AB80D227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2840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00" name="Oval 11">
              <a:extLst>
                <a:ext uri="{FF2B5EF4-FFF2-40B4-BE49-F238E27FC236}">
                  <a16:creationId xmlns:a16="http://schemas.microsoft.com/office/drawing/2014/main" id="{745F77DC-7ED9-4AC1-84C6-62B38F66F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" y="3339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01" name="Oval 12">
              <a:extLst>
                <a:ext uri="{FF2B5EF4-FFF2-40B4-BE49-F238E27FC236}">
                  <a16:creationId xmlns:a16="http://schemas.microsoft.com/office/drawing/2014/main" id="{537812C4-4C94-494F-A1AA-83DA7CDB1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" y="3158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02" name="Oval 13">
              <a:extLst>
                <a:ext uri="{FF2B5EF4-FFF2-40B4-BE49-F238E27FC236}">
                  <a16:creationId xmlns:a16="http://schemas.microsoft.com/office/drawing/2014/main" id="{75FDC827-3BC5-45EC-B8F9-48A831ECE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2704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03" name="Oval 14">
              <a:extLst>
                <a:ext uri="{FF2B5EF4-FFF2-40B4-BE49-F238E27FC236}">
                  <a16:creationId xmlns:a16="http://schemas.microsoft.com/office/drawing/2014/main" id="{1F7ACDF7-BF98-4A4A-8669-FA57A3F6C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5" y="2886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04" name="Oval 15">
              <a:extLst>
                <a:ext uri="{FF2B5EF4-FFF2-40B4-BE49-F238E27FC236}">
                  <a16:creationId xmlns:a16="http://schemas.microsoft.com/office/drawing/2014/main" id="{31AC43D0-B3EB-47C6-A3C0-535C05C5D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3022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05" name="Oval 16">
              <a:extLst>
                <a:ext uri="{FF2B5EF4-FFF2-40B4-BE49-F238E27FC236}">
                  <a16:creationId xmlns:a16="http://schemas.microsoft.com/office/drawing/2014/main" id="{81D2D84C-F75B-414B-8645-3DC423655B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7" y="2886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06" name="Oval 17">
              <a:extLst>
                <a:ext uri="{FF2B5EF4-FFF2-40B4-BE49-F238E27FC236}">
                  <a16:creationId xmlns:a16="http://schemas.microsoft.com/office/drawing/2014/main" id="{8982CD95-1E8E-4DC0-858A-E196747F9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750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07" name="Oval 18">
              <a:extLst>
                <a:ext uri="{FF2B5EF4-FFF2-40B4-BE49-F238E27FC236}">
                  <a16:creationId xmlns:a16="http://schemas.microsoft.com/office/drawing/2014/main" id="{0F7DFB4B-3AB3-4EA1-B983-10C2BD43B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7" y="3203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08" name="Oval 19">
              <a:extLst>
                <a:ext uri="{FF2B5EF4-FFF2-40B4-BE49-F238E27FC236}">
                  <a16:creationId xmlns:a16="http://schemas.microsoft.com/office/drawing/2014/main" id="{9FFFF22E-CDA8-4346-9B86-CB4071127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2976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09" name="Oval 20">
              <a:extLst>
                <a:ext uri="{FF2B5EF4-FFF2-40B4-BE49-F238E27FC236}">
                  <a16:creationId xmlns:a16="http://schemas.microsoft.com/office/drawing/2014/main" id="{A6EB86B8-EBA4-4065-950A-571E9DA54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" y="3339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10" name="Oval 21">
              <a:extLst>
                <a:ext uri="{FF2B5EF4-FFF2-40B4-BE49-F238E27FC236}">
                  <a16:creationId xmlns:a16="http://schemas.microsoft.com/office/drawing/2014/main" id="{26B3D730-ABD2-4566-A154-23A783065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3158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11" name="Oval 22">
              <a:extLst>
                <a:ext uri="{FF2B5EF4-FFF2-40B4-BE49-F238E27FC236}">
                  <a16:creationId xmlns:a16="http://schemas.microsoft.com/office/drawing/2014/main" id="{2AB62103-D6BA-4F3F-8D56-EC1EF6F84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2114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12" name="Oval 23">
              <a:extLst>
                <a:ext uri="{FF2B5EF4-FFF2-40B4-BE49-F238E27FC236}">
                  <a16:creationId xmlns:a16="http://schemas.microsoft.com/office/drawing/2014/main" id="{8E59CDAC-BF40-462F-815A-B0A273507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" y="2614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13" name="Oval 24">
              <a:extLst>
                <a:ext uri="{FF2B5EF4-FFF2-40B4-BE49-F238E27FC236}">
                  <a16:creationId xmlns:a16="http://schemas.microsoft.com/office/drawing/2014/main" id="{B0FBC337-F2DC-4598-B0E8-BEB926A97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2432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14" name="Oval 25">
              <a:extLst>
                <a:ext uri="{FF2B5EF4-FFF2-40B4-BE49-F238E27FC236}">
                  <a16:creationId xmlns:a16="http://schemas.microsoft.com/office/drawing/2014/main" id="{BFACC32C-6356-4D3A-ACC4-3FFACB257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7" y="2296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15" name="Oval 26">
              <a:extLst>
                <a:ext uri="{FF2B5EF4-FFF2-40B4-BE49-F238E27FC236}">
                  <a16:creationId xmlns:a16="http://schemas.microsoft.com/office/drawing/2014/main" id="{4F14EBC7-1293-44AC-9AB6-99F00F124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" y="2750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16" name="Oval 27">
              <a:extLst>
                <a:ext uri="{FF2B5EF4-FFF2-40B4-BE49-F238E27FC236}">
                  <a16:creationId xmlns:a16="http://schemas.microsoft.com/office/drawing/2014/main" id="{00B35963-41D1-4E78-A363-8AE0C4A49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2613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17" name="Oval 28">
              <a:extLst>
                <a:ext uri="{FF2B5EF4-FFF2-40B4-BE49-F238E27FC236}">
                  <a16:creationId xmlns:a16="http://schemas.microsoft.com/office/drawing/2014/main" id="{74B0F41A-1EAF-4996-BE89-4DD010D9F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2386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18" name="Oval 29">
              <a:extLst>
                <a:ext uri="{FF2B5EF4-FFF2-40B4-BE49-F238E27FC236}">
                  <a16:creationId xmlns:a16="http://schemas.microsoft.com/office/drawing/2014/main" id="{DEE63E2C-8515-4241-A243-3B14FB20E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4" y="2749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19" name="Oval 30">
              <a:extLst>
                <a:ext uri="{FF2B5EF4-FFF2-40B4-BE49-F238E27FC236}">
                  <a16:creationId xmlns:a16="http://schemas.microsoft.com/office/drawing/2014/main" id="{5A979220-BE8C-4AFC-9D7E-27F3FCB09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2568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20" name="Oval 31">
              <a:extLst>
                <a:ext uri="{FF2B5EF4-FFF2-40B4-BE49-F238E27FC236}">
                  <a16:creationId xmlns:a16="http://schemas.microsoft.com/office/drawing/2014/main" id="{5C07CA32-B5C3-453B-A2FB-51C7E10BB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2477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21" name="Oval 32">
              <a:extLst>
                <a:ext uri="{FF2B5EF4-FFF2-40B4-BE49-F238E27FC236}">
                  <a16:creationId xmlns:a16="http://schemas.microsoft.com/office/drawing/2014/main" id="{DCD5A497-30C8-4D71-8613-B6A91BB95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3" y="2659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22" name="Oval 33">
              <a:extLst>
                <a:ext uri="{FF2B5EF4-FFF2-40B4-BE49-F238E27FC236}">
                  <a16:creationId xmlns:a16="http://schemas.microsoft.com/office/drawing/2014/main" id="{9AE4294E-EC74-4ECD-8CF2-0F49926A3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2795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23" name="Oval 34">
              <a:extLst>
                <a:ext uri="{FF2B5EF4-FFF2-40B4-BE49-F238E27FC236}">
                  <a16:creationId xmlns:a16="http://schemas.microsoft.com/office/drawing/2014/main" id="{91434126-3AB9-465E-A7B6-E2056C32F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5" y="2659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24" name="Oval 35">
              <a:extLst>
                <a:ext uri="{FF2B5EF4-FFF2-40B4-BE49-F238E27FC236}">
                  <a16:creationId xmlns:a16="http://schemas.microsoft.com/office/drawing/2014/main" id="{95D25B3D-77CF-4055-AC8F-667033360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" y="2931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25" name="Oval 36">
              <a:extLst>
                <a:ext uri="{FF2B5EF4-FFF2-40B4-BE49-F238E27FC236}">
                  <a16:creationId xmlns:a16="http://schemas.microsoft.com/office/drawing/2014/main" id="{B3969307-57CF-455C-8ED7-B4DF2341B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5" y="2976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26" name="Oval 37">
              <a:extLst>
                <a:ext uri="{FF2B5EF4-FFF2-40B4-BE49-F238E27FC236}">
                  <a16:creationId xmlns:a16="http://schemas.microsoft.com/office/drawing/2014/main" id="{98036EE0-95F4-41AA-BD62-72E90E9E8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2749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27" name="Oval 38">
              <a:extLst>
                <a:ext uri="{FF2B5EF4-FFF2-40B4-BE49-F238E27FC236}">
                  <a16:creationId xmlns:a16="http://schemas.microsoft.com/office/drawing/2014/main" id="{21DD41A0-0902-481F-A829-3C49CE5A2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2" y="3112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28" name="Oval 39">
              <a:extLst>
                <a:ext uri="{FF2B5EF4-FFF2-40B4-BE49-F238E27FC236}">
                  <a16:creationId xmlns:a16="http://schemas.microsoft.com/office/drawing/2014/main" id="{484B4DF3-7391-4339-891E-506F24777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" y="2931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29" name="Oval 40">
              <a:extLst>
                <a:ext uri="{FF2B5EF4-FFF2-40B4-BE49-F238E27FC236}">
                  <a16:creationId xmlns:a16="http://schemas.microsoft.com/office/drawing/2014/main" id="{AE86834B-A9D3-4234-80EE-6418575F5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2659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30" name="Oval 41">
              <a:extLst>
                <a:ext uri="{FF2B5EF4-FFF2-40B4-BE49-F238E27FC236}">
                  <a16:creationId xmlns:a16="http://schemas.microsoft.com/office/drawing/2014/main" id="{A5E054E0-8611-49BC-9B5C-B6426BC08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" y="2024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31" name="Oval 42">
              <a:extLst>
                <a:ext uri="{FF2B5EF4-FFF2-40B4-BE49-F238E27FC236}">
                  <a16:creationId xmlns:a16="http://schemas.microsoft.com/office/drawing/2014/main" id="{7905B8B2-E14D-4BEE-AE5D-99286FB31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6" y="2750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32" name="Oval 43">
              <a:extLst>
                <a:ext uri="{FF2B5EF4-FFF2-40B4-BE49-F238E27FC236}">
                  <a16:creationId xmlns:a16="http://schemas.microsoft.com/office/drawing/2014/main" id="{2BCFCE74-F4DE-440D-B427-0A6623333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024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33" name="Oval 44">
              <a:extLst>
                <a:ext uri="{FF2B5EF4-FFF2-40B4-BE49-F238E27FC236}">
                  <a16:creationId xmlns:a16="http://schemas.microsoft.com/office/drawing/2014/main" id="{DC07785C-95CE-412D-BC2D-A283C61C6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2296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34" name="Oval 45">
              <a:extLst>
                <a:ext uri="{FF2B5EF4-FFF2-40B4-BE49-F238E27FC236}">
                  <a16:creationId xmlns:a16="http://schemas.microsoft.com/office/drawing/2014/main" id="{A1066B95-572A-404A-8270-4D1501042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341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35" name="Oval 46">
              <a:extLst>
                <a:ext uri="{FF2B5EF4-FFF2-40B4-BE49-F238E27FC236}">
                  <a16:creationId xmlns:a16="http://schemas.microsoft.com/office/drawing/2014/main" id="{009C4D0F-1B61-4EB5-8301-61E4E13A1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2114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36" name="Oval 47">
              <a:extLst>
                <a:ext uri="{FF2B5EF4-FFF2-40B4-BE49-F238E27FC236}">
                  <a16:creationId xmlns:a16="http://schemas.microsoft.com/office/drawing/2014/main" id="{27B6928E-BC50-40B8-BF3A-C77A9391A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7" y="2477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37" name="Oval 48">
              <a:extLst>
                <a:ext uri="{FF2B5EF4-FFF2-40B4-BE49-F238E27FC236}">
                  <a16:creationId xmlns:a16="http://schemas.microsoft.com/office/drawing/2014/main" id="{82B489E8-D771-42B3-A0EA-7EBBF518C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7" y="2296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38" name="Oval 49">
              <a:extLst>
                <a:ext uri="{FF2B5EF4-FFF2-40B4-BE49-F238E27FC236}">
                  <a16:creationId xmlns:a16="http://schemas.microsoft.com/office/drawing/2014/main" id="{4434EA6A-8D28-44C4-A851-60DE3E7CE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" y="2614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39" name="Oval 50">
              <a:extLst>
                <a:ext uri="{FF2B5EF4-FFF2-40B4-BE49-F238E27FC236}">
                  <a16:creationId xmlns:a16="http://schemas.microsoft.com/office/drawing/2014/main" id="{3BAD5982-F8B5-4483-A351-E6154523B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2704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40" name="Oval 51">
              <a:extLst>
                <a:ext uri="{FF2B5EF4-FFF2-40B4-BE49-F238E27FC236}">
                  <a16:creationId xmlns:a16="http://schemas.microsoft.com/office/drawing/2014/main" id="{6F724A58-FFD0-49DE-B327-DAABA71A4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7" y="2296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41" name="Oval 52">
              <a:extLst>
                <a:ext uri="{FF2B5EF4-FFF2-40B4-BE49-F238E27FC236}">
                  <a16:creationId xmlns:a16="http://schemas.microsoft.com/office/drawing/2014/main" id="{6F2DC385-879E-4E58-AF90-E8D0921DF4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" y="2160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42" name="Oval 53">
              <a:extLst>
                <a:ext uri="{FF2B5EF4-FFF2-40B4-BE49-F238E27FC236}">
                  <a16:creationId xmlns:a16="http://schemas.microsoft.com/office/drawing/2014/main" id="{F1E95F11-D365-4B9A-9A33-598CC8923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" y="2432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43" name="Oval 54">
              <a:extLst>
                <a:ext uri="{FF2B5EF4-FFF2-40B4-BE49-F238E27FC236}">
                  <a16:creationId xmlns:a16="http://schemas.microsoft.com/office/drawing/2014/main" id="{FE3A95BE-4291-4FB0-BB5A-7D567145D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9" y="2477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44" name="Oval 55">
              <a:extLst>
                <a:ext uri="{FF2B5EF4-FFF2-40B4-BE49-F238E27FC236}">
                  <a16:creationId xmlns:a16="http://schemas.microsoft.com/office/drawing/2014/main" id="{11ACC5FF-6593-4E4E-B632-E1085EF37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2704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45" name="Oval 56">
              <a:extLst>
                <a:ext uri="{FF2B5EF4-FFF2-40B4-BE49-F238E27FC236}">
                  <a16:creationId xmlns:a16="http://schemas.microsoft.com/office/drawing/2014/main" id="{EB648C40-759C-4D37-A327-22AFA5362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2613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46" name="Oval 57">
              <a:extLst>
                <a:ext uri="{FF2B5EF4-FFF2-40B4-BE49-F238E27FC236}">
                  <a16:creationId xmlns:a16="http://schemas.microsoft.com/office/drawing/2014/main" id="{44087388-CBA9-44A7-8668-ACBF0D5D1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2523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47" name="Oval 58">
              <a:extLst>
                <a:ext uri="{FF2B5EF4-FFF2-40B4-BE49-F238E27FC236}">
                  <a16:creationId xmlns:a16="http://schemas.microsoft.com/office/drawing/2014/main" id="{A0980E6E-8701-468A-8E1B-BE8D52F49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2114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48" name="Oval 59">
              <a:extLst>
                <a:ext uri="{FF2B5EF4-FFF2-40B4-BE49-F238E27FC236}">
                  <a16:creationId xmlns:a16="http://schemas.microsoft.com/office/drawing/2014/main" id="{E80DE5DD-6332-42F8-95D9-FA8C289C6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2614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49" name="Oval 60">
              <a:extLst>
                <a:ext uri="{FF2B5EF4-FFF2-40B4-BE49-F238E27FC236}">
                  <a16:creationId xmlns:a16="http://schemas.microsoft.com/office/drawing/2014/main" id="{8F73F681-D368-4040-98E5-DC1C229FC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2" y="2840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50" name="Oval 61">
              <a:extLst>
                <a:ext uri="{FF2B5EF4-FFF2-40B4-BE49-F238E27FC236}">
                  <a16:creationId xmlns:a16="http://schemas.microsoft.com/office/drawing/2014/main" id="{43605471-B12D-4F2A-9705-95DF644C2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2205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51" name="Oval 62">
              <a:extLst>
                <a:ext uri="{FF2B5EF4-FFF2-40B4-BE49-F238E27FC236}">
                  <a16:creationId xmlns:a16="http://schemas.microsoft.com/office/drawing/2014/main" id="{444182F4-5C8B-49BC-80FB-2EFE9EA27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568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52" name="Oval 63">
              <a:extLst>
                <a:ext uri="{FF2B5EF4-FFF2-40B4-BE49-F238E27FC236}">
                  <a16:creationId xmlns:a16="http://schemas.microsoft.com/office/drawing/2014/main" id="{D90359E3-A318-4D83-90F9-F11B36865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2" y="2613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53" name="Oval 64">
              <a:extLst>
                <a:ext uri="{FF2B5EF4-FFF2-40B4-BE49-F238E27FC236}">
                  <a16:creationId xmlns:a16="http://schemas.microsoft.com/office/drawing/2014/main" id="{585999E0-E02E-4FB5-A539-44B6C1601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6" y="2432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54" name="Oval 65">
              <a:extLst>
                <a:ext uri="{FF2B5EF4-FFF2-40B4-BE49-F238E27FC236}">
                  <a16:creationId xmlns:a16="http://schemas.microsoft.com/office/drawing/2014/main" id="{84AFA17E-3E00-40BA-8549-F3F99C193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568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55" name="Oval 66">
              <a:extLst>
                <a:ext uri="{FF2B5EF4-FFF2-40B4-BE49-F238E27FC236}">
                  <a16:creationId xmlns:a16="http://schemas.microsoft.com/office/drawing/2014/main" id="{8CB66196-48AB-47B9-906F-5824C5613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4" y="2478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56" name="Oval 67">
              <a:extLst>
                <a:ext uri="{FF2B5EF4-FFF2-40B4-BE49-F238E27FC236}">
                  <a16:creationId xmlns:a16="http://schemas.microsoft.com/office/drawing/2014/main" id="{EAD3CCF9-0C3F-4684-8B01-D395AB0FF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2251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57" name="Oval 68">
              <a:extLst>
                <a:ext uri="{FF2B5EF4-FFF2-40B4-BE49-F238E27FC236}">
                  <a16:creationId xmlns:a16="http://schemas.microsoft.com/office/drawing/2014/main" id="{B7E584AD-CB0C-45F3-AA52-B022EFD41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" y="2433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58" name="Oval 69">
              <a:extLst>
                <a:ext uri="{FF2B5EF4-FFF2-40B4-BE49-F238E27FC236}">
                  <a16:creationId xmlns:a16="http://schemas.microsoft.com/office/drawing/2014/main" id="{FED8BDE8-A1D1-4C73-B0D8-B8314EEAC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2795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59" name="Oval 70">
              <a:extLst>
                <a:ext uri="{FF2B5EF4-FFF2-40B4-BE49-F238E27FC236}">
                  <a16:creationId xmlns:a16="http://schemas.microsoft.com/office/drawing/2014/main" id="{040A6BE5-9E6D-4B2B-A156-659B4035B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433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60" name="Oval 71">
              <a:extLst>
                <a:ext uri="{FF2B5EF4-FFF2-40B4-BE49-F238E27FC236}">
                  <a16:creationId xmlns:a16="http://schemas.microsoft.com/office/drawing/2014/main" id="{45124BDC-179E-455D-88F0-55DE2CBD99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8" y="2705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61" name="Oval 72">
              <a:extLst>
                <a:ext uri="{FF2B5EF4-FFF2-40B4-BE49-F238E27FC236}">
                  <a16:creationId xmlns:a16="http://schemas.microsoft.com/office/drawing/2014/main" id="{B7B283C0-158A-4D32-B61D-512342530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" y="2750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62" name="Oval 73">
              <a:extLst>
                <a:ext uri="{FF2B5EF4-FFF2-40B4-BE49-F238E27FC236}">
                  <a16:creationId xmlns:a16="http://schemas.microsoft.com/office/drawing/2014/main" id="{1BC45BED-EABD-4318-80B5-543B37328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2523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63" name="Oval 74">
              <a:extLst>
                <a:ext uri="{FF2B5EF4-FFF2-40B4-BE49-F238E27FC236}">
                  <a16:creationId xmlns:a16="http://schemas.microsoft.com/office/drawing/2014/main" id="{2D038EA6-AC20-4AE8-943B-434A547BD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1" y="2886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664" name="Oval 75">
              <a:extLst>
                <a:ext uri="{FF2B5EF4-FFF2-40B4-BE49-F238E27FC236}">
                  <a16:creationId xmlns:a16="http://schemas.microsoft.com/office/drawing/2014/main" id="{5D6AED00-4B94-4EFC-994B-F890DF151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2705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24684" name="Oval 76">
            <a:extLst>
              <a:ext uri="{FF2B5EF4-FFF2-40B4-BE49-F238E27FC236}">
                <a16:creationId xmlns:a16="http://schemas.microsoft.com/office/drawing/2014/main" id="{49443268-C368-4671-A0E9-8FE06F840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708275"/>
            <a:ext cx="2663825" cy="1441450"/>
          </a:xfrm>
          <a:prstGeom prst="ellips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altLang="en-US" sz="240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grpSp>
        <p:nvGrpSpPr>
          <p:cNvPr id="324685" name="Group 77">
            <a:extLst>
              <a:ext uri="{FF2B5EF4-FFF2-40B4-BE49-F238E27FC236}">
                <a16:creationId xmlns:a16="http://schemas.microsoft.com/office/drawing/2014/main" id="{FA6B0A2B-881F-4475-8C06-AAAE8710D205}"/>
              </a:ext>
            </a:extLst>
          </p:cNvPr>
          <p:cNvGrpSpPr>
            <a:grpSpLocks/>
          </p:cNvGrpSpPr>
          <p:nvPr/>
        </p:nvGrpSpPr>
        <p:grpSpPr bwMode="auto">
          <a:xfrm>
            <a:off x="2916238" y="2492375"/>
            <a:ext cx="1223962" cy="647700"/>
            <a:chOff x="1791" y="1979"/>
            <a:chExt cx="771" cy="408"/>
          </a:xfrm>
        </p:grpSpPr>
        <p:sp>
          <p:nvSpPr>
            <p:cNvPr id="236584" name="Oval 78">
              <a:extLst>
                <a:ext uri="{FF2B5EF4-FFF2-40B4-BE49-F238E27FC236}">
                  <a16:creationId xmlns:a16="http://schemas.microsoft.com/office/drawing/2014/main" id="{89D56706-CF3A-4FD0-8AE5-9948CC558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2024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585" name="Oval 79">
              <a:extLst>
                <a:ext uri="{FF2B5EF4-FFF2-40B4-BE49-F238E27FC236}">
                  <a16:creationId xmlns:a16="http://schemas.microsoft.com/office/drawing/2014/main" id="{52443598-82D2-43A5-81B1-458CBD736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2205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586" name="Oval 80">
              <a:extLst>
                <a:ext uri="{FF2B5EF4-FFF2-40B4-BE49-F238E27FC236}">
                  <a16:creationId xmlns:a16="http://schemas.microsoft.com/office/drawing/2014/main" id="{00B7EBAA-F3C2-4D7A-804C-E14DB2850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205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587" name="Oval 81">
              <a:extLst>
                <a:ext uri="{FF2B5EF4-FFF2-40B4-BE49-F238E27FC236}">
                  <a16:creationId xmlns:a16="http://schemas.microsoft.com/office/drawing/2014/main" id="{32BA8CE0-87B2-44F6-AF23-BD7BAF0E6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160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588" name="Oval 82">
              <a:extLst>
                <a:ext uri="{FF2B5EF4-FFF2-40B4-BE49-F238E27FC236}">
                  <a16:creationId xmlns:a16="http://schemas.microsoft.com/office/drawing/2014/main" id="{2D5E683F-9A6B-4F34-B9CA-E767B74F5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2342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589" name="Oval 83">
              <a:extLst>
                <a:ext uri="{FF2B5EF4-FFF2-40B4-BE49-F238E27FC236}">
                  <a16:creationId xmlns:a16="http://schemas.microsoft.com/office/drawing/2014/main" id="{6BC69896-687D-4749-9769-D5A42E6C8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2205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590" name="Oval 84">
              <a:extLst>
                <a:ext uri="{FF2B5EF4-FFF2-40B4-BE49-F238E27FC236}">
                  <a16:creationId xmlns:a16="http://schemas.microsoft.com/office/drawing/2014/main" id="{700594A8-3765-4BB6-920A-06F68FBCB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5" y="2295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591" name="Oval 85">
              <a:extLst>
                <a:ext uri="{FF2B5EF4-FFF2-40B4-BE49-F238E27FC236}">
                  <a16:creationId xmlns:a16="http://schemas.microsoft.com/office/drawing/2014/main" id="{C8D00485-6121-4DA2-8270-CA0114730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1979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592" name="Oval 86">
              <a:extLst>
                <a:ext uri="{FF2B5EF4-FFF2-40B4-BE49-F238E27FC236}">
                  <a16:creationId xmlns:a16="http://schemas.microsoft.com/office/drawing/2014/main" id="{ABF261DE-A640-47F1-9BE9-7B2C86C35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2069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24695" name="Oval 87">
            <a:extLst>
              <a:ext uri="{FF2B5EF4-FFF2-40B4-BE49-F238E27FC236}">
                <a16:creationId xmlns:a16="http://schemas.microsoft.com/office/drawing/2014/main" id="{38E4C7BA-85F3-4176-927E-C33EED488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2203450"/>
            <a:ext cx="2663825" cy="14414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altLang="en-US" sz="240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grpSp>
        <p:nvGrpSpPr>
          <p:cNvPr id="324696" name="Group 88">
            <a:extLst>
              <a:ext uri="{FF2B5EF4-FFF2-40B4-BE49-F238E27FC236}">
                <a16:creationId xmlns:a16="http://schemas.microsoft.com/office/drawing/2014/main" id="{B56470C4-E578-479B-BB2A-C7C38A00CCB3}"/>
              </a:ext>
            </a:extLst>
          </p:cNvPr>
          <p:cNvGrpSpPr>
            <a:grpSpLocks/>
          </p:cNvGrpSpPr>
          <p:nvPr/>
        </p:nvGrpSpPr>
        <p:grpSpPr bwMode="auto">
          <a:xfrm>
            <a:off x="5003800" y="2347913"/>
            <a:ext cx="1584325" cy="504825"/>
            <a:chOff x="3107" y="1888"/>
            <a:chExt cx="998" cy="318"/>
          </a:xfrm>
        </p:grpSpPr>
        <p:sp>
          <p:nvSpPr>
            <p:cNvPr id="236576" name="Oval 89">
              <a:extLst>
                <a:ext uri="{FF2B5EF4-FFF2-40B4-BE49-F238E27FC236}">
                  <a16:creationId xmlns:a16="http://schemas.microsoft.com/office/drawing/2014/main" id="{DC47F07C-9CC6-460D-A5C4-0F6003FD0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7" y="2024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577" name="Oval 90">
              <a:extLst>
                <a:ext uri="{FF2B5EF4-FFF2-40B4-BE49-F238E27FC236}">
                  <a16:creationId xmlns:a16="http://schemas.microsoft.com/office/drawing/2014/main" id="{330DCDC8-585F-4629-96F9-11A4850BB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5" y="2161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578" name="Oval 91">
              <a:extLst>
                <a:ext uri="{FF2B5EF4-FFF2-40B4-BE49-F238E27FC236}">
                  <a16:creationId xmlns:a16="http://schemas.microsoft.com/office/drawing/2014/main" id="{0CDE9CCD-2311-4465-9D43-917A6ED37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" y="2024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579" name="Oval 92">
              <a:extLst>
                <a:ext uri="{FF2B5EF4-FFF2-40B4-BE49-F238E27FC236}">
                  <a16:creationId xmlns:a16="http://schemas.microsoft.com/office/drawing/2014/main" id="{F7FF338A-C26B-4D89-9655-F1551A96F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" y="1888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580" name="Oval 93">
              <a:extLst>
                <a:ext uri="{FF2B5EF4-FFF2-40B4-BE49-F238E27FC236}">
                  <a16:creationId xmlns:a16="http://schemas.microsoft.com/office/drawing/2014/main" id="{E8A958FD-7D6D-4DC2-B16A-7F426A17F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1932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581" name="Oval 94">
              <a:extLst>
                <a:ext uri="{FF2B5EF4-FFF2-40B4-BE49-F238E27FC236}">
                  <a16:creationId xmlns:a16="http://schemas.microsoft.com/office/drawing/2014/main" id="{2C34E56D-C27C-4BAC-BF95-1223418DB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" y="2069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582" name="Oval 95">
              <a:extLst>
                <a:ext uri="{FF2B5EF4-FFF2-40B4-BE49-F238E27FC236}">
                  <a16:creationId xmlns:a16="http://schemas.microsoft.com/office/drawing/2014/main" id="{B6968080-3F05-4848-AC6B-B1CCF5F59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0" y="1932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583" name="Oval 96">
              <a:extLst>
                <a:ext uri="{FF2B5EF4-FFF2-40B4-BE49-F238E27FC236}">
                  <a16:creationId xmlns:a16="http://schemas.microsoft.com/office/drawing/2014/main" id="{20AF8309-5550-42DD-8E8A-1668609A3D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1979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24705" name="Oval 97">
            <a:extLst>
              <a:ext uri="{FF2B5EF4-FFF2-40B4-BE49-F238E27FC236}">
                <a16:creationId xmlns:a16="http://schemas.microsoft.com/office/drawing/2014/main" id="{5945182C-F1C8-4058-8A18-6332A9771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25" y="1843088"/>
            <a:ext cx="2663825" cy="14414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altLang="en-US" sz="240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324706" name="Oval 98">
            <a:extLst>
              <a:ext uri="{FF2B5EF4-FFF2-40B4-BE49-F238E27FC236}">
                <a16:creationId xmlns:a16="http://schemas.microsoft.com/office/drawing/2014/main" id="{19006CE6-E3A2-4254-95D7-493501180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2058988"/>
            <a:ext cx="2663825" cy="14414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altLang="en-US" sz="240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324707" name="Oval 99">
            <a:extLst>
              <a:ext uri="{FF2B5EF4-FFF2-40B4-BE49-F238E27FC236}">
                <a16:creationId xmlns:a16="http://schemas.microsoft.com/office/drawing/2014/main" id="{373F3099-C999-4C72-A87E-E0783FE51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1771650"/>
            <a:ext cx="2663825" cy="14414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altLang="en-US" sz="240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324708" name="Oval 100">
            <a:extLst>
              <a:ext uri="{FF2B5EF4-FFF2-40B4-BE49-F238E27FC236}">
                <a16:creationId xmlns:a16="http://schemas.microsoft.com/office/drawing/2014/main" id="{040495D1-2744-46F7-A0CB-0AD86470D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2347913"/>
            <a:ext cx="2663825" cy="14414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altLang="en-US" sz="240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grpSp>
        <p:nvGrpSpPr>
          <p:cNvPr id="324709" name="Group 101">
            <a:extLst>
              <a:ext uri="{FF2B5EF4-FFF2-40B4-BE49-F238E27FC236}">
                <a16:creationId xmlns:a16="http://schemas.microsoft.com/office/drawing/2014/main" id="{09B9A990-85D5-4B2E-A1DF-93F390478E91}"/>
              </a:ext>
            </a:extLst>
          </p:cNvPr>
          <p:cNvGrpSpPr>
            <a:grpSpLocks/>
          </p:cNvGrpSpPr>
          <p:nvPr/>
        </p:nvGrpSpPr>
        <p:grpSpPr bwMode="auto">
          <a:xfrm>
            <a:off x="1620838" y="2492375"/>
            <a:ext cx="6337300" cy="2017713"/>
            <a:chOff x="1020" y="2795"/>
            <a:chExt cx="3992" cy="1271"/>
          </a:xfrm>
        </p:grpSpPr>
        <p:sp>
          <p:nvSpPr>
            <p:cNvPr id="236571" name="Oval 102">
              <a:extLst>
                <a:ext uri="{FF2B5EF4-FFF2-40B4-BE49-F238E27FC236}">
                  <a16:creationId xmlns:a16="http://schemas.microsoft.com/office/drawing/2014/main" id="{DF8BA7E7-F5C4-4F7F-908D-C04772852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3067"/>
              <a:ext cx="1678" cy="908"/>
            </a:xfrm>
            <a:prstGeom prst="ellipse">
              <a:avLst/>
            </a:prstGeom>
            <a:noFill/>
            <a:ln w="25400">
              <a:solidFill>
                <a:srgbClr val="2200E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572" name="Oval 103">
              <a:extLst>
                <a:ext uri="{FF2B5EF4-FFF2-40B4-BE49-F238E27FC236}">
                  <a16:creationId xmlns:a16="http://schemas.microsoft.com/office/drawing/2014/main" id="{E77A4B85-FBB4-4E31-AE02-7DE80F1F2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6" y="2840"/>
              <a:ext cx="1678" cy="908"/>
            </a:xfrm>
            <a:prstGeom prst="ellipse">
              <a:avLst/>
            </a:prstGeom>
            <a:noFill/>
            <a:ln w="25400">
              <a:solidFill>
                <a:srgbClr val="2200E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573" name="Oval 104">
              <a:extLst>
                <a:ext uri="{FF2B5EF4-FFF2-40B4-BE49-F238E27FC236}">
                  <a16:creationId xmlns:a16="http://schemas.microsoft.com/office/drawing/2014/main" id="{21348EA9-619F-4372-89AD-25AD8A5E6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2976"/>
              <a:ext cx="1678" cy="908"/>
            </a:xfrm>
            <a:prstGeom prst="ellipse">
              <a:avLst/>
            </a:prstGeom>
            <a:noFill/>
            <a:ln w="25400">
              <a:solidFill>
                <a:srgbClr val="2200E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574" name="Oval 105">
              <a:extLst>
                <a:ext uri="{FF2B5EF4-FFF2-40B4-BE49-F238E27FC236}">
                  <a16:creationId xmlns:a16="http://schemas.microsoft.com/office/drawing/2014/main" id="{F4DFC262-611C-4B0C-A5CC-12DDA1834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2795"/>
              <a:ext cx="1678" cy="908"/>
            </a:xfrm>
            <a:prstGeom prst="ellipse">
              <a:avLst/>
            </a:prstGeom>
            <a:noFill/>
            <a:ln w="25400">
              <a:solidFill>
                <a:srgbClr val="2200E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575" name="Oval 106">
              <a:extLst>
                <a:ext uri="{FF2B5EF4-FFF2-40B4-BE49-F238E27FC236}">
                  <a16:creationId xmlns:a16="http://schemas.microsoft.com/office/drawing/2014/main" id="{274A3FDF-F3FF-4BA5-9316-25F038791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3158"/>
              <a:ext cx="1678" cy="908"/>
            </a:xfrm>
            <a:prstGeom prst="ellipse">
              <a:avLst/>
            </a:prstGeom>
            <a:noFill/>
            <a:ln w="25400">
              <a:solidFill>
                <a:srgbClr val="2200E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24715" name="Group 107">
            <a:extLst>
              <a:ext uri="{FF2B5EF4-FFF2-40B4-BE49-F238E27FC236}">
                <a16:creationId xmlns:a16="http://schemas.microsoft.com/office/drawing/2014/main" id="{669278E9-FC35-4AC4-B966-663A9FCFDCE9}"/>
              </a:ext>
            </a:extLst>
          </p:cNvPr>
          <p:cNvGrpSpPr>
            <a:grpSpLocks/>
          </p:cNvGrpSpPr>
          <p:nvPr/>
        </p:nvGrpSpPr>
        <p:grpSpPr bwMode="auto">
          <a:xfrm>
            <a:off x="1979613" y="3284538"/>
            <a:ext cx="6337300" cy="2017712"/>
            <a:chOff x="1020" y="2795"/>
            <a:chExt cx="3992" cy="1271"/>
          </a:xfrm>
        </p:grpSpPr>
        <p:sp>
          <p:nvSpPr>
            <p:cNvPr id="236566" name="Oval 108">
              <a:extLst>
                <a:ext uri="{FF2B5EF4-FFF2-40B4-BE49-F238E27FC236}">
                  <a16:creationId xmlns:a16="http://schemas.microsoft.com/office/drawing/2014/main" id="{387DF51B-67E9-4A19-B66B-054B305FA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3067"/>
              <a:ext cx="1678" cy="908"/>
            </a:xfrm>
            <a:prstGeom prst="ellipse">
              <a:avLst/>
            </a:prstGeom>
            <a:noFill/>
            <a:ln w="254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567" name="Oval 109">
              <a:extLst>
                <a:ext uri="{FF2B5EF4-FFF2-40B4-BE49-F238E27FC236}">
                  <a16:creationId xmlns:a16="http://schemas.microsoft.com/office/drawing/2014/main" id="{B5DE8414-84D7-470B-BFE2-761C24983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6" y="2840"/>
              <a:ext cx="1678" cy="908"/>
            </a:xfrm>
            <a:prstGeom prst="ellipse">
              <a:avLst/>
            </a:prstGeom>
            <a:noFill/>
            <a:ln w="254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568" name="Oval 110">
              <a:extLst>
                <a:ext uri="{FF2B5EF4-FFF2-40B4-BE49-F238E27FC236}">
                  <a16:creationId xmlns:a16="http://schemas.microsoft.com/office/drawing/2014/main" id="{038E61F2-5BD9-499F-9F67-F6A26C32E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2976"/>
              <a:ext cx="1678" cy="908"/>
            </a:xfrm>
            <a:prstGeom prst="ellipse">
              <a:avLst/>
            </a:prstGeom>
            <a:noFill/>
            <a:ln w="254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569" name="Oval 111">
              <a:extLst>
                <a:ext uri="{FF2B5EF4-FFF2-40B4-BE49-F238E27FC236}">
                  <a16:creationId xmlns:a16="http://schemas.microsoft.com/office/drawing/2014/main" id="{68D92A20-959A-47E2-BEBD-AA01EAC93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2795"/>
              <a:ext cx="1678" cy="908"/>
            </a:xfrm>
            <a:prstGeom prst="ellipse">
              <a:avLst/>
            </a:prstGeom>
            <a:noFill/>
            <a:ln w="254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570" name="Oval 112">
              <a:extLst>
                <a:ext uri="{FF2B5EF4-FFF2-40B4-BE49-F238E27FC236}">
                  <a16:creationId xmlns:a16="http://schemas.microsoft.com/office/drawing/2014/main" id="{52348B20-0588-40B5-856A-B8761A8E3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3158"/>
              <a:ext cx="1678" cy="908"/>
            </a:xfrm>
            <a:prstGeom prst="ellipse">
              <a:avLst/>
            </a:prstGeom>
            <a:noFill/>
            <a:ln w="25400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24721" name="Line 113">
            <a:extLst>
              <a:ext uri="{FF2B5EF4-FFF2-40B4-BE49-F238E27FC236}">
                <a16:creationId xmlns:a16="http://schemas.microsoft.com/office/drawing/2014/main" id="{99A7479F-E4DF-443B-B81E-A9FB79DC5C3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5650" y="2347913"/>
            <a:ext cx="1512888" cy="3311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4722" name="Line 114">
            <a:extLst>
              <a:ext uri="{FF2B5EF4-FFF2-40B4-BE49-F238E27FC236}">
                <a16:creationId xmlns:a16="http://schemas.microsoft.com/office/drawing/2014/main" id="{30EB53F2-865A-4130-B595-C8A0292D06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68538" y="4868863"/>
            <a:ext cx="5976937" cy="790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4723" name="Text Box 115">
            <a:extLst>
              <a:ext uri="{FF2B5EF4-FFF2-40B4-BE49-F238E27FC236}">
                <a16:creationId xmlns:a16="http://schemas.microsoft.com/office/drawing/2014/main" id="{70A6A684-93C7-4E4F-9710-50712D2E4E11}"/>
              </a:ext>
            </a:extLst>
          </p:cNvPr>
          <p:cNvSpPr txBox="1">
            <a:spLocks noChangeArrowheads="1"/>
          </p:cNvSpPr>
          <p:nvPr/>
        </p:nvSpPr>
        <p:spPr bwMode="auto">
          <a:xfrm rot="-445610">
            <a:off x="3635375" y="5445125"/>
            <a:ext cx="3744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  <a:latin typeface="Arial" panose="020B0604020202020204" pitchFamily="34" charset="0"/>
              </a:rPr>
              <a:t>High inter-session variability</a:t>
            </a:r>
            <a:endParaRPr lang="cs-CZ" altLang="en-US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24724" name="Text Box 116">
            <a:extLst>
              <a:ext uri="{FF2B5EF4-FFF2-40B4-BE49-F238E27FC236}">
                <a16:creationId xmlns:a16="http://schemas.microsoft.com/office/drawing/2014/main" id="{0A5554AA-2A29-4E95-B527-CE45833956AE}"/>
              </a:ext>
            </a:extLst>
          </p:cNvPr>
          <p:cNvSpPr txBox="1">
            <a:spLocks noChangeArrowheads="1"/>
          </p:cNvSpPr>
          <p:nvPr/>
        </p:nvSpPr>
        <p:spPr bwMode="auto">
          <a:xfrm rot="3862358">
            <a:off x="-423862" y="4103688"/>
            <a:ext cx="33004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  <a:latin typeface="Arial" panose="020B0604020202020204" pitchFamily="34" charset="0"/>
              </a:rPr>
              <a:t>High inter-speaker variability</a:t>
            </a:r>
            <a:endParaRPr lang="cs-CZ" altLang="en-US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24725" name="Text Box 117">
            <a:extLst>
              <a:ext uri="{FF2B5EF4-FFF2-40B4-BE49-F238E27FC236}">
                <a16:creationId xmlns:a16="http://schemas.microsoft.com/office/drawing/2014/main" id="{F52ED211-BDC1-4188-99AC-D77259F24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3429000"/>
            <a:ext cx="93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chemeClr val="bg2"/>
                </a:solidFill>
                <a:latin typeface="Arial" panose="020B0604020202020204" pitchFamily="34" charset="0"/>
              </a:rPr>
              <a:t>UBM</a:t>
            </a:r>
            <a:endParaRPr lang="cs-CZ" altLang="en-US" sz="1800" b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324726" name="Text Box 118">
            <a:extLst>
              <a:ext uri="{FF2B5EF4-FFF2-40B4-BE49-F238E27FC236}">
                <a16:creationId xmlns:a16="http://schemas.microsoft.com/office/drawing/2014/main" id="{2893CE39-FBAB-4462-900B-B855DAE60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1844675"/>
            <a:ext cx="2808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Target speaker model</a:t>
            </a:r>
            <a:endParaRPr lang="cs-CZ" altLang="en-US" sz="1800" b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36565" name="Rectangle 119">
            <a:extLst>
              <a:ext uri="{FF2B5EF4-FFF2-40B4-BE49-F238E27FC236}">
                <a16:creationId xmlns:a16="http://schemas.microsoft.com/office/drawing/2014/main" id="{0E884D30-EE76-441A-A1C1-52AC73787A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Inter-session variability</a:t>
            </a:r>
            <a:endParaRPr lang="cs-CZ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4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4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4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4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4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4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4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4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4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4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4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4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4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4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84" grpId="0" animBg="1"/>
      <p:bldP spid="324695" grpId="0" animBg="1"/>
      <p:bldP spid="324705" grpId="0" animBg="1"/>
      <p:bldP spid="324706" grpId="0" animBg="1"/>
      <p:bldP spid="324707" grpId="0" animBg="1"/>
      <p:bldP spid="324708" grpId="0" animBg="1"/>
      <p:bldP spid="324723" grpId="0"/>
      <p:bldP spid="324724" grpId="0"/>
      <p:bldP spid="324725" grpId="0"/>
      <p:bldP spid="324725" grpId="1"/>
      <p:bldP spid="324726" grpId="0"/>
      <p:bldP spid="32472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Zástupný symbol pro zápatí 3">
            <a:extLst>
              <a:ext uri="{FF2B5EF4-FFF2-40B4-BE49-F238E27FC236}">
                <a16:creationId xmlns:a16="http://schemas.microsoft.com/office/drawing/2014/main" id="{D62DD3DA-7B38-47C7-B49D-72A1938553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Speaker Recognition	</a:t>
            </a:r>
          </a:p>
        </p:txBody>
      </p:sp>
      <p:sp>
        <p:nvSpPr>
          <p:cNvPr id="237571" name="Zástupný symbol pro číslo snímku 4">
            <a:extLst>
              <a:ext uri="{FF2B5EF4-FFF2-40B4-BE49-F238E27FC236}">
                <a16:creationId xmlns:a16="http://schemas.microsoft.com/office/drawing/2014/main" id="{A1A1DE67-A23B-4DDC-9D47-D573719321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7EC26A-0DED-4735-B7A1-A2D944B584C6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25635" name="Oval 3">
            <a:extLst>
              <a:ext uri="{FF2B5EF4-FFF2-40B4-BE49-F238E27FC236}">
                <a16:creationId xmlns:a16="http://schemas.microsoft.com/office/drawing/2014/main" id="{FA4F1C3A-3ADD-44CF-9777-8771A4381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708275"/>
            <a:ext cx="2663825" cy="1441450"/>
          </a:xfrm>
          <a:prstGeom prst="ellips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altLang="en-US" sz="240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grpSp>
        <p:nvGrpSpPr>
          <p:cNvPr id="237573" name="Group 4">
            <a:extLst>
              <a:ext uri="{FF2B5EF4-FFF2-40B4-BE49-F238E27FC236}">
                <a16:creationId xmlns:a16="http://schemas.microsoft.com/office/drawing/2014/main" id="{83BD1BD8-47CC-4553-BD7E-D5E0992C0D03}"/>
              </a:ext>
            </a:extLst>
          </p:cNvPr>
          <p:cNvGrpSpPr>
            <a:grpSpLocks/>
          </p:cNvGrpSpPr>
          <p:nvPr/>
        </p:nvGrpSpPr>
        <p:grpSpPr bwMode="auto">
          <a:xfrm>
            <a:off x="3348038" y="2349500"/>
            <a:ext cx="3455987" cy="2159000"/>
            <a:chOff x="2109" y="1480"/>
            <a:chExt cx="2177" cy="1360"/>
          </a:xfrm>
        </p:grpSpPr>
        <p:sp>
          <p:nvSpPr>
            <p:cNvPr id="237603" name="Oval 5">
              <a:extLst>
                <a:ext uri="{FF2B5EF4-FFF2-40B4-BE49-F238E27FC236}">
                  <a16:creationId xmlns:a16="http://schemas.microsoft.com/office/drawing/2014/main" id="{3F6AF2B7-C082-4438-A124-D2B7CE7D10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2160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04" name="Oval 6">
              <a:extLst>
                <a:ext uri="{FF2B5EF4-FFF2-40B4-BE49-F238E27FC236}">
                  <a16:creationId xmlns:a16="http://schemas.microsoft.com/office/drawing/2014/main" id="{EA0BA257-957D-4F93-8A14-73E821992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341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05" name="Oval 7">
              <a:extLst>
                <a:ext uri="{FF2B5EF4-FFF2-40B4-BE49-F238E27FC236}">
                  <a16:creationId xmlns:a16="http://schemas.microsoft.com/office/drawing/2014/main" id="{78F3FEC6-4F99-495C-B2F2-EEE61171C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2478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06" name="Oval 8">
              <a:extLst>
                <a:ext uri="{FF2B5EF4-FFF2-40B4-BE49-F238E27FC236}">
                  <a16:creationId xmlns:a16="http://schemas.microsoft.com/office/drawing/2014/main" id="{34814781-6379-43FC-B902-319804DE4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3" y="2342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07" name="Oval 9">
              <a:extLst>
                <a:ext uri="{FF2B5EF4-FFF2-40B4-BE49-F238E27FC236}">
                  <a16:creationId xmlns:a16="http://schemas.microsoft.com/office/drawing/2014/main" id="{E0D63C9D-7434-4098-ACD2-9CF933C9E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1" y="2659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08" name="Oval 10">
              <a:extLst>
                <a:ext uri="{FF2B5EF4-FFF2-40B4-BE49-F238E27FC236}">
                  <a16:creationId xmlns:a16="http://schemas.microsoft.com/office/drawing/2014/main" id="{7D7C77B9-1CC7-41C2-A71F-1B7BA9060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659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09" name="Oval 11">
              <a:extLst>
                <a:ext uri="{FF2B5EF4-FFF2-40B4-BE49-F238E27FC236}">
                  <a16:creationId xmlns:a16="http://schemas.microsoft.com/office/drawing/2014/main" id="{8D3A981A-B77D-454E-83F4-F6E36E367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2296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10" name="Oval 12">
              <a:extLst>
                <a:ext uri="{FF2B5EF4-FFF2-40B4-BE49-F238E27FC236}">
                  <a16:creationId xmlns:a16="http://schemas.microsoft.com/office/drawing/2014/main" id="{02E0BC2C-C158-4182-8F53-2BC26B492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795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11" name="Oval 13">
              <a:extLst>
                <a:ext uri="{FF2B5EF4-FFF2-40B4-BE49-F238E27FC236}">
                  <a16:creationId xmlns:a16="http://schemas.microsoft.com/office/drawing/2014/main" id="{ED726E67-8DD8-4F55-9FE0-E43530D3C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614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12" name="Oval 14">
              <a:extLst>
                <a:ext uri="{FF2B5EF4-FFF2-40B4-BE49-F238E27FC236}">
                  <a16:creationId xmlns:a16="http://schemas.microsoft.com/office/drawing/2014/main" id="{4613125B-6F5F-4A3D-B1C8-967B1D9FC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6" y="2160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13" name="Oval 15">
              <a:extLst>
                <a:ext uri="{FF2B5EF4-FFF2-40B4-BE49-F238E27FC236}">
                  <a16:creationId xmlns:a16="http://schemas.microsoft.com/office/drawing/2014/main" id="{83996793-87D9-4FC5-A79D-8AAB4C49B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" y="2342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14" name="Oval 16">
              <a:extLst>
                <a:ext uri="{FF2B5EF4-FFF2-40B4-BE49-F238E27FC236}">
                  <a16:creationId xmlns:a16="http://schemas.microsoft.com/office/drawing/2014/main" id="{984E9C54-5C26-4645-9507-7E0FED37A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6" y="2478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15" name="Oval 17">
              <a:extLst>
                <a:ext uri="{FF2B5EF4-FFF2-40B4-BE49-F238E27FC236}">
                  <a16:creationId xmlns:a16="http://schemas.microsoft.com/office/drawing/2014/main" id="{AF7CC6A7-9FF8-4FA9-B7EF-30EC9BF2E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8" y="2342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16" name="Oval 18">
              <a:extLst>
                <a:ext uri="{FF2B5EF4-FFF2-40B4-BE49-F238E27FC236}">
                  <a16:creationId xmlns:a16="http://schemas.microsoft.com/office/drawing/2014/main" id="{DB21B051-B5D9-4D63-A337-17643A0F4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2206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17" name="Oval 19">
              <a:extLst>
                <a:ext uri="{FF2B5EF4-FFF2-40B4-BE49-F238E27FC236}">
                  <a16:creationId xmlns:a16="http://schemas.microsoft.com/office/drawing/2014/main" id="{30234BE3-DC44-4B21-82E4-4815D48EB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2659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18" name="Oval 20">
              <a:extLst>
                <a:ext uri="{FF2B5EF4-FFF2-40B4-BE49-F238E27FC236}">
                  <a16:creationId xmlns:a16="http://schemas.microsoft.com/office/drawing/2014/main" id="{EB967CBA-0857-45A6-B3F9-38CB79025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9" y="2432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19" name="Oval 21">
              <a:extLst>
                <a:ext uri="{FF2B5EF4-FFF2-40B4-BE49-F238E27FC236}">
                  <a16:creationId xmlns:a16="http://schemas.microsoft.com/office/drawing/2014/main" id="{E93F66B0-884F-408F-A1F4-D8061A5B6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5" y="2795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20" name="Oval 22">
              <a:extLst>
                <a:ext uri="{FF2B5EF4-FFF2-40B4-BE49-F238E27FC236}">
                  <a16:creationId xmlns:a16="http://schemas.microsoft.com/office/drawing/2014/main" id="{1B8A09C7-84FF-4F1C-A885-1EDF7B194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5" y="2614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21" name="Oval 23">
              <a:extLst>
                <a:ext uri="{FF2B5EF4-FFF2-40B4-BE49-F238E27FC236}">
                  <a16:creationId xmlns:a16="http://schemas.microsoft.com/office/drawing/2014/main" id="{78716B96-DDD0-41F2-AE9E-B7369C9E9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1570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22" name="Oval 24">
              <a:extLst>
                <a:ext uri="{FF2B5EF4-FFF2-40B4-BE49-F238E27FC236}">
                  <a16:creationId xmlns:a16="http://schemas.microsoft.com/office/drawing/2014/main" id="{AC163314-731D-46A4-A156-88A035D6E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" y="2070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23" name="Oval 25">
              <a:extLst>
                <a:ext uri="{FF2B5EF4-FFF2-40B4-BE49-F238E27FC236}">
                  <a16:creationId xmlns:a16="http://schemas.microsoft.com/office/drawing/2014/main" id="{D7DBE887-2C86-4DBE-BA0A-E373EB4C4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1888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24" name="Oval 26">
              <a:extLst>
                <a:ext uri="{FF2B5EF4-FFF2-40B4-BE49-F238E27FC236}">
                  <a16:creationId xmlns:a16="http://schemas.microsoft.com/office/drawing/2014/main" id="{238CCEC9-E8F2-4767-9FB7-0FACAAC2C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" y="1752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25" name="Oval 27">
              <a:extLst>
                <a:ext uri="{FF2B5EF4-FFF2-40B4-BE49-F238E27FC236}">
                  <a16:creationId xmlns:a16="http://schemas.microsoft.com/office/drawing/2014/main" id="{37CBA427-C238-4605-B173-D190F1F96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2206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26" name="Oval 28">
              <a:extLst>
                <a:ext uri="{FF2B5EF4-FFF2-40B4-BE49-F238E27FC236}">
                  <a16:creationId xmlns:a16="http://schemas.microsoft.com/office/drawing/2014/main" id="{95975285-C6AC-4B6D-AAF8-B22A07CB0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2069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27" name="Oval 29">
              <a:extLst>
                <a:ext uri="{FF2B5EF4-FFF2-40B4-BE49-F238E27FC236}">
                  <a16:creationId xmlns:a16="http://schemas.microsoft.com/office/drawing/2014/main" id="{D39469E4-222B-4F08-B9E0-460FCE874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" y="1842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28" name="Oval 30">
              <a:extLst>
                <a:ext uri="{FF2B5EF4-FFF2-40B4-BE49-F238E27FC236}">
                  <a16:creationId xmlns:a16="http://schemas.microsoft.com/office/drawing/2014/main" id="{E70B5284-B72D-4B06-B6E8-AED180F6B2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5" y="2205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29" name="Oval 31">
              <a:extLst>
                <a:ext uri="{FF2B5EF4-FFF2-40B4-BE49-F238E27FC236}">
                  <a16:creationId xmlns:a16="http://schemas.microsoft.com/office/drawing/2014/main" id="{A6046B8B-6C08-4D41-BEB0-DDB03CBEE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2024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30" name="Oval 32">
              <a:extLst>
                <a:ext uri="{FF2B5EF4-FFF2-40B4-BE49-F238E27FC236}">
                  <a16:creationId xmlns:a16="http://schemas.microsoft.com/office/drawing/2014/main" id="{CCC39BCA-2942-4908-8BBD-5388F8272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1933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31" name="Oval 33">
              <a:extLst>
                <a:ext uri="{FF2B5EF4-FFF2-40B4-BE49-F238E27FC236}">
                  <a16:creationId xmlns:a16="http://schemas.microsoft.com/office/drawing/2014/main" id="{F07A98E6-E872-48F5-B609-AC08B0B3C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" y="2115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32" name="Oval 34">
              <a:extLst>
                <a:ext uri="{FF2B5EF4-FFF2-40B4-BE49-F238E27FC236}">
                  <a16:creationId xmlns:a16="http://schemas.microsoft.com/office/drawing/2014/main" id="{DA76B84C-C611-462F-B8FF-72256AA5F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2251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33" name="Oval 35">
              <a:extLst>
                <a:ext uri="{FF2B5EF4-FFF2-40B4-BE49-F238E27FC236}">
                  <a16:creationId xmlns:a16="http://schemas.microsoft.com/office/drawing/2014/main" id="{A8293230-4925-4C7B-BF2B-E66E97725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6" y="2115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34" name="Oval 36">
              <a:extLst>
                <a:ext uri="{FF2B5EF4-FFF2-40B4-BE49-F238E27FC236}">
                  <a16:creationId xmlns:a16="http://schemas.microsoft.com/office/drawing/2014/main" id="{4B3F74C0-FC92-40AE-8E0C-0FC9BEA39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2387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35" name="Oval 37">
              <a:extLst>
                <a:ext uri="{FF2B5EF4-FFF2-40B4-BE49-F238E27FC236}">
                  <a16:creationId xmlns:a16="http://schemas.microsoft.com/office/drawing/2014/main" id="{C4355B98-DBFA-4D5A-8E4F-E4076072F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2432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36" name="Oval 38">
              <a:extLst>
                <a:ext uri="{FF2B5EF4-FFF2-40B4-BE49-F238E27FC236}">
                  <a16:creationId xmlns:a16="http://schemas.microsoft.com/office/drawing/2014/main" id="{775DB8EF-F110-4A94-B77E-43027BDC8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" y="2205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37" name="Oval 39">
              <a:extLst>
                <a:ext uri="{FF2B5EF4-FFF2-40B4-BE49-F238E27FC236}">
                  <a16:creationId xmlns:a16="http://schemas.microsoft.com/office/drawing/2014/main" id="{097D4AA7-5DB3-4D9D-A87F-73AE76532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3" y="2568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38" name="Oval 40">
              <a:extLst>
                <a:ext uri="{FF2B5EF4-FFF2-40B4-BE49-F238E27FC236}">
                  <a16:creationId xmlns:a16="http://schemas.microsoft.com/office/drawing/2014/main" id="{4382FD73-36A5-4D93-BB07-99615592C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" y="2387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39" name="Oval 41">
              <a:extLst>
                <a:ext uri="{FF2B5EF4-FFF2-40B4-BE49-F238E27FC236}">
                  <a16:creationId xmlns:a16="http://schemas.microsoft.com/office/drawing/2014/main" id="{5367C5CC-4178-43C8-888A-F59546564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" y="2115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40" name="Oval 42">
              <a:extLst>
                <a:ext uri="{FF2B5EF4-FFF2-40B4-BE49-F238E27FC236}">
                  <a16:creationId xmlns:a16="http://schemas.microsoft.com/office/drawing/2014/main" id="{A048094C-7F66-4B7D-B004-E4BA47CA7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9" y="1480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41" name="Oval 43">
              <a:extLst>
                <a:ext uri="{FF2B5EF4-FFF2-40B4-BE49-F238E27FC236}">
                  <a16:creationId xmlns:a16="http://schemas.microsoft.com/office/drawing/2014/main" id="{875AEBEF-26B9-49B5-9F84-BD34A8F1C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2206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42" name="Oval 44">
              <a:extLst>
                <a:ext uri="{FF2B5EF4-FFF2-40B4-BE49-F238E27FC236}">
                  <a16:creationId xmlns:a16="http://schemas.microsoft.com/office/drawing/2014/main" id="{D716E59B-5C29-4C6E-9F14-B3D9C8FA96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" y="1480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43" name="Oval 45">
              <a:extLst>
                <a:ext uri="{FF2B5EF4-FFF2-40B4-BE49-F238E27FC236}">
                  <a16:creationId xmlns:a16="http://schemas.microsoft.com/office/drawing/2014/main" id="{692C6F93-209F-47D8-9D1D-9E457FB21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1752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44" name="Oval 46">
              <a:extLst>
                <a:ext uri="{FF2B5EF4-FFF2-40B4-BE49-F238E27FC236}">
                  <a16:creationId xmlns:a16="http://schemas.microsoft.com/office/drawing/2014/main" id="{769B7733-F760-4550-84FF-3FBD851BF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1797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45" name="Oval 47">
              <a:extLst>
                <a:ext uri="{FF2B5EF4-FFF2-40B4-BE49-F238E27FC236}">
                  <a16:creationId xmlns:a16="http://schemas.microsoft.com/office/drawing/2014/main" id="{EF6B47BB-C867-49DC-A49D-0BC09CDCC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" y="1570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46" name="Oval 48">
              <a:extLst>
                <a:ext uri="{FF2B5EF4-FFF2-40B4-BE49-F238E27FC236}">
                  <a16:creationId xmlns:a16="http://schemas.microsoft.com/office/drawing/2014/main" id="{4069B554-11A5-4888-9D34-DF635F7710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8" y="1933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47" name="Oval 49">
              <a:extLst>
                <a:ext uri="{FF2B5EF4-FFF2-40B4-BE49-F238E27FC236}">
                  <a16:creationId xmlns:a16="http://schemas.microsoft.com/office/drawing/2014/main" id="{3914BA2C-E768-4FF5-8C60-B5D999C5F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1752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48" name="Oval 50">
              <a:extLst>
                <a:ext uri="{FF2B5EF4-FFF2-40B4-BE49-F238E27FC236}">
                  <a16:creationId xmlns:a16="http://schemas.microsoft.com/office/drawing/2014/main" id="{7250B5C3-CE46-4F32-8E13-15EFCEE36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2070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49" name="Oval 51">
              <a:extLst>
                <a:ext uri="{FF2B5EF4-FFF2-40B4-BE49-F238E27FC236}">
                  <a16:creationId xmlns:a16="http://schemas.microsoft.com/office/drawing/2014/main" id="{65F2259C-26F0-4E05-87AF-CD8FD90D1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2160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50" name="Oval 52">
              <a:extLst>
                <a:ext uri="{FF2B5EF4-FFF2-40B4-BE49-F238E27FC236}">
                  <a16:creationId xmlns:a16="http://schemas.microsoft.com/office/drawing/2014/main" id="{020E1477-D821-4BB5-9530-26D677F9D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1752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51" name="Oval 53">
              <a:extLst>
                <a:ext uri="{FF2B5EF4-FFF2-40B4-BE49-F238E27FC236}">
                  <a16:creationId xmlns:a16="http://schemas.microsoft.com/office/drawing/2014/main" id="{06522415-2DEC-44DF-BAE4-5B8E3E796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1616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52" name="Oval 54">
              <a:extLst>
                <a:ext uri="{FF2B5EF4-FFF2-40B4-BE49-F238E27FC236}">
                  <a16:creationId xmlns:a16="http://schemas.microsoft.com/office/drawing/2014/main" id="{B45EDA32-08D3-4AB4-9F3F-D7D0EE392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1888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53" name="Oval 55">
              <a:extLst>
                <a:ext uri="{FF2B5EF4-FFF2-40B4-BE49-F238E27FC236}">
                  <a16:creationId xmlns:a16="http://schemas.microsoft.com/office/drawing/2014/main" id="{4BBB766F-1C46-42F2-9FB6-9ACE785D3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1933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54" name="Oval 56">
              <a:extLst>
                <a:ext uri="{FF2B5EF4-FFF2-40B4-BE49-F238E27FC236}">
                  <a16:creationId xmlns:a16="http://schemas.microsoft.com/office/drawing/2014/main" id="{54ABE3F6-0C73-4351-9C7A-1375F0F72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" y="2160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55" name="Oval 57">
              <a:extLst>
                <a:ext uri="{FF2B5EF4-FFF2-40B4-BE49-F238E27FC236}">
                  <a16:creationId xmlns:a16="http://schemas.microsoft.com/office/drawing/2014/main" id="{830BAC30-E210-4466-959F-B793EC09B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" y="2069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56" name="Oval 58">
              <a:extLst>
                <a:ext uri="{FF2B5EF4-FFF2-40B4-BE49-F238E27FC236}">
                  <a16:creationId xmlns:a16="http://schemas.microsoft.com/office/drawing/2014/main" id="{CF8F3D73-3561-47BB-9AE9-C68728319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1979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57" name="Oval 59">
              <a:extLst>
                <a:ext uri="{FF2B5EF4-FFF2-40B4-BE49-F238E27FC236}">
                  <a16:creationId xmlns:a16="http://schemas.microsoft.com/office/drawing/2014/main" id="{57443282-B428-48DC-A6C3-40576C28B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1570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58" name="Oval 60">
              <a:extLst>
                <a:ext uri="{FF2B5EF4-FFF2-40B4-BE49-F238E27FC236}">
                  <a16:creationId xmlns:a16="http://schemas.microsoft.com/office/drawing/2014/main" id="{385D5E61-30F9-4B59-8E07-B0DA9247F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" y="2070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59" name="Oval 61">
              <a:extLst>
                <a:ext uri="{FF2B5EF4-FFF2-40B4-BE49-F238E27FC236}">
                  <a16:creationId xmlns:a16="http://schemas.microsoft.com/office/drawing/2014/main" id="{4B80E8AA-A804-4189-B1C9-49E7F7B63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296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60" name="Oval 62">
              <a:extLst>
                <a:ext uri="{FF2B5EF4-FFF2-40B4-BE49-F238E27FC236}">
                  <a16:creationId xmlns:a16="http://schemas.microsoft.com/office/drawing/2014/main" id="{1B77AC70-A3EC-4F55-BB03-DC45A918E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" y="1661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61" name="Oval 63">
              <a:extLst>
                <a:ext uri="{FF2B5EF4-FFF2-40B4-BE49-F238E27FC236}">
                  <a16:creationId xmlns:a16="http://schemas.microsoft.com/office/drawing/2014/main" id="{0DEEC435-917C-4322-897A-CEB2477B4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2024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62" name="Oval 64">
              <a:extLst>
                <a:ext uri="{FF2B5EF4-FFF2-40B4-BE49-F238E27FC236}">
                  <a16:creationId xmlns:a16="http://schemas.microsoft.com/office/drawing/2014/main" id="{1E7AFCEA-9782-4640-8166-E8C3E4DF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2069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63" name="Oval 65">
              <a:extLst>
                <a:ext uri="{FF2B5EF4-FFF2-40B4-BE49-F238E27FC236}">
                  <a16:creationId xmlns:a16="http://schemas.microsoft.com/office/drawing/2014/main" id="{B8056F14-372F-471B-B9AE-7EF98C965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1888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64" name="Oval 66">
              <a:extLst>
                <a:ext uri="{FF2B5EF4-FFF2-40B4-BE49-F238E27FC236}">
                  <a16:creationId xmlns:a16="http://schemas.microsoft.com/office/drawing/2014/main" id="{127158A8-F707-456D-AF22-814D637BC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2024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65" name="Oval 67">
              <a:extLst>
                <a:ext uri="{FF2B5EF4-FFF2-40B4-BE49-F238E27FC236}">
                  <a16:creationId xmlns:a16="http://schemas.microsoft.com/office/drawing/2014/main" id="{77A12039-BFB2-438F-BA5E-96CD05000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1934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66" name="Oval 68">
              <a:extLst>
                <a:ext uri="{FF2B5EF4-FFF2-40B4-BE49-F238E27FC236}">
                  <a16:creationId xmlns:a16="http://schemas.microsoft.com/office/drawing/2014/main" id="{CFC5CCD8-F058-43B6-AE97-7FF7A5FC3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1480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67" name="Oval 69">
              <a:extLst>
                <a:ext uri="{FF2B5EF4-FFF2-40B4-BE49-F238E27FC236}">
                  <a16:creationId xmlns:a16="http://schemas.microsoft.com/office/drawing/2014/main" id="{B088FAC0-648F-4FC0-ADED-F77EA46D5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" y="2251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68" name="Oval 70">
              <a:extLst>
                <a:ext uri="{FF2B5EF4-FFF2-40B4-BE49-F238E27FC236}">
                  <a16:creationId xmlns:a16="http://schemas.microsoft.com/office/drawing/2014/main" id="{A8AD30C8-9611-4801-A185-AC714F5DB1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1889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69" name="Oval 71">
              <a:extLst>
                <a:ext uri="{FF2B5EF4-FFF2-40B4-BE49-F238E27FC236}">
                  <a16:creationId xmlns:a16="http://schemas.microsoft.com/office/drawing/2014/main" id="{AAEFE731-0D27-4F28-ADBD-D5A43DA15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2161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70" name="Oval 72">
              <a:extLst>
                <a:ext uri="{FF2B5EF4-FFF2-40B4-BE49-F238E27FC236}">
                  <a16:creationId xmlns:a16="http://schemas.microsoft.com/office/drawing/2014/main" id="{A0C8EBF7-DC9B-4F1F-B89A-7A5B505B8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2206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71" name="Oval 73">
              <a:extLst>
                <a:ext uri="{FF2B5EF4-FFF2-40B4-BE49-F238E27FC236}">
                  <a16:creationId xmlns:a16="http://schemas.microsoft.com/office/drawing/2014/main" id="{BC4D6D9A-D256-4118-BFD8-52E7BFB73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1979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72" name="Oval 74">
              <a:extLst>
                <a:ext uri="{FF2B5EF4-FFF2-40B4-BE49-F238E27FC236}">
                  <a16:creationId xmlns:a16="http://schemas.microsoft.com/office/drawing/2014/main" id="{AC091171-5084-49E1-B832-CD42AA31C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" y="2342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73" name="Oval 75">
              <a:extLst>
                <a:ext uri="{FF2B5EF4-FFF2-40B4-BE49-F238E27FC236}">
                  <a16:creationId xmlns:a16="http://schemas.microsoft.com/office/drawing/2014/main" id="{6E5B5042-8982-4924-81E1-4AB69C3D1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2" y="2161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74" name="Oval 76">
              <a:extLst>
                <a:ext uri="{FF2B5EF4-FFF2-40B4-BE49-F238E27FC236}">
                  <a16:creationId xmlns:a16="http://schemas.microsoft.com/office/drawing/2014/main" id="{9C767542-F247-4046-A540-1038DB697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2568"/>
              <a:ext cx="45" cy="4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37574" name="Group 77">
            <a:extLst>
              <a:ext uri="{FF2B5EF4-FFF2-40B4-BE49-F238E27FC236}">
                <a16:creationId xmlns:a16="http://schemas.microsoft.com/office/drawing/2014/main" id="{23D1F80E-C9B1-469F-B51C-A16FCC14E268}"/>
              </a:ext>
            </a:extLst>
          </p:cNvPr>
          <p:cNvGrpSpPr>
            <a:grpSpLocks/>
          </p:cNvGrpSpPr>
          <p:nvPr/>
        </p:nvGrpSpPr>
        <p:grpSpPr bwMode="auto">
          <a:xfrm>
            <a:off x="2124075" y="2349500"/>
            <a:ext cx="1077913" cy="647700"/>
            <a:chOff x="793" y="1570"/>
            <a:chExt cx="679" cy="408"/>
          </a:xfrm>
        </p:grpSpPr>
        <p:sp>
          <p:nvSpPr>
            <p:cNvPr id="237594" name="Oval 78">
              <a:extLst>
                <a:ext uri="{FF2B5EF4-FFF2-40B4-BE49-F238E27FC236}">
                  <a16:creationId xmlns:a16="http://schemas.microsoft.com/office/drawing/2014/main" id="{3D71640D-EAE3-4445-9785-6179DB521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1615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595" name="Oval 79">
              <a:extLst>
                <a:ext uri="{FF2B5EF4-FFF2-40B4-BE49-F238E27FC236}">
                  <a16:creationId xmlns:a16="http://schemas.microsoft.com/office/drawing/2014/main" id="{07189590-14C8-4E5F-B6C0-9617182197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1796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596" name="Oval 80">
              <a:extLst>
                <a:ext uri="{FF2B5EF4-FFF2-40B4-BE49-F238E27FC236}">
                  <a16:creationId xmlns:a16="http://schemas.microsoft.com/office/drawing/2014/main" id="{DDE40D10-32EF-4224-A6F2-22F94E017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1796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597" name="Oval 81">
              <a:extLst>
                <a:ext uri="{FF2B5EF4-FFF2-40B4-BE49-F238E27FC236}">
                  <a16:creationId xmlns:a16="http://schemas.microsoft.com/office/drawing/2014/main" id="{6C3723EF-B827-4D7C-B4D8-FFC4212A4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1751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598" name="Oval 82">
              <a:extLst>
                <a:ext uri="{FF2B5EF4-FFF2-40B4-BE49-F238E27FC236}">
                  <a16:creationId xmlns:a16="http://schemas.microsoft.com/office/drawing/2014/main" id="{1162DE6B-BD74-49BD-A857-7C2A6A4F9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1" y="1933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599" name="Oval 83">
              <a:extLst>
                <a:ext uri="{FF2B5EF4-FFF2-40B4-BE49-F238E27FC236}">
                  <a16:creationId xmlns:a16="http://schemas.microsoft.com/office/drawing/2014/main" id="{46819CF7-BB9D-4250-B9F0-3714D03A6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1" y="1888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00" name="Oval 84">
              <a:extLst>
                <a:ext uri="{FF2B5EF4-FFF2-40B4-BE49-F238E27FC236}">
                  <a16:creationId xmlns:a16="http://schemas.microsoft.com/office/drawing/2014/main" id="{7B3C71E8-19AF-4BF8-B320-92891DAEB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7" y="1886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01" name="Oval 85">
              <a:extLst>
                <a:ext uri="{FF2B5EF4-FFF2-40B4-BE49-F238E27FC236}">
                  <a16:creationId xmlns:a16="http://schemas.microsoft.com/office/drawing/2014/main" id="{D6351F32-AA2E-4EFF-AFC8-73731B434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" y="1570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602" name="Oval 86">
              <a:extLst>
                <a:ext uri="{FF2B5EF4-FFF2-40B4-BE49-F238E27FC236}">
                  <a16:creationId xmlns:a16="http://schemas.microsoft.com/office/drawing/2014/main" id="{485665D8-FE63-43BD-8A9A-51653A03B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1660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25719" name="Oval 87">
            <a:extLst>
              <a:ext uri="{FF2B5EF4-FFF2-40B4-BE49-F238E27FC236}">
                <a16:creationId xmlns:a16="http://schemas.microsoft.com/office/drawing/2014/main" id="{CC5D887F-5ACC-442C-84A0-DF90E01B6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989138"/>
            <a:ext cx="2663825" cy="14414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altLang="en-US" sz="240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grpSp>
        <p:nvGrpSpPr>
          <p:cNvPr id="325720" name="Group 88">
            <a:extLst>
              <a:ext uri="{FF2B5EF4-FFF2-40B4-BE49-F238E27FC236}">
                <a16:creationId xmlns:a16="http://schemas.microsoft.com/office/drawing/2014/main" id="{2ADF3C21-6599-4F55-BCF2-9D27CE079B58}"/>
              </a:ext>
            </a:extLst>
          </p:cNvPr>
          <p:cNvGrpSpPr>
            <a:grpSpLocks/>
          </p:cNvGrpSpPr>
          <p:nvPr/>
        </p:nvGrpSpPr>
        <p:grpSpPr bwMode="auto">
          <a:xfrm>
            <a:off x="4932363" y="2060575"/>
            <a:ext cx="1584325" cy="504825"/>
            <a:chOff x="3107" y="1888"/>
            <a:chExt cx="998" cy="318"/>
          </a:xfrm>
        </p:grpSpPr>
        <p:sp>
          <p:nvSpPr>
            <p:cNvPr id="237586" name="Oval 89">
              <a:extLst>
                <a:ext uri="{FF2B5EF4-FFF2-40B4-BE49-F238E27FC236}">
                  <a16:creationId xmlns:a16="http://schemas.microsoft.com/office/drawing/2014/main" id="{C9874552-85C6-415B-A50D-8146B9B4F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7" y="2024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587" name="Oval 90">
              <a:extLst>
                <a:ext uri="{FF2B5EF4-FFF2-40B4-BE49-F238E27FC236}">
                  <a16:creationId xmlns:a16="http://schemas.microsoft.com/office/drawing/2014/main" id="{B2D58DF2-B1EF-4157-A045-144B17B5A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5" y="2161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588" name="Oval 91">
              <a:extLst>
                <a:ext uri="{FF2B5EF4-FFF2-40B4-BE49-F238E27FC236}">
                  <a16:creationId xmlns:a16="http://schemas.microsoft.com/office/drawing/2014/main" id="{91C1781B-95E0-4EE8-800A-AA79105B4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" y="2024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589" name="Oval 92">
              <a:extLst>
                <a:ext uri="{FF2B5EF4-FFF2-40B4-BE49-F238E27FC236}">
                  <a16:creationId xmlns:a16="http://schemas.microsoft.com/office/drawing/2014/main" id="{D718E308-FB57-47D9-92FF-AE0B11E79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" y="1888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590" name="Oval 93">
              <a:extLst>
                <a:ext uri="{FF2B5EF4-FFF2-40B4-BE49-F238E27FC236}">
                  <a16:creationId xmlns:a16="http://schemas.microsoft.com/office/drawing/2014/main" id="{8CE0D078-35A2-4B4F-A024-449B7538F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4" y="1932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591" name="Oval 94">
              <a:extLst>
                <a:ext uri="{FF2B5EF4-FFF2-40B4-BE49-F238E27FC236}">
                  <a16:creationId xmlns:a16="http://schemas.microsoft.com/office/drawing/2014/main" id="{72E990D0-A8AC-4AEB-A771-E29B07DF8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2" y="2069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592" name="Oval 95">
              <a:extLst>
                <a:ext uri="{FF2B5EF4-FFF2-40B4-BE49-F238E27FC236}">
                  <a16:creationId xmlns:a16="http://schemas.microsoft.com/office/drawing/2014/main" id="{77C9B239-CDBC-4D17-9FD1-91FED3D9B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0" y="1932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7593" name="Oval 96">
              <a:extLst>
                <a:ext uri="{FF2B5EF4-FFF2-40B4-BE49-F238E27FC236}">
                  <a16:creationId xmlns:a16="http://schemas.microsoft.com/office/drawing/2014/main" id="{A02F29D2-08BF-497F-890D-96153E510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1979"/>
              <a:ext cx="45" cy="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37577" name="Line 97">
            <a:extLst>
              <a:ext uri="{FF2B5EF4-FFF2-40B4-BE49-F238E27FC236}">
                <a16:creationId xmlns:a16="http://schemas.microsoft.com/office/drawing/2014/main" id="{09B4F0FE-C741-475D-8A5C-0D6CD522B6D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5650" y="2347913"/>
            <a:ext cx="1512888" cy="3311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578" name="Line 98">
            <a:extLst>
              <a:ext uri="{FF2B5EF4-FFF2-40B4-BE49-F238E27FC236}">
                <a16:creationId xmlns:a16="http://schemas.microsoft.com/office/drawing/2014/main" id="{D4D07CB4-78AA-46A7-AB60-30BDCD21CD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68538" y="4868863"/>
            <a:ext cx="5976937" cy="790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579" name="Text Box 99">
            <a:extLst>
              <a:ext uri="{FF2B5EF4-FFF2-40B4-BE49-F238E27FC236}">
                <a16:creationId xmlns:a16="http://schemas.microsoft.com/office/drawing/2014/main" id="{39848383-FC54-446E-8D4D-A7DF34F127E0}"/>
              </a:ext>
            </a:extLst>
          </p:cNvPr>
          <p:cNvSpPr txBox="1">
            <a:spLocks noChangeArrowheads="1"/>
          </p:cNvSpPr>
          <p:nvPr/>
        </p:nvSpPr>
        <p:spPr bwMode="auto">
          <a:xfrm rot="-445610">
            <a:off x="3635375" y="5445125"/>
            <a:ext cx="3744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  <a:latin typeface="Arial" panose="020B0604020202020204" pitchFamily="34" charset="0"/>
              </a:rPr>
              <a:t>High inter-session variability</a:t>
            </a:r>
            <a:endParaRPr lang="cs-CZ" altLang="en-US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37580" name="Text Box 100">
            <a:extLst>
              <a:ext uri="{FF2B5EF4-FFF2-40B4-BE49-F238E27FC236}">
                <a16:creationId xmlns:a16="http://schemas.microsoft.com/office/drawing/2014/main" id="{3DC3A6DF-C61B-41F9-B56A-34D47CA17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3429000"/>
            <a:ext cx="93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chemeClr val="bg2"/>
                </a:solidFill>
                <a:latin typeface="Arial" panose="020B0604020202020204" pitchFamily="34" charset="0"/>
              </a:rPr>
              <a:t>UBM</a:t>
            </a:r>
            <a:endParaRPr lang="cs-CZ" altLang="en-US" sz="1800" b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37581" name="Text Box 101">
            <a:extLst>
              <a:ext uri="{FF2B5EF4-FFF2-40B4-BE49-F238E27FC236}">
                <a16:creationId xmlns:a16="http://schemas.microsoft.com/office/drawing/2014/main" id="{A52ADC8A-1540-495C-A366-DAAA281A8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1557338"/>
            <a:ext cx="2808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Target speaker model</a:t>
            </a:r>
            <a:endParaRPr lang="cs-CZ" altLang="en-US" sz="1800" b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25734" name="Text Box 102">
            <a:extLst>
              <a:ext uri="{FF2B5EF4-FFF2-40B4-BE49-F238E27FC236}">
                <a16:creationId xmlns:a16="http://schemas.microsoft.com/office/drawing/2014/main" id="{0547C34A-78CC-41D1-BCFD-2D950EA40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1628775"/>
            <a:ext cx="1296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Test data</a:t>
            </a:r>
            <a:endParaRPr lang="cs-CZ" altLang="en-US" sz="1800" b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37583" name="Text Box 103">
            <a:extLst>
              <a:ext uri="{FF2B5EF4-FFF2-40B4-BE49-F238E27FC236}">
                <a16:creationId xmlns:a16="http://schemas.microsoft.com/office/drawing/2014/main" id="{1B287DE1-8D9C-4C55-9D7E-806495D44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3068638"/>
            <a:ext cx="2484437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  <a:latin typeface="Arial" panose="020B0604020202020204" pitchFamily="34" charset="0"/>
              </a:rPr>
              <a:t>For recognition, move both models along the high inter-session variability direction(s) to fit well the test data</a:t>
            </a:r>
            <a:endParaRPr lang="cs-CZ" altLang="en-US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25736" name="Text Box 104">
            <a:extLst>
              <a:ext uri="{FF2B5EF4-FFF2-40B4-BE49-F238E27FC236}">
                <a16:creationId xmlns:a16="http://schemas.microsoft.com/office/drawing/2014/main" id="{ABC404EE-58BE-4FD1-A808-964C7BB1B4F8}"/>
              </a:ext>
            </a:extLst>
          </p:cNvPr>
          <p:cNvSpPr txBox="1">
            <a:spLocks noChangeArrowheads="1"/>
          </p:cNvSpPr>
          <p:nvPr/>
        </p:nvSpPr>
        <p:spPr bwMode="auto">
          <a:xfrm rot="3862358">
            <a:off x="-423862" y="4103688"/>
            <a:ext cx="33004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  <a:latin typeface="Arial" panose="020B0604020202020204" pitchFamily="34" charset="0"/>
              </a:rPr>
              <a:t>High inter-speaker variability</a:t>
            </a:r>
            <a:endParaRPr lang="cs-CZ" altLang="en-US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37585" name="Rectangle 105">
            <a:extLst>
              <a:ext uri="{FF2B5EF4-FFF2-40B4-BE49-F238E27FC236}">
                <a16:creationId xmlns:a16="http://schemas.microsoft.com/office/drawing/2014/main" id="{3DF87724-961D-4470-8D7F-F8C1ED2456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Inter-session variability compensation</a:t>
            </a:r>
            <a:endParaRPr lang="cs-CZ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75 -0.04375 " pathEditMode="relative" ptsTypes="AA">
                                      <p:cBhvr>
                                        <p:cTn id="12" dur="2000" fill="hold"/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5185E-6 L 0.33212 -0.06968 " pathEditMode="relative" ptsTypes="AA">
                                      <p:cBhvr>
                                        <p:cTn id="14" dur="2000" fill="hold"/>
                                        <p:tgtEl>
                                          <p:spTgt spid="3257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5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5" grpId="0" animBg="1"/>
      <p:bldP spid="325719" grpId="0" animBg="1"/>
      <p:bldP spid="325734" grpId="0"/>
      <p:bldP spid="3257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3">
            <a:extLst>
              <a:ext uri="{FF2B5EF4-FFF2-40B4-BE49-F238E27FC236}">
                <a16:creationId xmlns:a16="http://schemas.microsoft.com/office/drawing/2014/main" id="{21CAFF3A-EAEB-403F-9462-728A3B98D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4495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 b="0"/>
              <a:t>Speaker model (mean supervector) </a:t>
            </a:r>
            <a:r>
              <a:rPr lang="en-US" altLang="en-US" sz="2400">
                <a:latin typeface="Times New Roman" panose="02020603050405020304" pitchFamily="18" charset="0"/>
              </a:rPr>
              <a:t>m</a:t>
            </a:r>
            <a:r>
              <a:rPr lang="en-US" altLang="en-US" sz="2400" b="0" i="1" baseline="-25000">
                <a:latin typeface="Times New Roman" panose="02020603050405020304" pitchFamily="18" charset="0"/>
              </a:rPr>
              <a:t>s</a:t>
            </a:r>
            <a:r>
              <a:rPr lang="en-US" altLang="en-US" sz="2000" b="0"/>
              <a:t> obtained in usual way by MAP-adapting UBM</a:t>
            </a:r>
          </a:p>
          <a:p>
            <a:pPr eaLnBrk="1" hangingPunct="1"/>
            <a:r>
              <a:rPr lang="en-US" altLang="en-US" sz="2000" b="0"/>
              <a:t>For verification, adapt speaker model (and UBM) to the channel of test utterance h by moving </a:t>
            </a:r>
            <a:r>
              <a:rPr lang="en-US" altLang="en-US" sz="2400">
                <a:latin typeface="Times New Roman" panose="02020603050405020304" pitchFamily="18" charset="0"/>
              </a:rPr>
              <a:t>m</a:t>
            </a:r>
            <a:r>
              <a:rPr lang="en-US" altLang="en-US" sz="2400" b="0" i="1" baseline="-25000">
                <a:latin typeface="Times New Roman" panose="02020603050405020304" pitchFamily="18" charset="0"/>
              </a:rPr>
              <a:t>s</a:t>
            </a:r>
            <a:r>
              <a:rPr lang="en-US" altLang="en-US" sz="2000" b="0"/>
              <a:t> in the eigenchannel subspace </a:t>
            </a:r>
            <a:r>
              <a:rPr lang="en-US" altLang="en-US" sz="2000">
                <a:latin typeface="Times New Roman" panose="02020603050405020304" pitchFamily="18" charset="0"/>
              </a:rPr>
              <a:t>U</a:t>
            </a:r>
            <a:r>
              <a:rPr lang="en-US" altLang="en-US" sz="2000" b="0"/>
              <a:t> to fit well the test data </a:t>
            </a:r>
            <a:r>
              <a:rPr lang="en-US" altLang="en-US" sz="2000" b="0">
                <a:sym typeface="Wingdings" panose="05000000000000000000" pitchFamily="2" charset="2"/>
              </a:rPr>
              <a:t> find factors </a:t>
            </a:r>
            <a:r>
              <a:rPr lang="en-US" altLang="en-US" sz="2400">
                <a:latin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en-US" sz="2400" b="0" i="1" baseline="-25000">
                <a:latin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lang="en-US" altLang="en-US" sz="2000" b="0">
                <a:sym typeface="Wingdings" panose="05000000000000000000" pitchFamily="2" charset="2"/>
              </a:rPr>
              <a:t> maximizing likelihood of test data</a:t>
            </a:r>
          </a:p>
          <a:p>
            <a:pPr eaLnBrk="1" hangingPunct="1">
              <a:buFontTx/>
              <a:buNone/>
            </a:pPr>
            <a:endParaRPr lang="en-US" altLang="en-US" sz="2000" b="0">
              <a:sym typeface="Wingdings" panose="05000000000000000000" pitchFamily="2" charset="2"/>
            </a:endParaRP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 b="0"/>
              <a:t>The score is LLR computed using the adapted speaker model and UBM</a:t>
            </a:r>
            <a:r>
              <a:rPr lang="en-US" altLang="en-US" sz="1800" b="0"/>
              <a:t> </a:t>
            </a:r>
          </a:p>
        </p:txBody>
      </p:sp>
      <p:grpSp>
        <p:nvGrpSpPr>
          <p:cNvPr id="238595" name="Group 26">
            <a:extLst>
              <a:ext uri="{FF2B5EF4-FFF2-40B4-BE49-F238E27FC236}">
                <a16:creationId xmlns:a16="http://schemas.microsoft.com/office/drawing/2014/main" id="{E3B61A30-D9CA-4C54-87EB-E1B3D9A9BE87}"/>
              </a:ext>
            </a:extLst>
          </p:cNvPr>
          <p:cNvGrpSpPr>
            <a:grpSpLocks/>
          </p:cNvGrpSpPr>
          <p:nvPr/>
        </p:nvGrpSpPr>
        <p:grpSpPr bwMode="auto">
          <a:xfrm>
            <a:off x="8258175" y="3352800"/>
            <a:ext cx="609600" cy="1333500"/>
            <a:chOff x="4464" y="2016"/>
            <a:chExt cx="384" cy="1536"/>
          </a:xfrm>
        </p:grpSpPr>
        <p:sp>
          <p:nvSpPr>
            <p:cNvPr id="238633" name="Line 27">
              <a:extLst>
                <a:ext uri="{FF2B5EF4-FFF2-40B4-BE49-F238E27FC236}">
                  <a16:creationId xmlns:a16="http://schemas.microsoft.com/office/drawing/2014/main" id="{F6D4F938-4EB0-4C30-B0D6-7276F2467D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2016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634" name="Line 28">
              <a:extLst>
                <a:ext uri="{FF2B5EF4-FFF2-40B4-BE49-F238E27FC236}">
                  <a16:creationId xmlns:a16="http://schemas.microsoft.com/office/drawing/2014/main" id="{126D6D6E-60EB-4482-A545-6286AA1C38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2016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635" name="Line 29">
              <a:extLst>
                <a:ext uri="{FF2B5EF4-FFF2-40B4-BE49-F238E27FC236}">
                  <a16:creationId xmlns:a16="http://schemas.microsoft.com/office/drawing/2014/main" id="{7615D89A-2C07-4252-AEE9-CCA60450CA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64" y="201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636" name="Line 30">
              <a:extLst>
                <a:ext uri="{FF2B5EF4-FFF2-40B4-BE49-F238E27FC236}">
                  <a16:creationId xmlns:a16="http://schemas.microsoft.com/office/drawing/2014/main" id="{26FC8AB4-F99F-4A86-8A19-BE90B74337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0" y="201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637" name="Line 31">
              <a:extLst>
                <a:ext uri="{FF2B5EF4-FFF2-40B4-BE49-F238E27FC236}">
                  <a16:creationId xmlns:a16="http://schemas.microsoft.com/office/drawing/2014/main" id="{AEFECF7F-71A2-4237-AD03-307C3A1714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0" y="3552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638" name="Line 32">
              <a:extLst>
                <a:ext uri="{FF2B5EF4-FFF2-40B4-BE49-F238E27FC236}">
                  <a16:creationId xmlns:a16="http://schemas.microsoft.com/office/drawing/2014/main" id="{1F692C7D-43E8-456A-9E71-1EB783B00C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64" y="3552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8596" name="Text Box 49">
            <a:extLst>
              <a:ext uri="{FF2B5EF4-FFF2-40B4-BE49-F238E27FC236}">
                <a16:creationId xmlns:a16="http://schemas.microsoft.com/office/drawing/2014/main" id="{5AA9F9FF-AB61-45F7-9955-41CFB521C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0" y="2590800"/>
            <a:ext cx="5334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en-US" altLang="en-US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2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2</a:t>
            </a: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grpSp>
        <p:nvGrpSpPr>
          <p:cNvPr id="238597" name="Group 50">
            <a:extLst>
              <a:ext uri="{FF2B5EF4-FFF2-40B4-BE49-F238E27FC236}">
                <a16:creationId xmlns:a16="http://schemas.microsoft.com/office/drawing/2014/main" id="{98E3BED7-2AB4-4F2D-A603-08DD1023BEE4}"/>
              </a:ext>
            </a:extLst>
          </p:cNvPr>
          <p:cNvGrpSpPr>
            <a:grpSpLocks/>
          </p:cNvGrpSpPr>
          <p:nvPr/>
        </p:nvGrpSpPr>
        <p:grpSpPr bwMode="auto">
          <a:xfrm>
            <a:off x="5207000" y="2667000"/>
            <a:ext cx="76200" cy="2438400"/>
            <a:chOff x="3648" y="2088"/>
            <a:chExt cx="48" cy="1536"/>
          </a:xfrm>
        </p:grpSpPr>
        <p:sp>
          <p:nvSpPr>
            <p:cNvPr id="238630" name="Line 51">
              <a:extLst>
                <a:ext uri="{FF2B5EF4-FFF2-40B4-BE49-F238E27FC236}">
                  <a16:creationId xmlns:a16="http://schemas.microsoft.com/office/drawing/2014/main" id="{127588A5-8930-4F42-A4D1-9942FDB48E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631" name="Line 52">
              <a:extLst>
                <a:ext uri="{FF2B5EF4-FFF2-40B4-BE49-F238E27FC236}">
                  <a16:creationId xmlns:a16="http://schemas.microsoft.com/office/drawing/2014/main" id="{49AD2EB8-2E9D-4160-8D99-C33355BA3C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632" name="Line 53">
              <a:extLst>
                <a:ext uri="{FF2B5EF4-FFF2-40B4-BE49-F238E27FC236}">
                  <a16:creationId xmlns:a16="http://schemas.microsoft.com/office/drawing/2014/main" id="{FC54728D-88A8-4155-ACB9-2349F2894D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8598" name="Group 54">
            <a:extLst>
              <a:ext uri="{FF2B5EF4-FFF2-40B4-BE49-F238E27FC236}">
                <a16:creationId xmlns:a16="http://schemas.microsoft.com/office/drawing/2014/main" id="{316FBDBC-2B2C-4D8E-BFF8-8D7B7BCDDCE7}"/>
              </a:ext>
            </a:extLst>
          </p:cNvPr>
          <p:cNvGrpSpPr>
            <a:grpSpLocks/>
          </p:cNvGrpSpPr>
          <p:nvPr/>
        </p:nvGrpSpPr>
        <p:grpSpPr bwMode="auto">
          <a:xfrm>
            <a:off x="4673600" y="2667000"/>
            <a:ext cx="76200" cy="2438400"/>
            <a:chOff x="3312" y="2088"/>
            <a:chExt cx="48" cy="1536"/>
          </a:xfrm>
        </p:grpSpPr>
        <p:sp>
          <p:nvSpPr>
            <p:cNvPr id="238627" name="Line 55">
              <a:extLst>
                <a:ext uri="{FF2B5EF4-FFF2-40B4-BE49-F238E27FC236}">
                  <a16:creationId xmlns:a16="http://schemas.microsoft.com/office/drawing/2014/main" id="{2E78A9B1-1067-4179-8308-32E8D621C0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628" name="Line 56">
              <a:extLst>
                <a:ext uri="{FF2B5EF4-FFF2-40B4-BE49-F238E27FC236}">
                  <a16:creationId xmlns:a16="http://schemas.microsoft.com/office/drawing/2014/main" id="{57EE7F83-E5EF-4263-B07C-76E56807EF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629" name="Line 57">
              <a:extLst>
                <a:ext uri="{FF2B5EF4-FFF2-40B4-BE49-F238E27FC236}">
                  <a16:creationId xmlns:a16="http://schemas.microsoft.com/office/drawing/2014/main" id="{D7775A74-3ACC-42D7-92F7-6C9B61B088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8599" name="Text Box 58">
            <a:extLst>
              <a:ext uri="{FF2B5EF4-FFF2-40B4-BE49-F238E27FC236}">
                <a16:creationId xmlns:a16="http://schemas.microsoft.com/office/drawing/2014/main" id="{7ADA1C97-6E5F-4AD8-BCBA-F91D80D10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1613" y="35956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=</a:t>
            </a:r>
            <a:endParaRPr lang="cs-CZ" altLang="en-US" sz="1800" b="0">
              <a:latin typeface="Arial" panose="020B0604020202020204" pitchFamily="34" charset="0"/>
            </a:endParaRPr>
          </a:p>
        </p:txBody>
      </p:sp>
      <p:grpSp>
        <p:nvGrpSpPr>
          <p:cNvPr id="238600" name="Group 60">
            <a:extLst>
              <a:ext uri="{FF2B5EF4-FFF2-40B4-BE49-F238E27FC236}">
                <a16:creationId xmlns:a16="http://schemas.microsoft.com/office/drawing/2014/main" id="{168BA092-294D-4F0F-A16F-557041F76869}"/>
              </a:ext>
            </a:extLst>
          </p:cNvPr>
          <p:cNvGrpSpPr>
            <a:grpSpLocks/>
          </p:cNvGrpSpPr>
          <p:nvPr/>
        </p:nvGrpSpPr>
        <p:grpSpPr bwMode="auto">
          <a:xfrm>
            <a:off x="8075613" y="2667000"/>
            <a:ext cx="76200" cy="2438400"/>
            <a:chOff x="4656" y="2088"/>
            <a:chExt cx="48" cy="1536"/>
          </a:xfrm>
        </p:grpSpPr>
        <p:sp>
          <p:nvSpPr>
            <p:cNvPr id="238624" name="Line 61">
              <a:extLst>
                <a:ext uri="{FF2B5EF4-FFF2-40B4-BE49-F238E27FC236}">
                  <a16:creationId xmlns:a16="http://schemas.microsoft.com/office/drawing/2014/main" id="{31C47922-99F3-4129-BA02-7ADF6CA548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625" name="Line 62">
              <a:extLst>
                <a:ext uri="{FF2B5EF4-FFF2-40B4-BE49-F238E27FC236}">
                  <a16:creationId xmlns:a16="http://schemas.microsoft.com/office/drawing/2014/main" id="{39CFE9E1-C996-43A7-8C98-46E849050A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6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626" name="Line 63">
              <a:extLst>
                <a:ext uri="{FF2B5EF4-FFF2-40B4-BE49-F238E27FC236}">
                  <a16:creationId xmlns:a16="http://schemas.microsoft.com/office/drawing/2014/main" id="{9E208DC4-78CE-4EE3-8734-07EE531A9B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6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8601" name="Group 64">
            <a:extLst>
              <a:ext uri="{FF2B5EF4-FFF2-40B4-BE49-F238E27FC236}">
                <a16:creationId xmlns:a16="http://schemas.microsoft.com/office/drawing/2014/main" id="{907308AE-7C63-4C83-B822-73E0DE57B278}"/>
              </a:ext>
            </a:extLst>
          </p:cNvPr>
          <p:cNvGrpSpPr>
            <a:grpSpLocks/>
          </p:cNvGrpSpPr>
          <p:nvPr/>
        </p:nvGrpSpPr>
        <p:grpSpPr bwMode="auto">
          <a:xfrm>
            <a:off x="6475413" y="2667000"/>
            <a:ext cx="76200" cy="2438400"/>
            <a:chOff x="3936" y="2088"/>
            <a:chExt cx="48" cy="1536"/>
          </a:xfrm>
        </p:grpSpPr>
        <p:sp>
          <p:nvSpPr>
            <p:cNvPr id="238621" name="Line 65">
              <a:extLst>
                <a:ext uri="{FF2B5EF4-FFF2-40B4-BE49-F238E27FC236}">
                  <a16:creationId xmlns:a16="http://schemas.microsoft.com/office/drawing/2014/main" id="{A8C41E2E-547A-42B4-9B5B-2316BCACA7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622" name="Line 66">
              <a:extLst>
                <a:ext uri="{FF2B5EF4-FFF2-40B4-BE49-F238E27FC236}">
                  <a16:creationId xmlns:a16="http://schemas.microsoft.com/office/drawing/2014/main" id="{958B62C2-F425-40D4-886C-AA044D5AB2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6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623" name="Line 67">
              <a:extLst>
                <a:ext uri="{FF2B5EF4-FFF2-40B4-BE49-F238E27FC236}">
                  <a16:creationId xmlns:a16="http://schemas.microsoft.com/office/drawing/2014/main" id="{F88C445E-72B7-4173-B93D-445654B9AF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6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8602" name="Text Box 68">
            <a:extLst>
              <a:ext uri="{FF2B5EF4-FFF2-40B4-BE49-F238E27FC236}">
                <a16:creationId xmlns:a16="http://schemas.microsoft.com/office/drawing/2014/main" id="{F8240950-CF3B-42B3-A79B-1C46D82AF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3325" y="2590800"/>
            <a:ext cx="9906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13</a:t>
            </a:r>
            <a:endParaRPr lang="en-US" altLang="en-US" sz="1800" b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23</a:t>
            </a:r>
            <a:endParaRPr lang="en-US" altLang="en-US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13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23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13</a:t>
            </a:r>
            <a:endParaRPr lang="en-US" altLang="en-US" sz="1800" b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23</a:t>
            </a: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238603" name="Text Box 72">
            <a:extLst>
              <a:ext uri="{FF2B5EF4-FFF2-40B4-BE49-F238E27FC236}">
                <a16:creationId xmlns:a16="http://schemas.microsoft.com/office/drawing/2014/main" id="{19F6E6AD-332E-4E45-B32B-12D28B7F2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0713" y="2587625"/>
            <a:ext cx="5334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en-US" altLang="en-US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2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2</a:t>
            </a: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grpSp>
        <p:nvGrpSpPr>
          <p:cNvPr id="238604" name="Group 73">
            <a:extLst>
              <a:ext uri="{FF2B5EF4-FFF2-40B4-BE49-F238E27FC236}">
                <a16:creationId xmlns:a16="http://schemas.microsoft.com/office/drawing/2014/main" id="{CCB64BDC-DCD2-47AD-9D23-728E9398F56B}"/>
              </a:ext>
            </a:extLst>
          </p:cNvPr>
          <p:cNvGrpSpPr>
            <a:grpSpLocks/>
          </p:cNvGrpSpPr>
          <p:nvPr/>
        </p:nvGrpSpPr>
        <p:grpSpPr bwMode="auto">
          <a:xfrm>
            <a:off x="6126163" y="2663825"/>
            <a:ext cx="76200" cy="2438400"/>
            <a:chOff x="3648" y="2088"/>
            <a:chExt cx="48" cy="1536"/>
          </a:xfrm>
        </p:grpSpPr>
        <p:sp>
          <p:nvSpPr>
            <p:cNvPr id="238618" name="Line 74">
              <a:extLst>
                <a:ext uri="{FF2B5EF4-FFF2-40B4-BE49-F238E27FC236}">
                  <a16:creationId xmlns:a16="http://schemas.microsoft.com/office/drawing/2014/main" id="{9D83FD58-166D-4BBA-BF77-B567EAFF60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619" name="Line 75">
              <a:extLst>
                <a:ext uri="{FF2B5EF4-FFF2-40B4-BE49-F238E27FC236}">
                  <a16:creationId xmlns:a16="http://schemas.microsoft.com/office/drawing/2014/main" id="{A0336766-7FA5-4BD9-8D29-23629DBD81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620" name="Line 76">
              <a:extLst>
                <a:ext uri="{FF2B5EF4-FFF2-40B4-BE49-F238E27FC236}">
                  <a16:creationId xmlns:a16="http://schemas.microsoft.com/office/drawing/2014/main" id="{C53FE676-BA18-405B-AFD8-09A74BE8D2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8605" name="Group 77">
            <a:extLst>
              <a:ext uri="{FF2B5EF4-FFF2-40B4-BE49-F238E27FC236}">
                <a16:creationId xmlns:a16="http://schemas.microsoft.com/office/drawing/2014/main" id="{7B9002D7-4508-47D8-8B19-BDD6CE0CADCF}"/>
              </a:ext>
            </a:extLst>
          </p:cNvPr>
          <p:cNvGrpSpPr>
            <a:grpSpLocks/>
          </p:cNvGrpSpPr>
          <p:nvPr/>
        </p:nvGrpSpPr>
        <p:grpSpPr bwMode="auto">
          <a:xfrm>
            <a:off x="5592763" y="2663825"/>
            <a:ext cx="76200" cy="2438400"/>
            <a:chOff x="3312" y="2088"/>
            <a:chExt cx="48" cy="1536"/>
          </a:xfrm>
        </p:grpSpPr>
        <p:sp>
          <p:nvSpPr>
            <p:cNvPr id="238615" name="Line 78">
              <a:extLst>
                <a:ext uri="{FF2B5EF4-FFF2-40B4-BE49-F238E27FC236}">
                  <a16:creationId xmlns:a16="http://schemas.microsoft.com/office/drawing/2014/main" id="{603AE07F-83BB-480F-AD66-1616C82751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616" name="Line 79">
              <a:extLst>
                <a:ext uri="{FF2B5EF4-FFF2-40B4-BE49-F238E27FC236}">
                  <a16:creationId xmlns:a16="http://schemas.microsoft.com/office/drawing/2014/main" id="{DFB53CE9-2A21-4E6A-9F92-C9822E1597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617" name="Line 80">
              <a:extLst>
                <a:ext uri="{FF2B5EF4-FFF2-40B4-BE49-F238E27FC236}">
                  <a16:creationId xmlns:a16="http://schemas.microsoft.com/office/drawing/2014/main" id="{A3196316-4B56-4CC8-809C-7CBCAD5852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8606" name="Text Box 81">
            <a:extLst>
              <a:ext uri="{FF2B5EF4-FFF2-40B4-BE49-F238E27FC236}">
                <a16:creationId xmlns:a16="http://schemas.microsoft.com/office/drawing/2014/main" id="{EF5B0A96-0480-489A-B2AF-7ECE303B7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3603625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+</a:t>
            </a:r>
            <a:endParaRPr lang="cs-CZ" altLang="en-US" sz="1800" b="0">
              <a:latin typeface="Arial" panose="020B0604020202020204" pitchFamily="34" charset="0"/>
            </a:endParaRPr>
          </a:p>
        </p:txBody>
      </p:sp>
      <p:sp>
        <p:nvSpPr>
          <p:cNvPr id="238607" name="Rectangle 52">
            <a:extLst>
              <a:ext uri="{FF2B5EF4-FFF2-40B4-BE49-F238E27FC236}">
                <a16:creationId xmlns:a16="http://schemas.microsoft.com/office/drawing/2014/main" id="{157CCECD-DDAF-41D6-B382-8F66B518F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-100013"/>
            <a:ext cx="8135938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1B85B9"/>
                </a:solidFill>
              </a:rPr>
              <a:t> Eigenchannel adaptation for GMM</a:t>
            </a:r>
            <a:endParaRPr lang="cs-CZ" altLang="en-US" b="0">
              <a:solidFill>
                <a:srgbClr val="1B85B9"/>
              </a:solidFill>
            </a:endParaRPr>
          </a:p>
        </p:txBody>
      </p:sp>
      <p:sp>
        <p:nvSpPr>
          <p:cNvPr id="238608" name="Text Box 16">
            <a:extLst>
              <a:ext uri="{FF2B5EF4-FFF2-40B4-BE49-F238E27FC236}">
                <a16:creationId xmlns:a16="http://schemas.microsoft.com/office/drawing/2014/main" id="{F0C92316-4ACD-4269-B65D-97A27835F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7813" y="2590800"/>
            <a:ext cx="9906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11  </a:t>
            </a: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12</a:t>
            </a:r>
            <a:endParaRPr lang="en-US" altLang="en-US" sz="1800" b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21  </a:t>
            </a: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22</a:t>
            </a:r>
            <a:endParaRPr lang="en-US" altLang="en-US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11  </a:t>
            </a: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12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21  </a:t>
            </a: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22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11  </a:t>
            </a: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12</a:t>
            </a:r>
            <a:endParaRPr lang="en-US" altLang="en-US" sz="1800" b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21  </a:t>
            </a: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22</a:t>
            </a: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238609" name="Text Box 25">
            <a:extLst>
              <a:ext uri="{FF2B5EF4-FFF2-40B4-BE49-F238E27FC236}">
                <a16:creationId xmlns:a16="http://schemas.microsoft.com/office/drawing/2014/main" id="{5D105B5B-57BB-444D-83A2-0206767F1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0575" y="3352800"/>
            <a:ext cx="5334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x</a:t>
            </a:r>
            <a:r>
              <a:rPr lang="en-US" altLang="en-US" sz="1800" b="0" baseline="-25000">
                <a:latin typeface="Arial" panose="020B0604020202020204" pitchFamily="34" charset="0"/>
              </a:rPr>
              <a:t>1</a:t>
            </a:r>
            <a:endParaRPr lang="en-US" altLang="en-US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x</a:t>
            </a:r>
            <a:r>
              <a:rPr lang="en-US" altLang="en-US" sz="1800" b="0" baseline="-25000">
                <a:latin typeface="Arial" panose="020B0604020202020204" pitchFamily="34" charset="0"/>
              </a:rPr>
              <a:t>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x</a:t>
            </a:r>
            <a:r>
              <a:rPr lang="en-US" altLang="en-US" sz="1800" b="0" baseline="-250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38610" name="Rectangle 382">
            <a:extLst>
              <a:ext uri="{FF2B5EF4-FFF2-40B4-BE49-F238E27FC236}">
                <a16:creationId xmlns:a16="http://schemas.microsoft.com/office/drawing/2014/main" id="{E9BFA450-AF4D-434A-8F72-F44003F0C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791200"/>
            <a:ext cx="8153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b="0" i="1"/>
              <a:t> N. Br</a:t>
            </a:r>
            <a:r>
              <a:rPr lang="en-US" altLang="en-US" sz="1400" b="0" i="1"/>
              <a:t>ü</a:t>
            </a:r>
            <a:r>
              <a:rPr lang="cs-CZ" altLang="en-US" sz="1400" b="0" i="1"/>
              <a:t>mmer, Spescom DataVoice NIST 2004 system description, in</a:t>
            </a:r>
            <a:r>
              <a:rPr lang="en-US" altLang="en-US" sz="1400" b="0" i="1"/>
              <a:t> </a:t>
            </a:r>
            <a:r>
              <a:rPr lang="cs-CZ" altLang="en-US" sz="1400" b="0" i="1"/>
              <a:t>Proc. NIST Speaker Recognition Evaluation 2004, Toledo, Spain, Jun.</a:t>
            </a:r>
            <a:r>
              <a:rPr lang="en-US" altLang="en-US" sz="1400" b="0" i="1"/>
              <a:t> </a:t>
            </a:r>
            <a:r>
              <a:rPr lang="cs-CZ" altLang="en-US" sz="1400" b="0" i="1"/>
              <a:t>2004</a:t>
            </a:r>
          </a:p>
        </p:txBody>
      </p:sp>
      <p:pic>
        <p:nvPicPr>
          <p:cNvPr id="238611" name="Picture 383">
            <a:extLst>
              <a:ext uri="{FF2B5EF4-FFF2-40B4-BE49-F238E27FC236}">
                <a16:creationId xmlns:a16="http://schemas.microsoft.com/office/drawing/2014/main" id="{0F8E5B3F-C978-4677-92B5-4072AFE26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4038600"/>
            <a:ext cx="37258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612" name="Picture 384">
            <a:extLst>
              <a:ext uri="{FF2B5EF4-FFF2-40B4-BE49-F238E27FC236}">
                <a16:creationId xmlns:a16="http://schemas.microsoft.com/office/drawing/2014/main" id="{44B8F848-D749-4A99-92B6-04D345C5A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30363"/>
            <a:ext cx="3124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Footer Placeholder 3">
            <a:extLst>
              <a:ext uri="{FF2B5EF4-FFF2-40B4-BE49-F238E27FC236}">
                <a16:creationId xmlns:a16="http://schemas.microsoft.com/office/drawing/2014/main" id="{2C6A1536-A1E1-42DC-98E9-D1DC61515E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buNone/>
              <a:defRPr/>
            </a:pPr>
            <a:r>
              <a:rPr lang="en-US" dirty="0"/>
              <a:t>Speaker Recognition	</a:t>
            </a:r>
          </a:p>
        </p:txBody>
      </p:sp>
      <p:sp>
        <p:nvSpPr>
          <p:cNvPr id="238614" name="Slide Number Placeholder 4">
            <a:extLst>
              <a:ext uri="{FF2B5EF4-FFF2-40B4-BE49-F238E27FC236}">
                <a16:creationId xmlns:a16="http://schemas.microsoft.com/office/drawing/2014/main" id="{895C1F3A-6917-4E9C-B6D1-B72EFDF3B6B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E77012CB-E269-4AC1-A0CD-12F86F2BD755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19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B57645FD-9EB9-466F-985F-1FC7821CCE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Speaker Recognition	</a:t>
            </a:r>
          </a:p>
        </p:txBody>
      </p:sp>
      <p:sp>
        <p:nvSpPr>
          <p:cNvPr id="221187" name="Zástupný symbol pro číslo snímku 4">
            <a:extLst>
              <a:ext uri="{FF2B5EF4-FFF2-40B4-BE49-F238E27FC236}">
                <a16:creationId xmlns:a16="http://schemas.microsoft.com/office/drawing/2014/main" id="{9F156966-8C99-4223-B865-6581586E98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40F4E7-C19A-44B2-9C5C-0B4B714212FA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21188" name="Rectangle 2">
            <a:extLst>
              <a:ext uri="{FF2B5EF4-FFF2-40B4-BE49-F238E27FC236}">
                <a16:creationId xmlns:a16="http://schemas.microsoft.com/office/drawing/2014/main" id="{9A9E09EC-4478-4B6A-8630-5C592D231D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ZA" altLang="en-US"/>
              <a:t>Agenda</a:t>
            </a:r>
            <a:endParaRPr lang="en-GB" altLang="en-US"/>
          </a:p>
        </p:txBody>
      </p:sp>
      <p:sp>
        <p:nvSpPr>
          <p:cNvPr id="221189" name="Rectangle 3">
            <a:extLst>
              <a:ext uri="{FF2B5EF4-FFF2-40B4-BE49-F238E27FC236}">
                <a16:creationId xmlns:a16="http://schemas.microsoft.com/office/drawing/2014/main" id="{CC485525-417B-4465-96C0-5B3938A74D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765175"/>
            <a:ext cx="8640763" cy="1584325"/>
          </a:xfrm>
        </p:spPr>
        <p:txBody>
          <a:bodyPr/>
          <a:lstStyle/>
          <a:p>
            <a:pPr eaLnBrk="1" hangingPunct="1"/>
            <a:r>
              <a:rPr lang="en-ZA" altLang="en-US"/>
              <a:t>Speaker recognition applications</a:t>
            </a:r>
          </a:p>
          <a:p>
            <a:pPr lvl="1" eaLnBrk="1" hangingPunct="1"/>
            <a:r>
              <a:rPr lang="en-ZA" altLang="en-US"/>
              <a:t>Why we need speaker recognition</a:t>
            </a:r>
          </a:p>
          <a:p>
            <a:pPr lvl="1" eaLnBrk="1" hangingPunct="1"/>
            <a:r>
              <a:rPr lang="en-ZA" altLang="en-US"/>
              <a:t>Different application domains</a:t>
            </a:r>
          </a:p>
        </p:txBody>
      </p:sp>
      <p:sp>
        <p:nvSpPr>
          <p:cNvPr id="221190" name="Rectangle 4">
            <a:extLst>
              <a:ext uri="{FF2B5EF4-FFF2-40B4-BE49-F238E27FC236}">
                <a16:creationId xmlns:a16="http://schemas.microsoft.com/office/drawing/2014/main" id="{BD2A2AEF-D7D5-4023-AEBE-B7037F0B8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205038"/>
            <a:ext cx="8640763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ZA" altLang="en-US" b="0">
                <a:solidFill>
                  <a:schemeClr val="tx1"/>
                </a:solidFill>
              </a:rPr>
              <a:t>Background and theory</a:t>
            </a:r>
          </a:p>
          <a:p>
            <a:pPr lvl="1" eaLnBrk="1" hangingPunct="1"/>
            <a:r>
              <a:rPr lang="en-ZA" altLang="en-US" b="0"/>
              <a:t>Feature extraction</a:t>
            </a:r>
          </a:p>
          <a:p>
            <a:pPr lvl="1" eaLnBrk="1" hangingPunct="1"/>
            <a:r>
              <a:rPr lang="en-ZA" altLang="en-US" b="0"/>
              <a:t>Gaussian Mixture Modelling</a:t>
            </a:r>
          </a:p>
          <a:p>
            <a:pPr lvl="1" eaLnBrk="1" hangingPunct="1"/>
            <a:r>
              <a:rPr lang="en-ZA" altLang="en-US" b="0"/>
              <a:t>GMM-UBM base approach</a:t>
            </a:r>
          </a:p>
          <a:p>
            <a:pPr lvl="1" eaLnBrk="1" hangingPunct="1"/>
            <a:r>
              <a:rPr lang="en-ZA" altLang="en-US" b="0"/>
              <a:t>Eigen-channel compensation, JFA, PLDA</a:t>
            </a:r>
          </a:p>
          <a:p>
            <a:pPr lvl="1" eaLnBrk="1" hangingPunct="1"/>
            <a:r>
              <a:rPr lang="en-ZA" altLang="en-US" b="0"/>
              <a:t>DNN embeddings</a:t>
            </a:r>
          </a:p>
          <a:p>
            <a:pPr lvl="1" eaLnBrk="1" hangingPunct="1"/>
            <a:endParaRPr lang="en-ZA" altLang="en-US" b="0"/>
          </a:p>
        </p:txBody>
      </p:sp>
      <p:sp>
        <p:nvSpPr>
          <p:cNvPr id="221191" name="Rectangle 5">
            <a:extLst>
              <a:ext uri="{FF2B5EF4-FFF2-40B4-BE49-F238E27FC236}">
                <a16:creationId xmlns:a16="http://schemas.microsoft.com/office/drawing/2014/main" id="{2E9C9174-9E58-44CA-A2E0-680371FDE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868863"/>
            <a:ext cx="8640763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ZA" altLang="en-US" b="0">
                <a:solidFill>
                  <a:schemeClr val="tx1"/>
                </a:solidFill>
              </a:rPr>
              <a:t>Evaluation metrics</a:t>
            </a:r>
          </a:p>
          <a:p>
            <a:pPr eaLnBrk="1" hangingPunct="1"/>
            <a:r>
              <a:rPr lang="en-ZA" altLang="en-US" b="0">
                <a:solidFill>
                  <a:schemeClr val="tx1"/>
                </a:solidFill>
              </a:rPr>
              <a:t>Score calibration and normalization</a:t>
            </a:r>
          </a:p>
          <a:p>
            <a:pPr eaLnBrk="1" hangingPunct="1"/>
            <a:r>
              <a:rPr lang="en-ZA" altLang="en-US" b="0">
                <a:solidFill>
                  <a:schemeClr val="tx1"/>
                </a:solidFill>
              </a:rPr>
              <a:t>Conclusions</a:t>
            </a:r>
          </a:p>
          <a:p>
            <a:pPr eaLnBrk="1" hangingPunct="1"/>
            <a:endParaRPr lang="en-ZA" altLang="en-US" b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3">
            <a:extLst>
              <a:ext uri="{FF2B5EF4-FFF2-40B4-BE49-F238E27FC236}">
                <a16:creationId xmlns:a16="http://schemas.microsoft.com/office/drawing/2014/main" id="{7F147CA8-FA52-4031-8DD0-631892EB2CB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733550"/>
            <a:ext cx="4826000" cy="3600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1900"/>
              <a:t>Take recordings from many speakers each recorded under several different channel conditions. For each recording, derive supervector by MAP adapting UBM.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altLang="en-US" sz="19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1900"/>
              <a:t>From each supervector, subtract mean computed over supervectors of corresponding speaker.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altLang="en-US" sz="190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1900"/>
              <a:t>Find directions with the largest intersession variability using PCA (eigen vectors of the average within speaker covariance matrix).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1701F480-8776-4E1B-A007-267BDAA66F40}"/>
              </a:ext>
            </a:extLst>
          </p:cNvPr>
          <p:cNvGrpSpPr>
            <a:grpSpLocks/>
          </p:cNvGrpSpPr>
          <p:nvPr/>
        </p:nvGrpSpPr>
        <p:grpSpPr bwMode="auto">
          <a:xfrm>
            <a:off x="6659563" y="3505200"/>
            <a:ext cx="1265237" cy="908050"/>
            <a:chOff x="4105" y="2454"/>
            <a:chExt cx="797" cy="572"/>
          </a:xfrm>
        </p:grpSpPr>
        <p:sp>
          <p:nvSpPr>
            <p:cNvPr id="240707" name="Freeform 5">
              <a:extLst>
                <a:ext uri="{FF2B5EF4-FFF2-40B4-BE49-F238E27FC236}">
                  <a16:creationId xmlns:a16="http://schemas.microsoft.com/office/drawing/2014/main" id="{995C585C-7AF8-4991-80CB-9F4EB9129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" y="2821"/>
              <a:ext cx="49" cy="48"/>
            </a:xfrm>
            <a:custGeom>
              <a:avLst/>
              <a:gdLst>
                <a:gd name="T0" fmla="*/ 49 w 49"/>
                <a:gd name="T1" fmla="*/ 24 h 48"/>
                <a:gd name="T2" fmla="*/ 47 w 49"/>
                <a:gd name="T3" fmla="*/ 32 h 48"/>
                <a:gd name="T4" fmla="*/ 43 w 49"/>
                <a:gd name="T5" fmla="*/ 39 h 48"/>
                <a:gd name="T6" fmla="*/ 39 w 49"/>
                <a:gd name="T7" fmla="*/ 43 h 48"/>
                <a:gd name="T8" fmla="*/ 32 w 49"/>
                <a:gd name="T9" fmla="*/ 48 h 48"/>
                <a:gd name="T10" fmla="*/ 24 w 49"/>
                <a:gd name="T11" fmla="*/ 48 h 48"/>
                <a:gd name="T12" fmla="*/ 17 w 49"/>
                <a:gd name="T13" fmla="*/ 48 h 48"/>
                <a:gd name="T14" fmla="*/ 11 w 49"/>
                <a:gd name="T15" fmla="*/ 43 h 48"/>
                <a:gd name="T16" fmla="*/ 5 w 49"/>
                <a:gd name="T17" fmla="*/ 39 h 48"/>
                <a:gd name="T18" fmla="*/ 3 w 49"/>
                <a:gd name="T19" fmla="*/ 32 h 48"/>
                <a:gd name="T20" fmla="*/ 0 w 49"/>
                <a:gd name="T21" fmla="*/ 24 h 48"/>
                <a:gd name="T22" fmla="*/ 3 w 49"/>
                <a:gd name="T23" fmla="*/ 17 h 48"/>
                <a:gd name="T24" fmla="*/ 5 w 49"/>
                <a:gd name="T25" fmla="*/ 9 h 48"/>
                <a:gd name="T26" fmla="*/ 11 w 49"/>
                <a:gd name="T27" fmla="*/ 4 h 48"/>
                <a:gd name="T28" fmla="*/ 17 w 49"/>
                <a:gd name="T29" fmla="*/ 0 h 48"/>
                <a:gd name="T30" fmla="*/ 24 w 49"/>
                <a:gd name="T31" fmla="*/ 0 h 48"/>
                <a:gd name="T32" fmla="*/ 32 w 49"/>
                <a:gd name="T33" fmla="*/ 0 h 48"/>
                <a:gd name="T34" fmla="*/ 39 w 49"/>
                <a:gd name="T35" fmla="*/ 4 h 48"/>
                <a:gd name="T36" fmla="*/ 43 w 49"/>
                <a:gd name="T37" fmla="*/ 9 h 48"/>
                <a:gd name="T38" fmla="*/ 47 w 49"/>
                <a:gd name="T39" fmla="*/ 17 h 48"/>
                <a:gd name="T40" fmla="*/ 49 w 49"/>
                <a:gd name="T41" fmla="*/ 24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9" h="48">
                  <a:moveTo>
                    <a:pt x="49" y="24"/>
                  </a:moveTo>
                  <a:lnTo>
                    <a:pt x="47" y="32"/>
                  </a:lnTo>
                  <a:lnTo>
                    <a:pt x="43" y="39"/>
                  </a:lnTo>
                  <a:lnTo>
                    <a:pt x="39" y="43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7" y="48"/>
                  </a:lnTo>
                  <a:lnTo>
                    <a:pt x="11" y="43"/>
                  </a:lnTo>
                  <a:lnTo>
                    <a:pt x="5" y="39"/>
                  </a:lnTo>
                  <a:lnTo>
                    <a:pt x="3" y="32"/>
                  </a:lnTo>
                  <a:lnTo>
                    <a:pt x="0" y="24"/>
                  </a:lnTo>
                  <a:lnTo>
                    <a:pt x="3" y="17"/>
                  </a:lnTo>
                  <a:lnTo>
                    <a:pt x="5" y="9"/>
                  </a:lnTo>
                  <a:lnTo>
                    <a:pt x="11" y="4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9" y="4"/>
                  </a:lnTo>
                  <a:lnTo>
                    <a:pt x="43" y="9"/>
                  </a:lnTo>
                  <a:lnTo>
                    <a:pt x="47" y="17"/>
                  </a:lnTo>
                  <a:lnTo>
                    <a:pt x="49" y="24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708" name="Freeform 6">
              <a:extLst>
                <a:ext uri="{FF2B5EF4-FFF2-40B4-BE49-F238E27FC236}">
                  <a16:creationId xmlns:a16="http://schemas.microsoft.com/office/drawing/2014/main" id="{92DCA716-83A5-4A7C-9B9B-965DCA583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" y="2821"/>
              <a:ext cx="49" cy="48"/>
            </a:xfrm>
            <a:custGeom>
              <a:avLst/>
              <a:gdLst>
                <a:gd name="T0" fmla="*/ 49 w 49"/>
                <a:gd name="T1" fmla="*/ 24 h 48"/>
                <a:gd name="T2" fmla="*/ 47 w 49"/>
                <a:gd name="T3" fmla="*/ 32 h 48"/>
                <a:gd name="T4" fmla="*/ 43 w 49"/>
                <a:gd name="T5" fmla="*/ 39 h 48"/>
                <a:gd name="T6" fmla="*/ 39 w 49"/>
                <a:gd name="T7" fmla="*/ 43 h 48"/>
                <a:gd name="T8" fmla="*/ 32 w 49"/>
                <a:gd name="T9" fmla="*/ 48 h 48"/>
                <a:gd name="T10" fmla="*/ 24 w 49"/>
                <a:gd name="T11" fmla="*/ 48 h 48"/>
                <a:gd name="T12" fmla="*/ 17 w 49"/>
                <a:gd name="T13" fmla="*/ 48 h 48"/>
                <a:gd name="T14" fmla="*/ 11 w 49"/>
                <a:gd name="T15" fmla="*/ 43 h 48"/>
                <a:gd name="T16" fmla="*/ 5 w 49"/>
                <a:gd name="T17" fmla="*/ 39 h 48"/>
                <a:gd name="T18" fmla="*/ 3 w 49"/>
                <a:gd name="T19" fmla="*/ 32 h 48"/>
                <a:gd name="T20" fmla="*/ 0 w 49"/>
                <a:gd name="T21" fmla="*/ 24 h 48"/>
                <a:gd name="T22" fmla="*/ 3 w 49"/>
                <a:gd name="T23" fmla="*/ 17 h 48"/>
                <a:gd name="T24" fmla="*/ 5 w 49"/>
                <a:gd name="T25" fmla="*/ 9 h 48"/>
                <a:gd name="T26" fmla="*/ 11 w 49"/>
                <a:gd name="T27" fmla="*/ 4 h 48"/>
                <a:gd name="T28" fmla="*/ 17 w 49"/>
                <a:gd name="T29" fmla="*/ 0 h 48"/>
                <a:gd name="T30" fmla="*/ 24 w 49"/>
                <a:gd name="T31" fmla="*/ 0 h 48"/>
                <a:gd name="T32" fmla="*/ 32 w 49"/>
                <a:gd name="T33" fmla="*/ 0 h 48"/>
                <a:gd name="T34" fmla="*/ 39 w 49"/>
                <a:gd name="T35" fmla="*/ 4 h 48"/>
                <a:gd name="T36" fmla="*/ 43 w 49"/>
                <a:gd name="T37" fmla="*/ 9 h 48"/>
                <a:gd name="T38" fmla="*/ 47 w 49"/>
                <a:gd name="T39" fmla="*/ 17 h 48"/>
                <a:gd name="T40" fmla="*/ 49 w 49"/>
                <a:gd name="T41" fmla="*/ 24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9" h="48">
                  <a:moveTo>
                    <a:pt x="49" y="24"/>
                  </a:moveTo>
                  <a:lnTo>
                    <a:pt x="47" y="32"/>
                  </a:lnTo>
                  <a:lnTo>
                    <a:pt x="43" y="39"/>
                  </a:lnTo>
                  <a:lnTo>
                    <a:pt x="39" y="43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7" y="48"/>
                  </a:lnTo>
                  <a:lnTo>
                    <a:pt x="11" y="43"/>
                  </a:lnTo>
                  <a:lnTo>
                    <a:pt x="5" y="39"/>
                  </a:lnTo>
                  <a:lnTo>
                    <a:pt x="3" y="32"/>
                  </a:lnTo>
                  <a:lnTo>
                    <a:pt x="0" y="24"/>
                  </a:lnTo>
                  <a:lnTo>
                    <a:pt x="3" y="17"/>
                  </a:lnTo>
                  <a:lnTo>
                    <a:pt x="5" y="9"/>
                  </a:lnTo>
                  <a:lnTo>
                    <a:pt x="11" y="4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9" y="4"/>
                  </a:lnTo>
                  <a:lnTo>
                    <a:pt x="43" y="9"/>
                  </a:lnTo>
                  <a:lnTo>
                    <a:pt x="47" y="17"/>
                  </a:lnTo>
                  <a:lnTo>
                    <a:pt x="49" y="2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09" name="Freeform 7">
              <a:extLst>
                <a:ext uri="{FF2B5EF4-FFF2-40B4-BE49-F238E27FC236}">
                  <a16:creationId xmlns:a16="http://schemas.microsoft.com/office/drawing/2014/main" id="{8C531833-B8A0-4F3D-BF87-629BD54C4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4" y="2894"/>
              <a:ext cx="49" cy="48"/>
            </a:xfrm>
            <a:custGeom>
              <a:avLst/>
              <a:gdLst>
                <a:gd name="T0" fmla="*/ 49 w 49"/>
                <a:gd name="T1" fmla="*/ 24 h 48"/>
                <a:gd name="T2" fmla="*/ 47 w 49"/>
                <a:gd name="T3" fmla="*/ 33 h 48"/>
                <a:gd name="T4" fmla="*/ 43 w 49"/>
                <a:gd name="T5" fmla="*/ 39 h 48"/>
                <a:gd name="T6" fmla="*/ 38 w 49"/>
                <a:gd name="T7" fmla="*/ 44 h 48"/>
                <a:gd name="T8" fmla="*/ 32 w 49"/>
                <a:gd name="T9" fmla="*/ 48 h 48"/>
                <a:gd name="T10" fmla="*/ 24 w 49"/>
                <a:gd name="T11" fmla="*/ 48 h 48"/>
                <a:gd name="T12" fmla="*/ 17 w 49"/>
                <a:gd name="T13" fmla="*/ 48 h 48"/>
                <a:gd name="T14" fmla="*/ 11 w 49"/>
                <a:gd name="T15" fmla="*/ 44 h 48"/>
                <a:gd name="T16" fmla="*/ 5 w 49"/>
                <a:gd name="T17" fmla="*/ 39 h 48"/>
                <a:gd name="T18" fmla="*/ 2 w 49"/>
                <a:gd name="T19" fmla="*/ 33 h 48"/>
                <a:gd name="T20" fmla="*/ 0 w 49"/>
                <a:gd name="T21" fmla="*/ 24 h 48"/>
                <a:gd name="T22" fmla="*/ 2 w 49"/>
                <a:gd name="T23" fmla="*/ 18 h 48"/>
                <a:gd name="T24" fmla="*/ 5 w 49"/>
                <a:gd name="T25" fmla="*/ 9 h 48"/>
                <a:gd name="T26" fmla="*/ 11 w 49"/>
                <a:gd name="T27" fmla="*/ 5 h 48"/>
                <a:gd name="T28" fmla="*/ 17 w 49"/>
                <a:gd name="T29" fmla="*/ 0 h 48"/>
                <a:gd name="T30" fmla="*/ 24 w 49"/>
                <a:gd name="T31" fmla="*/ 0 h 48"/>
                <a:gd name="T32" fmla="*/ 32 w 49"/>
                <a:gd name="T33" fmla="*/ 0 h 48"/>
                <a:gd name="T34" fmla="*/ 38 w 49"/>
                <a:gd name="T35" fmla="*/ 5 h 48"/>
                <a:gd name="T36" fmla="*/ 43 w 49"/>
                <a:gd name="T37" fmla="*/ 9 h 48"/>
                <a:gd name="T38" fmla="*/ 47 w 49"/>
                <a:gd name="T39" fmla="*/ 18 h 48"/>
                <a:gd name="T40" fmla="*/ 49 w 49"/>
                <a:gd name="T41" fmla="*/ 24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9" h="48">
                  <a:moveTo>
                    <a:pt x="49" y="24"/>
                  </a:moveTo>
                  <a:lnTo>
                    <a:pt x="47" y="33"/>
                  </a:lnTo>
                  <a:lnTo>
                    <a:pt x="43" y="39"/>
                  </a:lnTo>
                  <a:lnTo>
                    <a:pt x="38" y="44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7" y="48"/>
                  </a:lnTo>
                  <a:lnTo>
                    <a:pt x="11" y="44"/>
                  </a:lnTo>
                  <a:lnTo>
                    <a:pt x="5" y="39"/>
                  </a:lnTo>
                  <a:lnTo>
                    <a:pt x="2" y="33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5" y="9"/>
                  </a:lnTo>
                  <a:lnTo>
                    <a:pt x="11" y="5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8" y="5"/>
                  </a:lnTo>
                  <a:lnTo>
                    <a:pt x="43" y="9"/>
                  </a:lnTo>
                  <a:lnTo>
                    <a:pt x="47" y="18"/>
                  </a:lnTo>
                  <a:lnTo>
                    <a:pt x="49" y="24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710" name="Freeform 8">
              <a:extLst>
                <a:ext uri="{FF2B5EF4-FFF2-40B4-BE49-F238E27FC236}">
                  <a16:creationId xmlns:a16="http://schemas.microsoft.com/office/drawing/2014/main" id="{59EB5532-D990-44FE-9E27-5C5C07943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4" y="2894"/>
              <a:ext cx="49" cy="48"/>
            </a:xfrm>
            <a:custGeom>
              <a:avLst/>
              <a:gdLst>
                <a:gd name="T0" fmla="*/ 49 w 49"/>
                <a:gd name="T1" fmla="*/ 24 h 48"/>
                <a:gd name="T2" fmla="*/ 47 w 49"/>
                <a:gd name="T3" fmla="*/ 33 h 48"/>
                <a:gd name="T4" fmla="*/ 43 w 49"/>
                <a:gd name="T5" fmla="*/ 39 h 48"/>
                <a:gd name="T6" fmla="*/ 38 w 49"/>
                <a:gd name="T7" fmla="*/ 44 h 48"/>
                <a:gd name="T8" fmla="*/ 32 w 49"/>
                <a:gd name="T9" fmla="*/ 48 h 48"/>
                <a:gd name="T10" fmla="*/ 24 w 49"/>
                <a:gd name="T11" fmla="*/ 48 h 48"/>
                <a:gd name="T12" fmla="*/ 17 w 49"/>
                <a:gd name="T13" fmla="*/ 48 h 48"/>
                <a:gd name="T14" fmla="*/ 11 w 49"/>
                <a:gd name="T15" fmla="*/ 44 h 48"/>
                <a:gd name="T16" fmla="*/ 5 w 49"/>
                <a:gd name="T17" fmla="*/ 39 h 48"/>
                <a:gd name="T18" fmla="*/ 2 w 49"/>
                <a:gd name="T19" fmla="*/ 33 h 48"/>
                <a:gd name="T20" fmla="*/ 0 w 49"/>
                <a:gd name="T21" fmla="*/ 24 h 48"/>
                <a:gd name="T22" fmla="*/ 2 w 49"/>
                <a:gd name="T23" fmla="*/ 18 h 48"/>
                <a:gd name="T24" fmla="*/ 5 w 49"/>
                <a:gd name="T25" fmla="*/ 9 h 48"/>
                <a:gd name="T26" fmla="*/ 11 w 49"/>
                <a:gd name="T27" fmla="*/ 5 h 48"/>
                <a:gd name="T28" fmla="*/ 17 w 49"/>
                <a:gd name="T29" fmla="*/ 0 h 48"/>
                <a:gd name="T30" fmla="*/ 24 w 49"/>
                <a:gd name="T31" fmla="*/ 0 h 48"/>
                <a:gd name="T32" fmla="*/ 32 w 49"/>
                <a:gd name="T33" fmla="*/ 0 h 48"/>
                <a:gd name="T34" fmla="*/ 38 w 49"/>
                <a:gd name="T35" fmla="*/ 5 h 48"/>
                <a:gd name="T36" fmla="*/ 43 w 49"/>
                <a:gd name="T37" fmla="*/ 9 h 48"/>
                <a:gd name="T38" fmla="*/ 47 w 49"/>
                <a:gd name="T39" fmla="*/ 18 h 48"/>
                <a:gd name="T40" fmla="*/ 49 w 49"/>
                <a:gd name="T41" fmla="*/ 24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9" h="48">
                  <a:moveTo>
                    <a:pt x="49" y="24"/>
                  </a:moveTo>
                  <a:lnTo>
                    <a:pt x="47" y="33"/>
                  </a:lnTo>
                  <a:lnTo>
                    <a:pt x="43" y="39"/>
                  </a:lnTo>
                  <a:lnTo>
                    <a:pt x="38" y="44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7" y="48"/>
                  </a:lnTo>
                  <a:lnTo>
                    <a:pt x="11" y="44"/>
                  </a:lnTo>
                  <a:lnTo>
                    <a:pt x="5" y="39"/>
                  </a:lnTo>
                  <a:lnTo>
                    <a:pt x="2" y="33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5" y="9"/>
                  </a:lnTo>
                  <a:lnTo>
                    <a:pt x="11" y="5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8" y="5"/>
                  </a:lnTo>
                  <a:lnTo>
                    <a:pt x="43" y="9"/>
                  </a:lnTo>
                  <a:lnTo>
                    <a:pt x="47" y="18"/>
                  </a:lnTo>
                  <a:lnTo>
                    <a:pt x="49" y="2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11" name="Freeform 9">
              <a:extLst>
                <a:ext uri="{FF2B5EF4-FFF2-40B4-BE49-F238E27FC236}">
                  <a16:creationId xmlns:a16="http://schemas.microsoft.com/office/drawing/2014/main" id="{9D7FB7CF-815E-422A-B693-1E1BEBAF5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" y="2894"/>
              <a:ext cx="49" cy="48"/>
            </a:xfrm>
            <a:custGeom>
              <a:avLst/>
              <a:gdLst>
                <a:gd name="T0" fmla="*/ 49 w 49"/>
                <a:gd name="T1" fmla="*/ 24 h 48"/>
                <a:gd name="T2" fmla="*/ 47 w 49"/>
                <a:gd name="T3" fmla="*/ 33 h 48"/>
                <a:gd name="T4" fmla="*/ 43 w 49"/>
                <a:gd name="T5" fmla="*/ 39 h 48"/>
                <a:gd name="T6" fmla="*/ 39 w 49"/>
                <a:gd name="T7" fmla="*/ 44 h 48"/>
                <a:gd name="T8" fmla="*/ 32 w 49"/>
                <a:gd name="T9" fmla="*/ 48 h 48"/>
                <a:gd name="T10" fmla="*/ 24 w 49"/>
                <a:gd name="T11" fmla="*/ 48 h 48"/>
                <a:gd name="T12" fmla="*/ 17 w 49"/>
                <a:gd name="T13" fmla="*/ 48 h 48"/>
                <a:gd name="T14" fmla="*/ 11 w 49"/>
                <a:gd name="T15" fmla="*/ 44 h 48"/>
                <a:gd name="T16" fmla="*/ 5 w 49"/>
                <a:gd name="T17" fmla="*/ 39 h 48"/>
                <a:gd name="T18" fmla="*/ 3 w 49"/>
                <a:gd name="T19" fmla="*/ 33 h 48"/>
                <a:gd name="T20" fmla="*/ 0 w 49"/>
                <a:gd name="T21" fmla="*/ 24 h 48"/>
                <a:gd name="T22" fmla="*/ 3 w 49"/>
                <a:gd name="T23" fmla="*/ 18 h 48"/>
                <a:gd name="T24" fmla="*/ 5 w 49"/>
                <a:gd name="T25" fmla="*/ 9 h 48"/>
                <a:gd name="T26" fmla="*/ 11 w 49"/>
                <a:gd name="T27" fmla="*/ 5 h 48"/>
                <a:gd name="T28" fmla="*/ 17 w 49"/>
                <a:gd name="T29" fmla="*/ 0 h 48"/>
                <a:gd name="T30" fmla="*/ 24 w 49"/>
                <a:gd name="T31" fmla="*/ 0 h 48"/>
                <a:gd name="T32" fmla="*/ 32 w 49"/>
                <a:gd name="T33" fmla="*/ 0 h 48"/>
                <a:gd name="T34" fmla="*/ 39 w 49"/>
                <a:gd name="T35" fmla="*/ 5 h 48"/>
                <a:gd name="T36" fmla="*/ 43 w 49"/>
                <a:gd name="T37" fmla="*/ 9 h 48"/>
                <a:gd name="T38" fmla="*/ 47 w 49"/>
                <a:gd name="T39" fmla="*/ 18 h 48"/>
                <a:gd name="T40" fmla="*/ 49 w 49"/>
                <a:gd name="T41" fmla="*/ 24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9" h="48">
                  <a:moveTo>
                    <a:pt x="49" y="24"/>
                  </a:moveTo>
                  <a:lnTo>
                    <a:pt x="47" y="33"/>
                  </a:lnTo>
                  <a:lnTo>
                    <a:pt x="43" y="39"/>
                  </a:lnTo>
                  <a:lnTo>
                    <a:pt x="39" y="44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7" y="48"/>
                  </a:lnTo>
                  <a:lnTo>
                    <a:pt x="11" y="44"/>
                  </a:lnTo>
                  <a:lnTo>
                    <a:pt x="5" y="39"/>
                  </a:lnTo>
                  <a:lnTo>
                    <a:pt x="3" y="33"/>
                  </a:lnTo>
                  <a:lnTo>
                    <a:pt x="0" y="24"/>
                  </a:lnTo>
                  <a:lnTo>
                    <a:pt x="3" y="18"/>
                  </a:lnTo>
                  <a:lnTo>
                    <a:pt x="5" y="9"/>
                  </a:lnTo>
                  <a:lnTo>
                    <a:pt x="11" y="5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9" y="5"/>
                  </a:lnTo>
                  <a:lnTo>
                    <a:pt x="43" y="9"/>
                  </a:lnTo>
                  <a:lnTo>
                    <a:pt x="47" y="18"/>
                  </a:lnTo>
                  <a:lnTo>
                    <a:pt x="49" y="24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712" name="Freeform 10">
              <a:extLst>
                <a:ext uri="{FF2B5EF4-FFF2-40B4-BE49-F238E27FC236}">
                  <a16:creationId xmlns:a16="http://schemas.microsoft.com/office/drawing/2014/main" id="{C7B5268F-0B05-4B8E-B3BA-08C3B02E8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" y="2894"/>
              <a:ext cx="49" cy="48"/>
            </a:xfrm>
            <a:custGeom>
              <a:avLst/>
              <a:gdLst>
                <a:gd name="T0" fmla="*/ 49 w 49"/>
                <a:gd name="T1" fmla="*/ 24 h 48"/>
                <a:gd name="T2" fmla="*/ 47 w 49"/>
                <a:gd name="T3" fmla="*/ 33 h 48"/>
                <a:gd name="T4" fmla="*/ 43 w 49"/>
                <a:gd name="T5" fmla="*/ 39 h 48"/>
                <a:gd name="T6" fmla="*/ 39 w 49"/>
                <a:gd name="T7" fmla="*/ 44 h 48"/>
                <a:gd name="T8" fmla="*/ 32 w 49"/>
                <a:gd name="T9" fmla="*/ 48 h 48"/>
                <a:gd name="T10" fmla="*/ 24 w 49"/>
                <a:gd name="T11" fmla="*/ 48 h 48"/>
                <a:gd name="T12" fmla="*/ 17 w 49"/>
                <a:gd name="T13" fmla="*/ 48 h 48"/>
                <a:gd name="T14" fmla="*/ 11 w 49"/>
                <a:gd name="T15" fmla="*/ 44 h 48"/>
                <a:gd name="T16" fmla="*/ 5 w 49"/>
                <a:gd name="T17" fmla="*/ 39 h 48"/>
                <a:gd name="T18" fmla="*/ 3 w 49"/>
                <a:gd name="T19" fmla="*/ 33 h 48"/>
                <a:gd name="T20" fmla="*/ 0 w 49"/>
                <a:gd name="T21" fmla="*/ 24 h 48"/>
                <a:gd name="T22" fmla="*/ 3 w 49"/>
                <a:gd name="T23" fmla="*/ 18 h 48"/>
                <a:gd name="T24" fmla="*/ 5 w 49"/>
                <a:gd name="T25" fmla="*/ 9 h 48"/>
                <a:gd name="T26" fmla="*/ 11 w 49"/>
                <a:gd name="T27" fmla="*/ 5 h 48"/>
                <a:gd name="T28" fmla="*/ 17 w 49"/>
                <a:gd name="T29" fmla="*/ 0 h 48"/>
                <a:gd name="T30" fmla="*/ 24 w 49"/>
                <a:gd name="T31" fmla="*/ 0 h 48"/>
                <a:gd name="T32" fmla="*/ 32 w 49"/>
                <a:gd name="T33" fmla="*/ 0 h 48"/>
                <a:gd name="T34" fmla="*/ 39 w 49"/>
                <a:gd name="T35" fmla="*/ 5 h 48"/>
                <a:gd name="T36" fmla="*/ 43 w 49"/>
                <a:gd name="T37" fmla="*/ 9 h 48"/>
                <a:gd name="T38" fmla="*/ 47 w 49"/>
                <a:gd name="T39" fmla="*/ 18 h 48"/>
                <a:gd name="T40" fmla="*/ 49 w 49"/>
                <a:gd name="T41" fmla="*/ 24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9" h="48">
                  <a:moveTo>
                    <a:pt x="49" y="24"/>
                  </a:moveTo>
                  <a:lnTo>
                    <a:pt x="47" y="33"/>
                  </a:lnTo>
                  <a:lnTo>
                    <a:pt x="43" y="39"/>
                  </a:lnTo>
                  <a:lnTo>
                    <a:pt x="39" y="44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7" y="48"/>
                  </a:lnTo>
                  <a:lnTo>
                    <a:pt x="11" y="44"/>
                  </a:lnTo>
                  <a:lnTo>
                    <a:pt x="5" y="39"/>
                  </a:lnTo>
                  <a:lnTo>
                    <a:pt x="3" y="33"/>
                  </a:lnTo>
                  <a:lnTo>
                    <a:pt x="0" y="24"/>
                  </a:lnTo>
                  <a:lnTo>
                    <a:pt x="3" y="18"/>
                  </a:lnTo>
                  <a:lnTo>
                    <a:pt x="5" y="9"/>
                  </a:lnTo>
                  <a:lnTo>
                    <a:pt x="11" y="5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9" y="5"/>
                  </a:lnTo>
                  <a:lnTo>
                    <a:pt x="43" y="9"/>
                  </a:lnTo>
                  <a:lnTo>
                    <a:pt x="47" y="18"/>
                  </a:lnTo>
                  <a:lnTo>
                    <a:pt x="49" y="2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13" name="Freeform 11">
              <a:extLst>
                <a:ext uri="{FF2B5EF4-FFF2-40B4-BE49-F238E27FC236}">
                  <a16:creationId xmlns:a16="http://schemas.microsoft.com/office/drawing/2014/main" id="{8522D73A-DD89-4AD6-87B7-CFC642EC7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" y="2674"/>
              <a:ext cx="49" cy="48"/>
            </a:xfrm>
            <a:custGeom>
              <a:avLst/>
              <a:gdLst>
                <a:gd name="T0" fmla="*/ 49 w 49"/>
                <a:gd name="T1" fmla="*/ 24 h 48"/>
                <a:gd name="T2" fmla="*/ 47 w 49"/>
                <a:gd name="T3" fmla="*/ 33 h 48"/>
                <a:gd name="T4" fmla="*/ 43 w 49"/>
                <a:gd name="T5" fmla="*/ 39 h 48"/>
                <a:gd name="T6" fmla="*/ 39 w 49"/>
                <a:gd name="T7" fmla="*/ 43 h 48"/>
                <a:gd name="T8" fmla="*/ 32 w 49"/>
                <a:gd name="T9" fmla="*/ 48 h 48"/>
                <a:gd name="T10" fmla="*/ 24 w 49"/>
                <a:gd name="T11" fmla="*/ 48 h 48"/>
                <a:gd name="T12" fmla="*/ 17 w 49"/>
                <a:gd name="T13" fmla="*/ 48 h 48"/>
                <a:gd name="T14" fmla="*/ 11 w 49"/>
                <a:gd name="T15" fmla="*/ 43 h 48"/>
                <a:gd name="T16" fmla="*/ 5 w 49"/>
                <a:gd name="T17" fmla="*/ 39 h 48"/>
                <a:gd name="T18" fmla="*/ 3 w 49"/>
                <a:gd name="T19" fmla="*/ 33 h 48"/>
                <a:gd name="T20" fmla="*/ 0 w 49"/>
                <a:gd name="T21" fmla="*/ 24 h 48"/>
                <a:gd name="T22" fmla="*/ 3 w 49"/>
                <a:gd name="T23" fmla="*/ 15 h 48"/>
                <a:gd name="T24" fmla="*/ 5 w 49"/>
                <a:gd name="T25" fmla="*/ 9 h 48"/>
                <a:gd name="T26" fmla="*/ 11 w 49"/>
                <a:gd name="T27" fmla="*/ 4 h 48"/>
                <a:gd name="T28" fmla="*/ 17 w 49"/>
                <a:gd name="T29" fmla="*/ 0 h 48"/>
                <a:gd name="T30" fmla="*/ 24 w 49"/>
                <a:gd name="T31" fmla="*/ 0 h 48"/>
                <a:gd name="T32" fmla="*/ 32 w 49"/>
                <a:gd name="T33" fmla="*/ 0 h 48"/>
                <a:gd name="T34" fmla="*/ 39 w 49"/>
                <a:gd name="T35" fmla="*/ 4 h 48"/>
                <a:gd name="T36" fmla="*/ 43 w 49"/>
                <a:gd name="T37" fmla="*/ 9 h 48"/>
                <a:gd name="T38" fmla="*/ 47 w 49"/>
                <a:gd name="T39" fmla="*/ 15 h 48"/>
                <a:gd name="T40" fmla="*/ 49 w 49"/>
                <a:gd name="T41" fmla="*/ 24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9" h="48">
                  <a:moveTo>
                    <a:pt x="49" y="24"/>
                  </a:moveTo>
                  <a:lnTo>
                    <a:pt x="47" y="33"/>
                  </a:lnTo>
                  <a:lnTo>
                    <a:pt x="43" y="39"/>
                  </a:lnTo>
                  <a:lnTo>
                    <a:pt x="39" y="43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7" y="48"/>
                  </a:lnTo>
                  <a:lnTo>
                    <a:pt x="11" y="43"/>
                  </a:lnTo>
                  <a:lnTo>
                    <a:pt x="5" y="39"/>
                  </a:lnTo>
                  <a:lnTo>
                    <a:pt x="3" y="33"/>
                  </a:lnTo>
                  <a:lnTo>
                    <a:pt x="0" y="24"/>
                  </a:lnTo>
                  <a:lnTo>
                    <a:pt x="3" y="15"/>
                  </a:lnTo>
                  <a:lnTo>
                    <a:pt x="5" y="9"/>
                  </a:lnTo>
                  <a:lnTo>
                    <a:pt x="11" y="4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9" y="4"/>
                  </a:lnTo>
                  <a:lnTo>
                    <a:pt x="43" y="9"/>
                  </a:lnTo>
                  <a:lnTo>
                    <a:pt x="47" y="15"/>
                  </a:lnTo>
                  <a:lnTo>
                    <a:pt x="49" y="24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714" name="Freeform 12">
              <a:extLst>
                <a:ext uri="{FF2B5EF4-FFF2-40B4-BE49-F238E27FC236}">
                  <a16:creationId xmlns:a16="http://schemas.microsoft.com/office/drawing/2014/main" id="{BB3BD16A-A51E-4612-B9CC-63417B818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" y="2674"/>
              <a:ext cx="49" cy="48"/>
            </a:xfrm>
            <a:custGeom>
              <a:avLst/>
              <a:gdLst>
                <a:gd name="T0" fmla="*/ 49 w 49"/>
                <a:gd name="T1" fmla="*/ 24 h 48"/>
                <a:gd name="T2" fmla="*/ 47 w 49"/>
                <a:gd name="T3" fmla="*/ 33 h 48"/>
                <a:gd name="T4" fmla="*/ 43 w 49"/>
                <a:gd name="T5" fmla="*/ 39 h 48"/>
                <a:gd name="T6" fmla="*/ 39 w 49"/>
                <a:gd name="T7" fmla="*/ 43 h 48"/>
                <a:gd name="T8" fmla="*/ 32 w 49"/>
                <a:gd name="T9" fmla="*/ 48 h 48"/>
                <a:gd name="T10" fmla="*/ 24 w 49"/>
                <a:gd name="T11" fmla="*/ 48 h 48"/>
                <a:gd name="T12" fmla="*/ 17 w 49"/>
                <a:gd name="T13" fmla="*/ 48 h 48"/>
                <a:gd name="T14" fmla="*/ 11 w 49"/>
                <a:gd name="T15" fmla="*/ 43 h 48"/>
                <a:gd name="T16" fmla="*/ 5 w 49"/>
                <a:gd name="T17" fmla="*/ 39 h 48"/>
                <a:gd name="T18" fmla="*/ 3 w 49"/>
                <a:gd name="T19" fmla="*/ 33 h 48"/>
                <a:gd name="T20" fmla="*/ 0 w 49"/>
                <a:gd name="T21" fmla="*/ 24 h 48"/>
                <a:gd name="T22" fmla="*/ 3 w 49"/>
                <a:gd name="T23" fmla="*/ 15 h 48"/>
                <a:gd name="T24" fmla="*/ 5 w 49"/>
                <a:gd name="T25" fmla="*/ 9 h 48"/>
                <a:gd name="T26" fmla="*/ 11 w 49"/>
                <a:gd name="T27" fmla="*/ 4 h 48"/>
                <a:gd name="T28" fmla="*/ 17 w 49"/>
                <a:gd name="T29" fmla="*/ 0 h 48"/>
                <a:gd name="T30" fmla="*/ 24 w 49"/>
                <a:gd name="T31" fmla="*/ 0 h 48"/>
                <a:gd name="T32" fmla="*/ 32 w 49"/>
                <a:gd name="T33" fmla="*/ 0 h 48"/>
                <a:gd name="T34" fmla="*/ 39 w 49"/>
                <a:gd name="T35" fmla="*/ 4 h 48"/>
                <a:gd name="T36" fmla="*/ 43 w 49"/>
                <a:gd name="T37" fmla="*/ 9 h 48"/>
                <a:gd name="T38" fmla="*/ 47 w 49"/>
                <a:gd name="T39" fmla="*/ 15 h 48"/>
                <a:gd name="T40" fmla="*/ 49 w 49"/>
                <a:gd name="T41" fmla="*/ 24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9" h="48">
                  <a:moveTo>
                    <a:pt x="49" y="24"/>
                  </a:moveTo>
                  <a:lnTo>
                    <a:pt x="47" y="33"/>
                  </a:lnTo>
                  <a:lnTo>
                    <a:pt x="43" y="39"/>
                  </a:lnTo>
                  <a:lnTo>
                    <a:pt x="39" y="43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7" y="48"/>
                  </a:lnTo>
                  <a:lnTo>
                    <a:pt x="11" y="43"/>
                  </a:lnTo>
                  <a:lnTo>
                    <a:pt x="5" y="39"/>
                  </a:lnTo>
                  <a:lnTo>
                    <a:pt x="3" y="33"/>
                  </a:lnTo>
                  <a:lnTo>
                    <a:pt x="0" y="24"/>
                  </a:lnTo>
                  <a:lnTo>
                    <a:pt x="3" y="15"/>
                  </a:lnTo>
                  <a:lnTo>
                    <a:pt x="5" y="9"/>
                  </a:lnTo>
                  <a:lnTo>
                    <a:pt x="11" y="4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9" y="4"/>
                  </a:lnTo>
                  <a:lnTo>
                    <a:pt x="43" y="9"/>
                  </a:lnTo>
                  <a:lnTo>
                    <a:pt x="47" y="15"/>
                  </a:lnTo>
                  <a:lnTo>
                    <a:pt x="49" y="2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15" name="Freeform 13">
              <a:extLst>
                <a:ext uri="{FF2B5EF4-FFF2-40B4-BE49-F238E27FC236}">
                  <a16:creationId xmlns:a16="http://schemas.microsoft.com/office/drawing/2014/main" id="{3492ADF0-FB6C-4EDE-B4EF-426E6067F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" y="2771"/>
              <a:ext cx="47" cy="50"/>
            </a:xfrm>
            <a:custGeom>
              <a:avLst/>
              <a:gdLst>
                <a:gd name="T0" fmla="*/ 47 w 47"/>
                <a:gd name="T1" fmla="*/ 24 h 50"/>
                <a:gd name="T2" fmla="*/ 47 w 47"/>
                <a:gd name="T3" fmla="*/ 33 h 50"/>
                <a:gd name="T4" fmla="*/ 43 w 47"/>
                <a:gd name="T5" fmla="*/ 39 h 50"/>
                <a:gd name="T6" fmla="*/ 38 w 47"/>
                <a:gd name="T7" fmla="*/ 46 h 50"/>
                <a:gd name="T8" fmla="*/ 32 w 47"/>
                <a:gd name="T9" fmla="*/ 48 h 50"/>
                <a:gd name="T10" fmla="*/ 24 w 47"/>
                <a:gd name="T11" fmla="*/ 50 h 50"/>
                <a:gd name="T12" fmla="*/ 15 w 47"/>
                <a:gd name="T13" fmla="*/ 48 h 50"/>
                <a:gd name="T14" fmla="*/ 9 w 47"/>
                <a:gd name="T15" fmla="*/ 46 h 50"/>
                <a:gd name="T16" fmla="*/ 4 w 47"/>
                <a:gd name="T17" fmla="*/ 39 h 50"/>
                <a:gd name="T18" fmla="*/ 0 w 47"/>
                <a:gd name="T19" fmla="*/ 33 h 50"/>
                <a:gd name="T20" fmla="*/ 0 w 47"/>
                <a:gd name="T21" fmla="*/ 24 h 50"/>
                <a:gd name="T22" fmla="*/ 0 w 47"/>
                <a:gd name="T23" fmla="*/ 18 h 50"/>
                <a:gd name="T24" fmla="*/ 4 w 47"/>
                <a:gd name="T25" fmla="*/ 11 h 50"/>
                <a:gd name="T26" fmla="*/ 9 w 47"/>
                <a:gd name="T27" fmla="*/ 5 h 50"/>
                <a:gd name="T28" fmla="*/ 15 w 47"/>
                <a:gd name="T29" fmla="*/ 2 h 50"/>
                <a:gd name="T30" fmla="*/ 24 w 47"/>
                <a:gd name="T31" fmla="*/ 0 h 50"/>
                <a:gd name="T32" fmla="*/ 32 w 47"/>
                <a:gd name="T33" fmla="*/ 2 h 50"/>
                <a:gd name="T34" fmla="*/ 38 w 47"/>
                <a:gd name="T35" fmla="*/ 5 h 50"/>
                <a:gd name="T36" fmla="*/ 43 w 47"/>
                <a:gd name="T37" fmla="*/ 11 h 50"/>
                <a:gd name="T38" fmla="*/ 47 w 47"/>
                <a:gd name="T39" fmla="*/ 18 h 50"/>
                <a:gd name="T40" fmla="*/ 47 w 47"/>
                <a:gd name="T41" fmla="*/ 24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7" h="50">
                  <a:moveTo>
                    <a:pt x="47" y="24"/>
                  </a:moveTo>
                  <a:lnTo>
                    <a:pt x="47" y="33"/>
                  </a:lnTo>
                  <a:lnTo>
                    <a:pt x="43" y="39"/>
                  </a:lnTo>
                  <a:lnTo>
                    <a:pt x="38" y="46"/>
                  </a:lnTo>
                  <a:lnTo>
                    <a:pt x="32" y="48"/>
                  </a:lnTo>
                  <a:lnTo>
                    <a:pt x="24" y="50"/>
                  </a:lnTo>
                  <a:lnTo>
                    <a:pt x="15" y="48"/>
                  </a:lnTo>
                  <a:lnTo>
                    <a:pt x="9" y="46"/>
                  </a:lnTo>
                  <a:lnTo>
                    <a:pt x="4" y="39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4" y="11"/>
                  </a:lnTo>
                  <a:lnTo>
                    <a:pt x="9" y="5"/>
                  </a:lnTo>
                  <a:lnTo>
                    <a:pt x="15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8" y="5"/>
                  </a:lnTo>
                  <a:lnTo>
                    <a:pt x="43" y="11"/>
                  </a:lnTo>
                  <a:lnTo>
                    <a:pt x="47" y="18"/>
                  </a:lnTo>
                  <a:lnTo>
                    <a:pt x="47" y="24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716" name="Freeform 14">
              <a:extLst>
                <a:ext uri="{FF2B5EF4-FFF2-40B4-BE49-F238E27FC236}">
                  <a16:creationId xmlns:a16="http://schemas.microsoft.com/office/drawing/2014/main" id="{232443CA-7657-4568-B07E-429738A49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" y="2771"/>
              <a:ext cx="47" cy="50"/>
            </a:xfrm>
            <a:custGeom>
              <a:avLst/>
              <a:gdLst>
                <a:gd name="T0" fmla="*/ 47 w 47"/>
                <a:gd name="T1" fmla="*/ 24 h 50"/>
                <a:gd name="T2" fmla="*/ 47 w 47"/>
                <a:gd name="T3" fmla="*/ 33 h 50"/>
                <a:gd name="T4" fmla="*/ 43 w 47"/>
                <a:gd name="T5" fmla="*/ 39 h 50"/>
                <a:gd name="T6" fmla="*/ 38 w 47"/>
                <a:gd name="T7" fmla="*/ 46 h 50"/>
                <a:gd name="T8" fmla="*/ 32 w 47"/>
                <a:gd name="T9" fmla="*/ 48 h 50"/>
                <a:gd name="T10" fmla="*/ 24 w 47"/>
                <a:gd name="T11" fmla="*/ 50 h 50"/>
                <a:gd name="T12" fmla="*/ 15 w 47"/>
                <a:gd name="T13" fmla="*/ 48 h 50"/>
                <a:gd name="T14" fmla="*/ 9 w 47"/>
                <a:gd name="T15" fmla="*/ 46 h 50"/>
                <a:gd name="T16" fmla="*/ 4 w 47"/>
                <a:gd name="T17" fmla="*/ 39 h 50"/>
                <a:gd name="T18" fmla="*/ 0 w 47"/>
                <a:gd name="T19" fmla="*/ 33 h 50"/>
                <a:gd name="T20" fmla="*/ 0 w 47"/>
                <a:gd name="T21" fmla="*/ 24 h 50"/>
                <a:gd name="T22" fmla="*/ 0 w 47"/>
                <a:gd name="T23" fmla="*/ 18 h 50"/>
                <a:gd name="T24" fmla="*/ 4 w 47"/>
                <a:gd name="T25" fmla="*/ 11 h 50"/>
                <a:gd name="T26" fmla="*/ 9 w 47"/>
                <a:gd name="T27" fmla="*/ 5 h 50"/>
                <a:gd name="T28" fmla="*/ 15 w 47"/>
                <a:gd name="T29" fmla="*/ 2 h 50"/>
                <a:gd name="T30" fmla="*/ 24 w 47"/>
                <a:gd name="T31" fmla="*/ 0 h 50"/>
                <a:gd name="T32" fmla="*/ 32 w 47"/>
                <a:gd name="T33" fmla="*/ 2 h 50"/>
                <a:gd name="T34" fmla="*/ 38 w 47"/>
                <a:gd name="T35" fmla="*/ 5 h 50"/>
                <a:gd name="T36" fmla="*/ 43 w 47"/>
                <a:gd name="T37" fmla="*/ 11 h 50"/>
                <a:gd name="T38" fmla="*/ 47 w 47"/>
                <a:gd name="T39" fmla="*/ 18 h 50"/>
                <a:gd name="T40" fmla="*/ 47 w 47"/>
                <a:gd name="T41" fmla="*/ 24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7" h="50">
                  <a:moveTo>
                    <a:pt x="47" y="24"/>
                  </a:moveTo>
                  <a:lnTo>
                    <a:pt x="47" y="33"/>
                  </a:lnTo>
                  <a:lnTo>
                    <a:pt x="43" y="39"/>
                  </a:lnTo>
                  <a:lnTo>
                    <a:pt x="38" y="46"/>
                  </a:lnTo>
                  <a:lnTo>
                    <a:pt x="32" y="48"/>
                  </a:lnTo>
                  <a:lnTo>
                    <a:pt x="24" y="50"/>
                  </a:lnTo>
                  <a:lnTo>
                    <a:pt x="15" y="48"/>
                  </a:lnTo>
                  <a:lnTo>
                    <a:pt x="9" y="46"/>
                  </a:lnTo>
                  <a:lnTo>
                    <a:pt x="4" y="39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4" y="11"/>
                  </a:lnTo>
                  <a:lnTo>
                    <a:pt x="9" y="5"/>
                  </a:lnTo>
                  <a:lnTo>
                    <a:pt x="15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8" y="5"/>
                  </a:lnTo>
                  <a:lnTo>
                    <a:pt x="43" y="11"/>
                  </a:lnTo>
                  <a:lnTo>
                    <a:pt x="47" y="18"/>
                  </a:lnTo>
                  <a:lnTo>
                    <a:pt x="47" y="2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17" name="Freeform 15">
              <a:extLst>
                <a:ext uri="{FF2B5EF4-FFF2-40B4-BE49-F238E27FC236}">
                  <a16:creationId xmlns:a16="http://schemas.microsoft.com/office/drawing/2014/main" id="{C6EAB40B-EBAE-4872-9428-B59F381C4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" y="2601"/>
              <a:ext cx="48" cy="47"/>
            </a:xfrm>
            <a:custGeom>
              <a:avLst/>
              <a:gdLst>
                <a:gd name="T0" fmla="*/ 48 w 48"/>
                <a:gd name="T1" fmla="*/ 23 h 47"/>
                <a:gd name="T2" fmla="*/ 46 w 48"/>
                <a:gd name="T3" fmla="*/ 32 h 47"/>
                <a:gd name="T4" fmla="*/ 42 w 48"/>
                <a:gd name="T5" fmla="*/ 39 h 47"/>
                <a:gd name="T6" fmla="*/ 38 w 48"/>
                <a:gd name="T7" fmla="*/ 43 h 47"/>
                <a:gd name="T8" fmla="*/ 31 w 48"/>
                <a:gd name="T9" fmla="*/ 47 h 47"/>
                <a:gd name="T10" fmla="*/ 23 w 48"/>
                <a:gd name="T11" fmla="*/ 47 h 47"/>
                <a:gd name="T12" fmla="*/ 17 w 48"/>
                <a:gd name="T13" fmla="*/ 47 h 47"/>
                <a:gd name="T14" fmla="*/ 10 w 48"/>
                <a:gd name="T15" fmla="*/ 43 h 47"/>
                <a:gd name="T16" fmla="*/ 4 w 48"/>
                <a:gd name="T17" fmla="*/ 39 h 47"/>
                <a:gd name="T18" fmla="*/ 2 w 48"/>
                <a:gd name="T19" fmla="*/ 32 h 47"/>
                <a:gd name="T20" fmla="*/ 0 w 48"/>
                <a:gd name="T21" fmla="*/ 23 h 47"/>
                <a:gd name="T22" fmla="*/ 2 w 48"/>
                <a:gd name="T23" fmla="*/ 15 h 47"/>
                <a:gd name="T24" fmla="*/ 4 w 48"/>
                <a:gd name="T25" fmla="*/ 8 h 47"/>
                <a:gd name="T26" fmla="*/ 10 w 48"/>
                <a:gd name="T27" fmla="*/ 4 h 47"/>
                <a:gd name="T28" fmla="*/ 17 w 48"/>
                <a:gd name="T29" fmla="*/ 0 h 47"/>
                <a:gd name="T30" fmla="*/ 23 w 48"/>
                <a:gd name="T31" fmla="*/ 0 h 47"/>
                <a:gd name="T32" fmla="*/ 31 w 48"/>
                <a:gd name="T33" fmla="*/ 0 h 47"/>
                <a:gd name="T34" fmla="*/ 38 w 48"/>
                <a:gd name="T35" fmla="*/ 4 h 47"/>
                <a:gd name="T36" fmla="*/ 42 w 48"/>
                <a:gd name="T37" fmla="*/ 8 h 47"/>
                <a:gd name="T38" fmla="*/ 46 w 48"/>
                <a:gd name="T39" fmla="*/ 15 h 47"/>
                <a:gd name="T40" fmla="*/ 48 w 48"/>
                <a:gd name="T41" fmla="*/ 23 h 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" h="47">
                  <a:moveTo>
                    <a:pt x="48" y="23"/>
                  </a:moveTo>
                  <a:lnTo>
                    <a:pt x="46" y="32"/>
                  </a:lnTo>
                  <a:lnTo>
                    <a:pt x="42" y="39"/>
                  </a:lnTo>
                  <a:lnTo>
                    <a:pt x="38" y="43"/>
                  </a:lnTo>
                  <a:lnTo>
                    <a:pt x="31" y="47"/>
                  </a:lnTo>
                  <a:lnTo>
                    <a:pt x="23" y="47"/>
                  </a:lnTo>
                  <a:lnTo>
                    <a:pt x="17" y="47"/>
                  </a:lnTo>
                  <a:lnTo>
                    <a:pt x="10" y="43"/>
                  </a:lnTo>
                  <a:lnTo>
                    <a:pt x="4" y="39"/>
                  </a:lnTo>
                  <a:lnTo>
                    <a:pt x="2" y="32"/>
                  </a:lnTo>
                  <a:lnTo>
                    <a:pt x="0" y="23"/>
                  </a:lnTo>
                  <a:lnTo>
                    <a:pt x="2" y="15"/>
                  </a:lnTo>
                  <a:lnTo>
                    <a:pt x="4" y="8"/>
                  </a:lnTo>
                  <a:lnTo>
                    <a:pt x="10" y="4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38" y="4"/>
                  </a:lnTo>
                  <a:lnTo>
                    <a:pt x="42" y="8"/>
                  </a:lnTo>
                  <a:lnTo>
                    <a:pt x="46" y="15"/>
                  </a:lnTo>
                  <a:lnTo>
                    <a:pt x="48" y="23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718" name="Freeform 16">
              <a:extLst>
                <a:ext uri="{FF2B5EF4-FFF2-40B4-BE49-F238E27FC236}">
                  <a16:creationId xmlns:a16="http://schemas.microsoft.com/office/drawing/2014/main" id="{F71D22D2-1719-4077-B867-154008A9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" y="2601"/>
              <a:ext cx="48" cy="47"/>
            </a:xfrm>
            <a:custGeom>
              <a:avLst/>
              <a:gdLst>
                <a:gd name="T0" fmla="*/ 48 w 48"/>
                <a:gd name="T1" fmla="*/ 23 h 47"/>
                <a:gd name="T2" fmla="*/ 46 w 48"/>
                <a:gd name="T3" fmla="*/ 32 h 47"/>
                <a:gd name="T4" fmla="*/ 42 w 48"/>
                <a:gd name="T5" fmla="*/ 39 h 47"/>
                <a:gd name="T6" fmla="*/ 38 w 48"/>
                <a:gd name="T7" fmla="*/ 43 h 47"/>
                <a:gd name="T8" fmla="*/ 31 w 48"/>
                <a:gd name="T9" fmla="*/ 47 h 47"/>
                <a:gd name="T10" fmla="*/ 23 w 48"/>
                <a:gd name="T11" fmla="*/ 47 h 47"/>
                <a:gd name="T12" fmla="*/ 17 w 48"/>
                <a:gd name="T13" fmla="*/ 47 h 47"/>
                <a:gd name="T14" fmla="*/ 10 w 48"/>
                <a:gd name="T15" fmla="*/ 43 h 47"/>
                <a:gd name="T16" fmla="*/ 4 w 48"/>
                <a:gd name="T17" fmla="*/ 39 h 47"/>
                <a:gd name="T18" fmla="*/ 2 w 48"/>
                <a:gd name="T19" fmla="*/ 32 h 47"/>
                <a:gd name="T20" fmla="*/ 0 w 48"/>
                <a:gd name="T21" fmla="*/ 23 h 47"/>
                <a:gd name="T22" fmla="*/ 2 w 48"/>
                <a:gd name="T23" fmla="*/ 15 h 47"/>
                <a:gd name="T24" fmla="*/ 4 w 48"/>
                <a:gd name="T25" fmla="*/ 8 h 47"/>
                <a:gd name="T26" fmla="*/ 10 w 48"/>
                <a:gd name="T27" fmla="*/ 4 h 47"/>
                <a:gd name="T28" fmla="*/ 17 w 48"/>
                <a:gd name="T29" fmla="*/ 0 h 47"/>
                <a:gd name="T30" fmla="*/ 23 w 48"/>
                <a:gd name="T31" fmla="*/ 0 h 47"/>
                <a:gd name="T32" fmla="*/ 31 w 48"/>
                <a:gd name="T33" fmla="*/ 0 h 47"/>
                <a:gd name="T34" fmla="*/ 38 w 48"/>
                <a:gd name="T35" fmla="*/ 4 h 47"/>
                <a:gd name="T36" fmla="*/ 42 w 48"/>
                <a:gd name="T37" fmla="*/ 8 h 47"/>
                <a:gd name="T38" fmla="*/ 46 w 48"/>
                <a:gd name="T39" fmla="*/ 15 h 47"/>
                <a:gd name="T40" fmla="*/ 48 w 48"/>
                <a:gd name="T41" fmla="*/ 23 h 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" h="47">
                  <a:moveTo>
                    <a:pt x="48" y="23"/>
                  </a:moveTo>
                  <a:lnTo>
                    <a:pt x="46" y="32"/>
                  </a:lnTo>
                  <a:lnTo>
                    <a:pt x="42" y="39"/>
                  </a:lnTo>
                  <a:lnTo>
                    <a:pt x="38" y="43"/>
                  </a:lnTo>
                  <a:lnTo>
                    <a:pt x="31" y="47"/>
                  </a:lnTo>
                  <a:lnTo>
                    <a:pt x="23" y="47"/>
                  </a:lnTo>
                  <a:lnTo>
                    <a:pt x="17" y="47"/>
                  </a:lnTo>
                  <a:lnTo>
                    <a:pt x="10" y="43"/>
                  </a:lnTo>
                  <a:lnTo>
                    <a:pt x="4" y="39"/>
                  </a:lnTo>
                  <a:lnTo>
                    <a:pt x="2" y="32"/>
                  </a:lnTo>
                  <a:lnTo>
                    <a:pt x="0" y="23"/>
                  </a:lnTo>
                  <a:lnTo>
                    <a:pt x="2" y="15"/>
                  </a:lnTo>
                  <a:lnTo>
                    <a:pt x="4" y="8"/>
                  </a:lnTo>
                  <a:lnTo>
                    <a:pt x="10" y="4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38" y="4"/>
                  </a:lnTo>
                  <a:lnTo>
                    <a:pt x="42" y="8"/>
                  </a:lnTo>
                  <a:lnTo>
                    <a:pt x="46" y="15"/>
                  </a:lnTo>
                  <a:lnTo>
                    <a:pt x="48" y="2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19" name="Freeform 17">
              <a:extLst>
                <a:ext uri="{FF2B5EF4-FFF2-40B4-BE49-F238E27FC236}">
                  <a16:creationId xmlns:a16="http://schemas.microsoft.com/office/drawing/2014/main" id="{143D5D09-07B3-4076-AFE7-599660CD0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" y="2648"/>
              <a:ext cx="49" cy="50"/>
            </a:xfrm>
            <a:custGeom>
              <a:avLst/>
              <a:gdLst>
                <a:gd name="T0" fmla="*/ 49 w 49"/>
                <a:gd name="T1" fmla="*/ 26 h 50"/>
                <a:gd name="T2" fmla="*/ 46 w 49"/>
                <a:gd name="T3" fmla="*/ 33 h 50"/>
                <a:gd name="T4" fmla="*/ 44 w 49"/>
                <a:gd name="T5" fmla="*/ 39 h 50"/>
                <a:gd name="T6" fmla="*/ 38 w 49"/>
                <a:gd name="T7" fmla="*/ 46 h 50"/>
                <a:gd name="T8" fmla="*/ 32 w 49"/>
                <a:gd name="T9" fmla="*/ 50 h 50"/>
                <a:gd name="T10" fmla="*/ 23 w 49"/>
                <a:gd name="T11" fmla="*/ 50 h 50"/>
                <a:gd name="T12" fmla="*/ 17 w 49"/>
                <a:gd name="T13" fmla="*/ 50 h 50"/>
                <a:gd name="T14" fmla="*/ 10 w 49"/>
                <a:gd name="T15" fmla="*/ 46 h 50"/>
                <a:gd name="T16" fmla="*/ 4 w 49"/>
                <a:gd name="T17" fmla="*/ 39 h 50"/>
                <a:gd name="T18" fmla="*/ 2 w 49"/>
                <a:gd name="T19" fmla="*/ 33 h 50"/>
                <a:gd name="T20" fmla="*/ 0 w 49"/>
                <a:gd name="T21" fmla="*/ 26 h 50"/>
                <a:gd name="T22" fmla="*/ 2 w 49"/>
                <a:gd name="T23" fmla="*/ 17 h 50"/>
                <a:gd name="T24" fmla="*/ 4 w 49"/>
                <a:gd name="T25" fmla="*/ 11 h 50"/>
                <a:gd name="T26" fmla="*/ 10 w 49"/>
                <a:gd name="T27" fmla="*/ 7 h 50"/>
                <a:gd name="T28" fmla="*/ 17 w 49"/>
                <a:gd name="T29" fmla="*/ 2 h 50"/>
                <a:gd name="T30" fmla="*/ 23 w 49"/>
                <a:gd name="T31" fmla="*/ 0 h 50"/>
                <a:gd name="T32" fmla="*/ 32 w 49"/>
                <a:gd name="T33" fmla="*/ 2 h 50"/>
                <a:gd name="T34" fmla="*/ 38 w 49"/>
                <a:gd name="T35" fmla="*/ 7 h 50"/>
                <a:gd name="T36" fmla="*/ 44 w 49"/>
                <a:gd name="T37" fmla="*/ 11 h 50"/>
                <a:gd name="T38" fmla="*/ 46 w 49"/>
                <a:gd name="T39" fmla="*/ 17 h 50"/>
                <a:gd name="T40" fmla="*/ 49 w 49"/>
                <a:gd name="T41" fmla="*/ 26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9" h="50">
                  <a:moveTo>
                    <a:pt x="49" y="26"/>
                  </a:moveTo>
                  <a:lnTo>
                    <a:pt x="46" y="33"/>
                  </a:lnTo>
                  <a:lnTo>
                    <a:pt x="44" y="39"/>
                  </a:lnTo>
                  <a:lnTo>
                    <a:pt x="38" y="46"/>
                  </a:lnTo>
                  <a:lnTo>
                    <a:pt x="32" y="50"/>
                  </a:lnTo>
                  <a:lnTo>
                    <a:pt x="23" y="50"/>
                  </a:lnTo>
                  <a:lnTo>
                    <a:pt x="17" y="50"/>
                  </a:lnTo>
                  <a:lnTo>
                    <a:pt x="10" y="46"/>
                  </a:lnTo>
                  <a:lnTo>
                    <a:pt x="4" y="39"/>
                  </a:lnTo>
                  <a:lnTo>
                    <a:pt x="2" y="33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4" y="11"/>
                  </a:lnTo>
                  <a:lnTo>
                    <a:pt x="10" y="7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2" y="2"/>
                  </a:lnTo>
                  <a:lnTo>
                    <a:pt x="38" y="7"/>
                  </a:lnTo>
                  <a:lnTo>
                    <a:pt x="44" y="11"/>
                  </a:lnTo>
                  <a:lnTo>
                    <a:pt x="46" y="17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720" name="Freeform 18">
              <a:extLst>
                <a:ext uri="{FF2B5EF4-FFF2-40B4-BE49-F238E27FC236}">
                  <a16:creationId xmlns:a16="http://schemas.microsoft.com/office/drawing/2014/main" id="{E2B0AE2B-82A0-4244-A474-903E91713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" y="2648"/>
              <a:ext cx="49" cy="50"/>
            </a:xfrm>
            <a:custGeom>
              <a:avLst/>
              <a:gdLst>
                <a:gd name="T0" fmla="*/ 49 w 49"/>
                <a:gd name="T1" fmla="*/ 26 h 50"/>
                <a:gd name="T2" fmla="*/ 46 w 49"/>
                <a:gd name="T3" fmla="*/ 33 h 50"/>
                <a:gd name="T4" fmla="*/ 44 w 49"/>
                <a:gd name="T5" fmla="*/ 39 h 50"/>
                <a:gd name="T6" fmla="*/ 38 w 49"/>
                <a:gd name="T7" fmla="*/ 46 h 50"/>
                <a:gd name="T8" fmla="*/ 32 w 49"/>
                <a:gd name="T9" fmla="*/ 50 h 50"/>
                <a:gd name="T10" fmla="*/ 23 w 49"/>
                <a:gd name="T11" fmla="*/ 50 h 50"/>
                <a:gd name="T12" fmla="*/ 17 w 49"/>
                <a:gd name="T13" fmla="*/ 50 h 50"/>
                <a:gd name="T14" fmla="*/ 10 w 49"/>
                <a:gd name="T15" fmla="*/ 46 h 50"/>
                <a:gd name="T16" fmla="*/ 4 w 49"/>
                <a:gd name="T17" fmla="*/ 39 h 50"/>
                <a:gd name="T18" fmla="*/ 2 w 49"/>
                <a:gd name="T19" fmla="*/ 33 h 50"/>
                <a:gd name="T20" fmla="*/ 0 w 49"/>
                <a:gd name="T21" fmla="*/ 26 h 50"/>
                <a:gd name="T22" fmla="*/ 2 w 49"/>
                <a:gd name="T23" fmla="*/ 17 h 50"/>
                <a:gd name="T24" fmla="*/ 4 w 49"/>
                <a:gd name="T25" fmla="*/ 11 h 50"/>
                <a:gd name="T26" fmla="*/ 10 w 49"/>
                <a:gd name="T27" fmla="*/ 7 h 50"/>
                <a:gd name="T28" fmla="*/ 17 w 49"/>
                <a:gd name="T29" fmla="*/ 2 h 50"/>
                <a:gd name="T30" fmla="*/ 23 w 49"/>
                <a:gd name="T31" fmla="*/ 0 h 50"/>
                <a:gd name="T32" fmla="*/ 32 w 49"/>
                <a:gd name="T33" fmla="*/ 2 h 50"/>
                <a:gd name="T34" fmla="*/ 38 w 49"/>
                <a:gd name="T35" fmla="*/ 7 h 50"/>
                <a:gd name="T36" fmla="*/ 44 w 49"/>
                <a:gd name="T37" fmla="*/ 11 h 50"/>
                <a:gd name="T38" fmla="*/ 46 w 49"/>
                <a:gd name="T39" fmla="*/ 17 h 50"/>
                <a:gd name="T40" fmla="*/ 49 w 49"/>
                <a:gd name="T41" fmla="*/ 26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9" h="50">
                  <a:moveTo>
                    <a:pt x="49" y="26"/>
                  </a:moveTo>
                  <a:lnTo>
                    <a:pt x="46" y="33"/>
                  </a:lnTo>
                  <a:lnTo>
                    <a:pt x="44" y="39"/>
                  </a:lnTo>
                  <a:lnTo>
                    <a:pt x="38" y="46"/>
                  </a:lnTo>
                  <a:lnTo>
                    <a:pt x="32" y="50"/>
                  </a:lnTo>
                  <a:lnTo>
                    <a:pt x="23" y="50"/>
                  </a:lnTo>
                  <a:lnTo>
                    <a:pt x="17" y="50"/>
                  </a:lnTo>
                  <a:lnTo>
                    <a:pt x="10" y="46"/>
                  </a:lnTo>
                  <a:lnTo>
                    <a:pt x="4" y="39"/>
                  </a:lnTo>
                  <a:lnTo>
                    <a:pt x="2" y="33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4" y="11"/>
                  </a:lnTo>
                  <a:lnTo>
                    <a:pt x="10" y="7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2" y="2"/>
                  </a:lnTo>
                  <a:lnTo>
                    <a:pt x="38" y="7"/>
                  </a:lnTo>
                  <a:lnTo>
                    <a:pt x="44" y="11"/>
                  </a:lnTo>
                  <a:lnTo>
                    <a:pt x="46" y="17"/>
                  </a:lnTo>
                  <a:lnTo>
                    <a:pt x="49" y="2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21" name="Freeform 19">
              <a:extLst>
                <a:ext uri="{FF2B5EF4-FFF2-40B4-BE49-F238E27FC236}">
                  <a16:creationId xmlns:a16="http://schemas.microsoft.com/office/drawing/2014/main" id="{7B817C5C-C87A-47A0-B007-AC12AEC8C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" y="2551"/>
              <a:ext cx="47" cy="50"/>
            </a:xfrm>
            <a:custGeom>
              <a:avLst/>
              <a:gdLst>
                <a:gd name="T0" fmla="*/ 47 w 47"/>
                <a:gd name="T1" fmla="*/ 24 h 50"/>
                <a:gd name="T2" fmla="*/ 47 w 47"/>
                <a:gd name="T3" fmla="*/ 32 h 50"/>
                <a:gd name="T4" fmla="*/ 43 w 47"/>
                <a:gd name="T5" fmla="*/ 39 h 50"/>
                <a:gd name="T6" fmla="*/ 39 w 47"/>
                <a:gd name="T7" fmla="*/ 45 h 50"/>
                <a:gd name="T8" fmla="*/ 32 w 47"/>
                <a:gd name="T9" fmla="*/ 48 h 50"/>
                <a:gd name="T10" fmla="*/ 24 w 47"/>
                <a:gd name="T11" fmla="*/ 50 h 50"/>
                <a:gd name="T12" fmla="*/ 15 w 47"/>
                <a:gd name="T13" fmla="*/ 48 h 50"/>
                <a:gd name="T14" fmla="*/ 9 w 47"/>
                <a:gd name="T15" fmla="*/ 45 h 50"/>
                <a:gd name="T16" fmla="*/ 5 w 47"/>
                <a:gd name="T17" fmla="*/ 39 h 50"/>
                <a:gd name="T18" fmla="*/ 0 w 47"/>
                <a:gd name="T19" fmla="*/ 32 h 50"/>
                <a:gd name="T20" fmla="*/ 0 w 47"/>
                <a:gd name="T21" fmla="*/ 24 h 50"/>
                <a:gd name="T22" fmla="*/ 0 w 47"/>
                <a:gd name="T23" fmla="*/ 17 h 50"/>
                <a:gd name="T24" fmla="*/ 5 w 47"/>
                <a:gd name="T25" fmla="*/ 11 h 50"/>
                <a:gd name="T26" fmla="*/ 9 w 47"/>
                <a:gd name="T27" fmla="*/ 4 h 50"/>
                <a:gd name="T28" fmla="*/ 15 w 47"/>
                <a:gd name="T29" fmla="*/ 2 h 50"/>
                <a:gd name="T30" fmla="*/ 24 w 47"/>
                <a:gd name="T31" fmla="*/ 0 h 50"/>
                <a:gd name="T32" fmla="*/ 32 w 47"/>
                <a:gd name="T33" fmla="*/ 2 h 50"/>
                <a:gd name="T34" fmla="*/ 39 w 47"/>
                <a:gd name="T35" fmla="*/ 4 h 50"/>
                <a:gd name="T36" fmla="*/ 43 w 47"/>
                <a:gd name="T37" fmla="*/ 11 h 50"/>
                <a:gd name="T38" fmla="*/ 47 w 47"/>
                <a:gd name="T39" fmla="*/ 17 h 50"/>
                <a:gd name="T40" fmla="*/ 47 w 47"/>
                <a:gd name="T41" fmla="*/ 24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7" h="50">
                  <a:moveTo>
                    <a:pt x="47" y="24"/>
                  </a:moveTo>
                  <a:lnTo>
                    <a:pt x="47" y="32"/>
                  </a:lnTo>
                  <a:lnTo>
                    <a:pt x="43" y="39"/>
                  </a:lnTo>
                  <a:lnTo>
                    <a:pt x="39" y="45"/>
                  </a:lnTo>
                  <a:lnTo>
                    <a:pt x="32" y="48"/>
                  </a:lnTo>
                  <a:lnTo>
                    <a:pt x="24" y="50"/>
                  </a:lnTo>
                  <a:lnTo>
                    <a:pt x="15" y="48"/>
                  </a:lnTo>
                  <a:lnTo>
                    <a:pt x="9" y="45"/>
                  </a:lnTo>
                  <a:lnTo>
                    <a:pt x="5" y="39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5" y="11"/>
                  </a:lnTo>
                  <a:lnTo>
                    <a:pt x="9" y="4"/>
                  </a:lnTo>
                  <a:lnTo>
                    <a:pt x="15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9" y="4"/>
                  </a:lnTo>
                  <a:lnTo>
                    <a:pt x="43" y="11"/>
                  </a:lnTo>
                  <a:lnTo>
                    <a:pt x="47" y="17"/>
                  </a:lnTo>
                  <a:lnTo>
                    <a:pt x="47" y="24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722" name="Freeform 20">
              <a:extLst>
                <a:ext uri="{FF2B5EF4-FFF2-40B4-BE49-F238E27FC236}">
                  <a16:creationId xmlns:a16="http://schemas.microsoft.com/office/drawing/2014/main" id="{A853DACC-429D-4C6B-8B46-976D1BD4D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" y="2551"/>
              <a:ext cx="47" cy="50"/>
            </a:xfrm>
            <a:custGeom>
              <a:avLst/>
              <a:gdLst>
                <a:gd name="T0" fmla="*/ 47 w 47"/>
                <a:gd name="T1" fmla="*/ 24 h 50"/>
                <a:gd name="T2" fmla="*/ 47 w 47"/>
                <a:gd name="T3" fmla="*/ 32 h 50"/>
                <a:gd name="T4" fmla="*/ 43 w 47"/>
                <a:gd name="T5" fmla="*/ 39 h 50"/>
                <a:gd name="T6" fmla="*/ 39 w 47"/>
                <a:gd name="T7" fmla="*/ 45 h 50"/>
                <a:gd name="T8" fmla="*/ 32 w 47"/>
                <a:gd name="T9" fmla="*/ 48 h 50"/>
                <a:gd name="T10" fmla="*/ 24 w 47"/>
                <a:gd name="T11" fmla="*/ 50 h 50"/>
                <a:gd name="T12" fmla="*/ 15 w 47"/>
                <a:gd name="T13" fmla="*/ 48 h 50"/>
                <a:gd name="T14" fmla="*/ 9 w 47"/>
                <a:gd name="T15" fmla="*/ 45 h 50"/>
                <a:gd name="T16" fmla="*/ 5 w 47"/>
                <a:gd name="T17" fmla="*/ 39 h 50"/>
                <a:gd name="T18" fmla="*/ 0 w 47"/>
                <a:gd name="T19" fmla="*/ 32 h 50"/>
                <a:gd name="T20" fmla="*/ 0 w 47"/>
                <a:gd name="T21" fmla="*/ 24 h 50"/>
                <a:gd name="T22" fmla="*/ 0 w 47"/>
                <a:gd name="T23" fmla="*/ 17 h 50"/>
                <a:gd name="T24" fmla="*/ 5 w 47"/>
                <a:gd name="T25" fmla="*/ 11 h 50"/>
                <a:gd name="T26" fmla="*/ 9 w 47"/>
                <a:gd name="T27" fmla="*/ 4 h 50"/>
                <a:gd name="T28" fmla="*/ 15 w 47"/>
                <a:gd name="T29" fmla="*/ 2 h 50"/>
                <a:gd name="T30" fmla="*/ 24 w 47"/>
                <a:gd name="T31" fmla="*/ 0 h 50"/>
                <a:gd name="T32" fmla="*/ 32 w 47"/>
                <a:gd name="T33" fmla="*/ 2 h 50"/>
                <a:gd name="T34" fmla="*/ 39 w 47"/>
                <a:gd name="T35" fmla="*/ 4 h 50"/>
                <a:gd name="T36" fmla="*/ 43 w 47"/>
                <a:gd name="T37" fmla="*/ 11 h 50"/>
                <a:gd name="T38" fmla="*/ 47 w 47"/>
                <a:gd name="T39" fmla="*/ 17 h 50"/>
                <a:gd name="T40" fmla="*/ 47 w 47"/>
                <a:gd name="T41" fmla="*/ 24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7" h="50">
                  <a:moveTo>
                    <a:pt x="47" y="24"/>
                  </a:moveTo>
                  <a:lnTo>
                    <a:pt x="47" y="32"/>
                  </a:lnTo>
                  <a:lnTo>
                    <a:pt x="43" y="39"/>
                  </a:lnTo>
                  <a:lnTo>
                    <a:pt x="39" y="45"/>
                  </a:lnTo>
                  <a:lnTo>
                    <a:pt x="32" y="48"/>
                  </a:lnTo>
                  <a:lnTo>
                    <a:pt x="24" y="50"/>
                  </a:lnTo>
                  <a:lnTo>
                    <a:pt x="15" y="48"/>
                  </a:lnTo>
                  <a:lnTo>
                    <a:pt x="9" y="45"/>
                  </a:lnTo>
                  <a:lnTo>
                    <a:pt x="5" y="39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5" y="11"/>
                  </a:lnTo>
                  <a:lnTo>
                    <a:pt x="9" y="4"/>
                  </a:lnTo>
                  <a:lnTo>
                    <a:pt x="15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9" y="4"/>
                  </a:lnTo>
                  <a:lnTo>
                    <a:pt x="43" y="11"/>
                  </a:lnTo>
                  <a:lnTo>
                    <a:pt x="47" y="17"/>
                  </a:lnTo>
                  <a:lnTo>
                    <a:pt x="47" y="2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23" name="Freeform 21">
              <a:extLst>
                <a:ext uri="{FF2B5EF4-FFF2-40B4-BE49-F238E27FC236}">
                  <a16:creationId xmlns:a16="http://schemas.microsoft.com/office/drawing/2014/main" id="{B4E67032-BD6D-4482-88F9-A6807682D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" y="2454"/>
              <a:ext cx="46" cy="47"/>
            </a:xfrm>
            <a:custGeom>
              <a:avLst/>
              <a:gdLst>
                <a:gd name="T0" fmla="*/ 46 w 46"/>
                <a:gd name="T1" fmla="*/ 24 h 47"/>
                <a:gd name="T2" fmla="*/ 46 w 46"/>
                <a:gd name="T3" fmla="*/ 32 h 47"/>
                <a:gd name="T4" fmla="*/ 42 w 46"/>
                <a:gd name="T5" fmla="*/ 39 h 47"/>
                <a:gd name="T6" fmla="*/ 38 w 46"/>
                <a:gd name="T7" fmla="*/ 43 h 47"/>
                <a:gd name="T8" fmla="*/ 31 w 46"/>
                <a:gd name="T9" fmla="*/ 47 h 47"/>
                <a:gd name="T10" fmla="*/ 23 w 46"/>
                <a:gd name="T11" fmla="*/ 47 h 47"/>
                <a:gd name="T12" fmla="*/ 14 w 46"/>
                <a:gd name="T13" fmla="*/ 47 h 47"/>
                <a:gd name="T14" fmla="*/ 8 w 46"/>
                <a:gd name="T15" fmla="*/ 43 h 47"/>
                <a:gd name="T16" fmla="*/ 4 w 46"/>
                <a:gd name="T17" fmla="*/ 39 h 47"/>
                <a:gd name="T18" fmla="*/ 0 w 46"/>
                <a:gd name="T19" fmla="*/ 32 h 47"/>
                <a:gd name="T20" fmla="*/ 0 w 46"/>
                <a:gd name="T21" fmla="*/ 24 h 47"/>
                <a:gd name="T22" fmla="*/ 0 w 46"/>
                <a:gd name="T23" fmla="*/ 15 h 47"/>
                <a:gd name="T24" fmla="*/ 4 w 46"/>
                <a:gd name="T25" fmla="*/ 8 h 47"/>
                <a:gd name="T26" fmla="*/ 8 w 46"/>
                <a:gd name="T27" fmla="*/ 4 h 47"/>
                <a:gd name="T28" fmla="*/ 14 w 46"/>
                <a:gd name="T29" fmla="*/ 0 h 47"/>
                <a:gd name="T30" fmla="*/ 23 w 46"/>
                <a:gd name="T31" fmla="*/ 0 h 47"/>
                <a:gd name="T32" fmla="*/ 31 w 46"/>
                <a:gd name="T33" fmla="*/ 0 h 47"/>
                <a:gd name="T34" fmla="*/ 38 w 46"/>
                <a:gd name="T35" fmla="*/ 4 h 47"/>
                <a:gd name="T36" fmla="*/ 42 w 46"/>
                <a:gd name="T37" fmla="*/ 8 h 47"/>
                <a:gd name="T38" fmla="*/ 46 w 46"/>
                <a:gd name="T39" fmla="*/ 15 h 47"/>
                <a:gd name="T40" fmla="*/ 46 w 46"/>
                <a:gd name="T41" fmla="*/ 24 h 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6" h="47">
                  <a:moveTo>
                    <a:pt x="46" y="24"/>
                  </a:moveTo>
                  <a:lnTo>
                    <a:pt x="46" y="32"/>
                  </a:lnTo>
                  <a:lnTo>
                    <a:pt x="42" y="39"/>
                  </a:lnTo>
                  <a:lnTo>
                    <a:pt x="38" y="43"/>
                  </a:lnTo>
                  <a:lnTo>
                    <a:pt x="31" y="47"/>
                  </a:lnTo>
                  <a:lnTo>
                    <a:pt x="23" y="47"/>
                  </a:lnTo>
                  <a:lnTo>
                    <a:pt x="14" y="47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4" y="8"/>
                  </a:lnTo>
                  <a:lnTo>
                    <a:pt x="8" y="4"/>
                  </a:lnTo>
                  <a:lnTo>
                    <a:pt x="14" y="0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38" y="4"/>
                  </a:lnTo>
                  <a:lnTo>
                    <a:pt x="42" y="8"/>
                  </a:lnTo>
                  <a:lnTo>
                    <a:pt x="46" y="15"/>
                  </a:lnTo>
                  <a:lnTo>
                    <a:pt x="46" y="24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724" name="Freeform 22">
              <a:extLst>
                <a:ext uri="{FF2B5EF4-FFF2-40B4-BE49-F238E27FC236}">
                  <a16:creationId xmlns:a16="http://schemas.microsoft.com/office/drawing/2014/main" id="{87FFB64D-4DFC-454D-9EEB-6833EF4DF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" y="2454"/>
              <a:ext cx="46" cy="47"/>
            </a:xfrm>
            <a:custGeom>
              <a:avLst/>
              <a:gdLst>
                <a:gd name="T0" fmla="*/ 46 w 46"/>
                <a:gd name="T1" fmla="*/ 24 h 47"/>
                <a:gd name="T2" fmla="*/ 46 w 46"/>
                <a:gd name="T3" fmla="*/ 32 h 47"/>
                <a:gd name="T4" fmla="*/ 42 w 46"/>
                <a:gd name="T5" fmla="*/ 39 h 47"/>
                <a:gd name="T6" fmla="*/ 38 w 46"/>
                <a:gd name="T7" fmla="*/ 43 h 47"/>
                <a:gd name="T8" fmla="*/ 31 w 46"/>
                <a:gd name="T9" fmla="*/ 47 h 47"/>
                <a:gd name="T10" fmla="*/ 23 w 46"/>
                <a:gd name="T11" fmla="*/ 47 h 47"/>
                <a:gd name="T12" fmla="*/ 14 w 46"/>
                <a:gd name="T13" fmla="*/ 47 h 47"/>
                <a:gd name="T14" fmla="*/ 8 w 46"/>
                <a:gd name="T15" fmla="*/ 43 h 47"/>
                <a:gd name="T16" fmla="*/ 4 w 46"/>
                <a:gd name="T17" fmla="*/ 39 h 47"/>
                <a:gd name="T18" fmla="*/ 0 w 46"/>
                <a:gd name="T19" fmla="*/ 32 h 47"/>
                <a:gd name="T20" fmla="*/ 0 w 46"/>
                <a:gd name="T21" fmla="*/ 24 h 47"/>
                <a:gd name="T22" fmla="*/ 0 w 46"/>
                <a:gd name="T23" fmla="*/ 15 h 47"/>
                <a:gd name="T24" fmla="*/ 4 w 46"/>
                <a:gd name="T25" fmla="*/ 8 h 47"/>
                <a:gd name="T26" fmla="*/ 8 w 46"/>
                <a:gd name="T27" fmla="*/ 4 h 47"/>
                <a:gd name="T28" fmla="*/ 14 w 46"/>
                <a:gd name="T29" fmla="*/ 0 h 47"/>
                <a:gd name="T30" fmla="*/ 23 w 46"/>
                <a:gd name="T31" fmla="*/ 0 h 47"/>
                <a:gd name="T32" fmla="*/ 31 w 46"/>
                <a:gd name="T33" fmla="*/ 0 h 47"/>
                <a:gd name="T34" fmla="*/ 38 w 46"/>
                <a:gd name="T35" fmla="*/ 4 h 47"/>
                <a:gd name="T36" fmla="*/ 42 w 46"/>
                <a:gd name="T37" fmla="*/ 8 h 47"/>
                <a:gd name="T38" fmla="*/ 46 w 46"/>
                <a:gd name="T39" fmla="*/ 15 h 47"/>
                <a:gd name="T40" fmla="*/ 46 w 46"/>
                <a:gd name="T41" fmla="*/ 24 h 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6" h="47">
                  <a:moveTo>
                    <a:pt x="46" y="24"/>
                  </a:moveTo>
                  <a:lnTo>
                    <a:pt x="46" y="32"/>
                  </a:lnTo>
                  <a:lnTo>
                    <a:pt x="42" y="39"/>
                  </a:lnTo>
                  <a:lnTo>
                    <a:pt x="38" y="43"/>
                  </a:lnTo>
                  <a:lnTo>
                    <a:pt x="31" y="47"/>
                  </a:lnTo>
                  <a:lnTo>
                    <a:pt x="23" y="47"/>
                  </a:lnTo>
                  <a:lnTo>
                    <a:pt x="14" y="47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4" y="8"/>
                  </a:lnTo>
                  <a:lnTo>
                    <a:pt x="8" y="4"/>
                  </a:lnTo>
                  <a:lnTo>
                    <a:pt x="14" y="0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38" y="4"/>
                  </a:lnTo>
                  <a:lnTo>
                    <a:pt x="42" y="8"/>
                  </a:lnTo>
                  <a:lnTo>
                    <a:pt x="46" y="15"/>
                  </a:lnTo>
                  <a:lnTo>
                    <a:pt x="46" y="2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25" name="Freeform 23">
              <a:extLst>
                <a:ext uri="{FF2B5EF4-FFF2-40B4-BE49-F238E27FC236}">
                  <a16:creationId xmlns:a16="http://schemas.microsoft.com/office/drawing/2014/main" id="{069956D6-2416-4E4A-AFC6-39013CD62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" y="2821"/>
              <a:ext cx="49" cy="48"/>
            </a:xfrm>
            <a:custGeom>
              <a:avLst/>
              <a:gdLst>
                <a:gd name="T0" fmla="*/ 49 w 49"/>
                <a:gd name="T1" fmla="*/ 24 h 48"/>
                <a:gd name="T2" fmla="*/ 47 w 49"/>
                <a:gd name="T3" fmla="*/ 32 h 48"/>
                <a:gd name="T4" fmla="*/ 43 w 49"/>
                <a:gd name="T5" fmla="*/ 39 h 48"/>
                <a:gd name="T6" fmla="*/ 38 w 49"/>
                <a:gd name="T7" fmla="*/ 43 h 48"/>
                <a:gd name="T8" fmla="*/ 32 w 49"/>
                <a:gd name="T9" fmla="*/ 48 h 48"/>
                <a:gd name="T10" fmla="*/ 24 w 49"/>
                <a:gd name="T11" fmla="*/ 48 h 48"/>
                <a:gd name="T12" fmla="*/ 17 w 49"/>
                <a:gd name="T13" fmla="*/ 48 h 48"/>
                <a:gd name="T14" fmla="*/ 11 w 49"/>
                <a:gd name="T15" fmla="*/ 43 h 48"/>
                <a:gd name="T16" fmla="*/ 4 w 49"/>
                <a:gd name="T17" fmla="*/ 39 h 48"/>
                <a:gd name="T18" fmla="*/ 2 w 49"/>
                <a:gd name="T19" fmla="*/ 32 h 48"/>
                <a:gd name="T20" fmla="*/ 0 w 49"/>
                <a:gd name="T21" fmla="*/ 24 h 48"/>
                <a:gd name="T22" fmla="*/ 2 w 49"/>
                <a:gd name="T23" fmla="*/ 17 h 48"/>
                <a:gd name="T24" fmla="*/ 4 w 49"/>
                <a:gd name="T25" fmla="*/ 9 h 48"/>
                <a:gd name="T26" fmla="*/ 11 w 49"/>
                <a:gd name="T27" fmla="*/ 4 h 48"/>
                <a:gd name="T28" fmla="*/ 17 w 49"/>
                <a:gd name="T29" fmla="*/ 0 h 48"/>
                <a:gd name="T30" fmla="*/ 24 w 49"/>
                <a:gd name="T31" fmla="*/ 0 h 48"/>
                <a:gd name="T32" fmla="*/ 32 w 49"/>
                <a:gd name="T33" fmla="*/ 0 h 48"/>
                <a:gd name="T34" fmla="*/ 38 w 49"/>
                <a:gd name="T35" fmla="*/ 4 h 48"/>
                <a:gd name="T36" fmla="*/ 43 w 49"/>
                <a:gd name="T37" fmla="*/ 9 h 48"/>
                <a:gd name="T38" fmla="*/ 47 w 49"/>
                <a:gd name="T39" fmla="*/ 17 h 48"/>
                <a:gd name="T40" fmla="*/ 49 w 49"/>
                <a:gd name="T41" fmla="*/ 24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9" h="48">
                  <a:moveTo>
                    <a:pt x="49" y="24"/>
                  </a:moveTo>
                  <a:lnTo>
                    <a:pt x="47" y="32"/>
                  </a:lnTo>
                  <a:lnTo>
                    <a:pt x="43" y="39"/>
                  </a:lnTo>
                  <a:lnTo>
                    <a:pt x="38" y="43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7" y="48"/>
                  </a:lnTo>
                  <a:lnTo>
                    <a:pt x="11" y="43"/>
                  </a:lnTo>
                  <a:lnTo>
                    <a:pt x="4" y="39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7"/>
                  </a:lnTo>
                  <a:lnTo>
                    <a:pt x="4" y="9"/>
                  </a:lnTo>
                  <a:lnTo>
                    <a:pt x="11" y="4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8" y="4"/>
                  </a:lnTo>
                  <a:lnTo>
                    <a:pt x="43" y="9"/>
                  </a:lnTo>
                  <a:lnTo>
                    <a:pt x="47" y="17"/>
                  </a:lnTo>
                  <a:lnTo>
                    <a:pt x="49" y="24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726" name="Freeform 24">
              <a:extLst>
                <a:ext uri="{FF2B5EF4-FFF2-40B4-BE49-F238E27FC236}">
                  <a16:creationId xmlns:a16="http://schemas.microsoft.com/office/drawing/2014/main" id="{67A46B67-6BB2-4342-B6CA-E48D3D04E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" y="2821"/>
              <a:ext cx="49" cy="48"/>
            </a:xfrm>
            <a:custGeom>
              <a:avLst/>
              <a:gdLst>
                <a:gd name="T0" fmla="*/ 49 w 49"/>
                <a:gd name="T1" fmla="*/ 24 h 48"/>
                <a:gd name="T2" fmla="*/ 47 w 49"/>
                <a:gd name="T3" fmla="*/ 32 h 48"/>
                <a:gd name="T4" fmla="*/ 43 w 49"/>
                <a:gd name="T5" fmla="*/ 39 h 48"/>
                <a:gd name="T6" fmla="*/ 38 w 49"/>
                <a:gd name="T7" fmla="*/ 43 h 48"/>
                <a:gd name="T8" fmla="*/ 32 w 49"/>
                <a:gd name="T9" fmla="*/ 48 h 48"/>
                <a:gd name="T10" fmla="*/ 24 w 49"/>
                <a:gd name="T11" fmla="*/ 48 h 48"/>
                <a:gd name="T12" fmla="*/ 17 w 49"/>
                <a:gd name="T13" fmla="*/ 48 h 48"/>
                <a:gd name="T14" fmla="*/ 11 w 49"/>
                <a:gd name="T15" fmla="*/ 43 h 48"/>
                <a:gd name="T16" fmla="*/ 4 w 49"/>
                <a:gd name="T17" fmla="*/ 39 h 48"/>
                <a:gd name="T18" fmla="*/ 2 w 49"/>
                <a:gd name="T19" fmla="*/ 32 h 48"/>
                <a:gd name="T20" fmla="*/ 0 w 49"/>
                <a:gd name="T21" fmla="*/ 24 h 48"/>
                <a:gd name="T22" fmla="*/ 2 w 49"/>
                <a:gd name="T23" fmla="*/ 17 h 48"/>
                <a:gd name="T24" fmla="*/ 4 w 49"/>
                <a:gd name="T25" fmla="*/ 9 h 48"/>
                <a:gd name="T26" fmla="*/ 11 w 49"/>
                <a:gd name="T27" fmla="*/ 4 h 48"/>
                <a:gd name="T28" fmla="*/ 17 w 49"/>
                <a:gd name="T29" fmla="*/ 0 h 48"/>
                <a:gd name="T30" fmla="*/ 24 w 49"/>
                <a:gd name="T31" fmla="*/ 0 h 48"/>
                <a:gd name="T32" fmla="*/ 32 w 49"/>
                <a:gd name="T33" fmla="*/ 0 h 48"/>
                <a:gd name="T34" fmla="*/ 38 w 49"/>
                <a:gd name="T35" fmla="*/ 4 h 48"/>
                <a:gd name="T36" fmla="*/ 43 w 49"/>
                <a:gd name="T37" fmla="*/ 9 h 48"/>
                <a:gd name="T38" fmla="*/ 47 w 49"/>
                <a:gd name="T39" fmla="*/ 17 h 48"/>
                <a:gd name="T40" fmla="*/ 49 w 49"/>
                <a:gd name="T41" fmla="*/ 24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9" h="48">
                  <a:moveTo>
                    <a:pt x="49" y="24"/>
                  </a:moveTo>
                  <a:lnTo>
                    <a:pt x="47" y="32"/>
                  </a:lnTo>
                  <a:lnTo>
                    <a:pt x="43" y="39"/>
                  </a:lnTo>
                  <a:lnTo>
                    <a:pt x="38" y="43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7" y="48"/>
                  </a:lnTo>
                  <a:lnTo>
                    <a:pt x="11" y="43"/>
                  </a:lnTo>
                  <a:lnTo>
                    <a:pt x="4" y="39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7"/>
                  </a:lnTo>
                  <a:lnTo>
                    <a:pt x="4" y="9"/>
                  </a:lnTo>
                  <a:lnTo>
                    <a:pt x="11" y="4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8" y="4"/>
                  </a:lnTo>
                  <a:lnTo>
                    <a:pt x="43" y="9"/>
                  </a:lnTo>
                  <a:lnTo>
                    <a:pt x="47" y="17"/>
                  </a:lnTo>
                  <a:lnTo>
                    <a:pt x="49" y="2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27" name="Freeform 25">
              <a:extLst>
                <a:ext uri="{FF2B5EF4-FFF2-40B4-BE49-F238E27FC236}">
                  <a16:creationId xmlns:a16="http://schemas.microsoft.com/office/drawing/2014/main" id="{E243B163-BFD4-4CAA-A518-5CCF42194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" y="2976"/>
              <a:ext cx="46" cy="50"/>
            </a:xfrm>
            <a:custGeom>
              <a:avLst/>
              <a:gdLst>
                <a:gd name="T0" fmla="*/ 46 w 46"/>
                <a:gd name="T1" fmla="*/ 24 h 50"/>
                <a:gd name="T2" fmla="*/ 46 w 46"/>
                <a:gd name="T3" fmla="*/ 32 h 50"/>
                <a:gd name="T4" fmla="*/ 42 w 46"/>
                <a:gd name="T5" fmla="*/ 39 h 50"/>
                <a:gd name="T6" fmla="*/ 38 w 46"/>
                <a:gd name="T7" fmla="*/ 45 h 50"/>
                <a:gd name="T8" fmla="*/ 29 w 46"/>
                <a:gd name="T9" fmla="*/ 48 h 50"/>
                <a:gd name="T10" fmla="*/ 23 w 46"/>
                <a:gd name="T11" fmla="*/ 50 h 50"/>
                <a:gd name="T12" fmla="*/ 15 w 46"/>
                <a:gd name="T13" fmla="*/ 48 h 50"/>
                <a:gd name="T14" fmla="*/ 8 w 46"/>
                <a:gd name="T15" fmla="*/ 45 h 50"/>
                <a:gd name="T16" fmla="*/ 4 w 46"/>
                <a:gd name="T17" fmla="*/ 39 h 50"/>
                <a:gd name="T18" fmla="*/ 0 w 46"/>
                <a:gd name="T19" fmla="*/ 32 h 50"/>
                <a:gd name="T20" fmla="*/ 0 w 46"/>
                <a:gd name="T21" fmla="*/ 24 h 50"/>
                <a:gd name="T22" fmla="*/ 0 w 46"/>
                <a:gd name="T23" fmla="*/ 17 h 50"/>
                <a:gd name="T24" fmla="*/ 4 w 46"/>
                <a:gd name="T25" fmla="*/ 11 h 50"/>
                <a:gd name="T26" fmla="*/ 8 w 46"/>
                <a:gd name="T27" fmla="*/ 4 h 50"/>
                <a:gd name="T28" fmla="*/ 15 w 46"/>
                <a:gd name="T29" fmla="*/ 2 h 50"/>
                <a:gd name="T30" fmla="*/ 23 w 46"/>
                <a:gd name="T31" fmla="*/ 0 h 50"/>
                <a:gd name="T32" fmla="*/ 29 w 46"/>
                <a:gd name="T33" fmla="*/ 2 h 50"/>
                <a:gd name="T34" fmla="*/ 38 w 46"/>
                <a:gd name="T35" fmla="*/ 4 h 50"/>
                <a:gd name="T36" fmla="*/ 42 w 46"/>
                <a:gd name="T37" fmla="*/ 11 h 50"/>
                <a:gd name="T38" fmla="*/ 46 w 46"/>
                <a:gd name="T39" fmla="*/ 17 h 50"/>
                <a:gd name="T40" fmla="*/ 46 w 46"/>
                <a:gd name="T41" fmla="*/ 24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6" h="50">
                  <a:moveTo>
                    <a:pt x="46" y="24"/>
                  </a:moveTo>
                  <a:lnTo>
                    <a:pt x="46" y="32"/>
                  </a:lnTo>
                  <a:lnTo>
                    <a:pt x="42" y="39"/>
                  </a:lnTo>
                  <a:lnTo>
                    <a:pt x="38" y="45"/>
                  </a:lnTo>
                  <a:lnTo>
                    <a:pt x="29" y="48"/>
                  </a:lnTo>
                  <a:lnTo>
                    <a:pt x="23" y="50"/>
                  </a:lnTo>
                  <a:lnTo>
                    <a:pt x="15" y="48"/>
                  </a:lnTo>
                  <a:lnTo>
                    <a:pt x="8" y="45"/>
                  </a:lnTo>
                  <a:lnTo>
                    <a:pt x="4" y="39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4" y="11"/>
                  </a:lnTo>
                  <a:lnTo>
                    <a:pt x="8" y="4"/>
                  </a:lnTo>
                  <a:lnTo>
                    <a:pt x="15" y="2"/>
                  </a:lnTo>
                  <a:lnTo>
                    <a:pt x="23" y="0"/>
                  </a:lnTo>
                  <a:lnTo>
                    <a:pt x="29" y="2"/>
                  </a:lnTo>
                  <a:lnTo>
                    <a:pt x="38" y="4"/>
                  </a:lnTo>
                  <a:lnTo>
                    <a:pt x="42" y="11"/>
                  </a:lnTo>
                  <a:lnTo>
                    <a:pt x="46" y="17"/>
                  </a:lnTo>
                  <a:lnTo>
                    <a:pt x="46" y="24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728" name="Freeform 26">
              <a:extLst>
                <a:ext uri="{FF2B5EF4-FFF2-40B4-BE49-F238E27FC236}">
                  <a16:creationId xmlns:a16="http://schemas.microsoft.com/office/drawing/2014/main" id="{C94CAD44-97C2-4D89-AFD9-C2FD50BC3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" y="2976"/>
              <a:ext cx="46" cy="50"/>
            </a:xfrm>
            <a:custGeom>
              <a:avLst/>
              <a:gdLst>
                <a:gd name="T0" fmla="*/ 46 w 46"/>
                <a:gd name="T1" fmla="*/ 24 h 50"/>
                <a:gd name="T2" fmla="*/ 46 w 46"/>
                <a:gd name="T3" fmla="*/ 32 h 50"/>
                <a:gd name="T4" fmla="*/ 42 w 46"/>
                <a:gd name="T5" fmla="*/ 39 h 50"/>
                <a:gd name="T6" fmla="*/ 38 w 46"/>
                <a:gd name="T7" fmla="*/ 45 h 50"/>
                <a:gd name="T8" fmla="*/ 29 w 46"/>
                <a:gd name="T9" fmla="*/ 48 h 50"/>
                <a:gd name="T10" fmla="*/ 23 w 46"/>
                <a:gd name="T11" fmla="*/ 50 h 50"/>
                <a:gd name="T12" fmla="*/ 15 w 46"/>
                <a:gd name="T13" fmla="*/ 48 h 50"/>
                <a:gd name="T14" fmla="*/ 8 w 46"/>
                <a:gd name="T15" fmla="*/ 45 h 50"/>
                <a:gd name="T16" fmla="*/ 4 w 46"/>
                <a:gd name="T17" fmla="*/ 39 h 50"/>
                <a:gd name="T18" fmla="*/ 0 w 46"/>
                <a:gd name="T19" fmla="*/ 32 h 50"/>
                <a:gd name="T20" fmla="*/ 0 w 46"/>
                <a:gd name="T21" fmla="*/ 24 h 50"/>
                <a:gd name="T22" fmla="*/ 0 w 46"/>
                <a:gd name="T23" fmla="*/ 17 h 50"/>
                <a:gd name="T24" fmla="*/ 4 w 46"/>
                <a:gd name="T25" fmla="*/ 11 h 50"/>
                <a:gd name="T26" fmla="*/ 8 w 46"/>
                <a:gd name="T27" fmla="*/ 4 h 50"/>
                <a:gd name="T28" fmla="*/ 15 w 46"/>
                <a:gd name="T29" fmla="*/ 2 h 50"/>
                <a:gd name="T30" fmla="*/ 23 w 46"/>
                <a:gd name="T31" fmla="*/ 0 h 50"/>
                <a:gd name="T32" fmla="*/ 29 w 46"/>
                <a:gd name="T33" fmla="*/ 2 h 50"/>
                <a:gd name="T34" fmla="*/ 38 w 46"/>
                <a:gd name="T35" fmla="*/ 4 h 50"/>
                <a:gd name="T36" fmla="*/ 42 w 46"/>
                <a:gd name="T37" fmla="*/ 11 h 50"/>
                <a:gd name="T38" fmla="*/ 46 w 46"/>
                <a:gd name="T39" fmla="*/ 17 h 50"/>
                <a:gd name="T40" fmla="*/ 46 w 46"/>
                <a:gd name="T41" fmla="*/ 24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6" h="50">
                  <a:moveTo>
                    <a:pt x="46" y="24"/>
                  </a:moveTo>
                  <a:lnTo>
                    <a:pt x="46" y="32"/>
                  </a:lnTo>
                  <a:lnTo>
                    <a:pt x="42" y="39"/>
                  </a:lnTo>
                  <a:lnTo>
                    <a:pt x="38" y="45"/>
                  </a:lnTo>
                  <a:lnTo>
                    <a:pt x="29" y="48"/>
                  </a:lnTo>
                  <a:lnTo>
                    <a:pt x="23" y="50"/>
                  </a:lnTo>
                  <a:lnTo>
                    <a:pt x="15" y="48"/>
                  </a:lnTo>
                  <a:lnTo>
                    <a:pt x="8" y="45"/>
                  </a:lnTo>
                  <a:lnTo>
                    <a:pt x="4" y="39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4" y="11"/>
                  </a:lnTo>
                  <a:lnTo>
                    <a:pt x="8" y="4"/>
                  </a:lnTo>
                  <a:lnTo>
                    <a:pt x="15" y="2"/>
                  </a:lnTo>
                  <a:lnTo>
                    <a:pt x="23" y="0"/>
                  </a:lnTo>
                  <a:lnTo>
                    <a:pt x="29" y="2"/>
                  </a:lnTo>
                  <a:lnTo>
                    <a:pt x="38" y="4"/>
                  </a:lnTo>
                  <a:lnTo>
                    <a:pt x="42" y="11"/>
                  </a:lnTo>
                  <a:lnTo>
                    <a:pt x="46" y="17"/>
                  </a:lnTo>
                  <a:lnTo>
                    <a:pt x="46" y="2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7">
            <a:extLst>
              <a:ext uri="{FF2B5EF4-FFF2-40B4-BE49-F238E27FC236}">
                <a16:creationId xmlns:a16="http://schemas.microsoft.com/office/drawing/2014/main" id="{247D618F-1FC4-47E4-BF08-B2300812B67C}"/>
              </a:ext>
            </a:extLst>
          </p:cNvPr>
          <p:cNvGrpSpPr>
            <a:grpSpLocks/>
          </p:cNvGrpSpPr>
          <p:nvPr/>
        </p:nvGrpSpPr>
        <p:grpSpPr bwMode="auto">
          <a:xfrm>
            <a:off x="6300788" y="2568575"/>
            <a:ext cx="1417637" cy="1014413"/>
            <a:chOff x="3833" y="1797"/>
            <a:chExt cx="893" cy="639"/>
          </a:xfrm>
        </p:grpSpPr>
        <p:sp>
          <p:nvSpPr>
            <p:cNvPr id="240677" name="Freeform 28">
              <a:extLst>
                <a:ext uri="{FF2B5EF4-FFF2-40B4-BE49-F238E27FC236}">
                  <a16:creationId xmlns:a16="http://schemas.microsoft.com/office/drawing/2014/main" id="{BE1998CC-106C-48BA-9C47-538AAD670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2234"/>
              <a:ext cx="49" cy="47"/>
            </a:xfrm>
            <a:custGeom>
              <a:avLst/>
              <a:gdLst>
                <a:gd name="T0" fmla="*/ 49 w 49"/>
                <a:gd name="T1" fmla="*/ 23 h 47"/>
                <a:gd name="T2" fmla="*/ 47 w 49"/>
                <a:gd name="T3" fmla="*/ 32 h 47"/>
                <a:gd name="T4" fmla="*/ 45 w 49"/>
                <a:gd name="T5" fmla="*/ 38 h 47"/>
                <a:gd name="T6" fmla="*/ 39 w 49"/>
                <a:gd name="T7" fmla="*/ 43 h 47"/>
                <a:gd name="T8" fmla="*/ 32 w 49"/>
                <a:gd name="T9" fmla="*/ 47 h 47"/>
                <a:gd name="T10" fmla="*/ 26 w 49"/>
                <a:gd name="T11" fmla="*/ 47 h 47"/>
                <a:gd name="T12" fmla="*/ 17 w 49"/>
                <a:gd name="T13" fmla="*/ 47 h 47"/>
                <a:gd name="T14" fmla="*/ 11 w 49"/>
                <a:gd name="T15" fmla="*/ 43 h 47"/>
                <a:gd name="T16" fmla="*/ 5 w 49"/>
                <a:gd name="T17" fmla="*/ 38 h 47"/>
                <a:gd name="T18" fmla="*/ 2 w 49"/>
                <a:gd name="T19" fmla="*/ 32 h 47"/>
                <a:gd name="T20" fmla="*/ 0 w 49"/>
                <a:gd name="T21" fmla="*/ 23 h 47"/>
                <a:gd name="T22" fmla="*/ 2 w 49"/>
                <a:gd name="T23" fmla="*/ 15 h 47"/>
                <a:gd name="T24" fmla="*/ 5 w 49"/>
                <a:gd name="T25" fmla="*/ 8 h 47"/>
                <a:gd name="T26" fmla="*/ 11 w 49"/>
                <a:gd name="T27" fmla="*/ 4 h 47"/>
                <a:gd name="T28" fmla="*/ 17 w 49"/>
                <a:gd name="T29" fmla="*/ 0 h 47"/>
                <a:gd name="T30" fmla="*/ 26 w 49"/>
                <a:gd name="T31" fmla="*/ 0 h 47"/>
                <a:gd name="T32" fmla="*/ 32 w 49"/>
                <a:gd name="T33" fmla="*/ 0 h 47"/>
                <a:gd name="T34" fmla="*/ 39 w 49"/>
                <a:gd name="T35" fmla="*/ 4 h 47"/>
                <a:gd name="T36" fmla="*/ 45 w 49"/>
                <a:gd name="T37" fmla="*/ 8 h 47"/>
                <a:gd name="T38" fmla="*/ 47 w 49"/>
                <a:gd name="T39" fmla="*/ 15 h 47"/>
                <a:gd name="T40" fmla="*/ 49 w 49"/>
                <a:gd name="T41" fmla="*/ 23 h 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9" h="47">
                  <a:moveTo>
                    <a:pt x="49" y="23"/>
                  </a:moveTo>
                  <a:lnTo>
                    <a:pt x="47" y="32"/>
                  </a:lnTo>
                  <a:lnTo>
                    <a:pt x="45" y="38"/>
                  </a:lnTo>
                  <a:lnTo>
                    <a:pt x="39" y="43"/>
                  </a:lnTo>
                  <a:lnTo>
                    <a:pt x="32" y="47"/>
                  </a:lnTo>
                  <a:lnTo>
                    <a:pt x="26" y="47"/>
                  </a:lnTo>
                  <a:lnTo>
                    <a:pt x="17" y="47"/>
                  </a:lnTo>
                  <a:lnTo>
                    <a:pt x="11" y="43"/>
                  </a:lnTo>
                  <a:lnTo>
                    <a:pt x="5" y="38"/>
                  </a:lnTo>
                  <a:lnTo>
                    <a:pt x="2" y="32"/>
                  </a:lnTo>
                  <a:lnTo>
                    <a:pt x="0" y="23"/>
                  </a:lnTo>
                  <a:lnTo>
                    <a:pt x="2" y="15"/>
                  </a:lnTo>
                  <a:lnTo>
                    <a:pt x="5" y="8"/>
                  </a:lnTo>
                  <a:lnTo>
                    <a:pt x="11" y="4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9" y="4"/>
                  </a:lnTo>
                  <a:lnTo>
                    <a:pt x="45" y="8"/>
                  </a:lnTo>
                  <a:lnTo>
                    <a:pt x="47" y="15"/>
                  </a:lnTo>
                  <a:lnTo>
                    <a:pt x="49" y="23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78" name="Freeform 29">
              <a:extLst>
                <a:ext uri="{FF2B5EF4-FFF2-40B4-BE49-F238E27FC236}">
                  <a16:creationId xmlns:a16="http://schemas.microsoft.com/office/drawing/2014/main" id="{91BC36B4-0030-4129-AF8F-73AA09738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2234"/>
              <a:ext cx="49" cy="47"/>
            </a:xfrm>
            <a:custGeom>
              <a:avLst/>
              <a:gdLst>
                <a:gd name="T0" fmla="*/ 49 w 49"/>
                <a:gd name="T1" fmla="*/ 23 h 47"/>
                <a:gd name="T2" fmla="*/ 47 w 49"/>
                <a:gd name="T3" fmla="*/ 32 h 47"/>
                <a:gd name="T4" fmla="*/ 45 w 49"/>
                <a:gd name="T5" fmla="*/ 38 h 47"/>
                <a:gd name="T6" fmla="*/ 39 w 49"/>
                <a:gd name="T7" fmla="*/ 43 h 47"/>
                <a:gd name="T8" fmla="*/ 32 w 49"/>
                <a:gd name="T9" fmla="*/ 47 h 47"/>
                <a:gd name="T10" fmla="*/ 26 w 49"/>
                <a:gd name="T11" fmla="*/ 47 h 47"/>
                <a:gd name="T12" fmla="*/ 17 w 49"/>
                <a:gd name="T13" fmla="*/ 47 h 47"/>
                <a:gd name="T14" fmla="*/ 11 w 49"/>
                <a:gd name="T15" fmla="*/ 43 h 47"/>
                <a:gd name="T16" fmla="*/ 5 w 49"/>
                <a:gd name="T17" fmla="*/ 38 h 47"/>
                <a:gd name="T18" fmla="*/ 2 w 49"/>
                <a:gd name="T19" fmla="*/ 32 h 47"/>
                <a:gd name="T20" fmla="*/ 0 w 49"/>
                <a:gd name="T21" fmla="*/ 23 h 47"/>
                <a:gd name="T22" fmla="*/ 2 w 49"/>
                <a:gd name="T23" fmla="*/ 15 h 47"/>
                <a:gd name="T24" fmla="*/ 5 w 49"/>
                <a:gd name="T25" fmla="*/ 8 h 47"/>
                <a:gd name="T26" fmla="*/ 11 w 49"/>
                <a:gd name="T27" fmla="*/ 4 h 47"/>
                <a:gd name="T28" fmla="*/ 17 w 49"/>
                <a:gd name="T29" fmla="*/ 0 h 47"/>
                <a:gd name="T30" fmla="*/ 26 w 49"/>
                <a:gd name="T31" fmla="*/ 0 h 47"/>
                <a:gd name="T32" fmla="*/ 32 w 49"/>
                <a:gd name="T33" fmla="*/ 0 h 47"/>
                <a:gd name="T34" fmla="*/ 39 w 49"/>
                <a:gd name="T35" fmla="*/ 4 h 47"/>
                <a:gd name="T36" fmla="*/ 45 w 49"/>
                <a:gd name="T37" fmla="*/ 8 h 47"/>
                <a:gd name="T38" fmla="*/ 47 w 49"/>
                <a:gd name="T39" fmla="*/ 15 h 47"/>
                <a:gd name="T40" fmla="*/ 49 w 49"/>
                <a:gd name="T41" fmla="*/ 23 h 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9" h="47">
                  <a:moveTo>
                    <a:pt x="49" y="23"/>
                  </a:moveTo>
                  <a:lnTo>
                    <a:pt x="47" y="32"/>
                  </a:lnTo>
                  <a:lnTo>
                    <a:pt x="45" y="38"/>
                  </a:lnTo>
                  <a:lnTo>
                    <a:pt x="39" y="43"/>
                  </a:lnTo>
                  <a:lnTo>
                    <a:pt x="32" y="47"/>
                  </a:lnTo>
                  <a:lnTo>
                    <a:pt x="26" y="47"/>
                  </a:lnTo>
                  <a:lnTo>
                    <a:pt x="17" y="47"/>
                  </a:lnTo>
                  <a:lnTo>
                    <a:pt x="11" y="43"/>
                  </a:lnTo>
                  <a:lnTo>
                    <a:pt x="5" y="38"/>
                  </a:lnTo>
                  <a:lnTo>
                    <a:pt x="2" y="32"/>
                  </a:lnTo>
                  <a:lnTo>
                    <a:pt x="0" y="23"/>
                  </a:lnTo>
                  <a:lnTo>
                    <a:pt x="2" y="15"/>
                  </a:lnTo>
                  <a:lnTo>
                    <a:pt x="5" y="8"/>
                  </a:lnTo>
                  <a:lnTo>
                    <a:pt x="11" y="4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9" y="4"/>
                  </a:lnTo>
                  <a:lnTo>
                    <a:pt x="45" y="8"/>
                  </a:lnTo>
                  <a:lnTo>
                    <a:pt x="47" y="15"/>
                  </a:lnTo>
                  <a:lnTo>
                    <a:pt x="49" y="2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79" name="Freeform 30">
              <a:extLst>
                <a:ext uri="{FF2B5EF4-FFF2-40B4-BE49-F238E27FC236}">
                  <a16:creationId xmlns:a16="http://schemas.microsoft.com/office/drawing/2014/main" id="{DE7EBB42-7129-49AC-AAB8-C135C703A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134"/>
              <a:ext cx="49" cy="50"/>
            </a:xfrm>
            <a:custGeom>
              <a:avLst/>
              <a:gdLst>
                <a:gd name="T0" fmla="*/ 49 w 49"/>
                <a:gd name="T1" fmla="*/ 26 h 50"/>
                <a:gd name="T2" fmla="*/ 47 w 49"/>
                <a:gd name="T3" fmla="*/ 33 h 50"/>
                <a:gd name="T4" fmla="*/ 43 w 49"/>
                <a:gd name="T5" fmla="*/ 39 h 50"/>
                <a:gd name="T6" fmla="*/ 38 w 49"/>
                <a:gd name="T7" fmla="*/ 46 h 50"/>
                <a:gd name="T8" fmla="*/ 32 w 49"/>
                <a:gd name="T9" fmla="*/ 48 h 50"/>
                <a:gd name="T10" fmla="*/ 23 w 49"/>
                <a:gd name="T11" fmla="*/ 50 h 50"/>
                <a:gd name="T12" fmla="*/ 17 w 49"/>
                <a:gd name="T13" fmla="*/ 48 h 50"/>
                <a:gd name="T14" fmla="*/ 11 w 49"/>
                <a:gd name="T15" fmla="*/ 46 h 50"/>
                <a:gd name="T16" fmla="*/ 4 w 49"/>
                <a:gd name="T17" fmla="*/ 39 h 50"/>
                <a:gd name="T18" fmla="*/ 0 w 49"/>
                <a:gd name="T19" fmla="*/ 33 h 50"/>
                <a:gd name="T20" fmla="*/ 0 w 49"/>
                <a:gd name="T21" fmla="*/ 26 h 50"/>
                <a:gd name="T22" fmla="*/ 0 w 49"/>
                <a:gd name="T23" fmla="*/ 17 h 50"/>
                <a:gd name="T24" fmla="*/ 4 w 49"/>
                <a:gd name="T25" fmla="*/ 11 h 50"/>
                <a:gd name="T26" fmla="*/ 11 w 49"/>
                <a:gd name="T27" fmla="*/ 4 h 50"/>
                <a:gd name="T28" fmla="*/ 17 w 49"/>
                <a:gd name="T29" fmla="*/ 2 h 50"/>
                <a:gd name="T30" fmla="*/ 23 w 49"/>
                <a:gd name="T31" fmla="*/ 0 h 50"/>
                <a:gd name="T32" fmla="*/ 32 w 49"/>
                <a:gd name="T33" fmla="*/ 2 h 50"/>
                <a:gd name="T34" fmla="*/ 38 w 49"/>
                <a:gd name="T35" fmla="*/ 4 h 50"/>
                <a:gd name="T36" fmla="*/ 43 w 49"/>
                <a:gd name="T37" fmla="*/ 11 h 50"/>
                <a:gd name="T38" fmla="*/ 47 w 49"/>
                <a:gd name="T39" fmla="*/ 17 h 50"/>
                <a:gd name="T40" fmla="*/ 49 w 49"/>
                <a:gd name="T41" fmla="*/ 26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9" h="50">
                  <a:moveTo>
                    <a:pt x="49" y="26"/>
                  </a:moveTo>
                  <a:lnTo>
                    <a:pt x="47" y="33"/>
                  </a:lnTo>
                  <a:lnTo>
                    <a:pt x="43" y="39"/>
                  </a:lnTo>
                  <a:lnTo>
                    <a:pt x="38" y="46"/>
                  </a:lnTo>
                  <a:lnTo>
                    <a:pt x="32" y="48"/>
                  </a:lnTo>
                  <a:lnTo>
                    <a:pt x="23" y="50"/>
                  </a:lnTo>
                  <a:lnTo>
                    <a:pt x="17" y="48"/>
                  </a:lnTo>
                  <a:lnTo>
                    <a:pt x="11" y="46"/>
                  </a:lnTo>
                  <a:lnTo>
                    <a:pt x="4" y="39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4" y="11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3" y="11"/>
                  </a:lnTo>
                  <a:lnTo>
                    <a:pt x="47" y="17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80" name="Freeform 31">
              <a:extLst>
                <a:ext uri="{FF2B5EF4-FFF2-40B4-BE49-F238E27FC236}">
                  <a16:creationId xmlns:a16="http://schemas.microsoft.com/office/drawing/2014/main" id="{D1FE75FD-AB97-4E10-8ACC-A46FC80BA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134"/>
              <a:ext cx="49" cy="50"/>
            </a:xfrm>
            <a:custGeom>
              <a:avLst/>
              <a:gdLst>
                <a:gd name="T0" fmla="*/ 49 w 49"/>
                <a:gd name="T1" fmla="*/ 26 h 50"/>
                <a:gd name="T2" fmla="*/ 47 w 49"/>
                <a:gd name="T3" fmla="*/ 33 h 50"/>
                <a:gd name="T4" fmla="*/ 43 w 49"/>
                <a:gd name="T5" fmla="*/ 39 h 50"/>
                <a:gd name="T6" fmla="*/ 38 w 49"/>
                <a:gd name="T7" fmla="*/ 46 h 50"/>
                <a:gd name="T8" fmla="*/ 32 w 49"/>
                <a:gd name="T9" fmla="*/ 48 h 50"/>
                <a:gd name="T10" fmla="*/ 23 w 49"/>
                <a:gd name="T11" fmla="*/ 50 h 50"/>
                <a:gd name="T12" fmla="*/ 17 w 49"/>
                <a:gd name="T13" fmla="*/ 48 h 50"/>
                <a:gd name="T14" fmla="*/ 11 w 49"/>
                <a:gd name="T15" fmla="*/ 46 h 50"/>
                <a:gd name="T16" fmla="*/ 4 w 49"/>
                <a:gd name="T17" fmla="*/ 39 h 50"/>
                <a:gd name="T18" fmla="*/ 0 w 49"/>
                <a:gd name="T19" fmla="*/ 33 h 50"/>
                <a:gd name="T20" fmla="*/ 0 w 49"/>
                <a:gd name="T21" fmla="*/ 26 h 50"/>
                <a:gd name="T22" fmla="*/ 0 w 49"/>
                <a:gd name="T23" fmla="*/ 17 h 50"/>
                <a:gd name="T24" fmla="*/ 4 w 49"/>
                <a:gd name="T25" fmla="*/ 11 h 50"/>
                <a:gd name="T26" fmla="*/ 11 w 49"/>
                <a:gd name="T27" fmla="*/ 4 h 50"/>
                <a:gd name="T28" fmla="*/ 17 w 49"/>
                <a:gd name="T29" fmla="*/ 2 h 50"/>
                <a:gd name="T30" fmla="*/ 23 w 49"/>
                <a:gd name="T31" fmla="*/ 0 h 50"/>
                <a:gd name="T32" fmla="*/ 32 w 49"/>
                <a:gd name="T33" fmla="*/ 2 h 50"/>
                <a:gd name="T34" fmla="*/ 38 w 49"/>
                <a:gd name="T35" fmla="*/ 4 h 50"/>
                <a:gd name="T36" fmla="*/ 43 w 49"/>
                <a:gd name="T37" fmla="*/ 11 h 50"/>
                <a:gd name="T38" fmla="*/ 47 w 49"/>
                <a:gd name="T39" fmla="*/ 17 h 50"/>
                <a:gd name="T40" fmla="*/ 49 w 49"/>
                <a:gd name="T41" fmla="*/ 26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9" h="50">
                  <a:moveTo>
                    <a:pt x="49" y="26"/>
                  </a:moveTo>
                  <a:lnTo>
                    <a:pt x="47" y="33"/>
                  </a:lnTo>
                  <a:lnTo>
                    <a:pt x="43" y="39"/>
                  </a:lnTo>
                  <a:lnTo>
                    <a:pt x="38" y="46"/>
                  </a:lnTo>
                  <a:lnTo>
                    <a:pt x="32" y="48"/>
                  </a:lnTo>
                  <a:lnTo>
                    <a:pt x="23" y="50"/>
                  </a:lnTo>
                  <a:lnTo>
                    <a:pt x="17" y="48"/>
                  </a:lnTo>
                  <a:lnTo>
                    <a:pt x="11" y="46"/>
                  </a:lnTo>
                  <a:lnTo>
                    <a:pt x="4" y="39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4" y="11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3" y="11"/>
                  </a:lnTo>
                  <a:lnTo>
                    <a:pt x="47" y="17"/>
                  </a:lnTo>
                  <a:lnTo>
                    <a:pt x="49" y="2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81" name="Freeform 32">
              <a:extLst>
                <a:ext uri="{FF2B5EF4-FFF2-40B4-BE49-F238E27FC236}">
                  <a16:creationId xmlns:a16="http://schemas.microsoft.com/office/drawing/2014/main" id="{673AC240-6C2A-4ED7-A1AB-1E9431F9B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" y="2140"/>
              <a:ext cx="47" cy="47"/>
            </a:xfrm>
            <a:custGeom>
              <a:avLst/>
              <a:gdLst>
                <a:gd name="T0" fmla="*/ 47 w 47"/>
                <a:gd name="T1" fmla="*/ 24 h 47"/>
                <a:gd name="T2" fmla="*/ 47 w 47"/>
                <a:gd name="T3" fmla="*/ 32 h 47"/>
                <a:gd name="T4" fmla="*/ 43 w 47"/>
                <a:gd name="T5" fmla="*/ 39 h 47"/>
                <a:gd name="T6" fmla="*/ 39 w 47"/>
                <a:gd name="T7" fmla="*/ 43 h 47"/>
                <a:gd name="T8" fmla="*/ 30 w 47"/>
                <a:gd name="T9" fmla="*/ 47 h 47"/>
                <a:gd name="T10" fmla="*/ 24 w 47"/>
                <a:gd name="T11" fmla="*/ 47 h 47"/>
                <a:gd name="T12" fmla="*/ 15 w 47"/>
                <a:gd name="T13" fmla="*/ 47 h 47"/>
                <a:gd name="T14" fmla="*/ 9 w 47"/>
                <a:gd name="T15" fmla="*/ 43 h 47"/>
                <a:gd name="T16" fmla="*/ 5 w 47"/>
                <a:gd name="T17" fmla="*/ 39 h 47"/>
                <a:gd name="T18" fmla="*/ 0 w 47"/>
                <a:gd name="T19" fmla="*/ 32 h 47"/>
                <a:gd name="T20" fmla="*/ 0 w 47"/>
                <a:gd name="T21" fmla="*/ 24 h 47"/>
                <a:gd name="T22" fmla="*/ 0 w 47"/>
                <a:gd name="T23" fmla="*/ 15 h 47"/>
                <a:gd name="T24" fmla="*/ 5 w 47"/>
                <a:gd name="T25" fmla="*/ 9 h 47"/>
                <a:gd name="T26" fmla="*/ 9 w 47"/>
                <a:gd name="T27" fmla="*/ 4 h 47"/>
                <a:gd name="T28" fmla="*/ 15 w 47"/>
                <a:gd name="T29" fmla="*/ 0 h 47"/>
                <a:gd name="T30" fmla="*/ 24 w 47"/>
                <a:gd name="T31" fmla="*/ 0 h 47"/>
                <a:gd name="T32" fmla="*/ 30 w 47"/>
                <a:gd name="T33" fmla="*/ 0 h 47"/>
                <a:gd name="T34" fmla="*/ 39 w 47"/>
                <a:gd name="T35" fmla="*/ 4 h 47"/>
                <a:gd name="T36" fmla="*/ 43 w 47"/>
                <a:gd name="T37" fmla="*/ 9 h 47"/>
                <a:gd name="T38" fmla="*/ 47 w 47"/>
                <a:gd name="T39" fmla="*/ 15 h 47"/>
                <a:gd name="T40" fmla="*/ 47 w 47"/>
                <a:gd name="T41" fmla="*/ 24 h 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7" h="47">
                  <a:moveTo>
                    <a:pt x="47" y="24"/>
                  </a:moveTo>
                  <a:lnTo>
                    <a:pt x="47" y="32"/>
                  </a:lnTo>
                  <a:lnTo>
                    <a:pt x="43" y="39"/>
                  </a:lnTo>
                  <a:lnTo>
                    <a:pt x="39" y="43"/>
                  </a:lnTo>
                  <a:lnTo>
                    <a:pt x="30" y="47"/>
                  </a:lnTo>
                  <a:lnTo>
                    <a:pt x="24" y="47"/>
                  </a:lnTo>
                  <a:lnTo>
                    <a:pt x="15" y="47"/>
                  </a:lnTo>
                  <a:lnTo>
                    <a:pt x="9" y="43"/>
                  </a:lnTo>
                  <a:lnTo>
                    <a:pt x="5" y="39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5" y="9"/>
                  </a:lnTo>
                  <a:lnTo>
                    <a:pt x="9" y="4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9" y="4"/>
                  </a:lnTo>
                  <a:lnTo>
                    <a:pt x="43" y="9"/>
                  </a:lnTo>
                  <a:lnTo>
                    <a:pt x="47" y="15"/>
                  </a:lnTo>
                  <a:lnTo>
                    <a:pt x="47" y="2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82" name="Freeform 33">
              <a:extLst>
                <a:ext uri="{FF2B5EF4-FFF2-40B4-BE49-F238E27FC236}">
                  <a16:creationId xmlns:a16="http://schemas.microsoft.com/office/drawing/2014/main" id="{BCA28BA6-4343-4C56-9DE1-8FEA6E100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" y="2140"/>
              <a:ext cx="47" cy="47"/>
            </a:xfrm>
            <a:custGeom>
              <a:avLst/>
              <a:gdLst>
                <a:gd name="T0" fmla="*/ 47 w 47"/>
                <a:gd name="T1" fmla="*/ 24 h 47"/>
                <a:gd name="T2" fmla="*/ 47 w 47"/>
                <a:gd name="T3" fmla="*/ 32 h 47"/>
                <a:gd name="T4" fmla="*/ 43 w 47"/>
                <a:gd name="T5" fmla="*/ 39 h 47"/>
                <a:gd name="T6" fmla="*/ 39 w 47"/>
                <a:gd name="T7" fmla="*/ 43 h 47"/>
                <a:gd name="T8" fmla="*/ 30 w 47"/>
                <a:gd name="T9" fmla="*/ 47 h 47"/>
                <a:gd name="T10" fmla="*/ 24 w 47"/>
                <a:gd name="T11" fmla="*/ 47 h 47"/>
                <a:gd name="T12" fmla="*/ 15 w 47"/>
                <a:gd name="T13" fmla="*/ 47 h 47"/>
                <a:gd name="T14" fmla="*/ 9 w 47"/>
                <a:gd name="T15" fmla="*/ 43 h 47"/>
                <a:gd name="T16" fmla="*/ 5 w 47"/>
                <a:gd name="T17" fmla="*/ 39 h 47"/>
                <a:gd name="T18" fmla="*/ 0 w 47"/>
                <a:gd name="T19" fmla="*/ 32 h 47"/>
                <a:gd name="T20" fmla="*/ 0 w 47"/>
                <a:gd name="T21" fmla="*/ 24 h 47"/>
                <a:gd name="T22" fmla="*/ 0 w 47"/>
                <a:gd name="T23" fmla="*/ 15 h 47"/>
                <a:gd name="T24" fmla="*/ 5 w 47"/>
                <a:gd name="T25" fmla="*/ 9 h 47"/>
                <a:gd name="T26" fmla="*/ 9 w 47"/>
                <a:gd name="T27" fmla="*/ 4 h 47"/>
                <a:gd name="T28" fmla="*/ 15 w 47"/>
                <a:gd name="T29" fmla="*/ 0 h 47"/>
                <a:gd name="T30" fmla="*/ 24 w 47"/>
                <a:gd name="T31" fmla="*/ 0 h 47"/>
                <a:gd name="T32" fmla="*/ 30 w 47"/>
                <a:gd name="T33" fmla="*/ 0 h 47"/>
                <a:gd name="T34" fmla="*/ 39 w 47"/>
                <a:gd name="T35" fmla="*/ 4 h 47"/>
                <a:gd name="T36" fmla="*/ 43 w 47"/>
                <a:gd name="T37" fmla="*/ 9 h 47"/>
                <a:gd name="T38" fmla="*/ 47 w 47"/>
                <a:gd name="T39" fmla="*/ 15 h 47"/>
                <a:gd name="T40" fmla="*/ 47 w 47"/>
                <a:gd name="T41" fmla="*/ 24 h 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7" h="47">
                  <a:moveTo>
                    <a:pt x="47" y="24"/>
                  </a:moveTo>
                  <a:lnTo>
                    <a:pt x="47" y="32"/>
                  </a:lnTo>
                  <a:lnTo>
                    <a:pt x="43" y="39"/>
                  </a:lnTo>
                  <a:lnTo>
                    <a:pt x="39" y="43"/>
                  </a:lnTo>
                  <a:lnTo>
                    <a:pt x="30" y="47"/>
                  </a:lnTo>
                  <a:lnTo>
                    <a:pt x="24" y="47"/>
                  </a:lnTo>
                  <a:lnTo>
                    <a:pt x="15" y="47"/>
                  </a:lnTo>
                  <a:lnTo>
                    <a:pt x="9" y="43"/>
                  </a:lnTo>
                  <a:lnTo>
                    <a:pt x="5" y="39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5" y="9"/>
                  </a:lnTo>
                  <a:lnTo>
                    <a:pt x="9" y="4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9" y="4"/>
                  </a:lnTo>
                  <a:lnTo>
                    <a:pt x="43" y="9"/>
                  </a:lnTo>
                  <a:lnTo>
                    <a:pt x="47" y="15"/>
                  </a:lnTo>
                  <a:lnTo>
                    <a:pt x="47" y="2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83" name="Freeform 34">
              <a:extLst>
                <a:ext uri="{FF2B5EF4-FFF2-40B4-BE49-F238E27FC236}">
                  <a16:creationId xmlns:a16="http://schemas.microsoft.com/office/drawing/2014/main" id="{FDDB48A6-3978-4A74-B317-A4802BC10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5" y="2237"/>
              <a:ext cx="48" cy="50"/>
            </a:xfrm>
            <a:custGeom>
              <a:avLst/>
              <a:gdLst>
                <a:gd name="T0" fmla="*/ 48 w 48"/>
                <a:gd name="T1" fmla="*/ 24 h 50"/>
                <a:gd name="T2" fmla="*/ 46 w 48"/>
                <a:gd name="T3" fmla="*/ 33 h 50"/>
                <a:gd name="T4" fmla="*/ 42 w 48"/>
                <a:gd name="T5" fmla="*/ 39 h 50"/>
                <a:gd name="T6" fmla="*/ 38 w 48"/>
                <a:gd name="T7" fmla="*/ 45 h 50"/>
                <a:gd name="T8" fmla="*/ 31 w 48"/>
                <a:gd name="T9" fmla="*/ 48 h 50"/>
                <a:gd name="T10" fmla="*/ 23 w 48"/>
                <a:gd name="T11" fmla="*/ 50 h 50"/>
                <a:gd name="T12" fmla="*/ 17 w 48"/>
                <a:gd name="T13" fmla="*/ 48 h 50"/>
                <a:gd name="T14" fmla="*/ 8 w 48"/>
                <a:gd name="T15" fmla="*/ 45 h 50"/>
                <a:gd name="T16" fmla="*/ 4 w 48"/>
                <a:gd name="T17" fmla="*/ 39 h 50"/>
                <a:gd name="T18" fmla="*/ 0 w 48"/>
                <a:gd name="T19" fmla="*/ 33 h 50"/>
                <a:gd name="T20" fmla="*/ 0 w 48"/>
                <a:gd name="T21" fmla="*/ 24 h 50"/>
                <a:gd name="T22" fmla="*/ 0 w 48"/>
                <a:gd name="T23" fmla="*/ 17 h 50"/>
                <a:gd name="T24" fmla="*/ 4 w 48"/>
                <a:gd name="T25" fmla="*/ 11 h 50"/>
                <a:gd name="T26" fmla="*/ 8 w 48"/>
                <a:gd name="T27" fmla="*/ 4 h 50"/>
                <a:gd name="T28" fmla="*/ 17 w 48"/>
                <a:gd name="T29" fmla="*/ 2 h 50"/>
                <a:gd name="T30" fmla="*/ 23 w 48"/>
                <a:gd name="T31" fmla="*/ 0 h 50"/>
                <a:gd name="T32" fmla="*/ 31 w 48"/>
                <a:gd name="T33" fmla="*/ 2 h 50"/>
                <a:gd name="T34" fmla="*/ 38 w 48"/>
                <a:gd name="T35" fmla="*/ 4 h 50"/>
                <a:gd name="T36" fmla="*/ 42 w 48"/>
                <a:gd name="T37" fmla="*/ 11 h 50"/>
                <a:gd name="T38" fmla="*/ 46 w 48"/>
                <a:gd name="T39" fmla="*/ 17 h 50"/>
                <a:gd name="T40" fmla="*/ 48 w 48"/>
                <a:gd name="T41" fmla="*/ 24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" h="50">
                  <a:moveTo>
                    <a:pt x="48" y="24"/>
                  </a:moveTo>
                  <a:lnTo>
                    <a:pt x="46" y="33"/>
                  </a:lnTo>
                  <a:lnTo>
                    <a:pt x="42" y="39"/>
                  </a:lnTo>
                  <a:lnTo>
                    <a:pt x="38" y="45"/>
                  </a:lnTo>
                  <a:lnTo>
                    <a:pt x="31" y="48"/>
                  </a:lnTo>
                  <a:lnTo>
                    <a:pt x="23" y="50"/>
                  </a:lnTo>
                  <a:lnTo>
                    <a:pt x="17" y="48"/>
                  </a:lnTo>
                  <a:lnTo>
                    <a:pt x="8" y="45"/>
                  </a:lnTo>
                  <a:lnTo>
                    <a:pt x="4" y="39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4" y="11"/>
                  </a:lnTo>
                  <a:lnTo>
                    <a:pt x="8" y="4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1" y="2"/>
                  </a:lnTo>
                  <a:lnTo>
                    <a:pt x="38" y="4"/>
                  </a:lnTo>
                  <a:lnTo>
                    <a:pt x="42" y="11"/>
                  </a:lnTo>
                  <a:lnTo>
                    <a:pt x="46" y="17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84" name="Freeform 35">
              <a:extLst>
                <a:ext uri="{FF2B5EF4-FFF2-40B4-BE49-F238E27FC236}">
                  <a16:creationId xmlns:a16="http://schemas.microsoft.com/office/drawing/2014/main" id="{F91E0109-6BB1-4598-8978-2A21FAD5F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5" y="2237"/>
              <a:ext cx="48" cy="50"/>
            </a:xfrm>
            <a:custGeom>
              <a:avLst/>
              <a:gdLst>
                <a:gd name="T0" fmla="*/ 48 w 48"/>
                <a:gd name="T1" fmla="*/ 24 h 50"/>
                <a:gd name="T2" fmla="*/ 46 w 48"/>
                <a:gd name="T3" fmla="*/ 33 h 50"/>
                <a:gd name="T4" fmla="*/ 42 w 48"/>
                <a:gd name="T5" fmla="*/ 39 h 50"/>
                <a:gd name="T6" fmla="*/ 38 w 48"/>
                <a:gd name="T7" fmla="*/ 45 h 50"/>
                <a:gd name="T8" fmla="*/ 31 w 48"/>
                <a:gd name="T9" fmla="*/ 48 h 50"/>
                <a:gd name="T10" fmla="*/ 23 w 48"/>
                <a:gd name="T11" fmla="*/ 50 h 50"/>
                <a:gd name="T12" fmla="*/ 17 w 48"/>
                <a:gd name="T13" fmla="*/ 48 h 50"/>
                <a:gd name="T14" fmla="*/ 8 w 48"/>
                <a:gd name="T15" fmla="*/ 45 h 50"/>
                <a:gd name="T16" fmla="*/ 4 w 48"/>
                <a:gd name="T17" fmla="*/ 39 h 50"/>
                <a:gd name="T18" fmla="*/ 0 w 48"/>
                <a:gd name="T19" fmla="*/ 33 h 50"/>
                <a:gd name="T20" fmla="*/ 0 w 48"/>
                <a:gd name="T21" fmla="*/ 24 h 50"/>
                <a:gd name="T22" fmla="*/ 0 w 48"/>
                <a:gd name="T23" fmla="*/ 17 h 50"/>
                <a:gd name="T24" fmla="*/ 4 w 48"/>
                <a:gd name="T25" fmla="*/ 11 h 50"/>
                <a:gd name="T26" fmla="*/ 8 w 48"/>
                <a:gd name="T27" fmla="*/ 4 h 50"/>
                <a:gd name="T28" fmla="*/ 17 w 48"/>
                <a:gd name="T29" fmla="*/ 2 h 50"/>
                <a:gd name="T30" fmla="*/ 23 w 48"/>
                <a:gd name="T31" fmla="*/ 0 h 50"/>
                <a:gd name="T32" fmla="*/ 31 w 48"/>
                <a:gd name="T33" fmla="*/ 2 h 50"/>
                <a:gd name="T34" fmla="*/ 38 w 48"/>
                <a:gd name="T35" fmla="*/ 4 h 50"/>
                <a:gd name="T36" fmla="*/ 42 w 48"/>
                <a:gd name="T37" fmla="*/ 11 h 50"/>
                <a:gd name="T38" fmla="*/ 46 w 48"/>
                <a:gd name="T39" fmla="*/ 17 h 50"/>
                <a:gd name="T40" fmla="*/ 48 w 48"/>
                <a:gd name="T41" fmla="*/ 24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" h="50">
                  <a:moveTo>
                    <a:pt x="48" y="24"/>
                  </a:moveTo>
                  <a:lnTo>
                    <a:pt x="46" y="33"/>
                  </a:lnTo>
                  <a:lnTo>
                    <a:pt x="42" y="39"/>
                  </a:lnTo>
                  <a:lnTo>
                    <a:pt x="38" y="45"/>
                  </a:lnTo>
                  <a:lnTo>
                    <a:pt x="31" y="48"/>
                  </a:lnTo>
                  <a:lnTo>
                    <a:pt x="23" y="50"/>
                  </a:lnTo>
                  <a:lnTo>
                    <a:pt x="17" y="48"/>
                  </a:lnTo>
                  <a:lnTo>
                    <a:pt x="8" y="45"/>
                  </a:lnTo>
                  <a:lnTo>
                    <a:pt x="4" y="39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4" y="11"/>
                  </a:lnTo>
                  <a:lnTo>
                    <a:pt x="8" y="4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1" y="2"/>
                  </a:lnTo>
                  <a:lnTo>
                    <a:pt x="38" y="4"/>
                  </a:lnTo>
                  <a:lnTo>
                    <a:pt x="42" y="11"/>
                  </a:lnTo>
                  <a:lnTo>
                    <a:pt x="46" y="17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85" name="Freeform 36">
              <a:extLst>
                <a:ext uri="{FF2B5EF4-FFF2-40B4-BE49-F238E27FC236}">
                  <a16:creationId xmlns:a16="http://schemas.microsoft.com/office/drawing/2014/main" id="{9F76F908-F4ED-4786-9C8A-7B13069CB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3" y="2387"/>
              <a:ext cx="49" cy="49"/>
            </a:xfrm>
            <a:custGeom>
              <a:avLst/>
              <a:gdLst>
                <a:gd name="T0" fmla="*/ 49 w 49"/>
                <a:gd name="T1" fmla="*/ 23 h 49"/>
                <a:gd name="T2" fmla="*/ 49 w 49"/>
                <a:gd name="T3" fmla="*/ 32 h 49"/>
                <a:gd name="T4" fmla="*/ 45 w 49"/>
                <a:gd name="T5" fmla="*/ 39 h 49"/>
                <a:gd name="T6" fmla="*/ 40 w 49"/>
                <a:gd name="T7" fmla="*/ 43 h 49"/>
                <a:gd name="T8" fmla="*/ 32 w 49"/>
                <a:gd name="T9" fmla="*/ 47 h 49"/>
                <a:gd name="T10" fmla="*/ 26 w 49"/>
                <a:gd name="T11" fmla="*/ 49 h 49"/>
                <a:gd name="T12" fmla="*/ 17 w 49"/>
                <a:gd name="T13" fmla="*/ 47 h 49"/>
                <a:gd name="T14" fmla="*/ 11 w 49"/>
                <a:gd name="T15" fmla="*/ 43 h 49"/>
                <a:gd name="T16" fmla="*/ 6 w 49"/>
                <a:gd name="T17" fmla="*/ 39 h 49"/>
                <a:gd name="T18" fmla="*/ 2 w 49"/>
                <a:gd name="T19" fmla="*/ 32 h 49"/>
                <a:gd name="T20" fmla="*/ 0 w 49"/>
                <a:gd name="T21" fmla="*/ 23 h 49"/>
                <a:gd name="T22" fmla="*/ 2 w 49"/>
                <a:gd name="T23" fmla="*/ 17 h 49"/>
                <a:gd name="T24" fmla="*/ 6 w 49"/>
                <a:gd name="T25" fmla="*/ 11 h 49"/>
                <a:gd name="T26" fmla="*/ 11 w 49"/>
                <a:gd name="T27" fmla="*/ 4 h 49"/>
                <a:gd name="T28" fmla="*/ 17 w 49"/>
                <a:gd name="T29" fmla="*/ 2 h 49"/>
                <a:gd name="T30" fmla="*/ 26 w 49"/>
                <a:gd name="T31" fmla="*/ 0 h 49"/>
                <a:gd name="T32" fmla="*/ 32 w 49"/>
                <a:gd name="T33" fmla="*/ 2 h 49"/>
                <a:gd name="T34" fmla="*/ 40 w 49"/>
                <a:gd name="T35" fmla="*/ 4 h 49"/>
                <a:gd name="T36" fmla="*/ 45 w 49"/>
                <a:gd name="T37" fmla="*/ 11 h 49"/>
                <a:gd name="T38" fmla="*/ 49 w 49"/>
                <a:gd name="T39" fmla="*/ 17 h 49"/>
                <a:gd name="T40" fmla="*/ 49 w 49"/>
                <a:gd name="T41" fmla="*/ 23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9" h="49">
                  <a:moveTo>
                    <a:pt x="49" y="23"/>
                  </a:moveTo>
                  <a:lnTo>
                    <a:pt x="49" y="32"/>
                  </a:lnTo>
                  <a:lnTo>
                    <a:pt x="45" y="39"/>
                  </a:lnTo>
                  <a:lnTo>
                    <a:pt x="40" y="43"/>
                  </a:lnTo>
                  <a:lnTo>
                    <a:pt x="32" y="47"/>
                  </a:lnTo>
                  <a:lnTo>
                    <a:pt x="26" y="49"/>
                  </a:lnTo>
                  <a:lnTo>
                    <a:pt x="17" y="47"/>
                  </a:lnTo>
                  <a:lnTo>
                    <a:pt x="11" y="43"/>
                  </a:lnTo>
                  <a:lnTo>
                    <a:pt x="6" y="39"/>
                  </a:lnTo>
                  <a:lnTo>
                    <a:pt x="2" y="32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6" y="11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40" y="4"/>
                  </a:lnTo>
                  <a:lnTo>
                    <a:pt x="45" y="11"/>
                  </a:lnTo>
                  <a:lnTo>
                    <a:pt x="49" y="17"/>
                  </a:lnTo>
                  <a:lnTo>
                    <a:pt x="49" y="23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86" name="Freeform 37">
              <a:extLst>
                <a:ext uri="{FF2B5EF4-FFF2-40B4-BE49-F238E27FC236}">
                  <a16:creationId xmlns:a16="http://schemas.microsoft.com/office/drawing/2014/main" id="{E6A77E2C-5031-4A77-B94A-80EB18BB1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3" y="2387"/>
              <a:ext cx="49" cy="49"/>
            </a:xfrm>
            <a:custGeom>
              <a:avLst/>
              <a:gdLst>
                <a:gd name="T0" fmla="*/ 49 w 49"/>
                <a:gd name="T1" fmla="*/ 23 h 49"/>
                <a:gd name="T2" fmla="*/ 49 w 49"/>
                <a:gd name="T3" fmla="*/ 32 h 49"/>
                <a:gd name="T4" fmla="*/ 45 w 49"/>
                <a:gd name="T5" fmla="*/ 39 h 49"/>
                <a:gd name="T6" fmla="*/ 40 w 49"/>
                <a:gd name="T7" fmla="*/ 43 h 49"/>
                <a:gd name="T8" fmla="*/ 32 w 49"/>
                <a:gd name="T9" fmla="*/ 47 h 49"/>
                <a:gd name="T10" fmla="*/ 26 w 49"/>
                <a:gd name="T11" fmla="*/ 49 h 49"/>
                <a:gd name="T12" fmla="*/ 17 w 49"/>
                <a:gd name="T13" fmla="*/ 47 h 49"/>
                <a:gd name="T14" fmla="*/ 11 w 49"/>
                <a:gd name="T15" fmla="*/ 43 h 49"/>
                <a:gd name="T16" fmla="*/ 6 w 49"/>
                <a:gd name="T17" fmla="*/ 39 h 49"/>
                <a:gd name="T18" fmla="*/ 2 w 49"/>
                <a:gd name="T19" fmla="*/ 32 h 49"/>
                <a:gd name="T20" fmla="*/ 0 w 49"/>
                <a:gd name="T21" fmla="*/ 23 h 49"/>
                <a:gd name="T22" fmla="*/ 2 w 49"/>
                <a:gd name="T23" fmla="*/ 17 h 49"/>
                <a:gd name="T24" fmla="*/ 6 w 49"/>
                <a:gd name="T25" fmla="*/ 11 h 49"/>
                <a:gd name="T26" fmla="*/ 11 w 49"/>
                <a:gd name="T27" fmla="*/ 4 h 49"/>
                <a:gd name="T28" fmla="*/ 17 w 49"/>
                <a:gd name="T29" fmla="*/ 2 h 49"/>
                <a:gd name="T30" fmla="*/ 26 w 49"/>
                <a:gd name="T31" fmla="*/ 0 h 49"/>
                <a:gd name="T32" fmla="*/ 32 w 49"/>
                <a:gd name="T33" fmla="*/ 2 h 49"/>
                <a:gd name="T34" fmla="*/ 40 w 49"/>
                <a:gd name="T35" fmla="*/ 4 h 49"/>
                <a:gd name="T36" fmla="*/ 45 w 49"/>
                <a:gd name="T37" fmla="*/ 11 h 49"/>
                <a:gd name="T38" fmla="*/ 49 w 49"/>
                <a:gd name="T39" fmla="*/ 17 h 49"/>
                <a:gd name="T40" fmla="*/ 49 w 49"/>
                <a:gd name="T41" fmla="*/ 23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9" h="49">
                  <a:moveTo>
                    <a:pt x="49" y="23"/>
                  </a:moveTo>
                  <a:lnTo>
                    <a:pt x="49" y="32"/>
                  </a:lnTo>
                  <a:lnTo>
                    <a:pt x="45" y="39"/>
                  </a:lnTo>
                  <a:lnTo>
                    <a:pt x="40" y="43"/>
                  </a:lnTo>
                  <a:lnTo>
                    <a:pt x="32" y="47"/>
                  </a:lnTo>
                  <a:lnTo>
                    <a:pt x="26" y="49"/>
                  </a:lnTo>
                  <a:lnTo>
                    <a:pt x="17" y="47"/>
                  </a:lnTo>
                  <a:lnTo>
                    <a:pt x="11" y="43"/>
                  </a:lnTo>
                  <a:lnTo>
                    <a:pt x="6" y="39"/>
                  </a:lnTo>
                  <a:lnTo>
                    <a:pt x="2" y="32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6" y="11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40" y="4"/>
                  </a:lnTo>
                  <a:lnTo>
                    <a:pt x="45" y="11"/>
                  </a:lnTo>
                  <a:lnTo>
                    <a:pt x="49" y="17"/>
                  </a:lnTo>
                  <a:lnTo>
                    <a:pt x="49" y="2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87" name="Freeform 38">
              <a:extLst>
                <a:ext uri="{FF2B5EF4-FFF2-40B4-BE49-F238E27FC236}">
                  <a16:creationId xmlns:a16="http://schemas.microsoft.com/office/drawing/2014/main" id="{552E981C-B504-4FC4-A4FC-6EEAA2BD0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1" y="2213"/>
              <a:ext cx="49" cy="48"/>
            </a:xfrm>
            <a:custGeom>
              <a:avLst/>
              <a:gdLst>
                <a:gd name="T0" fmla="*/ 49 w 49"/>
                <a:gd name="T1" fmla="*/ 24 h 48"/>
                <a:gd name="T2" fmla="*/ 47 w 49"/>
                <a:gd name="T3" fmla="*/ 33 h 48"/>
                <a:gd name="T4" fmla="*/ 42 w 49"/>
                <a:gd name="T5" fmla="*/ 39 h 48"/>
                <a:gd name="T6" fmla="*/ 38 w 49"/>
                <a:gd name="T7" fmla="*/ 44 h 48"/>
                <a:gd name="T8" fmla="*/ 32 w 49"/>
                <a:gd name="T9" fmla="*/ 48 h 48"/>
                <a:gd name="T10" fmla="*/ 23 w 49"/>
                <a:gd name="T11" fmla="*/ 48 h 48"/>
                <a:gd name="T12" fmla="*/ 17 w 49"/>
                <a:gd name="T13" fmla="*/ 48 h 48"/>
                <a:gd name="T14" fmla="*/ 10 w 49"/>
                <a:gd name="T15" fmla="*/ 44 h 48"/>
                <a:gd name="T16" fmla="*/ 4 w 49"/>
                <a:gd name="T17" fmla="*/ 39 h 48"/>
                <a:gd name="T18" fmla="*/ 0 w 49"/>
                <a:gd name="T19" fmla="*/ 33 h 48"/>
                <a:gd name="T20" fmla="*/ 0 w 49"/>
                <a:gd name="T21" fmla="*/ 24 h 48"/>
                <a:gd name="T22" fmla="*/ 0 w 49"/>
                <a:gd name="T23" fmla="*/ 15 h 48"/>
                <a:gd name="T24" fmla="*/ 4 w 49"/>
                <a:gd name="T25" fmla="*/ 9 h 48"/>
                <a:gd name="T26" fmla="*/ 10 w 49"/>
                <a:gd name="T27" fmla="*/ 5 h 48"/>
                <a:gd name="T28" fmla="*/ 17 w 49"/>
                <a:gd name="T29" fmla="*/ 0 h 48"/>
                <a:gd name="T30" fmla="*/ 23 w 49"/>
                <a:gd name="T31" fmla="*/ 0 h 48"/>
                <a:gd name="T32" fmla="*/ 32 w 49"/>
                <a:gd name="T33" fmla="*/ 0 h 48"/>
                <a:gd name="T34" fmla="*/ 38 w 49"/>
                <a:gd name="T35" fmla="*/ 5 h 48"/>
                <a:gd name="T36" fmla="*/ 42 w 49"/>
                <a:gd name="T37" fmla="*/ 9 h 48"/>
                <a:gd name="T38" fmla="*/ 47 w 49"/>
                <a:gd name="T39" fmla="*/ 15 h 48"/>
                <a:gd name="T40" fmla="*/ 49 w 49"/>
                <a:gd name="T41" fmla="*/ 24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9" h="48">
                  <a:moveTo>
                    <a:pt x="49" y="24"/>
                  </a:moveTo>
                  <a:lnTo>
                    <a:pt x="47" y="33"/>
                  </a:lnTo>
                  <a:lnTo>
                    <a:pt x="42" y="39"/>
                  </a:lnTo>
                  <a:lnTo>
                    <a:pt x="38" y="44"/>
                  </a:lnTo>
                  <a:lnTo>
                    <a:pt x="32" y="48"/>
                  </a:lnTo>
                  <a:lnTo>
                    <a:pt x="23" y="48"/>
                  </a:lnTo>
                  <a:lnTo>
                    <a:pt x="17" y="48"/>
                  </a:lnTo>
                  <a:lnTo>
                    <a:pt x="10" y="44"/>
                  </a:lnTo>
                  <a:lnTo>
                    <a:pt x="4" y="39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4" y="9"/>
                  </a:lnTo>
                  <a:lnTo>
                    <a:pt x="10" y="5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38" y="5"/>
                  </a:lnTo>
                  <a:lnTo>
                    <a:pt x="42" y="9"/>
                  </a:lnTo>
                  <a:lnTo>
                    <a:pt x="47" y="15"/>
                  </a:lnTo>
                  <a:lnTo>
                    <a:pt x="49" y="2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88" name="Freeform 39">
              <a:extLst>
                <a:ext uri="{FF2B5EF4-FFF2-40B4-BE49-F238E27FC236}">
                  <a16:creationId xmlns:a16="http://schemas.microsoft.com/office/drawing/2014/main" id="{13BCF266-31AC-4378-8C42-B64162482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1" y="2213"/>
              <a:ext cx="49" cy="48"/>
            </a:xfrm>
            <a:custGeom>
              <a:avLst/>
              <a:gdLst>
                <a:gd name="T0" fmla="*/ 49 w 49"/>
                <a:gd name="T1" fmla="*/ 24 h 48"/>
                <a:gd name="T2" fmla="*/ 47 w 49"/>
                <a:gd name="T3" fmla="*/ 33 h 48"/>
                <a:gd name="T4" fmla="*/ 42 w 49"/>
                <a:gd name="T5" fmla="*/ 39 h 48"/>
                <a:gd name="T6" fmla="*/ 38 w 49"/>
                <a:gd name="T7" fmla="*/ 44 h 48"/>
                <a:gd name="T8" fmla="*/ 32 w 49"/>
                <a:gd name="T9" fmla="*/ 48 h 48"/>
                <a:gd name="T10" fmla="*/ 23 w 49"/>
                <a:gd name="T11" fmla="*/ 48 h 48"/>
                <a:gd name="T12" fmla="*/ 17 w 49"/>
                <a:gd name="T13" fmla="*/ 48 h 48"/>
                <a:gd name="T14" fmla="*/ 10 w 49"/>
                <a:gd name="T15" fmla="*/ 44 h 48"/>
                <a:gd name="T16" fmla="*/ 4 w 49"/>
                <a:gd name="T17" fmla="*/ 39 h 48"/>
                <a:gd name="T18" fmla="*/ 0 w 49"/>
                <a:gd name="T19" fmla="*/ 33 h 48"/>
                <a:gd name="T20" fmla="*/ 0 w 49"/>
                <a:gd name="T21" fmla="*/ 24 h 48"/>
                <a:gd name="T22" fmla="*/ 0 w 49"/>
                <a:gd name="T23" fmla="*/ 15 h 48"/>
                <a:gd name="T24" fmla="*/ 4 w 49"/>
                <a:gd name="T25" fmla="*/ 9 h 48"/>
                <a:gd name="T26" fmla="*/ 10 w 49"/>
                <a:gd name="T27" fmla="*/ 5 h 48"/>
                <a:gd name="T28" fmla="*/ 17 w 49"/>
                <a:gd name="T29" fmla="*/ 0 h 48"/>
                <a:gd name="T30" fmla="*/ 23 w 49"/>
                <a:gd name="T31" fmla="*/ 0 h 48"/>
                <a:gd name="T32" fmla="*/ 32 w 49"/>
                <a:gd name="T33" fmla="*/ 0 h 48"/>
                <a:gd name="T34" fmla="*/ 38 w 49"/>
                <a:gd name="T35" fmla="*/ 5 h 48"/>
                <a:gd name="T36" fmla="*/ 42 w 49"/>
                <a:gd name="T37" fmla="*/ 9 h 48"/>
                <a:gd name="T38" fmla="*/ 47 w 49"/>
                <a:gd name="T39" fmla="*/ 15 h 48"/>
                <a:gd name="T40" fmla="*/ 49 w 49"/>
                <a:gd name="T41" fmla="*/ 24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9" h="48">
                  <a:moveTo>
                    <a:pt x="49" y="24"/>
                  </a:moveTo>
                  <a:lnTo>
                    <a:pt x="47" y="33"/>
                  </a:lnTo>
                  <a:lnTo>
                    <a:pt x="42" y="39"/>
                  </a:lnTo>
                  <a:lnTo>
                    <a:pt x="38" y="44"/>
                  </a:lnTo>
                  <a:lnTo>
                    <a:pt x="32" y="48"/>
                  </a:lnTo>
                  <a:lnTo>
                    <a:pt x="23" y="48"/>
                  </a:lnTo>
                  <a:lnTo>
                    <a:pt x="17" y="48"/>
                  </a:lnTo>
                  <a:lnTo>
                    <a:pt x="10" y="44"/>
                  </a:lnTo>
                  <a:lnTo>
                    <a:pt x="4" y="39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4" y="9"/>
                  </a:lnTo>
                  <a:lnTo>
                    <a:pt x="10" y="5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38" y="5"/>
                  </a:lnTo>
                  <a:lnTo>
                    <a:pt x="42" y="9"/>
                  </a:lnTo>
                  <a:lnTo>
                    <a:pt x="47" y="15"/>
                  </a:lnTo>
                  <a:lnTo>
                    <a:pt x="49" y="2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89" name="Freeform 40">
              <a:extLst>
                <a:ext uri="{FF2B5EF4-FFF2-40B4-BE49-F238E27FC236}">
                  <a16:creationId xmlns:a16="http://schemas.microsoft.com/office/drawing/2014/main" id="{54EBBA40-2F08-49D1-B724-F9DA61198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" y="1993"/>
              <a:ext cx="47" cy="48"/>
            </a:xfrm>
            <a:custGeom>
              <a:avLst/>
              <a:gdLst>
                <a:gd name="T0" fmla="*/ 47 w 47"/>
                <a:gd name="T1" fmla="*/ 24 h 48"/>
                <a:gd name="T2" fmla="*/ 47 w 47"/>
                <a:gd name="T3" fmla="*/ 32 h 48"/>
                <a:gd name="T4" fmla="*/ 42 w 47"/>
                <a:gd name="T5" fmla="*/ 39 h 48"/>
                <a:gd name="T6" fmla="*/ 38 w 47"/>
                <a:gd name="T7" fmla="*/ 43 h 48"/>
                <a:gd name="T8" fmla="*/ 32 w 47"/>
                <a:gd name="T9" fmla="*/ 48 h 48"/>
                <a:gd name="T10" fmla="*/ 23 w 47"/>
                <a:gd name="T11" fmla="*/ 48 h 48"/>
                <a:gd name="T12" fmla="*/ 15 w 47"/>
                <a:gd name="T13" fmla="*/ 48 h 48"/>
                <a:gd name="T14" fmla="*/ 9 w 47"/>
                <a:gd name="T15" fmla="*/ 43 h 48"/>
                <a:gd name="T16" fmla="*/ 4 w 47"/>
                <a:gd name="T17" fmla="*/ 39 h 48"/>
                <a:gd name="T18" fmla="*/ 0 w 47"/>
                <a:gd name="T19" fmla="*/ 32 h 48"/>
                <a:gd name="T20" fmla="*/ 0 w 47"/>
                <a:gd name="T21" fmla="*/ 24 h 48"/>
                <a:gd name="T22" fmla="*/ 0 w 47"/>
                <a:gd name="T23" fmla="*/ 15 h 48"/>
                <a:gd name="T24" fmla="*/ 4 w 47"/>
                <a:gd name="T25" fmla="*/ 9 h 48"/>
                <a:gd name="T26" fmla="*/ 9 w 47"/>
                <a:gd name="T27" fmla="*/ 4 h 48"/>
                <a:gd name="T28" fmla="*/ 15 w 47"/>
                <a:gd name="T29" fmla="*/ 0 h 48"/>
                <a:gd name="T30" fmla="*/ 23 w 47"/>
                <a:gd name="T31" fmla="*/ 0 h 48"/>
                <a:gd name="T32" fmla="*/ 32 w 47"/>
                <a:gd name="T33" fmla="*/ 0 h 48"/>
                <a:gd name="T34" fmla="*/ 38 w 47"/>
                <a:gd name="T35" fmla="*/ 4 h 48"/>
                <a:gd name="T36" fmla="*/ 42 w 47"/>
                <a:gd name="T37" fmla="*/ 9 h 48"/>
                <a:gd name="T38" fmla="*/ 47 w 47"/>
                <a:gd name="T39" fmla="*/ 15 h 48"/>
                <a:gd name="T40" fmla="*/ 47 w 47"/>
                <a:gd name="T41" fmla="*/ 24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7" h="48">
                  <a:moveTo>
                    <a:pt x="47" y="24"/>
                  </a:moveTo>
                  <a:lnTo>
                    <a:pt x="47" y="32"/>
                  </a:lnTo>
                  <a:lnTo>
                    <a:pt x="42" y="39"/>
                  </a:lnTo>
                  <a:lnTo>
                    <a:pt x="38" y="43"/>
                  </a:lnTo>
                  <a:lnTo>
                    <a:pt x="32" y="48"/>
                  </a:lnTo>
                  <a:lnTo>
                    <a:pt x="23" y="48"/>
                  </a:lnTo>
                  <a:lnTo>
                    <a:pt x="15" y="48"/>
                  </a:lnTo>
                  <a:lnTo>
                    <a:pt x="9" y="43"/>
                  </a:lnTo>
                  <a:lnTo>
                    <a:pt x="4" y="39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4" y="9"/>
                  </a:lnTo>
                  <a:lnTo>
                    <a:pt x="9" y="4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38" y="4"/>
                  </a:lnTo>
                  <a:lnTo>
                    <a:pt x="42" y="9"/>
                  </a:lnTo>
                  <a:lnTo>
                    <a:pt x="47" y="15"/>
                  </a:lnTo>
                  <a:lnTo>
                    <a:pt x="47" y="2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90" name="Freeform 41">
              <a:extLst>
                <a:ext uri="{FF2B5EF4-FFF2-40B4-BE49-F238E27FC236}">
                  <a16:creationId xmlns:a16="http://schemas.microsoft.com/office/drawing/2014/main" id="{D53C4ED9-2BE4-47BA-BCBD-F884BB26F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" y="1993"/>
              <a:ext cx="47" cy="48"/>
            </a:xfrm>
            <a:custGeom>
              <a:avLst/>
              <a:gdLst>
                <a:gd name="T0" fmla="*/ 47 w 47"/>
                <a:gd name="T1" fmla="*/ 24 h 48"/>
                <a:gd name="T2" fmla="*/ 47 w 47"/>
                <a:gd name="T3" fmla="*/ 32 h 48"/>
                <a:gd name="T4" fmla="*/ 42 w 47"/>
                <a:gd name="T5" fmla="*/ 39 h 48"/>
                <a:gd name="T6" fmla="*/ 38 w 47"/>
                <a:gd name="T7" fmla="*/ 43 h 48"/>
                <a:gd name="T8" fmla="*/ 32 w 47"/>
                <a:gd name="T9" fmla="*/ 48 h 48"/>
                <a:gd name="T10" fmla="*/ 23 w 47"/>
                <a:gd name="T11" fmla="*/ 48 h 48"/>
                <a:gd name="T12" fmla="*/ 15 w 47"/>
                <a:gd name="T13" fmla="*/ 48 h 48"/>
                <a:gd name="T14" fmla="*/ 9 w 47"/>
                <a:gd name="T15" fmla="*/ 43 h 48"/>
                <a:gd name="T16" fmla="*/ 4 w 47"/>
                <a:gd name="T17" fmla="*/ 39 h 48"/>
                <a:gd name="T18" fmla="*/ 0 w 47"/>
                <a:gd name="T19" fmla="*/ 32 h 48"/>
                <a:gd name="T20" fmla="*/ 0 w 47"/>
                <a:gd name="T21" fmla="*/ 24 h 48"/>
                <a:gd name="T22" fmla="*/ 0 w 47"/>
                <a:gd name="T23" fmla="*/ 15 h 48"/>
                <a:gd name="T24" fmla="*/ 4 w 47"/>
                <a:gd name="T25" fmla="*/ 9 h 48"/>
                <a:gd name="T26" fmla="*/ 9 w 47"/>
                <a:gd name="T27" fmla="*/ 4 h 48"/>
                <a:gd name="T28" fmla="*/ 15 w 47"/>
                <a:gd name="T29" fmla="*/ 0 h 48"/>
                <a:gd name="T30" fmla="*/ 23 w 47"/>
                <a:gd name="T31" fmla="*/ 0 h 48"/>
                <a:gd name="T32" fmla="*/ 32 w 47"/>
                <a:gd name="T33" fmla="*/ 0 h 48"/>
                <a:gd name="T34" fmla="*/ 38 w 47"/>
                <a:gd name="T35" fmla="*/ 4 h 48"/>
                <a:gd name="T36" fmla="*/ 42 w 47"/>
                <a:gd name="T37" fmla="*/ 9 h 48"/>
                <a:gd name="T38" fmla="*/ 47 w 47"/>
                <a:gd name="T39" fmla="*/ 15 h 48"/>
                <a:gd name="T40" fmla="*/ 47 w 47"/>
                <a:gd name="T41" fmla="*/ 24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7" h="48">
                  <a:moveTo>
                    <a:pt x="47" y="24"/>
                  </a:moveTo>
                  <a:lnTo>
                    <a:pt x="47" y="32"/>
                  </a:lnTo>
                  <a:lnTo>
                    <a:pt x="42" y="39"/>
                  </a:lnTo>
                  <a:lnTo>
                    <a:pt x="38" y="43"/>
                  </a:lnTo>
                  <a:lnTo>
                    <a:pt x="32" y="48"/>
                  </a:lnTo>
                  <a:lnTo>
                    <a:pt x="23" y="48"/>
                  </a:lnTo>
                  <a:lnTo>
                    <a:pt x="15" y="48"/>
                  </a:lnTo>
                  <a:lnTo>
                    <a:pt x="9" y="43"/>
                  </a:lnTo>
                  <a:lnTo>
                    <a:pt x="4" y="39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4" y="9"/>
                  </a:lnTo>
                  <a:lnTo>
                    <a:pt x="9" y="4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38" y="4"/>
                  </a:lnTo>
                  <a:lnTo>
                    <a:pt x="42" y="9"/>
                  </a:lnTo>
                  <a:lnTo>
                    <a:pt x="47" y="15"/>
                  </a:lnTo>
                  <a:lnTo>
                    <a:pt x="47" y="2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91" name="Freeform 42">
              <a:extLst>
                <a:ext uri="{FF2B5EF4-FFF2-40B4-BE49-F238E27FC236}">
                  <a16:creationId xmlns:a16="http://schemas.microsoft.com/office/drawing/2014/main" id="{938A15FC-3FF0-41F5-AD80-191ABE3A3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0" y="2067"/>
              <a:ext cx="46" cy="47"/>
            </a:xfrm>
            <a:custGeom>
              <a:avLst/>
              <a:gdLst>
                <a:gd name="T0" fmla="*/ 46 w 46"/>
                <a:gd name="T1" fmla="*/ 23 h 47"/>
                <a:gd name="T2" fmla="*/ 46 w 46"/>
                <a:gd name="T3" fmla="*/ 32 h 47"/>
                <a:gd name="T4" fmla="*/ 42 w 46"/>
                <a:gd name="T5" fmla="*/ 38 h 47"/>
                <a:gd name="T6" fmla="*/ 38 w 46"/>
                <a:gd name="T7" fmla="*/ 43 h 47"/>
                <a:gd name="T8" fmla="*/ 29 w 46"/>
                <a:gd name="T9" fmla="*/ 47 h 47"/>
                <a:gd name="T10" fmla="*/ 23 w 46"/>
                <a:gd name="T11" fmla="*/ 47 h 47"/>
                <a:gd name="T12" fmla="*/ 14 w 46"/>
                <a:gd name="T13" fmla="*/ 47 h 47"/>
                <a:gd name="T14" fmla="*/ 8 w 46"/>
                <a:gd name="T15" fmla="*/ 43 h 47"/>
                <a:gd name="T16" fmla="*/ 4 w 46"/>
                <a:gd name="T17" fmla="*/ 38 h 47"/>
                <a:gd name="T18" fmla="*/ 0 w 46"/>
                <a:gd name="T19" fmla="*/ 32 h 47"/>
                <a:gd name="T20" fmla="*/ 0 w 46"/>
                <a:gd name="T21" fmla="*/ 23 h 47"/>
                <a:gd name="T22" fmla="*/ 0 w 46"/>
                <a:gd name="T23" fmla="*/ 15 h 47"/>
                <a:gd name="T24" fmla="*/ 4 w 46"/>
                <a:gd name="T25" fmla="*/ 8 h 47"/>
                <a:gd name="T26" fmla="*/ 8 w 46"/>
                <a:gd name="T27" fmla="*/ 4 h 47"/>
                <a:gd name="T28" fmla="*/ 14 w 46"/>
                <a:gd name="T29" fmla="*/ 0 h 47"/>
                <a:gd name="T30" fmla="*/ 23 w 46"/>
                <a:gd name="T31" fmla="*/ 0 h 47"/>
                <a:gd name="T32" fmla="*/ 29 w 46"/>
                <a:gd name="T33" fmla="*/ 0 h 47"/>
                <a:gd name="T34" fmla="*/ 38 w 46"/>
                <a:gd name="T35" fmla="*/ 4 h 47"/>
                <a:gd name="T36" fmla="*/ 42 w 46"/>
                <a:gd name="T37" fmla="*/ 8 h 47"/>
                <a:gd name="T38" fmla="*/ 46 w 46"/>
                <a:gd name="T39" fmla="*/ 15 h 47"/>
                <a:gd name="T40" fmla="*/ 46 w 46"/>
                <a:gd name="T41" fmla="*/ 23 h 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6" h="47">
                  <a:moveTo>
                    <a:pt x="46" y="23"/>
                  </a:moveTo>
                  <a:lnTo>
                    <a:pt x="46" y="32"/>
                  </a:lnTo>
                  <a:lnTo>
                    <a:pt x="42" y="38"/>
                  </a:lnTo>
                  <a:lnTo>
                    <a:pt x="38" y="43"/>
                  </a:lnTo>
                  <a:lnTo>
                    <a:pt x="29" y="47"/>
                  </a:lnTo>
                  <a:lnTo>
                    <a:pt x="23" y="47"/>
                  </a:lnTo>
                  <a:lnTo>
                    <a:pt x="14" y="47"/>
                  </a:lnTo>
                  <a:lnTo>
                    <a:pt x="8" y="43"/>
                  </a:lnTo>
                  <a:lnTo>
                    <a:pt x="4" y="38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4" y="8"/>
                  </a:lnTo>
                  <a:lnTo>
                    <a:pt x="8" y="4"/>
                  </a:lnTo>
                  <a:lnTo>
                    <a:pt x="14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8" y="4"/>
                  </a:lnTo>
                  <a:lnTo>
                    <a:pt x="42" y="8"/>
                  </a:lnTo>
                  <a:lnTo>
                    <a:pt x="46" y="15"/>
                  </a:lnTo>
                  <a:lnTo>
                    <a:pt x="46" y="23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92" name="Freeform 43">
              <a:extLst>
                <a:ext uri="{FF2B5EF4-FFF2-40B4-BE49-F238E27FC236}">
                  <a16:creationId xmlns:a16="http://schemas.microsoft.com/office/drawing/2014/main" id="{B248701D-8BDD-4ED3-AE28-F4573474D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0" y="2067"/>
              <a:ext cx="46" cy="47"/>
            </a:xfrm>
            <a:custGeom>
              <a:avLst/>
              <a:gdLst>
                <a:gd name="T0" fmla="*/ 46 w 46"/>
                <a:gd name="T1" fmla="*/ 23 h 47"/>
                <a:gd name="T2" fmla="*/ 46 w 46"/>
                <a:gd name="T3" fmla="*/ 32 h 47"/>
                <a:gd name="T4" fmla="*/ 42 w 46"/>
                <a:gd name="T5" fmla="*/ 38 h 47"/>
                <a:gd name="T6" fmla="*/ 38 w 46"/>
                <a:gd name="T7" fmla="*/ 43 h 47"/>
                <a:gd name="T8" fmla="*/ 29 w 46"/>
                <a:gd name="T9" fmla="*/ 47 h 47"/>
                <a:gd name="T10" fmla="*/ 23 w 46"/>
                <a:gd name="T11" fmla="*/ 47 h 47"/>
                <a:gd name="T12" fmla="*/ 14 w 46"/>
                <a:gd name="T13" fmla="*/ 47 h 47"/>
                <a:gd name="T14" fmla="*/ 8 w 46"/>
                <a:gd name="T15" fmla="*/ 43 h 47"/>
                <a:gd name="T16" fmla="*/ 4 w 46"/>
                <a:gd name="T17" fmla="*/ 38 h 47"/>
                <a:gd name="T18" fmla="*/ 0 w 46"/>
                <a:gd name="T19" fmla="*/ 32 h 47"/>
                <a:gd name="T20" fmla="*/ 0 w 46"/>
                <a:gd name="T21" fmla="*/ 23 h 47"/>
                <a:gd name="T22" fmla="*/ 0 w 46"/>
                <a:gd name="T23" fmla="*/ 15 h 47"/>
                <a:gd name="T24" fmla="*/ 4 w 46"/>
                <a:gd name="T25" fmla="*/ 8 h 47"/>
                <a:gd name="T26" fmla="*/ 8 w 46"/>
                <a:gd name="T27" fmla="*/ 4 h 47"/>
                <a:gd name="T28" fmla="*/ 14 w 46"/>
                <a:gd name="T29" fmla="*/ 0 h 47"/>
                <a:gd name="T30" fmla="*/ 23 w 46"/>
                <a:gd name="T31" fmla="*/ 0 h 47"/>
                <a:gd name="T32" fmla="*/ 29 w 46"/>
                <a:gd name="T33" fmla="*/ 0 h 47"/>
                <a:gd name="T34" fmla="*/ 38 w 46"/>
                <a:gd name="T35" fmla="*/ 4 h 47"/>
                <a:gd name="T36" fmla="*/ 42 w 46"/>
                <a:gd name="T37" fmla="*/ 8 h 47"/>
                <a:gd name="T38" fmla="*/ 46 w 46"/>
                <a:gd name="T39" fmla="*/ 15 h 47"/>
                <a:gd name="T40" fmla="*/ 46 w 46"/>
                <a:gd name="T41" fmla="*/ 23 h 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6" h="47">
                  <a:moveTo>
                    <a:pt x="46" y="23"/>
                  </a:moveTo>
                  <a:lnTo>
                    <a:pt x="46" y="32"/>
                  </a:lnTo>
                  <a:lnTo>
                    <a:pt x="42" y="38"/>
                  </a:lnTo>
                  <a:lnTo>
                    <a:pt x="38" y="43"/>
                  </a:lnTo>
                  <a:lnTo>
                    <a:pt x="29" y="47"/>
                  </a:lnTo>
                  <a:lnTo>
                    <a:pt x="23" y="47"/>
                  </a:lnTo>
                  <a:lnTo>
                    <a:pt x="14" y="47"/>
                  </a:lnTo>
                  <a:lnTo>
                    <a:pt x="8" y="43"/>
                  </a:lnTo>
                  <a:lnTo>
                    <a:pt x="4" y="38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4" y="8"/>
                  </a:lnTo>
                  <a:lnTo>
                    <a:pt x="8" y="4"/>
                  </a:lnTo>
                  <a:lnTo>
                    <a:pt x="14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8" y="4"/>
                  </a:lnTo>
                  <a:lnTo>
                    <a:pt x="42" y="8"/>
                  </a:lnTo>
                  <a:lnTo>
                    <a:pt x="46" y="15"/>
                  </a:lnTo>
                  <a:lnTo>
                    <a:pt x="46" y="2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93" name="Freeform 44">
              <a:extLst>
                <a:ext uri="{FF2B5EF4-FFF2-40B4-BE49-F238E27FC236}">
                  <a16:creationId xmlns:a16="http://schemas.microsoft.com/office/drawing/2014/main" id="{FB83C943-AF00-4053-B6B5-347E521CE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0" y="2384"/>
              <a:ext cx="49" cy="50"/>
            </a:xfrm>
            <a:custGeom>
              <a:avLst/>
              <a:gdLst>
                <a:gd name="T0" fmla="*/ 49 w 49"/>
                <a:gd name="T1" fmla="*/ 24 h 50"/>
                <a:gd name="T2" fmla="*/ 47 w 49"/>
                <a:gd name="T3" fmla="*/ 32 h 50"/>
                <a:gd name="T4" fmla="*/ 45 w 49"/>
                <a:gd name="T5" fmla="*/ 39 h 50"/>
                <a:gd name="T6" fmla="*/ 38 w 49"/>
                <a:gd name="T7" fmla="*/ 45 h 50"/>
                <a:gd name="T8" fmla="*/ 32 w 49"/>
                <a:gd name="T9" fmla="*/ 48 h 50"/>
                <a:gd name="T10" fmla="*/ 25 w 49"/>
                <a:gd name="T11" fmla="*/ 50 h 50"/>
                <a:gd name="T12" fmla="*/ 17 w 49"/>
                <a:gd name="T13" fmla="*/ 48 h 50"/>
                <a:gd name="T14" fmla="*/ 11 w 49"/>
                <a:gd name="T15" fmla="*/ 45 h 50"/>
                <a:gd name="T16" fmla="*/ 4 w 49"/>
                <a:gd name="T17" fmla="*/ 39 h 50"/>
                <a:gd name="T18" fmla="*/ 2 w 49"/>
                <a:gd name="T19" fmla="*/ 32 h 50"/>
                <a:gd name="T20" fmla="*/ 0 w 49"/>
                <a:gd name="T21" fmla="*/ 24 h 50"/>
                <a:gd name="T22" fmla="*/ 2 w 49"/>
                <a:gd name="T23" fmla="*/ 17 h 50"/>
                <a:gd name="T24" fmla="*/ 4 w 49"/>
                <a:gd name="T25" fmla="*/ 11 h 50"/>
                <a:gd name="T26" fmla="*/ 11 w 49"/>
                <a:gd name="T27" fmla="*/ 4 h 50"/>
                <a:gd name="T28" fmla="*/ 17 w 49"/>
                <a:gd name="T29" fmla="*/ 2 h 50"/>
                <a:gd name="T30" fmla="*/ 25 w 49"/>
                <a:gd name="T31" fmla="*/ 0 h 50"/>
                <a:gd name="T32" fmla="*/ 32 w 49"/>
                <a:gd name="T33" fmla="*/ 2 h 50"/>
                <a:gd name="T34" fmla="*/ 38 w 49"/>
                <a:gd name="T35" fmla="*/ 4 h 50"/>
                <a:gd name="T36" fmla="*/ 45 w 49"/>
                <a:gd name="T37" fmla="*/ 11 h 50"/>
                <a:gd name="T38" fmla="*/ 47 w 49"/>
                <a:gd name="T39" fmla="*/ 17 h 50"/>
                <a:gd name="T40" fmla="*/ 49 w 49"/>
                <a:gd name="T41" fmla="*/ 24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9" h="50">
                  <a:moveTo>
                    <a:pt x="49" y="24"/>
                  </a:moveTo>
                  <a:lnTo>
                    <a:pt x="47" y="32"/>
                  </a:lnTo>
                  <a:lnTo>
                    <a:pt x="45" y="39"/>
                  </a:lnTo>
                  <a:lnTo>
                    <a:pt x="38" y="45"/>
                  </a:lnTo>
                  <a:lnTo>
                    <a:pt x="32" y="48"/>
                  </a:lnTo>
                  <a:lnTo>
                    <a:pt x="25" y="50"/>
                  </a:lnTo>
                  <a:lnTo>
                    <a:pt x="17" y="48"/>
                  </a:lnTo>
                  <a:lnTo>
                    <a:pt x="11" y="45"/>
                  </a:lnTo>
                  <a:lnTo>
                    <a:pt x="4" y="39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7"/>
                  </a:lnTo>
                  <a:lnTo>
                    <a:pt x="4" y="11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5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5" y="11"/>
                  </a:lnTo>
                  <a:lnTo>
                    <a:pt x="47" y="17"/>
                  </a:lnTo>
                  <a:lnTo>
                    <a:pt x="49" y="2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94" name="Freeform 45">
              <a:extLst>
                <a:ext uri="{FF2B5EF4-FFF2-40B4-BE49-F238E27FC236}">
                  <a16:creationId xmlns:a16="http://schemas.microsoft.com/office/drawing/2014/main" id="{840AAED6-FA50-44AF-828B-C968DFCF0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0" y="2384"/>
              <a:ext cx="49" cy="50"/>
            </a:xfrm>
            <a:custGeom>
              <a:avLst/>
              <a:gdLst>
                <a:gd name="T0" fmla="*/ 49 w 49"/>
                <a:gd name="T1" fmla="*/ 24 h 50"/>
                <a:gd name="T2" fmla="*/ 47 w 49"/>
                <a:gd name="T3" fmla="*/ 32 h 50"/>
                <a:gd name="T4" fmla="*/ 45 w 49"/>
                <a:gd name="T5" fmla="*/ 39 h 50"/>
                <a:gd name="T6" fmla="*/ 38 w 49"/>
                <a:gd name="T7" fmla="*/ 45 h 50"/>
                <a:gd name="T8" fmla="*/ 32 w 49"/>
                <a:gd name="T9" fmla="*/ 48 h 50"/>
                <a:gd name="T10" fmla="*/ 25 w 49"/>
                <a:gd name="T11" fmla="*/ 50 h 50"/>
                <a:gd name="T12" fmla="*/ 17 w 49"/>
                <a:gd name="T13" fmla="*/ 48 h 50"/>
                <a:gd name="T14" fmla="*/ 11 w 49"/>
                <a:gd name="T15" fmla="*/ 45 h 50"/>
                <a:gd name="T16" fmla="*/ 4 w 49"/>
                <a:gd name="T17" fmla="*/ 39 h 50"/>
                <a:gd name="T18" fmla="*/ 2 w 49"/>
                <a:gd name="T19" fmla="*/ 32 h 50"/>
                <a:gd name="T20" fmla="*/ 0 w 49"/>
                <a:gd name="T21" fmla="*/ 24 h 50"/>
                <a:gd name="T22" fmla="*/ 2 w 49"/>
                <a:gd name="T23" fmla="*/ 17 h 50"/>
                <a:gd name="T24" fmla="*/ 4 w 49"/>
                <a:gd name="T25" fmla="*/ 11 h 50"/>
                <a:gd name="T26" fmla="*/ 11 w 49"/>
                <a:gd name="T27" fmla="*/ 4 h 50"/>
                <a:gd name="T28" fmla="*/ 17 w 49"/>
                <a:gd name="T29" fmla="*/ 2 h 50"/>
                <a:gd name="T30" fmla="*/ 25 w 49"/>
                <a:gd name="T31" fmla="*/ 0 h 50"/>
                <a:gd name="T32" fmla="*/ 32 w 49"/>
                <a:gd name="T33" fmla="*/ 2 h 50"/>
                <a:gd name="T34" fmla="*/ 38 w 49"/>
                <a:gd name="T35" fmla="*/ 4 h 50"/>
                <a:gd name="T36" fmla="*/ 45 w 49"/>
                <a:gd name="T37" fmla="*/ 11 h 50"/>
                <a:gd name="T38" fmla="*/ 47 w 49"/>
                <a:gd name="T39" fmla="*/ 17 h 50"/>
                <a:gd name="T40" fmla="*/ 49 w 49"/>
                <a:gd name="T41" fmla="*/ 24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9" h="50">
                  <a:moveTo>
                    <a:pt x="49" y="24"/>
                  </a:moveTo>
                  <a:lnTo>
                    <a:pt x="47" y="32"/>
                  </a:lnTo>
                  <a:lnTo>
                    <a:pt x="45" y="39"/>
                  </a:lnTo>
                  <a:lnTo>
                    <a:pt x="38" y="45"/>
                  </a:lnTo>
                  <a:lnTo>
                    <a:pt x="32" y="48"/>
                  </a:lnTo>
                  <a:lnTo>
                    <a:pt x="25" y="50"/>
                  </a:lnTo>
                  <a:lnTo>
                    <a:pt x="17" y="48"/>
                  </a:lnTo>
                  <a:lnTo>
                    <a:pt x="11" y="45"/>
                  </a:lnTo>
                  <a:lnTo>
                    <a:pt x="4" y="39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7"/>
                  </a:lnTo>
                  <a:lnTo>
                    <a:pt x="4" y="11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5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5" y="11"/>
                  </a:lnTo>
                  <a:lnTo>
                    <a:pt x="47" y="17"/>
                  </a:lnTo>
                  <a:lnTo>
                    <a:pt x="49" y="2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95" name="Freeform 46">
              <a:extLst>
                <a:ext uri="{FF2B5EF4-FFF2-40B4-BE49-F238E27FC236}">
                  <a16:creationId xmlns:a16="http://schemas.microsoft.com/office/drawing/2014/main" id="{20008AF9-CFDF-4821-A4B9-1E1A3FEE8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8" y="1797"/>
              <a:ext cx="48" cy="49"/>
            </a:xfrm>
            <a:custGeom>
              <a:avLst/>
              <a:gdLst>
                <a:gd name="T0" fmla="*/ 48 w 48"/>
                <a:gd name="T1" fmla="*/ 23 h 49"/>
                <a:gd name="T2" fmla="*/ 46 w 48"/>
                <a:gd name="T3" fmla="*/ 32 h 49"/>
                <a:gd name="T4" fmla="*/ 42 w 48"/>
                <a:gd name="T5" fmla="*/ 38 h 49"/>
                <a:gd name="T6" fmla="*/ 38 w 48"/>
                <a:gd name="T7" fmla="*/ 43 h 49"/>
                <a:gd name="T8" fmla="*/ 31 w 48"/>
                <a:gd name="T9" fmla="*/ 47 h 49"/>
                <a:gd name="T10" fmla="*/ 23 w 48"/>
                <a:gd name="T11" fmla="*/ 49 h 49"/>
                <a:gd name="T12" fmla="*/ 17 w 48"/>
                <a:gd name="T13" fmla="*/ 47 h 49"/>
                <a:gd name="T14" fmla="*/ 10 w 48"/>
                <a:gd name="T15" fmla="*/ 43 h 49"/>
                <a:gd name="T16" fmla="*/ 4 w 48"/>
                <a:gd name="T17" fmla="*/ 38 h 49"/>
                <a:gd name="T18" fmla="*/ 2 w 48"/>
                <a:gd name="T19" fmla="*/ 32 h 49"/>
                <a:gd name="T20" fmla="*/ 0 w 48"/>
                <a:gd name="T21" fmla="*/ 23 h 49"/>
                <a:gd name="T22" fmla="*/ 2 w 48"/>
                <a:gd name="T23" fmla="*/ 17 h 49"/>
                <a:gd name="T24" fmla="*/ 4 w 48"/>
                <a:gd name="T25" fmla="*/ 10 h 49"/>
                <a:gd name="T26" fmla="*/ 10 w 48"/>
                <a:gd name="T27" fmla="*/ 4 h 49"/>
                <a:gd name="T28" fmla="*/ 17 w 48"/>
                <a:gd name="T29" fmla="*/ 2 h 49"/>
                <a:gd name="T30" fmla="*/ 23 w 48"/>
                <a:gd name="T31" fmla="*/ 0 h 49"/>
                <a:gd name="T32" fmla="*/ 31 w 48"/>
                <a:gd name="T33" fmla="*/ 2 h 49"/>
                <a:gd name="T34" fmla="*/ 38 w 48"/>
                <a:gd name="T35" fmla="*/ 4 h 49"/>
                <a:gd name="T36" fmla="*/ 42 w 48"/>
                <a:gd name="T37" fmla="*/ 10 h 49"/>
                <a:gd name="T38" fmla="*/ 46 w 48"/>
                <a:gd name="T39" fmla="*/ 17 h 49"/>
                <a:gd name="T40" fmla="*/ 48 w 48"/>
                <a:gd name="T41" fmla="*/ 23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" h="49">
                  <a:moveTo>
                    <a:pt x="48" y="23"/>
                  </a:moveTo>
                  <a:lnTo>
                    <a:pt x="46" y="32"/>
                  </a:lnTo>
                  <a:lnTo>
                    <a:pt x="42" y="38"/>
                  </a:lnTo>
                  <a:lnTo>
                    <a:pt x="38" y="43"/>
                  </a:lnTo>
                  <a:lnTo>
                    <a:pt x="31" y="47"/>
                  </a:lnTo>
                  <a:lnTo>
                    <a:pt x="23" y="49"/>
                  </a:lnTo>
                  <a:lnTo>
                    <a:pt x="17" y="47"/>
                  </a:lnTo>
                  <a:lnTo>
                    <a:pt x="10" y="43"/>
                  </a:lnTo>
                  <a:lnTo>
                    <a:pt x="4" y="38"/>
                  </a:lnTo>
                  <a:lnTo>
                    <a:pt x="2" y="32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1" y="2"/>
                  </a:lnTo>
                  <a:lnTo>
                    <a:pt x="38" y="4"/>
                  </a:lnTo>
                  <a:lnTo>
                    <a:pt x="42" y="10"/>
                  </a:lnTo>
                  <a:lnTo>
                    <a:pt x="46" y="17"/>
                  </a:lnTo>
                  <a:lnTo>
                    <a:pt x="48" y="23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96" name="Freeform 47">
              <a:extLst>
                <a:ext uri="{FF2B5EF4-FFF2-40B4-BE49-F238E27FC236}">
                  <a16:creationId xmlns:a16="http://schemas.microsoft.com/office/drawing/2014/main" id="{BB527E4E-82BA-4BC3-837B-27CD2A5B6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8" y="1797"/>
              <a:ext cx="48" cy="49"/>
            </a:xfrm>
            <a:custGeom>
              <a:avLst/>
              <a:gdLst>
                <a:gd name="T0" fmla="*/ 48 w 48"/>
                <a:gd name="T1" fmla="*/ 23 h 49"/>
                <a:gd name="T2" fmla="*/ 46 w 48"/>
                <a:gd name="T3" fmla="*/ 32 h 49"/>
                <a:gd name="T4" fmla="*/ 42 w 48"/>
                <a:gd name="T5" fmla="*/ 38 h 49"/>
                <a:gd name="T6" fmla="*/ 38 w 48"/>
                <a:gd name="T7" fmla="*/ 43 h 49"/>
                <a:gd name="T8" fmla="*/ 31 w 48"/>
                <a:gd name="T9" fmla="*/ 47 h 49"/>
                <a:gd name="T10" fmla="*/ 23 w 48"/>
                <a:gd name="T11" fmla="*/ 49 h 49"/>
                <a:gd name="T12" fmla="*/ 17 w 48"/>
                <a:gd name="T13" fmla="*/ 47 h 49"/>
                <a:gd name="T14" fmla="*/ 10 w 48"/>
                <a:gd name="T15" fmla="*/ 43 h 49"/>
                <a:gd name="T16" fmla="*/ 4 w 48"/>
                <a:gd name="T17" fmla="*/ 38 h 49"/>
                <a:gd name="T18" fmla="*/ 2 w 48"/>
                <a:gd name="T19" fmla="*/ 32 h 49"/>
                <a:gd name="T20" fmla="*/ 0 w 48"/>
                <a:gd name="T21" fmla="*/ 23 h 49"/>
                <a:gd name="T22" fmla="*/ 2 w 48"/>
                <a:gd name="T23" fmla="*/ 17 h 49"/>
                <a:gd name="T24" fmla="*/ 4 w 48"/>
                <a:gd name="T25" fmla="*/ 10 h 49"/>
                <a:gd name="T26" fmla="*/ 10 w 48"/>
                <a:gd name="T27" fmla="*/ 4 h 49"/>
                <a:gd name="T28" fmla="*/ 17 w 48"/>
                <a:gd name="T29" fmla="*/ 2 h 49"/>
                <a:gd name="T30" fmla="*/ 23 w 48"/>
                <a:gd name="T31" fmla="*/ 0 h 49"/>
                <a:gd name="T32" fmla="*/ 31 w 48"/>
                <a:gd name="T33" fmla="*/ 2 h 49"/>
                <a:gd name="T34" fmla="*/ 38 w 48"/>
                <a:gd name="T35" fmla="*/ 4 h 49"/>
                <a:gd name="T36" fmla="*/ 42 w 48"/>
                <a:gd name="T37" fmla="*/ 10 h 49"/>
                <a:gd name="T38" fmla="*/ 46 w 48"/>
                <a:gd name="T39" fmla="*/ 17 h 49"/>
                <a:gd name="T40" fmla="*/ 48 w 48"/>
                <a:gd name="T41" fmla="*/ 23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" h="49">
                  <a:moveTo>
                    <a:pt x="48" y="23"/>
                  </a:moveTo>
                  <a:lnTo>
                    <a:pt x="46" y="32"/>
                  </a:lnTo>
                  <a:lnTo>
                    <a:pt x="42" y="38"/>
                  </a:lnTo>
                  <a:lnTo>
                    <a:pt x="38" y="43"/>
                  </a:lnTo>
                  <a:lnTo>
                    <a:pt x="31" y="47"/>
                  </a:lnTo>
                  <a:lnTo>
                    <a:pt x="23" y="49"/>
                  </a:lnTo>
                  <a:lnTo>
                    <a:pt x="17" y="47"/>
                  </a:lnTo>
                  <a:lnTo>
                    <a:pt x="10" y="43"/>
                  </a:lnTo>
                  <a:lnTo>
                    <a:pt x="4" y="38"/>
                  </a:lnTo>
                  <a:lnTo>
                    <a:pt x="2" y="32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1" y="2"/>
                  </a:lnTo>
                  <a:lnTo>
                    <a:pt x="38" y="4"/>
                  </a:lnTo>
                  <a:lnTo>
                    <a:pt x="42" y="10"/>
                  </a:lnTo>
                  <a:lnTo>
                    <a:pt x="46" y="17"/>
                  </a:lnTo>
                  <a:lnTo>
                    <a:pt x="48" y="2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97" name="Freeform 48">
              <a:extLst>
                <a:ext uri="{FF2B5EF4-FFF2-40B4-BE49-F238E27FC236}">
                  <a16:creationId xmlns:a16="http://schemas.microsoft.com/office/drawing/2014/main" id="{E1C090EC-31F8-49C8-9854-B5FDEC5A2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" y="1870"/>
              <a:ext cx="49" cy="50"/>
            </a:xfrm>
            <a:custGeom>
              <a:avLst/>
              <a:gdLst>
                <a:gd name="T0" fmla="*/ 49 w 49"/>
                <a:gd name="T1" fmla="*/ 24 h 50"/>
                <a:gd name="T2" fmla="*/ 47 w 49"/>
                <a:gd name="T3" fmla="*/ 32 h 50"/>
                <a:gd name="T4" fmla="*/ 45 w 49"/>
                <a:gd name="T5" fmla="*/ 39 h 50"/>
                <a:gd name="T6" fmla="*/ 39 w 49"/>
                <a:gd name="T7" fmla="*/ 43 h 50"/>
                <a:gd name="T8" fmla="*/ 32 w 49"/>
                <a:gd name="T9" fmla="*/ 47 h 50"/>
                <a:gd name="T10" fmla="*/ 26 w 49"/>
                <a:gd name="T11" fmla="*/ 50 h 50"/>
                <a:gd name="T12" fmla="*/ 17 w 49"/>
                <a:gd name="T13" fmla="*/ 47 h 50"/>
                <a:gd name="T14" fmla="*/ 11 w 49"/>
                <a:gd name="T15" fmla="*/ 43 h 50"/>
                <a:gd name="T16" fmla="*/ 5 w 49"/>
                <a:gd name="T17" fmla="*/ 39 h 50"/>
                <a:gd name="T18" fmla="*/ 3 w 49"/>
                <a:gd name="T19" fmla="*/ 32 h 50"/>
                <a:gd name="T20" fmla="*/ 0 w 49"/>
                <a:gd name="T21" fmla="*/ 24 h 50"/>
                <a:gd name="T22" fmla="*/ 3 w 49"/>
                <a:gd name="T23" fmla="*/ 17 h 50"/>
                <a:gd name="T24" fmla="*/ 5 w 49"/>
                <a:gd name="T25" fmla="*/ 11 h 50"/>
                <a:gd name="T26" fmla="*/ 11 w 49"/>
                <a:gd name="T27" fmla="*/ 4 h 50"/>
                <a:gd name="T28" fmla="*/ 17 w 49"/>
                <a:gd name="T29" fmla="*/ 2 h 50"/>
                <a:gd name="T30" fmla="*/ 26 w 49"/>
                <a:gd name="T31" fmla="*/ 0 h 50"/>
                <a:gd name="T32" fmla="*/ 32 w 49"/>
                <a:gd name="T33" fmla="*/ 2 h 50"/>
                <a:gd name="T34" fmla="*/ 39 w 49"/>
                <a:gd name="T35" fmla="*/ 4 h 50"/>
                <a:gd name="T36" fmla="*/ 45 w 49"/>
                <a:gd name="T37" fmla="*/ 11 h 50"/>
                <a:gd name="T38" fmla="*/ 47 w 49"/>
                <a:gd name="T39" fmla="*/ 17 h 50"/>
                <a:gd name="T40" fmla="*/ 49 w 49"/>
                <a:gd name="T41" fmla="*/ 24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9" h="50">
                  <a:moveTo>
                    <a:pt x="49" y="24"/>
                  </a:moveTo>
                  <a:lnTo>
                    <a:pt x="47" y="32"/>
                  </a:lnTo>
                  <a:lnTo>
                    <a:pt x="45" y="39"/>
                  </a:lnTo>
                  <a:lnTo>
                    <a:pt x="39" y="43"/>
                  </a:lnTo>
                  <a:lnTo>
                    <a:pt x="32" y="47"/>
                  </a:lnTo>
                  <a:lnTo>
                    <a:pt x="26" y="50"/>
                  </a:lnTo>
                  <a:lnTo>
                    <a:pt x="17" y="47"/>
                  </a:lnTo>
                  <a:lnTo>
                    <a:pt x="11" y="43"/>
                  </a:lnTo>
                  <a:lnTo>
                    <a:pt x="5" y="39"/>
                  </a:lnTo>
                  <a:lnTo>
                    <a:pt x="3" y="32"/>
                  </a:lnTo>
                  <a:lnTo>
                    <a:pt x="0" y="24"/>
                  </a:lnTo>
                  <a:lnTo>
                    <a:pt x="3" y="17"/>
                  </a:lnTo>
                  <a:lnTo>
                    <a:pt x="5" y="11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9" y="4"/>
                  </a:lnTo>
                  <a:lnTo>
                    <a:pt x="45" y="11"/>
                  </a:lnTo>
                  <a:lnTo>
                    <a:pt x="47" y="17"/>
                  </a:lnTo>
                  <a:lnTo>
                    <a:pt x="49" y="2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98" name="Freeform 49">
              <a:extLst>
                <a:ext uri="{FF2B5EF4-FFF2-40B4-BE49-F238E27FC236}">
                  <a16:creationId xmlns:a16="http://schemas.microsoft.com/office/drawing/2014/main" id="{EECD859E-17E5-4B66-8E76-D9F79209D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" y="1870"/>
              <a:ext cx="49" cy="50"/>
            </a:xfrm>
            <a:custGeom>
              <a:avLst/>
              <a:gdLst>
                <a:gd name="T0" fmla="*/ 49 w 49"/>
                <a:gd name="T1" fmla="*/ 24 h 50"/>
                <a:gd name="T2" fmla="*/ 47 w 49"/>
                <a:gd name="T3" fmla="*/ 32 h 50"/>
                <a:gd name="T4" fmla="*/ 45 w 49"/>
                <a:gd name="T5" fmla="*/ 39 h 50"/>
                <a:gd name="T6" fmla="*/ 39 w 49"/>
                <a:gd name="T7" fmla="*/ 43 h 50"/>
                <a:gd name="T8" fmla="*/ 32 w 49"/>
                <a:gd name="T9" fmla="*/ 47 h 50"/>
                <a:gd name="T10" fmla="*/ 26 w 49"/>
                <a:gd name="T11" fmla="*/ 50 h 50"/>
                <a:gd name="T12" fmla="*/ 17 w 49"/>
                <a:gd name="T13" fmla="*/ 47 h 50"/>
                <a:gd name="T14" fmla="*/ 11 w 49"/>
                <a:gd name="T15" fmla="*/ 43 h 50"/>
                <a:gd name="T16" fmla="*/ 5 w 49"/>
                <a:gd name="T17" fmla="*/ 39 h 50"/>
                <a:gd name="T18" fmla="*/ 3 w 49"/>
                <a:gd name="T19" fmla="*/ 32 h 50"/>
                <a:gd name="T20" fmla="*/ 0 w 49"/>
                <a:gd name="T21" fmla="*/ 24 h 50"/>
                <a:gd name="T22" fmla="*/ 3 w 49"/>
                <a:gd name="T23" fmla="*/ 17 h 50"/>
                <a:gd name="T24" fmla="*/ 5 w 49"/>
                <a:gd name="T25" fmla="*/ 11 h 50"/>
                <a:gd name="T26" fmla="*/ 11 w 49"/>
                <a:gd name="T27" fmla="*/ 4 h 50"/>
                <a:gd name="T28" fmla="*/ 17 w 49"/>
                <a:gd name="T29" fmla="*/ 2 h 50"/>
                <a:gd name="T30" fmla="*/ 26 w 49"/>
                <a:gd name="T31" fmla="*/ 0 h 50"/>
                <a:gd name="T32" fmla="*/ 32 w 49"/>
                <a:gd name="T33" fmla="*/ 2 h 50"/>
                <a:gd name="T34" fmla="*/ 39 w 49"/>
                <a:gd name="T35" fmla="*/ 4 h 50"/>
                <a:gd name="T36" fmla="*/ 45 w 49"/>
                <a:gd name="T37" fmla="*/ 11 h 50"/>
                <a:gd name="T38" fmla="*/ 47 w 49"/>
                <a:gd name="T39" fmla="*/ 17 h 50"/>
                <a:gd name="T40" fmla="*/ 49 w 49"/>
                <a:gd name="T41" fmla="*/ 24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9" h="50">
                  <a:moveTo>
                    <a:pt x="49" y="24"/>
                  </a:moveTo>
                  <a:lnTo>
                    <a:pt x="47" y="32"/>
                  </a:lnTo>
                  <a:lnTo>
                    <a:pt x="45" y="39"/>
                  </a:lnTo>
                  <a:lnTo>
                    <a:pt x="39" y="43"/>
                  </a:lnTo>
                  <a:lnTo>
                    <a:pt x="32" y="47"/>
                  </a:lnTo>
                  <a:lnTo>
                    <a:pt x="26" y="50"/>
                  </a:lnTo>
                  <a:lnTo>
                    <a:pt x="17" y="47"/>
                  </a:lnTo>
                  <a:lnTo>
                    <a:pt x="11" y="43"/>
                  </a:lnTo>
                  <a:lnTo>
                    <a:pt x="5" y="39"/>
                  </a:lnTo>
                  <a:lnTo>
                    <a:pt x="3" y="32"/>
                  </a:lnTo>
                  <a:lnTo>
                    <a:pt x="0" y="24"/>
                  </a:lnTo>
                  <a:lnTo>
                    <a:pt x="3" y="17"/>
                  </a:lnTo>
                  <a:lnTo>
                    <a:pt x="5" y="11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9" y="4"/>
                  </a:lnTo>
                  <a:lnTo>
                    <a:pt x="45" y="11"/>
                  </a:lnTo>
                  <a:lnTo>
                    <a:pt x="47" y="17"/>
                  </a:lnTo>
                  <a:lnTo>
                    <a:pt x="49" y="2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99" name="Freeform 50">
              <a:extLst>
                <a:ext uri="{FF2B5EF4-FFF2-40B4-BE49-F238E27FC236}">
                  <a16:creationId xmlns:a16="http://schemas.microsoft.com/office/drawing/2014/main" id="{9B8E66B1-C2AD-4B14-ACF4-5F345ECFA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" y="1943"/>
              <a:ext cx="48" cy="50"/>
            </a:xfrm>
            <a:custGeom>
              <a:avLst/>
              <a:gdLst>
                <a:gd name="T0" fmla="*/ 48 w 48"/>
                <a:gd name="T1" fmla="*/ 24 h 50"/>
                <a:gd name="T2" fmla="*/ 46 w 48"/>
                <a:gd name="T3" fmla="*/ 33 h 50"/>
                <a:gd name="T4" fmla="*/ 44 w 48"/>
                <a:gd name="T5" fmla="*/ 39 h 50"/>
                <a:gd name="T6" fmla="*/ 38 w 48"/>
                <a:gd name="T7" fmla="*/ 44 h 50"/>
                <a:gd name="T8" fmla="*/ 31 w 48"/>
                <a:gd name="T9" fmla="*/ 48 h 50"/>
                <a:gd name="T10" fmla="*/ 25 w 48"/>
                <a:gd name="T11" fmla="*/ 50 h 50"/>
                <a:gd name="T12" fmla="*/ 16 w 48"/>
                <a:gd name="T13" fmla="*/ 48 h 50"/>
                <a:gd name="T14" fmla="*/ 10 w 48"/>
                <a:gd name="T15" fmla="*/ 44 h 50"/>
                <a:gd name="T16" fmla="*/ 4 w 48"/>
                <a:gd name="T17" fmla="*/ 39 h 50"/>
                <a:gd name="T18" fmla="*/ 2 w 48"/>
                <a:gd name="T19" fmla="*/ 33 h 50"/>
                <a:gd name="T20" fmla="*/ 0 w 48"/>
                <a:gd name="T21" fmla="*/ 24 h 50"/>
                <a:gd name="T22" fmla="*/ 2 w 48"/>
                <a:gd name="T23" fmla="*/ 18 h 50"/>
                <a:gd name="T24" fmla="*/ 4 w 48"/>
                <a:gd name="T25" fmla="*/ 11 h 50"/>
                <a:gd name="T26" fmla="*/ 10 w 48"/>
                <a:gd name="T27" fmla="*/ 5 h 50"/>
                <a:gd name="T28" fmla="*/ 16 w 48"/>
                <a:gd name="T29" fmla="*/ 3 h 50"/>
                <a:gd name="T30" fmla="*/ 25 w 48"/>
                <a:gd name="T31" fmla="*/ 0 h 50"/>
                <a:gd name="T32" fmla="*/ 31 w 48"/>
                <a:gd name="T33" fmla="*/ 3 h 50"/>
                <a:gd name="T34" fmla="*/ 38 w 48"/>
                <a:gd name="T35" fmla="*/ 5 h 50"/>
                <a:gd name="T36" fmla="*/ 44 w 48"/>
                <a:gd name="T37" fmla="*/ 11 h 50"/>
                <a:gd name="T38" fmla="*/ 46 w 48"/>
                <a:gd name="T39" fmla="*/ 18 h 50"/>
                <a:gd name="T40" fmla="*/ 48 w 48"/>
                <a:gd name="T41" fmla="*/ 24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" h="50">
                  <a:moveTo>
                    <a:pt x="48" y="24"/>
                  </a:moveTo>
                  <a:lnTo>
                    <a:pt x="46" y="33"/>
                  </a:lnTo>
                  <a:lnTo>
                    <a:pt x="44" y="39"/>
                  </a:lnTo>
                  <a:lnTo>
                    <a:pt x="38" y="44"/>
                  </a:lnTo>
                  <a:lnTo>
                    <a:pt x="31" y="48"/>
                  </a:lnTo>
                  <a:lnTo>
                    <a:pt x="25" y="50"/>
                  </a:lnTo>
                  <a:lnTo>
                    <a:pt x="16" y="48"/>
                  </a:lnTo>
                  <a:lnTo>
                    <a:pt x="10" y="44"/>
                  </a:lnTo>
                  <a:lnTo>
                    <a:pt x="4" y="39"/>
                  </a:lnTo>
                  <a:lnTo>
                    <a:pt x="2" y="33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4" y="11"/>
                  </a:lnTo>
                  <a:lnTo>
                    <a:pt x="10" y="5"/>
                  </a:lnTo>
                  <a:lnTo>
                    <a:pt x="16" y="3"/>
                  </a:lnTo>
                  <a:lnTo>
                    <a:pt x="25" y="0"/>
                  </a:lnTo>
                  <a:lnTo>
                    <a:pt x="31" y="3"/>
                  </a:lnTo>
                  <a:lnTo>
                    <a:pt x="38" y="5"/>
                  </a:lnTo>
                  <a:lnTo>
                    <a:pt x="44" y="11"/>
                  </a:lnTo>
                  <a:lnTo>
                    <a:pt x="46" y="18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700" name="Freeform 51">
              <a:extLst>
                <a:ext uri="{FF2B5EF4-FFF2-40B4-BE49-F238E27FC236}">
                  <a16:creationId xmlns:a16="http://schemas.microsoft.com/office/drawing/2014/main" id="{506CE1CE-CF1F-4272-9E6E-3F8BAA2C4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" y="1943"/>
              <a:ext cx="48" cy="50"/>
            </a:xfrm>
            <a:custGeom>
              <a:avLst/>
              <a:gdLst>
                <a:gd name="T0" fmla="*/ 48 w 48"/>
                <a:gd name="T1" fmla="*/ 24 h 50"/>
                <a:gd name="T2" fmla="*/ 46 w 48"/>
                <a:gd name="T3" fmla="*/ 33 h 50"/>
                <a:gd name="T4" fmla="*/ 44 w 48"/>
                <a:gd name="T5" fmla="*/ 39 h 50"/>
                <a:gd name="T6" fmla="*/ 38 w 48"/>
                <a:gd name="T7" fmla="*/ 44 h 50"/>
                <a:gd name="T8" fmla="*/ 31 w 48"/>
                <a:gd name="T9" fmla="*/ 48 h 50"/>
                <a:gd name="T10" fmla="*/ 25 w 48"/>
                <a:gd name="T11" fmla="*/ 50 h 50"/>
                <a:gd name="T12" fmla="*/ 16 w 48"/>
                <a:gd name="T13" fmla="*/ 48 h 50"/>
                <a:gd name="T14" fmla="*/ 10 w 48"/>
                <a:gd name="T15" fmla="*/ 44 h 50"/>
                <a:gd name="T16" fmla="*/ 4 w 48"/>
                <a:gd name="T17" fmla="*/ 39 h 50"/>
                <a:gd name="T18" fmla="*/ 2 w 48"/>
                <a:gd name="T19" fmla="*/ 33 h 50"/>
                <a:gd name="T20" fmla="*/ 0 w 48"/>
                <a:gd name="T21" fmla="*/ 24 h 50"/>
                <a:gd name="T22" fmla="*/ 2 w 48"/>
                <a:gd name="T23" fmla="*/ 18 h 50"/>
                <a:gd name="T24" fmla="*/ 4 w 48"/>
                <a:gd name="T25" fmla="*/ 11 h 50"/>
                <a:gd name="T26" fmla="*/ 10 w 48"/>
                <a:gd name="T27" fmla="*/ 5 h 50"/>
                <a:gd name="T28" fmla="*/ 16 w 48"/>
                <a:gd name="T29" fmla="*/ 3 h 50"/>
                <a:gd name="T30" fmla="*/ 25 w 48"/>
                <a:gd name="T31" fmla="*/ 0 h 50"/>
                <a:gd name="T32" fmla="*/ 31 w 48"/>
                <a:gd name="T33" fmla="*/ 3 h 50"/>
                <a:gd name="T34" fmla="*/ 38 w 48"/>
                <a:gd name="T35" fmla="*/ 5 h 50"/>
                <a:gd name="T36" fmla="*/ 44 w 48"/>
                <a:gd name="T37" fmla="*/ 11 h 50"/>
                <a:gd name="T38" fmla="*/ 46 w 48"/>
                <a:gd name="T39" fmla="*/ 18 h 50"/>
                <a:gd name="T40" fmla="*/ 48 w 48"/>
                <a:gd name="T41" fmla="*/ 24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" h="50">
                  <a:moveTo>
                    <a:pt x="48" y="24"/>
                  </a:moveTo>
                  <a:lnTo>
                    <a:pt x="46" y="33"/>
                  </a:lnTo>
                  <a:lnTo>
                    <a:pt x="44" y="39"/>
                  </a:lnTo>
                  <a:lnTo>
                    <a:pt x="38" y="44"/>
                  </a:lnTo>
                  <a:lnTo>
                    <a:pt x="31" y="48"/>
                  </a:lnTo>
                  <a:lnTo>
                    <a:pt x="25" y="50"/>
                  </a:lnTo>
                  <a:lnTo>
                    <a:pt x="16" y="48"/>
                  </a:lnTo>
                  <a:lnTo>
                    <a:pt x="10" y="44"/>
                  </a:lnTo>
                  <a:lnTo>
                    <a:pt x="4" y="39"/>
                  </a:lnTo>
                  <a:lnTo>
                    <a:pt x="2" y="33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4" y="11"/>
                  </a:lnTo>
                  <a:lnTo>
                    <a:pt x="10" y="5"/>
                  </a:lnTo>
                  <a:lnTo>
                    <a:pt x="16" y="3"/>
                  </a:lnTo>
                  <a:lnTo>
                    <a:pt x="25" y="0"/>
                  </a:lnTo>
                  <a:lnTo>
                    <a:pt x="31" y="3"/>
                  </a:lnTo>
                  <a:lnTo>
                    <a:pt x="38" y="5"/>
                  </a:lnTo>
                  <a:lnTo>
                    <a:pt x="44" y="11"/>
                  </a:lnTo>
                  <a:lnTo>
                    <a:pt x="46" y="18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01" name="Freeform 52">
              <a:extLst>
                <a:ext uri="{FF2B5EF4-FFF2-40B4-BE49-F238E27FC236}">
                  <a16:creationId xmlns:a16="http://schemas.microsoft.com/office/drawing/2014/main" id="{475EA10E-A609-4308-BC69-428AE81C1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" y="1870"/>
              <a:ext cx="47" cy="50"/>
            </a:xfrm>
            <a:custGeom>
              <a:avLst/>
              <a:gdLst>
                <a:gd name="T0" fmla="*/ 47 w 47"/>
                <a:gd name="T1" fmla="*/ 24 h 50"/>
                <a:gd name="T2" fmla="*/ 47 w 47"/>
                <a:gd name="T3" fmla="*/ 32 h 50"/>
                <a:gd name="T4" fmla="*/ 43 w 47"/>
                <a:gd name="T5" fmla="*/ 39 h 50"/>
                <a:gd name="T6" fmla="*/ 38 w 47"/>
                <a:gd name="T7" fmla="*/ 43 h 50"/>
                <a:gd name="T8" fmla="*/ 32 w 47"/>
                <a:gd name="T9" fmla="*/ 47 h 50"/>
                <a:gd name="T10" fmla="*/ 23 w 47"/>
                <a:gd name="T11" fmla="*/ 50 h 50"/>
                <a:gd name="T12" fmla="*/ 15 w 47"/>
                <a:gd name="T13" fmla="*/ 47 h 50"/>
                <a:gd name="T14" fmla="*/ 9 w 47"/>
                <a:gd name="T15" fmla="*/ 43 h 50"/>
                <a:gd name="T16" fmla="*/ 4 w 47"/>
                <a:gd name="T17" fmla="*/ 39 h 50"/>
                <a:gd name="T18" fmla="*/ 0 w 47"/>
                <a:gd name="T19" fmla="*/ 32 h 50"/>
                <a:gd name="T20" fmla="*/ 0 w 47"/>
                <a:gd name="T21" fmla="*/ 24 h 50"/>
                <a:gd name="T22" fmla="*/ 0 w 47"/>
                <a:gd name="T23" fmla="*/ 17 h 50"/>
                <a:gd name="T24" fmla="*/ 4 w 47"/>
                <a:gd name="T25" fmla="*/ 11 h 50"/>
                <a:gd name="T26" fmla="*/ 9 w 47"/>
                <a:gd name="T27" fmla="*/ 4 h 50"/>
                <a:gd name="T28" fmla="*/ 15 w 47"/>
                <a:gd name="T29" fmla="*/ 2 h 50"/>
                <a:gd name="T30" fmla="*/ 23 w 47"/>
                <a:gd name="T31" fmla="*/ 0 h 50"/>
                <a:gd name="T32" fmla="*/ 32 w 47"/>
                <a:gd name="T33" fmla="*/ 2 h 50"/>
                <a:gd name="T34" fmla="*/ 38 w 47"/>
                <a:gd name="T35" fmla="*/ 4 h 50"/>
                <a:gd name="T36" fmla="*/ 43 w 47"/>
                <a:gd name="T37" fmla="*/ 11 h 50"/>
                <a:gd name="T38" fmla="*/ 47 w 47"/>
                <a:gd name="T39" fmla="*/ 17 h 50"/>
                <a:gd name="T40" fmla="*/ 47 w 47"/>
                <a:gd name="T41" fmla="*/ 24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7" h="50">
                  <a:moveTo>
                    <a:pt x="47" y="24"/>
                  </a:moveTo>
                  <a:lnTo>
                    <a:pt x="47" y="32"/>
                  </a:lnTo>
                  <a:lnTo>
                    <a:pt x="43" y="39"/>
                  </a:lnTo>
                  <a:lnTo>
                    <a:pt x="38" y="43"/>
                  </a:lnTo>
                  <a:lnTo>
                    <a:pt x="32" y="47"/>
                  </a:lnTo>
                  <a:lnTo>
                    <a:pt x="23" y="50"/>
                  </a:lnTo>
                  <a:lnTo>
                    <a:pt x="15" y="47"/>
                  </a:lnTo>
                  <a:lnTo>
                    <a:pt x="9" y="43"/>
                  </a:lnTo>
                  <a:lnTo>
                    <a:pt x="4" y="39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4" y="11"/>
                  </a:lnTo>
                  <a:lnTo>
                    <a:pt x="9" y="4"/>
                  </a:lnTo>
                  <a:lnTo>
                    <a:pt x="15" y="2"/>
                  </a:lnTo>
                  <a:lnTo>
                    <a:pt x="23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3" y="11"/>
                  </a:lnTo>
                  <a:lnTo>
                    <a:pt x="47" y="17"/>
                  </a:lnTo>
                  <a:lnTo>
                    <a:pt x="47" y="2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702" name="Freeform 53">
              <a:extLst>
                <a:ext uri="{FF2B5EF4-FFF2-40B4-BE49-F238E27FC236}">
                  <a16:creationId xmlns:a16="http://schemas.microsoft.com/office/drawing/2014/main" id="{7B298251-B630-4069-98FA-D3CBCB871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" y="1870"/>
              <a:ext cx="47" cy="50"/>
            </a:xfrm>
            <a:custGeom>
              <a:avLst/>
              <a:gdLst>
                <a:gd name="T0" fmla="*/ 47 w 47"/>
                <a:gd name="T1" fmla="*/ 24 h 50"/>
                <a:gd name="T2" fmla="*/ 47 w 47"/>
                <a:gd name="T3" fmla="*/ 32 h 50"/>
                <a:gd name="T4" fmla="*/ 43 w 47"/>
                <a:gd name="T5" fmla="*/ 39 h 50"/>
                <a:gd name="T6" fmla="*/ 38 w 47"/>
                <a:gd name="T7" fmla="*/ 43 h 50"/>
                <a:gd name="T8" fmla="*/ 32 w 47"/>
                <a:gd name="T9" fmla="*/ 47 h 50"/>
                <a:gd name="T10" fmla="*/ 23 w 47"/>
                <a:gd name="T11" fmla="*/ 50 h 50"/>
                <a:gd name="T12" fmla="*/ 15 w 47"/>
                <a:gd name="T13" fmla="*/ 47 h 50"/>
                <a:gd name="T14" fmla="*/ 9 w 47"/>
                <a:gd name="T15" fmla="*/ 43 h 50"/>
                <a:gd name="T16" fmla="*/ 4 w 47"/>
                <a:gd name="T17" fmla="*/ 39 h 50"/>
                <a:gd name="T18" fmla="*/ 0 w 47"/>
                <a:gd name="T19" fmla="*/ 32 h 50"/>
                <a:gd name="T20" fmla="*/ 0 w 47"/>
                <a:gd name="T21" fmla="*/ 24 h 50"/>
                <a:gd name="T22" fmla="*/ 0 w 47"/>
                <a:gd name="T23" fmla="*/ 17 h 50"/>
                <a:gd name="T24" fmla="*/ 4 w 47"/>
                <a:gd name="T25" fmla="*/ 11 h 50"/>
                <a:gd name="T26" fmla="*/ 9 w 47"/>
                <a:gd name="T27" fmla="*/ 4 h 50"/>
                <a:gd name="T28" fmla="*/ 15 w 47"/>
                <a:gd name="T29" fmla="*/ 2 h 50"/>
                <a:gd name="T30" fmla="*/ 23 w 47"/>
                <a:gd name="T31" fmla="*/ 0 h 50"/>
                <a:gd name="T32" fmla="*/ 32 w 47"/>
                <a:gd name="T33" fmla="*/ 2 h 50"/>
                <a:gd name="T34" fmla="*/ 38 w 47"/>
                <a:gd name="T35" fmla="*/ 4 h 50"/>
                <a:gd name="T36" fmla="*/ 43 w 47"/>
                <a:gd name="T37" fmla="*/ 11 h 50"/>
                <a:gd name="T38" fmla="*/ 47 w 47"/>
                <a:gd name="T39" fmla="*/ 17 h 50"/>
                <a:gd name="T40" fmla="*/ 47 w 47"/>
                <a:gd name="T41" fmla="*/ 24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7" h="50">
                  <a:moveTo>
                    <a:pt x="47" y="24"/>
                  </a:moveTo>
                  <a:lnTo>
                    <a:pt x="47" y="32"/>
                  </a:lnTo>
                  <a:lnTo>
                    <a:pt x="43" y="39"/>
                  </a:lnTo>
                  <a:lnTo>
                    <a:pt x="38" y="43"/>
                  </a:lnTo>
                  <a:lnTo>
                    <a:pt x="32" y="47"/>
                  </a:lnTo>
                  <a:lnTo>
                    <a:pt x="23" y="50"/>
                  </a:lnTo>
                  <a:lnTo>
                    <a:pt x="15" y="47"/>
                  </a:lnTo>
                  <a:lnTo>
                    <a:pt x="9" y="43"/>
                  </a:lnTo>
                  <a:lnTo>
                    <a:pt x="4" y="39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4" y="11"/>
                  </a:lnTo>
                  <a:lnTo>
                    <a:pt x="9" y="4"/>
                  </a:lnTo>
                  <a:lnTo>
                    <a:pt x="15" y="2"/>
                  </a:lnTo>
                  <a:lnTo>
                    <a:pt x="23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3" y="11"/>
                  </a:lnTo>
                  <a:lnTo>
                    <a:pt x="47" y="17"/>
                  </a:lnTo>
                  <a:lnTo>
                    <a:pt x="47" y="2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03" name="Freeform 54">
              <a:extLst>
                <a:ext uri="{FF2B5EF4-FFF2-40B4-BE49-F238E27FC236}">
                  <a16:creationId xmlns:a16="http://schemas.microsoft.com/office/drawing/2014/main" id="{2901DA6A-451F-4597-8088-32D79D18C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0" y="2261"/>
              <a:ext cx="49" cy="50"/>
            </a:xfrm>
            <a:custGeom>
              <a:avLst/>
              <a:gdLst>
                <a:gd name="T0" fmla="*/ 49 w 49"/>
                <a:gd name="T1" fmla="*/ 26 h 50"/>
                <a:gd name="T2" fmla="*/ 47 w 49"/>
                <a:gd name="T3" fmla="*/ 32 h 50"/>
                <a:gd name="T4" fmla="*/ 45 w 49"/>
                <a:gd name="T5" fmla="*/ 39 h 50"/>
                <a:gd name="T6" fmla="*/ 38 w 49"/>
                <a:gd name="T7" fmla="*/ 45 h 50"/>
                <a:gd name="T8" fmla="*/ 32 w 49"/>
                <a:gd name="T9" fmla="*/ 47 h 50"/>
                <a:gd name="T10" fmla="*/ 25 w 49"/>
                <a:gd name="T11" fmla="*/ 50 h 50"/>
                <a:gd name="T12" fmla="*/ 17 w 49"/>
                <a:gd name="T13" fmla="*/ 47 h 50"/>
                <a:gd name="T14" fmla="*/ 11 w 49"/>
                <a:gd name="T15" fmla="*/ 45 h 50"/>
                <a:gd name="T16" fmla="*/ 4 w 49"/>
                <a:gd name="T17" fmla="*/ 39 h 50"/>
                <a:gd name="T18" fmla="*/ 2 w 49"/>
                <a:gd name="T19" fmla="*/ 32 h 50"/>
                <a:gd name="T20" fmla="*/ 0 w 49"/>
                <a:gd name="T21" fmla="*/ 26 h 50"/>
                <a:gd name="T22" fmla="*/ 2 w 49"/>
                <a:gd name="T23" fmla="*/ 17 h 50"/>
                <a:gd name="T24" fmla="*/ 4 w 49"/>
                <a:gd name="T25" fmla="*/ 11 h 50"/>
                <a:gd name="T26" fmla="*/ 11 w 49"/>
                <a:gd name="T27" fmla="*/ 6 h 50"/>
                <a:gd name="T28" fmla="*/ 17 w 49"/>
                <a:gd name="T29" fmla="*/ 2 h 50"/>
                <a:gd name="T30" fmla="*/ 25 w 49"/>
                <a:gd name="T31" fmla="*/ 0 h 50"/>
                <a:gd name="T32" fmla="*/ 32 w 49"/>
                <a:gd name="T33" fmla="*/ 2 h 50"/>
                <a:gd name="T34" fmla="*/ 38 w 49"/>
                <a:gd name="T35" fmla="*/ 6 h 50"/>
                <a:gd name="T36" fmla="*/ 45 w 49"/>
                <a:gd name="T37" fmla="*/ 11 h 50"/>
                <a:gd name="T38" fmla="*/ 47 w 49"/>
                <a:gd name="T39" fmla="*/ 17 h 50"/>
                <a:gd name="T40" fmla="*/ 49 w 49"/>
                <a:gd name="T41" fmla="*/ 26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9" h="50">
                  <a:moveTo>
                    <a:pt x="49" y="26"/>
                  </a:moveTo>
                  <a:lnTo>
                    <a:pt x="47" y="32"/>
                  </a:lnTo>
                  <a:lnTo>
                    <a:pt x="45" y="39"/>
                  </a:lnTo>
                  <a:lnTo>
                    <a:pt x="38" y="45"/>
                  </a:lnTo>
                  <a:lnTo>
                    <a:pt x="32" y="47"/>
                  </a:lnTo>
                  <a:lnTo>
                    <a:pt x="25" y="50"/>
                  </a:lnTo>
                  <a:lnTo>
                    <a:pt x="17" y="47"/>
                  </a:lnTo>
                  <a:lnTo>
                    <a:pt x="11" y="45"/>
                  </a:lnTo>
                  <a:lnTo>
                    <a:pt x="4" y="39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4" y="11"/>
                  </a:lnTo>
                  <a:lnTo>
                    <a:pt x="11" y="6"/>
                  </a:lnTo>
                  <a:lnTo>
                    <a:pt x="17" y="2"/>
                  </a:lnTo>
                  <a:lnTo>
                    <a:pt x="25" y="0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45" y="11"/>
                  </a:lnTo>
                  <a:lnTo>
                    <a:pt x="47" y="17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704" name="Freeform 55">
              <a:extLst>
                <a:ext uri="{FF2B5EF4-FFF2-40B4-BE49-F238E27FC236}">
                  <a16:creationId xmlns:a16="http://schemas.microsoft.com/office/drawing/2014/main" id="{316E88DC-3C75-449D-AF8A-BC9024BF6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0" y="2261"/>
              <a:ext cx="49" cy="50"/>
            </a:xfrm>
            <a:custGeom>
              <a:avLst/>
              <a:gdLst>
                <a:gd name="T0" fmla="*/ 49 w 49"/>
                <a:gd name="T1" fmla="*/ 26 h 50"/>
                <a:gd name="T2" fmla="*/ 47 w 49"/>
                <a:gd name="T3" fmla="*/ 32 h 50"/>
                <a:gd name="T4" fmla="*/ 45 w 49"/>
                <a:gd name="T5" fmla="*/ 39 h 50"/>
                <a:gd name="T6" fmla="*/ 38 w 49"/>
                <a:gd name="T7" fmla="*/ 45 h 50"/>
                <a:gd name="T8" fmla="*/ 32 w 49"/>
                <a:gd name="T9" fmla="*/ 47 h 50"/>
                <a:gd name="T10" fmla="*/ 25 w 49"/>
                <a:gd name="T11" fmla="*/ 50 h 50"/>
                <a:gd name="T12" fmla="*/ 17 w 49"/>
                <a:gd name="T13" fmla="*/ 47 h 50"/>
                <a:gd name="T14" fmla="*/ 11 w 49"/>
                <a:gd name="T15" fmla="*/ 45 h 50"/>
                <a:gd name="T16" fmla="*/ 4 w 49"/>
                <a:gd name="T17" fmla="*/ 39 h 50"/>
                <a:gd name="T18" fmla="*/ 2 w 49"/>
                <a:gd name="T19" fmla="*/ 32 h 50"/>
                <a:gd name="T20" fmla="*/ 0 w 49"/>
                <a:gd name="T21" fmla="*/ 26 h 50"/>
                <a:gd name="T22" fmla="*/ 2 w 49"/>
                <a:gd name="T23" fmla="*/ 17 h 50"/>
                <a:gd name="T24" fmla="*/ 4 w 49"/>
                <a:gd name="T25" fmla="*/ 11 h 50"/>
                <a:gd name="T26" fmla="*/ 11 w 49"/>
                <a:gd name="T27" fmla="*/ 6 h 50"/>
                <a:gd name="T28" fmla="*/ 17 w 49"/>
                <a:gd name="T29" fmla="*/ 2 h 50"/>
                <a:gd name="T30" fmla="*/ 25 w 49"/>
                <a:gd name="T31" fmla="*/ 0 h 50"/>
                <a:gd name="T32" fmla="*/ 32 w 49"/>
                <a:gd name="T33" fmla="*/ 2 h 50"/>
                <a:gd name="T34" fmla="*/ 38 w 49"/>
                <a:gd name="T35" fmla="*/ 6 h 50"/>
                <a:gd name="T36" fmla="*/ 45 w 49"/>
                <a:gd name="T37" fmla="*/ 11 h 50"/>
                <a:gd name="T38" fmla="*/ 47 w 49"/>
                <a:gd name="T39" fmla="*/ 17 h 50"/>
                <a:gd name="T40" fmla="*/ 49 w 49"/>
                <a:gd name="T41" fmla="*/ 26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9" h="50">
                  <a:moveTo>
                    <a:pt x="49" y="26"/>
                  </a:moveTo>
                  <a:lnTo>
                    <a:pt x="47" y="32"/>
                  </a:lnTo>
                  <a:lnTo>
                    <a:pt x="45" y="39"/>
                  </a:lnTo>
                  <a:lnTo>
                    <a:pt x="38" y="45"/>
                  </a:lnTo>
                  <a:lnTo>
                    <a:pt x="32" y="47"/>
                  </a:lnTo>
                  <a:lnTo>
                    <a:pt x="25" y="50"/>
                  </a:lnTo>
                  <a:lnTo>
                    <a:pt x="17" y="47"/>
                  </a:lnTo>
                  <a:lnTo>
                    <a:pt x="11" y="45"/>
                  </a:lnTo>
                  <a:lnTo>
                    <a:pt x="4" y="39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4" y="11"/>
                  </a:lnTo>
                  <a:lnTo>
                    <a:pt x="11" y="6"/>
                  </a:lnTo>
                  <a:lnTo>
                    <a:pt x="17" y="2"/>
                  </a:lnTo>
                  <a:lnTo>
                    <a:pt x="25" y="0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45" y="11"/>
                  </a:lnTo>
                  <a:lnTo>
                    <a:pt x="47" y="17"/>
                  </a:lnTo>
                  <a:lnTo>
                    <a:pt x="49" y="2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05" name="Freeform 56">
              <a:extLst>
                <a:ext uri="{FF2B5EF4-FFF2-40B4-BE49-F238E27FC236}">
                  <a16:creationId xmlns:a16="http://schemas.microsoft.com/office/drawing/2014/main" id="{57F2AB8E-4D26-4426-A98D-762E4EB39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1" y="1797"/>
              <a:ext cx="49" cy="49"/>
            </a:xfrm>
            <a:custGeom>
              <a:avLst/>
              <a:gdLst>
                <a:gd name="T0" fmla="*/ 49 w 49"/>
                <a:gd name="T1" fmla="*/ 23 h 49"/>
                <a:gd name="T2" fmla="*/ 47 w 49"/>
                <a:gd name="T3" fmla="*/ 32 h 49"/>
                <a:gd name="T4" fmla="*/ 43 w 49"/>
                <a:gd name="T5" fmla="*/ 38 h 49"/>
                <a:gd name="T6" fmla="*/ 38 w 49"/>
                <a:gd name="T7" fmla="*/ 43 h 49"/>
                <a:gd name="T8" fmla="*/ 32 w 49"/>
                <a:gd name="T9" fmla="*/ 47 h 49"/>
                <a:gd name="T10" fmla="*/ 24 w 49"/>
                <a:gd name="T11" fmla="*/ 49 h 49"/>
                <a:gd name="T12" fmla="*/ 17 w 49"/>
                <a:gd name="T13" fmla="*/ 47 h 49"/>
                <a:gd name="T14" fmla="*/ 11 w 49"/>
                <a:gd name="T15" fmla="*/ 43 h 49"/>
                <a:gd name="T16" fmla="*/ 5 w 49"/>
                <a:gd name="T17" fmla="*/ 38 h 49"/>
                <a:gd name="T18" fmla="*/ 2 w 49"/>
                <a:gd name="T19" fmla="*/ 32 h 49"/>
                <a:gd name="T20" fmla="*/ 0 w 49"/>
                <a:gd name="T21" fmla="*/ 23 h 49"/>
                <a:gd name="T22" fmla="*/ 2 w 49"/>
                <a:gd name="T23" fmla="*/ 17 h 49"/>
                <a:gd name="T24" fmla="*/ 5 w 49"/>
                <a:gd name="T25" fmla="*/ 10 h 49"/>
                <a:gd name="T26" fmla="*/ 11 w 49"/>
                <a:gd name="T27" fmla="*/ 4 h 49"/>
                <a:gd name="T28" fmla="*/ 17 w 49"/>
                <a:gd name="T29" fmla="*/ 2 h 49"/>
                <a:gd name="T30" fmla="*/ 24 w 49"/>
                <a:gd name="T31" fmla="*/ 0 h 49"/>
                <a:gd name="T32" fmla="*/ 32 w 49"/>
                <a:gd name="T33" fmla="*/ 2 h 49"/>
                <a:gd name="T34" fmla="*/ 38 w 49"/>
                <a:gd name="T35" fmla="*/ 4 h 49"/>
                <a:gd name="T36" fmla="*/ 43 w 49"/>
                <a:gd name="T37" fmla="*/ 10 h 49"/>
                <a:gd name="T38" fmla="*/ 47 w 49"/>
                <a:gd name="T39" fmla="*/ 17 h 49"/>
                <a:gd name="T40" fmla="*/ 49 w 49"/>
                <a:gd name="T41" fmla="*/ 23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9" h="49">
                  <a:moveTo>
                    <a:pt x="49" y="23"/>
                  </a:moveTo>
                  <a:lnTo>
                    <a:pt x="47" y="32"/>
                  </a:lnTo>
                  <a:lnTo>
                    <a:pt x="43" y="38"/>
                  </a:lnTo>
                  <a:lnTo>
                    <a:pt x="38" y="43"/>
                  </a:lnTo>
                  <a:lnTo>
                    <a:pt x="32" y="47"/>
                  </a:lnTo>
                  <a:lnTo>
                    <a:pt x="24" y="49"/>
                  </a:lnTo>
                  <a:lnTo>
                    <a:pt x="17" y="47"/>
                  </a:lnTo>
                  <a:lnTo>
                    <a:pt x="11" y="43"/>
                  </a:lnTo>
                  <a:lnTo>
                    <a:pt x="5" y="38"/>
                  </a:lnTo>
                  <a:lnTo>
                    <a:pt x="2" y="32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5" y="10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3" y="10"/>
                  </a:lnTo>
                  <a:lnTo>
                    <a:pt x="47" y="17"/>
                  </a:lnTo>
                  <a:lnTo>
                    <a:pt x="49" y="23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706" name="Freeform 57">
              <a:extLst>
                <a:ext uri="{FF2B5EF4-FFF2-40B4-BE49-F238E27FC236}">
                  <a16:creationId xmlns:a16="http://schemas.microsoft.com/office/drawing/2014/main" id="{77358290-E079-443F-AF60-933E30EBC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1" y="1797"/>
              <a:ext cx="49" cy="49"/>
            </a:xfrm>
            <a:custGeom>
              <a:avLst/>
              <a:gdLst>
                <a:gd name="T0" fmla="*/ 49 w 49"/>
                <a:gd name="T1" fmla="*/ 23 h 49"/>
                <a:gd name="T2" fmla="*/ 47 w 49"/>
                <a:gd name="T3" fmla="*/ 32 h 49"/>
                <a:gd name="T4" fmla="*/ 43 w 49"/>
                <a:gd name="T5" fmla="*/ 38 h 49"/>
                <a:gd name="T6" fmla="*/ 38 w 49"/>
                <a:gd name="T7" fmla="*/ 43 h 49"/>
                <a:gd name="T8" fmla="*/ 32 w 49"/>
                <a:gd name="T9" fmla="*/ 47 h 49"/>
                <a:gd name="T10" fmla="*/ 24 w 49"/>
                <a:gd name="T11" fmla="*/ 49 h 49"/>
                <a:gd name="T12" fmla="*/ 17 w 49"/>
                <a:gd name="T13" fmla="*/ 47 h 49"/>
                <a:gd name="T14" fmla="*/ 11 w 49"/>
                <a:gd name="T15" fmla="*/ 43 h 49"/>
                <a:gd name="T16" fmla="*/ 5 w 49"/>
                <a:gd name="T17" fmla="*/ 38 h 49"/>
                <a:gd name="T18" fmla="*/ 2 w 49"/>
                <a:gd name="T19" fmla="*/ 32 h 49"/>
                <a:gd name="T20" fmla="*/ 0 w 49"/>
                <a:gd name="T21" fmla="*/ 23 h 49"/>
                <a:gd name="T22" fmla="*/ 2 w 49"/>
                <a:gd name="T23" fmla="*/ 17 h 49"/>
                <a:gd name="T24" fmla="*/ 5 w 49"/>
                <a:gd name="T25" fmla="*/ 10 h 49"/>
                <a:gd name="T26" fmla="*/ 11 w 49"/>
                <a:gd name="T27" fmla="*/ 4 h 49"/>
                <a:gd name="T28" fmla="*/ 17 w 49"/>
                <a:gd name="T29" fmla="*/ 2 h 49"/>
                <a:gd name="T30" fmla="*/ 24 w 49"/>
                <a:gd name="T31" fmla="*/ 0 h 49"/>
                <a:gd name="T32" fmla="*/ 32 w 49"/>
                <a:gd name="T33" fmla="*/ 2 h 49"/>
                <a:gd name="T34" fmla="*/ 38 w 49"/>
                <a:gd name="T35" fmla="*/ 4 h 49"/>
                <a:gd name="T36" fmla="*/ 43 w 49"/>
                <a:gd name="T37" fmla="*/ 10 h 49"/>
                <a:gd name="T38" fmla="*/ 47 w 49"/>
                <a:gd name="T39" fmla="*/ 17 h 49"/>
                <a:gd name="T40" fmla="*/ 49 w 49"/>
                <a:gd name="T41" fmla="*/ 23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9" h="49">
                  <a:moveTo>
                    <a:pt x="49" y="23"/>
                  </a:moveTo>
                  <a:lnTo>
                    <a:pt x="47" y="32"/>
                  </a:lnTo>
                  <a:lnTo>
                    <a:pt x="43" y="38"/>
                  </a:lnTo>
                  <a:lnTo>
                    <a:pt x="38" y="43"/>
                  </a:lnTo>
                  <a:lnTo>
                    <a:pt x="32" y="47"/>
                  </a:lnTo>
                  <a:lnTo>
                    <a:pt x="24" y="49"/>
                  </a:lnTo>
                  <a:lnTo>
                    <a:pt x="17" y="47"/>
                  </a:lnTo>
                  <a:lnTo>
                    <a:pt x="11" y="43"/>
                  </a:lnTo>
                  <a:lnTo>
                    <a:pt x="5" y="38"/>
                  </a:lnTo>
                  <a:lnTo>
                    <a:pt x="2" y="32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5" y="10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3" y="10"/>
                  </a:lnTo>
                  <a:lnTo>
                    <a:pt x="47" y="17"/>
                  </a:lnTo>
                  <a:lnTo>
                    <a:pt x="49" y="2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58">
            <a:extLst>
              <a:ext uri="{FF2B5EF4-FFF2-40B4-BE49-F238E27FC236}">
                <a16:creationId xmlns:a16="http://schemas.microsoft.com/office/drawing/2014/main" id="{5622CFF1-94E9-4B98-8A63-FFF8EE968074}"/>
              </a:ext>
            </a:extLst>
          </p:cNvPr>
          <p:cNvGrpSpPr>
            <a:grpSpLocks/>
          </p:cNvGrpSpPr>
          <p:nvPr/>
        </p:nvGrpSpPr>
        <p:grpSpPr bwMode="auto">
          <a:xfrm>
            <a:off x="5861050" y="2133600"/>
            <a:ext cx="727075" cy="582613"/>
            <a:chOff x="3465" y="1432"/>
            <a:chExt cx="458" cy="367"/>
          </a:xfrm>
        </p:grpSpPr>
        <p:sp>
          <p:nvSpPr>
            <p:cNvPr id="240659" name="Freeform 59">
              <a:extLst>
                <a:ext uri="{FF2B5EF4-FFF2-40B4-BE49-F238E27FC236}">
                  <a16:creationId xmlns:a16="http://schemas.microsoft.com/office/drawing/2014/main" id="{5B24CC05-2456-4C4F-955A-16941C1B4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2" y="1652"/>
              <a:ext cx="47" cy="50"/>
            </a:xfrm>
            <a:custGeom>
              <a:avLst/>
              <a:gdLst>
                <a:gd name="T0" fmla="*/ 47 w 47"/>
                <a:gd name="T1" fmla="*/ 24 h 50"/>
                <a:gd name="T2" fmla="*/ 47 w 47"/>
                <a:gd name="T3" fmla="*/ 33 h 50"/>
                <a:gd name="T4" fmla="*/ 43 w 47"/>
                <a:gd name="T5" fmla="*/ 39 h 50"/>
                <a:gd name="T6" fmla="*/ 39 w 47"/>
                <a:gd name="T7" fmla="*/ 43 h 50"/>
                <a:gd name="T8" fmla="*/ 32 w 47"/>
                <a:gd name="T9" fmla="*/ 48 h 50"/>
                <a:gd name="T10" fmla="*/ 24 w 47"/>
                <a:gd name="T11" fmla="*/ 50 h 50"/>
                <a:gd name="T12" fmla="*/ 17 w 47"/>
                <a:gd name="T13" fmla="*/ 48 h 50"/>
                <a:gd name="T14" fmla="*/ 9 w 47"/>
                <a:gd name="T15" fmla="*/ 43 h 50"/>
                <a:gd name="T16" fmla="*/ 5 w 47"/>
                <a:gd name="T17" fmla="*/ 39 h 50"/>
                <a:gd name="T18" fmla="*/ 0 w 47"/>
                <a:gd name="T19" fmla="*/ 33 h 50"/>
                <a:gd name="T20" fmla="*/ 0 w 47"/>
                <a:gd name="T21" fmla="*/ 24 h 50"/>
                <a:gd name="T22" fmla="*/ 0 w 47"/>
                <a:gd name="T23" fmla="*/ 17 h 50"/>
                <a:gd name="T24" fmla="*/ 5 w 47"/>
                <a:gd name="T25" fmla="*/ 11 h 50"/>
                <a:gd name="T26" fmla="*/ 9 w 47"/>
                <a:gd name="T27" fmla="*/ 5 h 50"/>
                <a:gd name="T28" fmla="*/ 17 w 47"/>
                <a:gd name="T29" fmla="*/ 0 h 50"/>
                <a:gd name="T30" fmla="*/ 24 w 47"/>
                <a:gd name="T31" fmla="*/ 0 h 50"/>
                <a:gd name="T32" fmla="*/ 32 w 47"/>
                <a:gd name="T33" fmla="*/ 0 h 50"/>
                <a:gd name="T34" fmla="*/ 39 w 47"/>
                <a:gd name="T35" fmla="*/ 5 h 50"/>
                <a:gd name="T36" fmla="*/ 43 w 47"/>
                <a:gd name="T37" fmla="*/ 11 h 50"/>
                <a:gd name="T38" fmla="*/ 47 w 47"/>
                <a:gd name="T39" fmla="*/ 17 h 50"/>
                <a:gd name="T40" fmla="*/ 47 w 47"/>
                <a:gd name="T41" fmla="*/ 24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7" h="50">
                  <a:moveTo>
                    <a:pt x="47" y="24"/>
                  </a:moveTo>
                  <a:lnTo>
                    <a:pt x="47" y="33"/>
                  </a:lnTo>
                  <a:lnTo>
                    <a:pt x="43" y="39"/>
                  </a:lnTo>
                  <a:lnTo>
                    <a:pt x="39" y="43"/>
                  </a:lnTo>
                  <a:lnTo>
                    <a:pt x="32" y="48"/>
                  </a:lnTo>
                  <a:lnTo>
                    <a:pt x="24" y="50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5" y="39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5" y="11"/>
                  </a:lnTo>
                  <a:lnTo>
                    <a:pt x="9" y="5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9" y="5"/>
                  </a:lnTo>
                  <a:lnTo>
                    <a:pt x="43" y="11"/>
                  </a:lnTo>
                  <a:lnTo>
                    <a:pt x="47" y="17"/>
                  </a:lnTo>
                  <a:lnTo>
                    <a:pt x="47" y="24"/>
                  </a:lnTo>
                  <a:close/>
                </a:path>
              </a:pathLst>
            </a:custGeom>
            <a:solidFill>
              <a:srgbClr val="008F00"/>
            </a:solidFill>
            <a:ln w="0">
              <a:solidFill>
                <a:srgbClr val="008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60" name="Freeform 60">
              <a:extLst>
                <a:ext uri="{FF2B5EF4-FFF2-40B4-BE49-F238E27FC236}">
                  <a16:creationId xmlns:a16="http://schemas.microsoft.com/office/drawing/2014/main" id="{F3F0D581-0EB8-4F5B-B63A-A579A3770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2" y="1652"/>
              <a:ext cx="47" cy="50"/>
            </a:xfrm>
            <a:custGeom>
              <a:avLst/>
              <a:gdLst>
                <a:gd name="T0" fmla="*/ 47 w 47"/>
                <a:gd name="T1" fmla="*/ 24 h 50"/>
                <a:gd name="T2" fmla="*/ 47 w 47"/>
                <a:gd name="T3" fmla="*/ 33 h 50"/>
                <a:gd name="T4" fmla="*/ 43 w 47"/>
                <a:gd name="T5" fmla="*/ 39 h 50"/>
                <a:gd name="T6" fmla="*/ 39 w 47"/>
                <a:gd name="T7" fmla="*/ 43 h 50"/>
                <a:gd name="T8" fmla="*/ 32 w 47"/>
                <a:gd name="T9" fmla="*/ 48 h 50"/>
                <a:gd name="T10" fmla="*/ 24 w 47"/>
                <a:gd name="T11" fmla="*/ 50 h 50"/>
                <a:gd name="T12" fmla="*/ 17 w 47"/>
                <a:gd name="T13" fmla="*/ 48 h 50"/>
                <a:gd name="T14" fmla="*/ 9 w 47"/>
                <a:gd name="T15" fmla="*/ 43 h 50"/>
                <a:gd name="T16" fmla="*/ 5 w 47"/>
                <a:gd name="T17" fmla="*/ 39 h 50"/>
                <a:gd name="T18" fmla="*/ 0 w 47"/>
                <a:gd name="T19" fmla="*/ 33 h 50"/>
                <a:gd name="T20" fmla="*/ 0 w 47"/>
                <a:gd name="T21" fmla="*/ 24 h 50"/>
                <a:gd name="T22" fmla="*/ 0 w 47"/>
                <a:gd name="T23" fmla="*/ 17 h 50"/>
                <a:gd name="T24" fmla="*/ 5 w 47"/>
                <a:gd name="T25" fmla="*/ 11 h 50"/>
                <a:gd name="T26" fmla="*/ 9 w 47"/>
                <a:gd name="T27" fmla="*/ 5 h 50"/>
                <a:gd name="T28" fmla="*/ 17 w 47"/>
                <a:gd name="T29" fmla="*/ 0 h 50"/>
                <a:gd name="T30" fmla="*/ 24 w 47"/>
                <a:gd name="T31" fmla="*/ 0 h 50"/>
                <a:gd name="T32" fmla="*/ 32 w 47"/>
                <a:gd name="T33" fmla="*/ 0 h 50"/>
                <a:gd name="T34" fmla="*/ 39 w 47"/>
                <a:gd name="T35" fmla="*/ 5 h 50"/>
                <a:gd name="T36" fmla="*/ 43 w 47"/>
                <a:gd name="T37" fmla="*/ 11 h 50"/>
                <a:gd name="T38" fmla="*/ 47 w 47"/>
                <a:gd name="T39" fmla="*/ 17 h 50"/>
                <a:gd name="T40" fmla="*/ 47 w 47"/>
                <a:gd name="T41" fmla="*/ 24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7" h="50">
                  <a:moveTo>
                    <a:pt x="47" y="24"/>
                  </a:moveTo>
                  <a:lnTo>
                    <a:pt x="47" y="33"/>
                  </a:lnTo>
                  <a:lnTo>
                    <a:pt x="43" y="39"/>
                  </a:lnTo>
                  <a:lnTo>
                    <a:pt x="39" y="43"/>
                  </a:lnTo>
                  <a:lnTo>
                    <a:pt x="32" y="48"/>
                  </a:lnTo>
                  <a:lnTo>
                    <a:pt x="24" y="50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5" y="39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5" y="11"/>
                  </a:lnTo>
                  <a:lnTo>
                    <a:pt x="9" y="5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9" y="5"/>
                  </a:lnTo>
                  <a:lnTo>
                    <a:pt x="43" y="11"/>
                  </a:lnTo>
                  <a:lnTo>
                    <a:pt x="47" y="17"/>
                  </a:lnTo>
                  <a:lnTo>
                    <a:pt x="47" y="2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61" name="Freeform 61">
              <a:extLst>
                <a:ext uri="{FF2B5EF4-FFF2-40B4-BE49-F238E27FC236}">
                  <a16:creationId xmlns:a16="http://schemas.microsoft.com/office/drawing/2014/main" id="{5234E6D4-75F7-4860-9387-C7D7139CA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" y="1726"/>
              <a:ext cx="49" cy="49"/>
            </a:xfrm>
            <a:custGeom>
              <a:avLst/>
              <a:gdLst>
                <a:gd name="T0" fmla="*/ 49 w 49"/>
                <a:gd name="T1" fmla="*/ 23 h 49"/>
                <a:gd name="T2" fmla="*/ 49 w 49"/>
                <a:gd name="T3" fmla="*/ 32 h 49"/>
                <a:gd name="T4" fmla="*/ 45 w 49"/>
                <a:gd name="T5" fmla="*/ 39 h 49"/>
                <a:gd name="T6" fmla="*/ 40 w 49"/>
                <a:gd name="T7" fmla="*/ 43 h 49"/>
                <a:gd name="T8" fmla="*/ 32 w 49"/>
                <a:gd name="T9" fmla="*/ 47 h 49"/>
                <a:gd name="T10" fmla="*/ 26 w 49"/>
                <a:gd name="T11" fmla="*/ 49 h 49"/>
                <a:gd name="T12" fmla="*/ 17 w 49"/>
                <a:gd name="T13" fmla="*/ 47 h 49"/>
                <a:gd name="T14" fmla="*/ 11 w 49"/>
                <a:gd name="T15" fmla="*/ 43 h 49"/>
                <a:gd name="T16" fmla="*/ 6 w 49"/>
                <a:gd name="T17" fmla="*/ 39 h 49"/>
                <a:gd name="T18" fmla="*/ 2 w 49"/>
                <a:gd name="T19" fmla="*/ 32 h 49"/>
                <a:gd name="T20" fmla="*/ 0 w 49"/>
                <a:gd name="T21" fmla="*/ 23 h 49"/>
                <a:gd name="T22" fmla="*/ 2 w 49"/>
                <a:gd name="T23" fmla="*/ 17 h 49"/>
                <a:gd name="T24" fmla="*/ 6 w 49"/>
                <a:gd name="T25" fmla="*/ 10 h 49"/>
                <a:gd name="T26" fmla="*/ 11 w 49"/>
                <a:gd name="T27" fmla="*/ 4 h 49"/>
                <a:gd name="T28" fmla="*/ 17 w 49"/>
                <a:gd name="T29" fmla="*/ 0 h 49"/>
                <a:gd name="T30" fmla="*/ 26 w 49"/>
                <a:gd name="T31" fmla="*/ 0 h 49"/>
                <a:gd name="T32" fmla="*/ 32 w 49"/>
                <a:gd name="T33" fmla="*/ 0 h 49"/>
                <a:gd name="T34" fmla="*/ 40 w 49"/>
                <a:gd name="T35" fmla="*/ 4 h 49"/>
                <a:gd name="T36" fmla="*/ 45 w 49"/>
                <a:gd name="T37" fmla="*/ 10 h 49"/>
                <a:gd name="T38" fmla="*/ 49 w 49"/>
                <a:gd name="T39" fmla="*/ 17 h 49"/>
                <a:gd name="T40" fmla="*/ 49 w 49"/>
                <a:gd name="T41" fmla="*/ 23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9" h="49">
                  <a:moveTo>
                    <a:pt x="49" y="23"/>
                  </a:moveTo>
                  <a:lnTo>
                    <a:pt x="49" y="32"/>
                  </a:lnTo>
                  <a:lnTo>
                    <a:pt x="45" y="39"/>
                  </a:lnTo>
                  <a:lnTo>
                    <a:pt x="40" y="43"/>
                  </a:lnTo>
                  <a:lnTo>
                    <a:pt x="32" y="47"/>
                  </a:lnTo>
                  <a:lnTo>
                    <a:pt x="26" y="49"/>
                  </a:lnTo>
                  <a:lnTo>
                    <a:pt x="17" y="47"/>
                  </a:lnTo>
                  <a:lnTo>
                    <a:pt x="11" y="43"/>
                  </a:lnTo>
                  <a:lnTo>
                    <a:pt x="6" y="39"/>
                  </a:lnTo>
                  <a:lnTo>
                    <a:pt x="2" y="32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6" y="10"/>
                  </a:lnTo>
                  <a:lnTo>
                    <a:pt x="11" y="4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40" y="4"/>
                  </a:lnTo>
                  <a:lnTo>
                    <a:pt x="45" y="10"/>
                  </a:lnTo>
                  <a:lnTo>
                    <a:pt x="49" y="17"/>
                  </a:lnTo>
                  <a:lnTo>
                    <a:pt x="49" y="23"/>
                  </a:lnTo>
                  <a:close/>
                </a:path>
              </a:pathLst>
            </a:custGeom>
            <a:solidFill>
              <a:srgbClr val="008F00"/>
            </a:solidFill>
            <a:ln w="0">
              <a:solidFill>
                <a:srgbClr val="008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62" name="Freeform 62">
              <a:extLst>
                <a:ext uri="{FF2B5EF4-FFF2-40B4-BE49-F238E27FC236}">
                  <a16:creationId xmlns:a16="http://schemas.microsoft.com/office/drawing/2014/main" id="{4ED922B5-65D0-4474-A1B1-706C60896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" y="1726"/>
              <a:ext cx="49" cy="49"/>
            </a:xfrm>
            <a:custGeom>
              <a:avLst/>
              <a:gdLst>
                <a:gd name="T0" fmla="*/ 49 w 49"/>
                <a:gd name="T1" fmla="*/ 23 h 49"/>
                <a:gd name="T2" fmla="*/ 49 w 49"/>
                <a:gd name="T3" fmla="*/ 32 h 49"/>
                <a:gd name="T4" fmla="*/ 45 w 49"/>
                <a:gd name="T5" fmla="*/ 39 h 49"/>
                <a:gd name="T6" fmla="*/ 40 w 49"/>
                <a:gd name="T7" fmla="*/ 43 h 49"/>
                <a:gd name="T8" fmla="*/ 32 w 49"/>
                <a:gd name="T9" fmla="*/ 47 h 49"/>
                <a:gd name="T10" fmla="*/ 26 w 49"/>
                <a:gd name="T11" fmla="*/ 49 h 49"/>
                <a:gd name="T12" fmla="*/ 17 w 49"/>
                <a:gd name="T13" fmla="*/ 47 h 49"/>
                <a:gd name="T14" fmla="*/ 11 w 49"/>
                <a:gd name="T15" fmla="*/ 43 h 49"/>
                <a:gd name="T16" fmla="*/ 6 w 49"/>
                <a:gd name="T17" fmla="*/ 39 h 49"/>
                <a:gd name="T18" fmla="*/ 2 w 49"/>
                <a:gd name="T19" fmla="*/ 32 h 49"/>
                <a:gd name="T20" fmla="*/ 0 w 49"/>
                <a:gd name="T21" fmla="*/ 23 h 49"/>
                <a:gd name="T22" fmla="*/ 2 w 49"/>
                <a:gd name="T23" fmla="*/ 17 h 49"/>
                <a:gd name="T24" fmla="*/ 6 w 49"/>
                <a:gd name="T25" fmla="*/ 10 h 49"/>
                <a:gd name="T26" fmla="*/ 11 w 49"/>
                <a:gd name="T27" fmla="*/ 4 h 49"/>
                <a:gd name="T28" fmla="*/ 17 w 49"/>
                <a:gd name="T29" fmla="*/ 0 h 49"/>
                <a:gd name="T30" fmla="*/ 26 w 49"/>
                <a:gd name="T31" fmla="*/ 0 h 49"/>
                <a:gd name="T32" fmla="*/ 32 w 49"/>
                <a:gd name="T33" fmla="*/ 0 h 49"/>
                <a:gd name="T34" fmla="*/ 40 w 49"/>
                <a:gd name="T35" fmla="*/ 4 h 49"/>
                <a:gd name="T36" fmla="*/ 45 w 49"/>
                <a:gd name="T37" fmla="*/ 10 h 49"/>
                <a:gd name="T38" fmla="*/ 49 w 49"/>
                <a:gd name="T39" fmla="*/ 17 h 49"/>
                <a:gd name="T40" fmla="*/ 49 w 49"/>
                <a:gd name="T41" fmla="*/ 23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9" h="49">
                  <a:moveTo>
                    <a:pt x="49" y="23"/>
                  </a:moveTo>
                  <a:lnTo>
                    <a:pt x="49" y="32"/>
                  </a:lnTo>
                  <a:lnTo>
                    <a:pt x="45" y="39"/>
                  </a:lnTo>
                  <a:lnTo>
                    <a:pt x="40" y="43"/>
                  </a:lnTo>
                  <a:lnTo>
                    <a:pt x="32" y="47"/>
                  </a:lnTo>
                  <a:lnTo>
                    <a:pt x="26" y="49"/>
                  </a:lnTo>
                  <a:lnTo>
                    <a:pt x="17" y="47"/>
                  </a:lnTo>
                  <a:lnTo>
                    <a:pt x="11" y="43"/>
                  </a:lnTo>
                  <a:lnTo>
                    <a:pt x="6" y="39"/>
                  </a:lnTo>
                  <a:lnTo>
                    <a:pt x="2" y="32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6" y="10"/>
                  </a:lnTo>
                  <a:lnTo>
                    <a:pt x="11" y="4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40" y="4"/>
                  </a:lnTo>
                  <a:lnTo>
                    <a:pt x="45" y="10"/>
                  </a:lnTo>
                  <a:lnTo>
                    <a:pt x="49" y="17"/>
                  </a:lnTo>
                  <a:lnTo>
                    <a:pt x="49" y="2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63" name="Freeform 63">
              <a:extLst>
                <a:ext uri="{FF2B5EF4-FFF2-40B4-BE49-F238E27FC236}">
                  <a16:creationId xmlns:a16="http://schemas.microsoft.com/office/drawing/2014/main" id="{A3B69FE0-B026-4A4D-AD73-EE9C5440B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1" y="1676"/>
              <a:ext cx="49" cy="50"/>
            </a:xfrm>
            <a:custGeom>
              <a:avLst/>
              <a:gdLst>
                <a:gd name="T0" fmla="*/ 49 w 49"/>
                <a:gd name="T1" fmla="*/ 26 h 50"/>
                <a:gd name="T2" fmla="*/ 49 w 49"/>
                <a:gd name="T3" fmla="*/ 32 h 50"/>
                <a:gd name="T4" fmla="*/ 45 w 49"/>
                <a:gd name="T5" fmla="*/ 39 h 50"/>
                <a:gd name="T6" fmla="*/ 40 w 49"/>
                <a:gd name="T7" fmla="*/ 45 h 50"/>
                <a:gd name="T8" fmla="*/ 32 w 49"/>
                <a:gd name="T9" fmla="*/ 47 h 50"/>
                <a:gd name="T10" fmla="*/ 26 w 49"/>
                <a:gd name="T11" fmla="*/ 50 h 50"/>
                <a:gd name="T12" fmla="*/ 17 w 49"/>
                <a:gd name="T13" fmla="*/ 47 h 50"/>
                <a:gd name="T14" fmla="*/ 11 w 49"/>
                <a:gd name="T15" fmla="*/ 45 h 50"/>
                <a:gd name="T16" fmla="*/ 7 w 49"/>
                <a:gd name="T17" fmla="*/ 39 h 50"/>
                <a:gd name="T18" fmla="*/ 2 w 49"/>
                <a:gd name="T19" fmla="*/ 32 h 50"/>
                <a:gd name="T20" fmla="*/ 0 w 49"/>
                <a:gd name="T21" fmla="*/ 26 h 50"/>
                <a:gd name="T22" fmla="*/ 2 w 49"/>
                <a:gd name="T23" fmla="*/ 17 h 50"/>
                <a:gd name="T24" fmla="*/ 7 w 49"/>
                <a:gd name="T25" fmla="*/ 11 h 50"/>
                <a:gd name="T26" fmla="*/ 11 w 49"/>
                <a:gd name="T27" fmla="*/ 4 h 50"/>
                <a:gd name="T28" fmla="*/ 17 w 49"/>
                <a:gd name="T29" fmla="*/ 2 h 50"/>
                <a:gd name="T30" fmla="*/ 26 w 49"/>
                <a:gd name="T31" fmla="*/ 0 h 50"/>
                <a:gd name="T32" fmla="*/ 32 w 49"/>
                <a:gd name="T33" fmla="*/ 2 h 50"/>
                <a:gd name="T34" fmla="*/ 40 w 49"/>
                <a:gd name="T35" fmla="*/ 4 h 50"/>
                <a:gd name="T36" fmla="*/ 45 w 49"/>
                <a:gd name="T37" fmla="*/ 11 h 50"/>
                <a:gd name="T38" fmla="*/ 49 w 49"/>
                <a:gd name="T39" fmla="*/ 17 h 50"/>
                <a:gd name="T40" fmla="*/ 49 w 49"/>
                <a:gd name="T41" fmla="*/ 26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9" h="50">
                  <a:moveTo>
                    <a:pt x="49" y="26"/>
                  </a:moveTo>
                  <a:lnTo>
                    <a:pt x="49" y="32"/>
                  </a:lnTo>
                  <a:lnTo>
                    <a:pt x="45" y="39"/>
                  </a:lnTo>
                  <a:lnTo>
                    <a:pt x="40" y="45"/>
                  </a:lnTo>
                  <a:lnTo>
                    <a:pt x="32" y="47"/>
                  </a:lnTo>
                  <a:lnTo>
                    <a:pt x="26" y="50"/>
                  </a:lnTo>
                  <a:lnTo>
                    <a:pt x="17" y="47"/>
                  </a:lnTo>
                  <a:lnTo>
                    <a:pt x="11" y="45"/>
                  </a:lnTo>
                  <a:lnTo>
                    <a:pt x="7" y="39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7" y="11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40" y="4"/>
                  </a:lnTo>
                  <a:lnTo>
                    <a:pt x="45" y="11"/>
                  </a:lnTo>
                  <a:lnTo>
                    <a:pt x="49" y="17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008F00"/>
            </a:solidFill>
            <a:ln w="0">
              <a:solidFill>
                <a:srgbClr val="008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64" name="Freeform 64">
              <a:extLst>
                <a:ext uri="{FF2B5EF4-FFF2-40B4-BE49-F238E27FC236}">
                  <a16:creationId xmlns:a16="http://schemas.microsoft.com/office/drawing/2014/main" id="{1EEDB853-BAAB-4592-8698-974F7D955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1" y="1676"/>
              <a:ext cx="49" cy="50"/>
            </a:xfrm>
            <a:custGeom>
              <a:avLst/>
              <a:gdLst>
                <a:gd name="T0" fmla="*/ 49 w 49"/>
                <a:gd name="T1" fmla="*/ 26 h 50"/>
                <a:gd name="T2" fmla="*/ 49 w 49"/>
                <a:gd name="T3" fmla="*/ 32 h 50"/>
                <a:gd name="T4" fmla="*/ 45 w 49"/>
                <a:gd name="T5" fmla="*/ 39 h 50"/>
                <a:gd name="T6" fmla="*/ 40 w 49"/>
                <a:gd name="T7" fmla="*/ 45 h 50"/>
                <a:gd name="T8" fmla="*/ 32 w 49"/>
                <a:gd name="T9" fmla="*/ 47 h 50"/>
                <a:gd name="T10" fmla="*/ 26 w 49"/>
                <a:gd name="T11" fmla="*/ 50 h 50"/>
                <a:gd name="T12" fmla="*/ 17 w 49"/>
                <a:gd name="T13" fmla="*/ 47 h 50"/>
                <a:gd name="T14" fmla="*/ 11 w 49"/>
                <a:gd name="T15" fmla="*/ 45 h 50"/>
                <a:gd name="T16" fmla="*/ 7 w 49"/>
                <a:gd name="T17" fmla="*/ 39 h 50"/>
                <a:gd name="T18" fmla="*/ 2 w 49"/>
                <a:gd name="T19" fmla="*/ 32 h 50"/>
                <a:gd name="T20" fmla="*/ 0 w 49"/>
                <a:gd name="T21" fmla="*/ 26 h 50"/>
                <a:gd name="T22" fmla="*/ 2 w 49"/>
                <a:gd name="T23" fmla="*/ 17 h 50"/>
                <a:gd name="T24" fmla="*/ 7 w 49"/>
                <a:gd name="T25" fmla="*/ 11 h 50"/>
                <a:gd name="T26" fmla="*/ 11 w 49"/>
                <a:gd name="T27" fmla="*/ 4 h 50"/>
                <a:gd name="T28" fmla="*/ 17 w 49"/>
                <a:gd name="T29" fmla="*/ 2 h 50"/>
                <a:gd name="T30" fmla="*/ 26 w 49"/>
                <a:gd name="T31" fmla="*/ 0 h 50"/>
                <a:gd name="T32" fmla="*/ 32 w 49"/>
                <a:gd name="T33" fmla="*/ 2 h 50"/>
                <a:gd name="T34" fmla="*/ 40 w 49"/>
                <a:gd name="T35" fmla="*/ 4 h 50"/>
                <a:gd name="T36" fmla="*/ 45 w 49"/>
                <a:gd name="T37" fmla="*/ 11 h 50"/>
                <a:gd name="T38" fmla="*/ 49 w 49"/>
                <a:gd name="T39" fmla="*/ 17 h 50"/>
                <a:gd name="T40" fmla="*/ 49 w 49"/>
                <a:gd name="T41" fmla="*/ 26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9" h="50">
                  <a:moveTo>
                    <a:pt x="49" y="26"/>
                  </a:moveTo>
                  <a:lnTo>
                    <a:pt x="49" y="32"/>
                  </a:lnTo>
                  <a:lnTo>
                    <a:pt x="45" y="39"/>
                  </a:lnTo>
                  <a:lnTo>
                    <a:pt x="40" y="45"/>
                  </a:lnTo>
                  <a:lnTo>
                    <a:pt x="32" y="47"/>
                  </a:lnTo>
                  <a:lnTo>
                    <a:pt x="26" y="50"/>
                  </a:lnTo>
                  <a:lnTo>
                    <a:pt x="17" y="47"/>
                  </a:lnTo>
                  <a:lnTo>
                    <a:pt x="11" y="45"/>
                  </a:lnTo>
                  <a:lnTo>
                    <a:pt x="7" y="39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7" y="11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40" y="4"/>
                  </a:lnTo>
                  <a:lnTo>
                    <a:pt x="45" y="11"/>
                  </a:lnTo>
                  <a:lnTo>
                    <a:pt x="49" y="17"/>
                  </a:lnTo>
                  <a:lnTo>
                    <a:pt x="49" y="2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65" name="Freeform 65">
              <a:extLst>
                <a:ext uri="{FF2B5EF4-FFF2-40B4-BE49-F238E27FC236}">
                  <a16:creationId xmlns:a16="http://schemas.microsoft.com/office/drawing/2014/main" id="{BA27061A-EE15-4758-B277-682F1D440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" y="1579"/>
              <a:ext cx="48" cy="49"/>
            </a:xfrm>
            <a:custGeom>
              <a:avLst/>
              <a:gdLst>
                <a:gd name="T0" fmla="*/ 48 w 48"/>
                <a:gd name="T1" fmla="*/ 24 h 49"/>
                <a:gd name="T2" fmla="*/ 46 w 48"/>
                <a:gd name="T3" fmla="*/ 32 h 49"/>
                <a:gd name="T4" fmla="*/ 42 w 48"/>
                <a:gd name="T5" fmla="*/ 39 h 49"/>
                <a:gd name="T6" fmla="*/ 38 w 48"/>
                <a:gd name="T7" fmla="*/ 43 h 49"/>
                <a:gd name="T8" fmla="*/ 31 w 48"/>
                <a:gd name="T9" fmla="*/ 47 h 49"/>
                <a:gd name="T10" fmla="*/ 23 w 48"/>
                <a:gd name="T11" fmla="*/ 49 h 49"/>
                <a:gd name="T12" fmla="*/ 17 w 48"/>
                <a:gd name="T13" fmla="*/ 47 h 49"/>
                <a:gd name="T14" fmla="*/ 8 w 48"/>
                <a:gd name="T15" fmla="*/ 43 h 49"/>
                <a:gd name="T16" fmla="*/ 4 w 48"/>
                <a:gd name="T17" fmla="*/ 39 h 49"/>
                <a:gd name="T18" fmla="*/ 0 w 48"/>
                <a:gd name="T19" fmla="*/ 32 h 49"/>
                <a:gd name="T20" fmla="*/ 0 w 48"/>
                <a:gd name="T21" fmla="*/ 24 h 49"/>
                <a:gd name="T22" fmla="*/ 0 w 48"/>
                <a:gd name="T23" fmla="*/ 17 h 49"/>
                <a:gd name="T24" fmla="*/ 4 w 48"/>
                <a:gd name="T25" fmla="*/ 11 h 49"/>
                <a:gd name="T26" fmla="*/ 8 w 48"/>
                <a:gd name="T27" fmla="*/ 4 h 49"/>
                <a:gd name="T28" fmla="*/ 17 w 48"/>
                <a:gd name="T29" fmla="*/ 0 h 49"/>
                <a:gd name="T30" fmla="*/ 23 w 48"/>
                <a:gd name="T31" fmla="*/ 0 h 49"/>
                <a:gd name="T32" fmla="*/ 31 w 48"/>
                <a:gd name="T33" fmla="*/ 0 h 49"/>
                <a:gd name="T34" fmla="*/ 38 w 48"/>
                <a:gd name="T35" fmla="*/ 4 h 49"/>
                <a:gd name="T36" fmla="*/ 42 w 48"/>
                <a:gd name="T37" fmla="*/ 11 h 49"/>
                <a:gd name="T38" fmla="*/ 46 w 48"/>
                <a:gd name="T39" fmla="*/ 17 h 49"/>
                <a:gd name="T40" fmla="*/ 48 w 48"/>
                <a:gd name="T41" fmla="*/ 24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" h="49">
                  <a:moveTo>
                    <a:pt x="48" y="24"/>
                  </a:moveTo>
                  <a:lnTo>
                    <a:pt x="46" y="32"/>
                  </a:lnTo>
                  <a:lnTo>
                    <a:pt x="42" y="39"/>
                  </a:lnTo>
                  <a:lnTo>
                    <a:pt x="38" y="43"/>
                  </a:lnTo>
                  <a:lnTo>
                    <a:pt x="31" y="47"/>
                  </a:lnTo>
                  <a:lnTo>
                    <a:pt x="23" y="49"/>
                  </a:lnTo>
                  <a:lnTo>
                    <a:pt x="17" y="47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4" y="11"/>
                  </a:lnTo>
                  <a:lnTo>
                    <a:pt x="8" y="4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38" y="4"/>
                  </a:lnTo>
                  <a:lnTo>
                    <a:pt x="42" y="11"/>
                  </a:lnTo>
                  <a:lnTo>
                    <a:pt x="46" y="17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8F00"/>
            </a:solidFill>
            <a:ln w="0">
              <a:solidFill>
                <a:srgbClr val="008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66" name="Freeform 66">
              <a:extLst>
                <a:ext uri="{FF2B5EF4-FFF2-40B4-BE49-F238E27FC236}">
                  <a16:creationId xmlns:a16="http://schemas.microsoft.com/office/drawing/2014/main" id="{759935E2-4C58-47B7-9CB6-6545BE994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" y="1579"/>
              <a:ext cx="48" cy="49"/>
            </a:xfrm>
            <a:custGeom>
              <a:avLst/>
              <a:gdLst>
                <a:gd name="T0" fmla="*/ 48 w 48"/>
                <a:gd name="T1" fmla="*/ 24 h 49"/>
                <a:gd name="T2" fmla="*/ 46 w 48"/>
                <a:gd name="T3" fmla="*/ 32 h 49"/>
                <a:gd name="T4" fmla="*/ 42 w 48"/>
                <a:gd name="T5" fmla="*/ 39 h 49"/>
                <a:gd name="T6" fmla="*/ 38 w 48"/>
                <a:gd name="T7" fmla="*/ 43 h 49"/>
                <a:gd name="T8" fmla="*/ 31 w 48"/>
                <a:gd name="T9" fmla="*/ 47 h 49"/>
                <a:gd name="T10" fmla="*/ 23 w 48"/>
                <a:gd name="T11" fmla="*/ 49 h 49"/>
                <a:gd name="T12" fmla="*/ 17 w 48"/>
                <a:gd name="T13" fmla="*/ 47 h 49"/>
                <a:gd name="T14" fmla="*/ 8 w 48"/>
                <a:gd name="T15" fmla="*/ 43 h 49"/>
                <a:gd name="T16" fmla="*/ 4 w 48"/>
                <a:gd name="T17" fmla="*/ 39 h 49"/>
                <a:gd name="T18" fmla="*/ 0 w 48"/>
                <a:gd name="T19" fmla="*/ 32 h 49"/>
                <a:gd name="T20" fmla="*/ 0 w 48"/>
                <a:gd name="T21" fmla="*/ 24 h 49"/>
                <a:gd name="T22" fmla="*/ 0 w 48"/>
                <a:gd name="T23" fmla="*/ 17 h 49"/>
                <a:gd name="T24" fmla="*/ 4 w 48"/>
                <a:gd name="T25" fmla="*/ 11 h 49"/>
                <a:gd name="T26" fmla="*/ 8 w 48"/>
                <a:gd name="T27" fmla="*/ 4 h 49"/>
                <a:gd name="T28" fmla="*/ 17 w 48"/>
                <a:gd name="T29" fmla="*/ 0 h 49"/>
                <a:gd name="T30" fmla="*/ 23 w 48"/>
                <a:gd name="T31" fmla="*/ 0 h 49"/>
                <a:gd name="T32" fmla="*/ 31 w 48"/>
                <a:gd name="T33" fmla="*/ 0 h 49"/>
                <a:gd name="T34" fmla="*/ 38 w 48"/>
                <a:gd name="T35" fmla="*/ 4 h 49"/>
                <a:gd name="T36" fmla="*/ 42 w 48"/>
                <a:gd name="T37" fmla="*/ 11 h 49"/>
                <a:gd name="T38" fmla="*/ 46 w 48"/>
                <a:gd name="T39" fmla="*/ 17 h 49"/>
                <a:gd name="T40" fmla="*/ 48 w 48"/>
                <a:gd name="T41" fmla="*/ 24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" h="49">
                  <a:moveTo>
                    <a:pt x="48" y="24"/>
                  </a:moveTo>
                  <a:lnTo>
                    <a:pt x="46" y="32"/>
                  </a:lnTo>
                  <a:lnTo>
                    <a:pt x="42" y="39"/>
                  </a:lnTo>
                  <a:lnTo>
                    <a:pt x="38" y="43"/>
                  </a:lnTo>
                  <a:lnTo>
                    <a:pt x="31" y="47"/>
                  </a:lnTo>
                  <a:lnTo>
                    <a:pt x="23" y="49"/>
                  </a:lnTo>
                  <a:lnTo>
                    <a:pt x="17" y="47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4" y="11"/>
                  </a:lnTo>
                  <a:lnTo>
                    <a:pt x="8" y="4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38" y="4"/>
                  </a:lnTo>
                  <a:lnTo>
                    <a:pt x="42" y="11"/>
                  </a:lnTo>
                  <a:lnTo>
                    <a:pt x="46" y="17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67" name="Freeform 67">
              <a:extLst>
                <a:ext uri="{FF2B5EF4-FFF2-40B4-BE49-F238E27FC236}">
                  <a16:creationId xmlns:a16="http://schemas.microsoft.com/office/drawing/2014/main" id="{6816E26D-F928-4BC9-B715-64BF48D0B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0" y="1505"/>
              <a:ext cx="49" cy="50"/>
            </a:xfrm>
            <a:custGeom>
              <a:avLst/>
              <a:gdLst>
                <a:gd name="T0" fmla="*/ 49 w 49"/>
                <a:gd name="T1" fmla="*/ 24 h 50"/>
                <a:gd name="T2" fmla="*/ 47 w 49"/>
                <a:gd name="T3" fmla="*/ 33 h 50"/>
                <a:gd name="T4" fmla="*/ 44 w 49"/>
                <a:gd name="T5" fmla="*/ 39 h 50"/>
                <a:gd name="T6" fmla="*/ 38 w 49"/>
                <a:gd name="T7" fmla="*/ 44 h 50"/>
                <a:gd name="T8" fmla="*/ 32 w 49"/>
                <a:gd name="T9" fmla="*/ 48 h 50"/>
                <a:gd name="T10" fmla="*/ 25 w 49"/>
                <a:gd name="T11" fmla="*/ 50 h 50"/>
                <a:gd name="T12" fmla="*/ 17 w 49"/>
                <a:gd name="T13" fmla="*/ 48 h 50"/>
                <a:gd name="T14" fmla="*/ 11 w 49"/>
                <a:gd name="T15" fmla="*/ 44 h 50"/>
                <a:gd name="T16" fmla="*/ 4 w 49"/>
                <a:gd name="T17" fmla="*/ 39 h 50"/>
                <a:gd name="T18" fmla="*/ 2 w 49"/>
                <a:gd name="T19" fmla="*/ 33 h 50"/>
                <a:gd name="T20" fmla="*/ 0 w 49"/>
                <a:gd name="T21" fmla="*/ 24 h 50"/>
                <a:gd name="T22" fmla="*/ 2 w 49"/>
                <a:gd name="T23" fmla="*/ 18 h 50"/>
                <a:gd name="T24" fmla="*/ 4 w 49"/>
                <a:gd name="T25" fmla="*/ 11 h 50"/>
                <a:gd name="T26" fmla="*/ 11 w 49"/>
                <a:gd name="T27" fmla="*/ 5 h 50"/>
                <a:gd name="T28" fmla="*/ 17 w 49"/>
                <a:gd name="T29" fmla="*/ 0 h 50"/>
                <a:gd name="T30" fmla="*/ 25 w 49"/>
                <a:gd name="T31" fmla="*/ 0 h 50"/>
                <a:gd name="T32" fmla="*/ 32 w 49"/>
                <a:gd name="T33" fmla="*/ 0 h 50"/>
                <a:gd name="T34" fmla="*/ 38 w 49"/>
                <a:gd name="T35" fmla="*/ 5 h 50"/>
                <a:gd name="T36" fmla="*/ 44 w 49"/>
                <a:gd name="T37" fmla="*/ 11 h 50"/>
                <a:gd name="T38" fmla="*/ 47 w 49"/>
                <a:gd name="T39" fmla="*/ 18 h 50"/>
                <a:gd name="T40" fmla="*/ 49 w 49"/>
                <a:gd name="T41" fmla="*/ 24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9" h="50">
                  <a:moveTo>
                    <a:pt x="49" y="24"/>
                  </a:moveTo>
                  <a:lnTo>
                    <a:pt x="47" y="33"/>
                  </a:lnTo>
                  <a:lnTo>
                    <a:pt x="44" y="39"/>
                  </a:lnTo>
                  <a:lnTo>
                    <a:pt x="38" y="44"/>
                  </a:lnTo>
                  <a:lnTo>
                    <a:pt x="32" y="48"/>
                  </a:lnTo>
                  <a:lnTo>
                    <a:pt x="25" y="50"/>
                  </a:lnTo>
                  <a:lnTo>
                    <a:pt x="17" y="48"/>
                  </a:lnTo>
                  <a:lnTo>
                    <a:pt x="11" y="44"/>
                  </a:lnTo>
                  <a:lnTo>
                    <a:pt x="4" y="39"/>
                  </a:lnTo>
                  <a:lnTo>
                    <a:pt x="2" y="33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4" y="11"/>
                  </a:lnTo>
                  <a:lnTo>
                    <a:pt x="11" y="5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8" y="5"/>
                  </a:lnTo>
                  <a:lnTo>
                    <a:pt x="44" y="11"/>
                  </a:lnTo>
                  <a:lnTo>
                    <a:pt x="47" y="18"/>
                  </a:lnTo>
                  <a:lnTo>
                    <a:pt x="49" y="24"/>
                  </a:lnTo>
                  <a:close/>
                </a:path>
              </a:pathLst>
            </a:custGeom>
            <a:solidFill>
              <a:srgbClr val="008F00"/>
            </a:solidFill>
            <a:ln w="0">
              <a:solidFill>
                <a:srgbClr val="008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68" name="Freeform 68">
              <a:extLst>
                <a:ext uri="{FF2B5EF4-FFF2-40B4-BE49-F238E27FC236}">
                  <a16:creationId xmlns:a16="http://schemas.microsoft.com/office/drawing/2014/main" id="{D13D2DCA-E208-44F6-91CD-A46B71193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0" y="1505"/>
              <a:ext cx="49" cy="50"/>
            </a:xfrm>
            <a:custGeom>
              <a:avLst/>
              <a:gdLst>
                <a:gd name="T0" fmla="*/ 49 w 49"/>
                <a:gd name="T1" fmla="*/ 24 h 50"/>
                <a:gd name="T2" fmla="*/ 47 w 49"/>
                <a:gd name="T3" fmla="*/ 33 h 50"/>
                <a:gd name="T4" fmla="*/ 44 w 49"/>
                <a:gd name="T5" fmla="*/ 39 h 50"/>
                <a:gd name="T6" fmla="*/ 38 w 49"/>
                <a:gd name="T7" fmla="*/ 44 h 50"/>
                <a:gd name="T8" fmla="*/ 32 w 49"/>
                <a:gd name="T9" fmla="*/ 48 h 50"/>
                <a:gd name="T10" fmla="*/ 25 w 49"/>
                <a:gd name="T11" fmla="*/ 50 h 50"/>
                <a:gd name="T12" fmla="*/ 17 w 49"/>
                <a:gd name="T13" fmla="*/ 48 h 50"/>
                <a:gd name="T14" fmla="*/ 11 w 49"/>
                <a:gd name="T15" fmla="*/ 44 h 50"/>
                <a:gd name="T16" fmla="*/ 4 w 49"/>
                <a:gd name="T17" fmla="*/ 39 h 50"/>
                <a:gd name="T18" fmla="*/ 2 w 49"/>
                <a:gd name="T19" fmla="*/ 33 h 50"/>
                <a:gd name="T20" fmla="*/ 0 w 49"/>
                <a:gd name="T21" fmla="*/ 24 h 50"/>
                <a:gd name="T22" fmla="*/ 2 w 49"/>
                <a:gd name="T23" fmla="*/ 18 h 50"/>
                <a:gd name="T24" fmla="*/ 4 w 49"/>
                <a:gd name="T25" fmla="*/ 11 h 50"/>
                <a:gd name="T26" fmla="*/ 11 w 49"/>
                <a:gd name="T27" fmla="*/ 5 h 50"/>
                <a:gd name="T28" fmla="*/ 17 w 49"/>
                <a:gd name="T29" fmla="*/ 0 h 50"/>
                <a:gd name="T30" fmla="*/ 25 w 49"/>
                <a:gd name="T31" fmla="*/ 0 h 50"/>
                <a:gd name="T32" fmla="*/ 32 w 49"/>
                <a:gd name="T33" fmla="*/ 0 h 50"/>
                <a:gd name="T34" fmla="*/ 38 w 49"/>
                <a:gd name="T35" fmla="*/ 5 h 50"/>
                <a:gd name="T36" fmla="*/ 44 w 49"/>
                <a:gd name="T37" fmla="*/ 11 h 50"/>
                <a:gd name="T38" fmla="*/ 47 w 49"/>
                <a:gd name="T39" fmla="*/ 18 h 50"/>
                <a:gd name="T40" fmla="*/ 49 w 49"/>
                <a:gd name="T41" fmla="*/ 24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9" h="50">
                  <a:moveTo>
                    <a:pt x="49" y="24"/>
                  </a:moveTo>
                  <a:lnTo>
                    <a:pt x="47" y="33"/>
                  </a:lnTo>
                  <a:lnTo>
                    <a:pt x="44" y="39"/>
                  </a:lnTo>
                  <a:lnTo>
                    <a:pt x="38" y="44"/>
                  </a:lnTo>
                  <a:lnTo>
                    <a:pt x="32" y="48"/>
                  </a:lnTo>
                  <a:lnTo>
                    <a:pt x="25" y="50"/>
                  </a:lnTo>
                  <a:lnTo>
                    <a:pt x="17" y="48"/>
                  </a:lnTo>
                  <a:lnTo>
                    <a:pt x="11" y="44"/>
                  </a:lnTo>
                  <a:lnTo>
                    <a:pt x="4" y="39"/>
                  </a:lnTo>
                  <a:lnTo>
                    <a:pt x="2" y="33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4" y="11"/>
                  </a:lnTo>
                  <a:lnTo>
                    <a:pt x="11" y="5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8" y="5"/>
                  </a:lnTo>
                  <a:lnTo>
                    <a:pt x="44" y="11"/>
                  </a:lnTo>
                  <a:lnTo>
                    <a:pt x="47" y="18"/>
                  </a:lnTo>
                  <a:lnTo>
                    <a:pt x="49" y="2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69" name="Freeform 69">
              <a:extLst>
                <a:ext uri="{FF2B5EF4-FFF2-40B4-BE49-F238E27FC236}">
                  <a16:creationId xmlns:a16="http://schemas.microsoft.com/office/drawing/2014/main" id="{DB1D7217-031C-42C2-A62B-762D45DAB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4" y="1432"/>
              <a:ext cx="49" cy="50"/>
            </a:xfrm>
            <a:custGeom>
              <a:avLst/>
              <a:gdLst>
                <a:gd name="T0" fmla="*/ 49 w 49"/>
                <a:gd name="T1" fmla="*/ 24 h 50"/>
                <a:gd name="T2" fmla="*/ 47 w 49"/>
                <a:gd name="T3" fmla="*/ 32 h 50"/>
                <a:gd name="T4" fmla="*/ 45 w 49"/>
                <a:gd name="T5" fmla="*/ 39 h 50"/>
                <a:gd name="T6" fmla="*/ 38 w 49"/>
                <a:gd name="T7" fmla="*/ 43 h 50"/>
                <a:gd name="T8" fmla="*/ 32 w 49"/>
                <a:gd name="T9" fmla="*/ 47 h 50"/>
                <a:gd name="T10" fmla="*/ 26 w 49"/>
                <a:gd name="T11" fmla="*/ 50 h 50"/>
                <a:gd name="T12" fmla="*/ 17 w 49"/>
                <a:gd name="T13" fmla="*/ 47 h 50"/>
                <a:gd name="T14" fmla="*/ 11 w 49"/>
                <a:gd name="T15" fmla="*/ 43 h 50"/>
                <a:gd name="T16" fmla="*/ 4 w 49"/>
                <a:gd name="T17" fmla="*/ 39 h 50"/>
                <a:gd name="T18" fmla="*/ 2 w 49"/>
                <a:gd name="T19" fmla="*/ 32 h 50"/>
                <a:gd name="T20" fmla="*/ 0 w 49"/>
                <a:gd name="T21" fmla="*/ 24 h 50"/>
                <a:gd name="T22" fmla="*/ 2 w 49"/>
                <a:gd name="T23" fmla="*/ 17 h 50"/>
                <a:gd name="T24" fmla="*/ 4 w 49"/>
                <a:gd name="T25" fmla="*/ 9 h 50"/>
                <a:gd name="T26" fmla="*/ 11 w 49"/>
                <a:gd name="T27" fmla="*/ 4 h 50"/>
                <a:gd name="T28" fmla="*/ 17 w 49"/>
                <a:gd name="T29" fmla="*/ 0 h 50"/>
                <a:gd name="T30" fmla="*/ 26 w 49"/>
                <a:gd name="T31" fmla="*/ 0 h 50"/>
                <a:gd name="T32" fmla="*/ 32 w 49"/>
                <a:gd name="T33" fmla="*/ 0 h 50"/>
                <a:gd name="T34" fmla="*/ 38 w 49"/>
                <a:gd name="T35" fmla="*/ 4 h 50"/>
                <a:gd name="T36" fmla="*/ 45 w 49"/>
                <a:gd name="T37" fmla="*/ 9 h 50"/>
                <a:gd name="T38" fmla="*/ 47 w 49"/>
                <a:gd name="T39" fmla="*/ 17 h 50"/>
                <a:gd name="T40" fmla="*/ 49 w 49"/>
                <a:gd name="T41" fmla="*/ 24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9" h="50">
                  <a:moveTo>
                    <a:pt x="49" y="24"/>
                  </a:moveTo>
                  <a:lnTo>
                    <a:pt x="47" y="32"/>
                  </a:lnTo>
                  <a:lnTo>
                    <a:pt x="45" y="39"/>
                  </a:lnTo>
                  <a:lnTo>
                    <a:pt x="38" y="43"/>
                  </a:lnTo>
                  <a:lnTo>
                    <a:pt x="32" y="47"/>
                  </a:lnTo>
                  <a:lnTo>
                    <a:pt x="26" y="50"/>
                  </a:lnTo>
                  <a:lnTo>
                    <a:pt x="17" y="47"/>
                  </a:lnTo>
                  <a:lnTo>
                    <a:pt x="11" y="43"/>
                  </a:lnTo>
                  <a:lnTo>
                    <a:pt x="4" y="39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7"/>
                  </a:lnTo>
                  <a:lnTo>
                    <a:pt x="4" y="9"/>
                  </a:lnTo>
                  <a:lnTo>
                    <a:pt x="11" y="4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4"/>
                  </a:lnTo>
                  <a:lnTo>
                    <a:pt x="45" y="9"/>
                  </a:lnTo>
                  <a:lnTo>
                    <a:pt x="47" y="17"/>
                  </a:lnTo>
                  <a:lnTo>
                    <a:pt x="49" y="24"/>
                  </a:lnTo>
                  <a:close/>
                </a:path>
              </a:pathLst>
            </a:custGeom>
            <a:solidFill>
              <a:srgbClr val="008F00"/>
            </a:solidFill>
            <a:ln w="0">
              <a:solidFill>
                <a:srgbClr val="008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70" name="Freeform 70">
              <a:extLst>
                <a:ext uri="{FF2B5EF4-FFF2-40B4-BE49-F238E27FC236}">
                  <a16:creationId xmlns:a16="http://schemas.microsoft.com/office/drawing/2014/main" id="{9982ABBA-D4BE-48A4-A677-F4C04CCBC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4" y="1432"/>
              <a:ext cx="49" cy="50"/>
            </a:xfrm>
            <a:custGeom>
              <a:avLst/>
              <a:gdLst>
                <a:gd name="T0" fmla="*/ 49 w 49"/>
                <a:gd name="T1" fmla="*/ 24 h 50"/>
                <a:gd name="T2" fmla="*/ 47 w 49"/>
                <a:gd name="T3" fmla="*/ 32 h 50"/>
                <a:gd name="T4" fmla="*/ 45 w 49"/>
                <a:gd name="T5" fmla="*/ 39 h 50"/>
                <a:gd name="T6" fmla="*/ 38 w 49"/>
                <a:gd name="T7" fmla="*/ 43 h 50"/>
                <a:gd name="T8" fmla="*/ 32 w 49"/>
                <a:gd name="T9" fmla="*/ 47 h 50"/>
                <a:gd name="T10" fmla="*/ 26 w 49"/>
                <a:gd name="T11" fmla="*/ 50 h 50"/>
                <a:gd name="T12" fmla="*/ 17 w 49"/>
                <a:gd name="T13" fmla="*/ 47 h 50"/>
                <a:gd name="T14" fmla="*/ 11 w 49"/>
                <a:gd name="T15" fmla="*/ 43 h 50"/>
                <a:gd name="T16" fmla="*/ 4 w 49"/>
                <a:gd name="T17" fmla="*/ 39 h 50"/>
                <a:gd name="T18" fmla="*/ 2 w 49"/>
                <a:gd name="T19" fmla="*/ 32 h 50"/>
                <a:gd name="T20" fmla="*/ 0 w 49"/>
                <a:gd name="T21" fmla="*/ 24 h 50"/>
                <a:gd name="T22" fmla="*/ 2 w 49"/>
                <a:gd name="T23" fmla="*/ 17 h 50"/>
                <a:gd name="T24" fmla="*/ 4 w 49"/>
                <a:gd name="T25" fmla="*/ 9 h 50"/>
                <a:gd name="T26" fmla="*/ 11 w 49"/>
                <a:gd name="T27" fmla="*/ 4 h 50"/>
                <a:gd name="T28" fmla="*/ 17 w 49"/>
                <a:gd name="T29" fmla="*/ 0 h 50"/>
                <a:gd name="T30" fmla="*/ 26 w 49"/>
                <a:gd name="T31" fmla="*/ 0 h 50"/>
                <a:gd name="T32" fmla="*/ 32 w 49"/>
                <a:gd name="T33" fmla="*/ 0 h 50"/>
                <a:gd name="T34" fmla="*/ 38 w 49"/>
                <a:gd name="T35" fmla="*/ 4 h 50"/>
                <a:gd name="T36" fmla="*/ 45 w 49"/>
                <a:gd name="T37" fmla="*/ 9 h 50"/>
                <a:gd name="T38" fmla="*/ 47 w 49"/>
                <a:gd name="T39" fmla="*/ 17 h 50"/>
                <a:gd name="T40" fmla="*/ 49 w 49"/>
                <a:gd name="T41" fmla="*/ 24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9" h="50">
                  <a:moveTo>
                    <a:pt x="49" y="24"/>
                  </a:moveTo>
                  <a:lnTo>
                    <a:pt x="47" y="32"/>
                  </a:lnTo>
                  <a:lnTo>
                    <a:pt x="45" y="39"/>
                  </a:lnTo>
                  <a:lnTo>
                    <a:pt x="38" y="43"/>
                  </a:lnTo>
                  <a:lnTo>
                    <a:pt x="32" y="47"/>
                  </a:lnTo>
                  <a:lnTo>
                    <a:pt x="26" y="50"/>
                  </a:lnTo>
                  <a:lnTo>
                    <a:pt x="17" y="47"/>
                  </a:lnTo>
                  <a:lnTo>
                    <a:pt x="11" y="43"/>
                  </a:lnTo>
                  <a:lnTo>
                    <a:pt x="4" y="39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7"/>
                  </a:lnTo>
                  <a:lnTo>
                    <a:pt x="4" y="9"/>
                  </a:lnTo>
                  <a:lnTo>
                    <a:pt x="11" y="4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4"/>
                  </a:lnTo>
                  <a:lnTo>
                    <a:pt x="45" y="9"/>
                  </a:lnTo>
                  <a:lnTo>
                    <a:pt x="47" y="17"/>
                  </a:lnTo>
                  <a:lnTo>
                    <a:pt x="49" y="2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71" name="Freeform 71">
              <a:extLst>
                <a:ext uri="{FF2B5EF4-FFF2-40B4-BE49-F238E27FC236}">
                  <a16:creationId xmlns:a16="http://schemas.microsoft.com/office/drawing/2014/main" id="{29D14C85-455A-44C9-9A6A-632F07734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7" y="1529"/>
              <a:ext cx="49" cy="50"/>
            </a:xfrm>
            <a:custGeom>
              <a:avLst/>
              <a:gdLst>
                <a:gd name="T0" fmla="*/ 49 w 49"/>
                <a:gd name="T1" fmla="*/ 26 h 50"/>
                <a:gd name="T2" fmla="*/ 49 w 49"/>
                <a:gd name="T3" fmla="*/ 33 h 50"/>
                <a:gd name="T4" fmla="*/ 45 w 49"/>
                <a:gd name="T5" fmla="*/ 39 h 50"/>
                <a:gd name="T6" fmla="*/ 38 w 49"/>
                <a:gd name="T7" fmla="*/ 45 h 50"/>
                <a:gd name="T8" fmla="*/ 32 w 49"/>
                <a:gd name="T9" fmla="*/ 48 h 50"/>
                <a:gd name="T10" fmla="*/ 25 w 49"/>
                <a:gd name="T11" fmla="*/ 50 h 50"/>
                <a:gd name="T12" fmla="*/ 17 w 49"/>
                <a:gd name="T13" fmla="*/ 48 h 50"/>
                <a:gd name="T14" fmla="*/ 11 w 49"/>
                <a:gd name="T15" fmla="*/ 45 h 50"/>
                <a:gd name="T16" fmla="*/ 6 w 49"/>
                <a:gd name="T17" fmla="*/ 39 h 50"/>
                <a:gd name="T18" fmla="*/ 2 w 49"/>
                <a:gd name="T19" fmla="*/ 33 h 50"/>
                <a:gd name="T20" fmla="*/ 0 w 49"/>
                <a:gd name="T21" fmla="*/ 26 h 50"/>
                <a:gd name="T22" fmla="*/ 2 w 49"/>
                <a:gd name="T23" fmla="*/ 17 h 50"/>
                <a:gd name="T24" fmla="*/ 6 w 49"/>
                <a:gd name="T25" fmla="*/ 11 h 50"/>
                <a:gd name="T26" fmla="*/ 11 w 49"/>
                <a:gd name="T27" fmla="*/ 4 h 50"/>
                <a:gd name="T28" fmla="*/ 17 w 49"/>
                <a:gd name="T29" fmla="*/ 2 h 50"/>
                <a:gd name="T30" fmla="*/ 25 w 49"/>
                <a:gd name="T31" fmla="*/ 0 h 50"/>
                <a:gd name="T32" fmla="*/ 32 w 49"/>
                <a:gd name="T33" fmla="*/ 2 h 50"/>
                <a:gd name="T34" fmla="*/ 38 w 49"/>
                <a:gd name="T35" fmla="*/ 4 h 50"/>
                <a:gd name="T36" fmla="*/ 45 w 49"/>
                <a:gd name="T37" fmla="*/ 11 h 50"/>
                <a:gd name="T38" fmla="*/ 49 w 49"/>
                <a:gd name="T39" fmla="*/ 17 h 50"/>
                <a:gd name="T40" fmla="*/ 49 w 49"/>
                <a:gd name="T41" fmla="*/ 26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9" h="50">
                  <a:moveTo>
                    <a:pt x="49" y="26"/>
                  </a:moveTo>
                  <a:lnTo>
                    <a:pt x="49" y="33"/>
                  </a:lnTo>
                  <a:lnTo>
                    <a:pt x="45" y="39"/>
                  </a:lnTo>
                  <a:lnTo>
                    <a:pt x="38" y="45"/>
                  </a:lnTo>
                  <a:lnTo>
                    <a:pt x="32" y="48"/>
                  </a:lnTo>
                  <a:lnTo>
                    <a:pt x="25" y="50"/>
                  </a:lnTo>
                  <a:lnTo>
                    <a:pt x="17" y="48"/>
                  </a:lnTo>
                  <a:lnTo>
                    <a:pt x="11" y="45"/>
                  </a:lnTo>
                  <a:lnTo>
                    <a:pt x="6" y="39"/>
                  </a:lnTo>
                  <a:lnTo>
                    <a:pt x="2" y="33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6" y="11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5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5" y="11"/>
                  </a:lnTo>
                  <a:lnTo>
                    <a:pt x="49" y="17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008F00"/>
            </a:solidFill>
            <a:ln w="0">
              <a:solidFill>
                <a:srgbClr val="008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72" name="Freeform 72">
              <a:extLst>
                <a:ext uri="{FF2B5EF4-FFF2-40B4-BE49-F238E27FC236}">
                  <a16:creationId xmlns:a16="http://schemas.microsoft.com/office/drawing/2014/main" id="{674BE29E-75BF-4DD8-9229-97217AF87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7" y="1529"/>
              <a:ext cx="49" cy="50"/>
            </a:xfrm>
            <a:custGeom>
              <a:avLst/>
              <a:gdLst>
                <a:gd name="T0" fmla="*/ 49 w 49"/>
                <a:gd name="T1" fmla="*/ 26 h 50"/>
                <a:gd name="T2" fmla="*/ 49 w 49"/>
                <a:gd name="T3" fmla="*/ 33 h 50"/>
                <a:gd name="T4" fmla="*/ 45 w 49"/>
                <a:gd name="T5" fmla="*/ 39 h 50"/>
                <a:gd name="T6" fmla="*/ 38 w 49"/>
                <a:gd name="T7" fmla="*/ 45 h 50"/>
                <a:gd name="T8" fmla="*/ 32 w 49"/>
                <a:gd name="T9" fmla="*/ 48 h 50"/>
                <a:gd name="T10" fmla="*/ 25 w 49"/>
                <a:gd name="T11" fmla="*/ 50 h 50"/>
                <a:gd name="T12" fmla="*/ 17 w 49"/>
                <a:gd name="T13" fmla="*/ 48 h 50"/>
                <a:gd name="T14" fmla="*/ 11 w 49"/>
                <a:gd name="T15" fmla="*/ 45 h 50"/>
                <a:gd name="T16" fmla="*/ 6 w 49"/>
                <a:gd name="T17" fmla="*/ 39 h 50"/>
                <a:gd name="T18" fmla="*/ 2 w 49"/>
                <a:gd name="T19" fmla="*/ 33 h 50"/>
                <a:gd name="T20" fmla="*/ 0 w 49"/>
                <a:gd name="T21" fmla="*/ 26 h 50"/>
                <a:gd name="T22" fmla="*/ 2 w 49"/>
                <a:gd name="T23" fmla="*/ 17 h 50"/>
                <a:gd name="T24" fmla="*/ 6 w 49"/>
                <a:gd name="T25" fmla="*/ 11 h 50"/>
                <a:gd name="T26" fmla="*/ 11 w 49"/>
                <a:gd name="T27" fmla="*/ 4 h 50"/>
                <a:gd name="T28" fmla="*/ 17 w 49"/>
                <a:gd name="T29" fmla="*/ 2 h 50"/>
                <a:gd name="T30" fmla="*/ 25 w 49"/>
                <a:gd name="T31" fmla="*/ 0 h 50"/>
                <a:gd name="T32" fmla="*/ 32 w 49"/>
                <a:gd name="T33" fmla="*/ 2 h 50"/>
                <a:gd name="T34" fmla="*/ 38 w 49"/>
                <a:gd name="T35" fmla="*/ 4 h 50"/>
                <a:gd name="T36" fmla="*/ 45 w 49"/>
                <a:gd name="T37" fmla="*/ 11 h 50"/>
                <a:gd name="T38" fmla="*/ 49 w 49"/>
                <a:gd name="T39" fmla="*/ 17 h 50"/>
                <a:gd name="T40" fmla="*/ 49 w 49"/>
                <a:gd name="T41" fmla="*/ 26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9" h="50">
                  <a:moveTo>
                    <a:pt x="49" y="26"/>
                  </a:moveTo>
                  <a:lnTo>
                    <a:pt x="49" y="33"/>
                  </a:lnTo>
                  <a:lnTo>
                    <a:pt x="45" y="39"/>
                  </a:lnTo>
                  <a:lnTo>
                    <a:pt x="38" y="45"/>
                  </a:lnTo>
                  <a:lnTo>
                    <a:pt x="32" y="48"/>
                  </a:lnTo>
                  <a:lnTo>
                    <a:pt x="25" y="50"/>
                  </a:lnTo>
                  <a:lnTo>
                    <a:pt x="17" y="48"/>
                  </a:lnTo>
                  <a:lnTo>
                    <a:pt x="11" y="45"/>
                  </a:lnTo>
                  <a:lnTo>
                    <a:pt x="6" y="39"/>
                  </a:lnTo>
                  <a:lnTo>
                    <a:pt x="2" y="33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6" y="11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5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5" y="11"/>
                  </a:lnTo>
                  <a:lnTo>
                    <a:pt x="49" y="17"/>
                  </a:lnTo>
                  <a:lnTo>
                    <a:pt x="49" y="2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73" name="Freeform 73">
              <a:extLst>
                <a:ext uri="{FF2B5EF4-FFF2-40B4-BE49-F238E27FC236}">
                  <a16:creationId xmlns:a16="http://schemas.microsoft.com/office/drawing/2014/main" id="{A801D5FB-8003-481B-B043-1C17C458E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8" y="1579"/>
              <a:ext cx="49" cy="49"/>
            </a:xfrm>
            <a:custGeom>
              <a:avLst/>
              <a:gdLst>
                <a:gd name="T0" fmla="*/ 49 w 49"/>
                <a:gd name="T1" fmla="*/ 24 h 49"/>
                <a:gd name="T2" fmla="*/ 46 w 49"/>
                <a:gd name="T3" fmla="*/ 32 h 49"/>
                <a:gd name="T4" fmla="*/ 44 w 49"/>
                <a:gd name="T5" fmla="*/ 39 h 49"/>
                <a:gd name="T6" fmla="*/ 38 w 49"/>
                <a:gd name="T7" fmla="*/ 43 h 49"/>
                <a:gd name="T8" fmla="*/ 32 w 49"/>
                <a:gd name="T9" fmla="*/ 47 h 49"/>
                <a:gd name="T10" fmla="*/ 23 w 49"/>
                <a:gd name="T11" fmla="*/ 49 h 49"/>
                <a:gd name="T12" fmla="*/ 17 w 49"/>
                <a:gd name="T13" fmla="*/ 47 h 49"/>
                <a:gd name="T14" fmla="*/ 10 w 49"/>
                <a:gd name="T15" fmla="*/ 43 h 49"/>
                <a:gd name="T16" fmla="*/ 4 w 49"/>
                <a:gd name="T17" fmla="*/ 39 h 49"/>
                <a:gd name="T18" fmla="*/ 2 w 49"/>
                <a:gd name="T19" fmla="*/ 32 h 49"/>
                <a:gd name="T20" fmla="*/ 0 w 49"/>
                <a:gd name="T21" fmla="*/ 24 h 49"/>
                <a:gd name="T22" fmla="*/ 2 w 49"/>
                <a:gd name="T23" fmla="*/ 17 h 49"/>
                <a:gd name="T24" fmla="*/ 4 w 49"/>
                <a:gd name="T25" fmla="*/ 11 h 49"/>
                <a:gd name="T26" fmla="*/ 10 w 49"/>
                <a:gd name="T27" fmla="*/ 4 h 49"/>
                <a:gd name="T28" fmla="*/ 17 w 49"/>
                <a:gd name="T29" fmla="*/ 0 h 49"/>
                <a:gd name="T30" fmla="*/ 23 w 49"/>
                <a:gd name="T31" fmla="*/ 0 h 49"/>
                <a:gd name="T32" fmla="*/ 32 w 49"/>
                <a:gd name="T33" fmla="*/ 0 h 49"/>
                <a:gd name="T34" fmla="*/ 38 w 49"/>
                <a:gd name="T35" fmla="*/ 4 h 49"/>
                <a:gd name="T36" fmla="*/ 44 w 49"/>
                <a:gd name="T37" fmla="*/ 11 h 49"/>
                <a:gd name="T38" fmla="*/ 46 w 49"/>
                <a:gd name="T39" fmla="*/ 17 h 49"/>
                <a:gd name="T40" fmla="*/ 49 w 49"/>
                <a:gd name="T41" fmla="*/ 24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9" h="49">
                  <a:moveTo>
                    <a:pt x="49" y="24"/>
                  </a:moveTo>
                  <a:lnTo>
                    <a:pt x="46" y="32"/>
                  </a:lnTo>
                  <a:lnTo>
                    <a:pt x="44" y="39"/>
                  </a:lnTo>
                  <a:lnTo>
                    <a:pt x="38" y="43"/>
                  </a:lnTo>
                  <a:lnTo>
                    <a:pt x="32" y="47"/>
                  </a:lnTo>
                  <a:lnTo>
                    <a:pt x="23" y="49"/>
                  </a:lnTo>
                  <a:lnTo>
                    <a:pt x="17" y="47"/>
                  </a:lnTo>
                  <a:lnTo>
                    <a:pt x="10" y="43"/>
                  </a:lnTo>
                  <a:lnTo>
                    <a:pt x="4" y="39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7"/>
                  </a:lnTo>
                  <a:lnTo>
                    <a:pt x="4" y="11"/>
                  </a:lnTo>
                  <a:lnTo>
                    <a:pt x="10" y="4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38" y="4"/>
                  </a:lnTo>
                  <a:lnTo>
                    <a:pt x="44" y="11"/>
                  </a:lnTo>
                  <a:lnTo>
                    <a:pt x="46" y="17"/>
                  </a:lnTo>
                  <a:lnTo>
                    <a:pt x="49" y="24"/>
                  </a:lnTo>
                  <a:close/>
                </a:path>
              </a:pathLst>
            </a:custGeom>
            <a:solidFill>
              <a:srgbClr val="008F00"/>
            </a:solidFill>
            <a:ln w="0">
              <a:solidFill>
                <a:srgbClr val="008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74" name="Freeform 74">
              <a:extLst>
                <a:ext uri="{FF2B5EF4-FFF2-40B4-BE49-F238E27FC236}">
                  <a16:creationId xmlns:a16="http://schemas.microsoft.com/office/drawing/2014/main" id="{D362C3EC-F05D-4E93-A742-74C0B174B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8" y="1579"/>
              <a:ext cx="49" cy="49"/>
            </a:xfrm>
            <a:custGeom>
              <a:avLst/>
              <a:gdLst>
                <a:gd name="T0" fmla="*/ 49 w 49"/>
                <a:gd name="T1" fmla="*/ 24 h 49"/>
                <a:gd name="T2" fmla="*/ 46 w 49"/>
                <a:gd name="T3" fmla="*/ 32 h 49"/>
                <a:gd name="T4" fmla="*/ 44 w 49"/>
                <a:gd name="T5" fmla="*/ 39 h 49"/>
                <a:gd name="T6" fmla="*/ 38 w 49"/>
                <a:gd name="T7" fmla="*/ 43 h 49"/>
                <a:gd name="T8" fmla="*/ 32 w 49"/>
                <a:gd name="T9" fmla="*/ 47 h 49"/>
                <a:gd name="T10" fmla="*/ 23 w 49"/>
                <a:gd name="T11" fmla="*/ 49 h 49"/>
                <a:gd name="T12" fmla="*/ 17 w 49"/>
                <a:gd name="T13" fmla="*/ 47 h 49"/>
                <a:gd name="T14" fmla="*/ 10 w 49"/>
                <a:gd name="T15" fmla="*/ 43 h 49"/>
                <a:gd name="T16" fmla="*/ 4 w 49"/>
                <a:gd name="T17" fmla="*/ 39 h 49"/>
                <a:gd name="T18" fmla="*/ 2 w 49"/>
                <a:gd name="T19" fmla="*/ 32 h 49"/>
                <a:gd name="T20" fmla="*/ 0 w 49"/>
                <a:gd name="T21" fmla="*/ 24 h 49"/>
                <a:gd name="T22" fmla="*/ 2 w 49"/>
                <a:gd name="T23" fmla="*/ 17 h 49"/>
                <a:gd name="T24" fmla="*/ 4 w 49"/>
                <a:gd name="T25" fmla="*/ 11 h 49"/>
                <a:gd name="T26" fmla="*/ 10 w 49"/>
                <a:gd name="T27" fmla="*/ 4 h 49"/>
                <a:gd name="T28" fmla="*/ 17 w 49"/>
                <a:gd name="T29" fmla="*/ 0 h 49"/>
                <a:gd name="T30" fmla="*/ 23 w 49"/>
                <a:gd name="T31" fmla="*/ 0 h 49"/>
                <a:gd name="T32" fmla="*/ 32 w 49"/>
                <a:gd name="T33" fmla="*/ 0 h 49"/>
                <a:gd name="T34" fmla="*/ 38 w 49"/>
                <a:gd name="T35" fmla="*/ 4 h 49"/>
                <a:gd name="T36" fmla="*/ 44 w 49"/>
                <a:gd name="T37" fmla="*/ 11 h 49"/>
                <a:gd name="T38" fmla="*/ 46 w 49"/>
                <a:gd name="T39" fmla="*/ 17 h 49"/>
                <a:gd name="T40" fmla="*/ 49 w 49"/>
                <a:gd name="T41" fmla="*/ 24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9" h="49">
                  <a:moveTo>
                    <a:pt x="49" y="24"/>
                  </a:moveTo>
                  <a:lnTo>
                    <a:pt x="46" y="32"/>
                  </a:lnTo>
                  <a:lnTo>
                    <a:pt x="44" y="39"/>
                  </a:lnTo>
                  <a:lnTo>
                    <a:pt x="38" y="43"/>
                  </a:lnTo>
                  <a:lnTo>
                    <a:pt x="32" y="47"/>
                  </a:lnTo>
                  <a:lnTo>
                    <a:pt x="23" y="49"/>
                  </a:lnTo>
                  <a:lnTo>
                    <a:pt x="17" y="47"/>
                  </a:lnTo>
                  <a:lnTo>
                    <a:pt x="10" y="43"/>
                  </a:lnTo>
                  <a:lnTo>
                    <a:pt x="4" y="39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7"/>
                  </a:lnTo>
                  <a:lnTo>
                    <a:pt x="4" y="11"/>
                  </a:lnTo>
                  <a:lnTo>
                    <a:pt x="10" y="4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38" y="4"/>
                  </a:lnTo>
                  <a:lnTo>
                    <a:pt x="44" y="11"/>
                  </a:lnTo>
                  <a:lnTo>
                    <a:pt x="46" y="17"/>
                  </a:lnTo>
                  <a:lnTo>
                    <a:pt x="49" y="2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75" name="Freeform 75">
              <a:extLst>
                <a:ext uri="{FF2B5EF4-FFF2-40B4-BE49-F238E27FC236}">
                  <a16:creationId xmlns:a16="http://schemas.microsoft.com/office/drawing/2014/main" id="{2ED5E6D0-B808-4681-8165-4B9B1EEA8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5" y="1749"/>
              <a:ext cx="49" cy="50"/>
            </a:xfrm>
            <a:custGeom>
              <a:avLst/>
              <a:gdLst>
                <a:gd name="T0" fmla="*/ 49 w 49"/>
                <a:gd name="T1" fmla="*/ 26 h 50"/>
                <a:gd name="T2" fmla="*/ 49 w 49"/>
                <a:gd name="T3" fmla="*/ 33 h 50"/>
                <a:gd name="T4" fmla="*/ 44 w 49"/>
                <a:gd name="T5" fmla="*/ 39 h 50"/>
                <a:gd name="T6" fmla="*/ 38 w 49"/>
                <a:gd name="T7" fmla="*/ 46 h 50"/>
                <a:gd name="T8" fmla="*/ 32 w 49"/>
                <a:gd name="T9" fmla="*/ 48 h 50"/>
                <a:gd name="T10" fmla="*/ 25 w 49"/>
                <a:gd name="T11" fmla="*/ 50 h 50"/>
                <a:gd name="T12" fmla="*/ 17 w 49"/>
                <a:gd name="T13" fmla="*/ 48 h 50"/>
                <a:gd name="T14" fmla="*/ 11 w 49"/>
                <a:gd name="T15" fmla="*/ 46 h 50"/>
                <a:gd name="T16" fmla="*/ 6 w 49"/>
                <a:gd name="T17" fmla="*/ 39 h 50"/>
                <a:gd name="T18" fmla="*/ 2 w 49"/>
                <a:gd name="T19" fmla="*/ 33 h 50"/>
                <a:gd name="T20" fmla="*/ 0 w 49"/>
                <a:gd name="T21" fmla="*/ 26 h 50"/>
                <a:gd name="T22" fmla="*/ 2 w 49"/>
                <a:gd name="T23" fmla="*/ 18 h 50"/>
                <a:gd name="T24" fmla="*/ 6 w 49"/>
                <a:gd name="T25" fmla="*/ 11 h 50"/>
                <a:gd name="T26" fmla="*/ 11 w 49"/>
                <a:gd name="T27" fmla="*/ 5 h 50"/>
                <a:gd name="T28" fmla="*/ 17 w 49"/>
                <a:gd name="T29" fmla="*/ 3 h 50"/>
                <a:gd name="T30" fmla="*/ 25 w 49"/>
                <a:gd name="T31" fmla="*/ 0 h 50"/>
                <a:gd name="T32" fmla="*/ 32 w 49"/>
                <a:gd name="T33" fmla="*/ 3 h 50"/>
                <a:gd name="T34" fmla="*/ 38 w 49"/>
                <a:gd name="T35" fmla="*/ 5 h 50"/>
                <a:gd name="T36" fmla="*/ 44 w 49"/>
                <a:gd name="T37" fmla="*/ 11 h 50"/>
                <a:gd name="T38" fmla="*/ 49 w 49"/>
                <a:gd name="T39" fmla="*/ 18 h 50"/>
                <a:gd name="T40" fmla="*/ 49 w 49"/>
                <a:gd name="T41" fmla="*/ 26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9" h="50">
                  <a:moveTo>
                    <a:pt x="49" y="26"/>
                  </a:moveTo>
                  <a:lnTo>
                    <a:pt x="49" y="33"/>
                  </a:lnTo>
                  <a:lnTo>
                    <a:pt x="44" y="39"/>
                  </a:lnTo>
                  <a:lnTo>
                    <a:pt x="38" y="46"/>
                  </a:lnTo>
                  <a:lnTo>
                    <a:pt x="32" y="48"/>
                  </a:lnTo>
                  <a:lnTo>
                    <a:pt x="25" y="50"/>
                  </a:lnTo>
                  <a:lnTo>
                    <a:pt x="17" y="48"/>
                  </a:lnTo>
                  <a:lnTo>
                    <a:pt x="11" y="46"/>
                  </a:lnTo>
                  <a:lnTo>
                    <a:pt x="6" y="39"/>
                  </a:lnTo>
                  <a:lnTo>
                    <a:pt x="2" y="33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6" y="11"/>
                  </a:lnTo>
                  <a:lnTo>
                    <a:pt x="11" y="5"/>
                  </a:lnTo>
                  <a:lnTo>
                    <a:pt x="17" y="3"/>
                  </a:lnTo>
                  <a:lnTo>
                    <a:pt x="25" y="0"/>
                  </a:lnTo>
                  <a:lnTo>
                    <a:pt x="32" y="3"/>
                  </a:lnTo>
                  <a:lnTo>
                    <a:pt x="38" y="5"/>
                  </a:lnTo>
                  <a:lnTo>
                    <a:pt x="44" y="11"/>
                  </a:lnTo>
                  <a:lnTo>
                    <a:pt x="49" y="18"/>
                  </a:lnTo>
                  <a:lnTo>
                    <a:pt x="49" y="26"/>
                  </a:lnTo>
                  <a:close/>
                </a:path>
              </a:pathLst>
            </a:custGeom>
            <a:solidFill>
              <a:srgbClr val="008F00"/>
            </a:solidFill>
            <a:ln w="0">
              <a:solidFill>
                <a:srgbClr val="008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76" name="Freeform 76">
              <a:extLst>
                <a:ext uri="{FF2B5EF4-FFF2-40B4-BE49-F238E27FC236}">
                  <a16:creationId xmlns:a16="http://schemas.microsoft.com/office/drawing/2014/main" id="{7079150A-1C2F-4E85-9C5A-26E2980B5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5" y="1749"/>
              <a:ext cx="49" cy="50"/>
            </a:xfrm>
            <a:custGeom>
              <a:avLst/>
              <a:gdLst>
                <a:gd name="T0" fmla="*/ 49 w 49"/>
                <a:gd name="T1" fmla="*/ 26 h 50"/>
                <a:gd name="T2" fmla="*/ 49 w 49"/>
                <a:gd name="T3" fmla="*/ 33 h 50"/>
                <a:gd name="T4" fmla="*/ 44 w 49"/>
                <a:gd name="T5" fmla="*/ 39 h 50"/>
                <a:gd name="T6" fmla="*/ 38 w 49"/>
                <a:gd name="T7" fmla="*/ 46 h 50"/>
                <a:gd name="T8" fmla="*/ 32 w 49"/>
                <a:gd name="T9" fmla="*/ 48 h 50"/>
                <a:gd name="T10" fmla="*/ 25 w 49"/>
                <a:gd name="T11" fmla="*/ 50 h 50"/>
                <a:gd name="T12" fmla="*/ 17 w 49"/>
                <a:gd name="T13" fmla="*/ 48 h 50"/>
                <a:gd name="T14" fmla="*/ 11 w 49"/>
                <a:gd name="T15" fmla="*/ 46 h 50"/>
                <a:gd name="T16" fmla="*/ 6 w 49"/>
                <a:gd name="T17" fmla="*/ 39 h 50"/>
                <a:gd name="T18" fmla="*/ 2 w 49"/>
                <a:gd name="T19" fmla="*/ 33 h 50"/>
                <a:gd name="T20" fmla="*/ 0 w 49"/>
                <a:gd name="T21" fmla="*/ 26 h 50"/>
                <a:gd name="T22" fmla="*/ 2 w 49"/>
                <a:gd name="T23" fmla="*/ 18 h 50"/>
                <a:gd name="T24" fmla="*/ 6 w 49"/>
                <a:gd name="T25" fmla="*/ 11 h 50"/>
                <a:gd name="T26" fmla="*/ 11 w 49"/>
                <a:gd name="T27" fmla="*/ 5 h 50"/>
                <a:gd name="T28" fmla="*/ 17 w 49"/>
                <a:gd name="T29" fmla="*/ 3 h 50"/>
                <a:gd name="T30" fmla="*/ 25 w 49"/>
                <a:gd name="T31" fmla="*/ 0 h 50"/>
                <a:gd name="T32" fmla="*/ 32 w 49"/>
                <a:gd name="T33" fmla="*/ 3 h 50"/>
                <a:gd name="T34" fmla="*/ 38 w 49"/>
                <a:gd name="T35" fmla="*/ 5 h 50"/>
                <a:gd name="T36" fmla="*/ 44 w 49"/>
                <a:gd name="T37" fmla="*/ 11 h 50"/>
                <a:gd name="T38" fmla="*/ 49 w 49"/>
                <a:gd name="T39" fmla="*/ 18 h 50"/>
                <a:gd name="T40" fmla="*/ 49 w 49"/>
                <a:gd name="T41" fmla="*/ 26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9" h="50">
                  <a:moveTo>
                    <a:pt x="49" y="26"/>
                  </a:moveTo>
                  <a:lnTo>
                    <a:pt x="49" y="33"/>
                  </a:lnTo>
                  <a:lnTo>
                    <a:pt x="44" y="39"/>
                  </a:lnTo>
                  <a:lnTo>
                    <a:pt x="38" y="46"/>
                  </a:lnTo>
                  <a:lnTo>
                    <a:pt x="32" y="48"/>
                  </a:lnTo>
                  <a:lnTo>
                    <a:pt x="25" y="50"/>
                  </a:lnTo>
                  <a:lnTo>
                    <a:pt x="17" y="48"/>
                  </a:lnTo>
                  <a:lnTo>
                    <a:pt x="11" y="46"/>
                  </a:lnTo>
                  <a:lnTo>
                    <a:pt x="6" y="39"/>
                  </a:lnTo>
                  <a:lnTo>
                    <a:pt x="2" y="33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6" y="11"/>
                  </a:lnTo>
                  <a:lnTo>
                    <a:pt x="11" y="5"/>
                  </a:lnTo>
                  <a:lnTo>
                    <a:pt x="17" y="3"/>
                  </a:lnTo>
                  <a:lnTo>
                    <a:pt x="25" y="0"/>
                  </a:lnTo>
                  <a:lnTo>
                    <a:pt x="32" y="3"/>
                  </a:lnTo>
                  <a:lnTo>
                    <a:pt x="38" y="5"/>
                  </a:lnTo>
                  <a:lnTo>
                    <a:pt x="44" y="11"/>
                  </a:lnTo>
                  <a:lnTo>
                    <a:pt x="49" y="18"/>
                  </a:lnTo>
                  <a:lnTo>
                    <a:pt x="49" y="2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0646" name="Line 77">
            <a:extLst>
              <a:ext uri="{FF2B5EF4-FFF2-40B4-BE49-F238E27FC236}">
                <a16:creationId xmlns:a16="http://schemas.microsoft.com/office/drawing/2014/main" id="{81BA9605-EA1E-4221-BE0E-4E880A887F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8263" y="5160963"/>
            <a:ext cx="3384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47" name="Line 78">
            <a:extLst>
              <a:ext uri="{FF2B5EF4-FFF2-40B4-BE49-F238E27FC236}">
                <a16:creationId xmlns:a16="http://schemas.microsoft.com/office/drawing/2014/main" id="{07D0E336-AEAB-4BCF-98DB-AC225DC543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48263" y="2352675"/>
            <a:ext cx="0" cy="280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0895" name="AutoShape 79">
            <a:extLst>
              <a:ext uri="{FF2B5EF4-FFF2-40B4-BE49-F238E27FC236}">
                <a16:creationId xmlns:a16="http://schemas.microsoft.com/office/drawing/2014/main" id="{658191D5-0F30-4657-B633-E8F50DC25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1550" y="2238375"/>
            <a:ext cx="360363" cy="358775"/>
          </a:xfrm>
          <a:prstGeom prst="star4">
            <a:avLst>
              <a:gd name="adj" fmla="val 125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Cambria" panose="02040503050406030204" pitchFamily="18" charset="0"/>
            </a:endParaRPr>
          </a:p>
        </p:txBody>
      </p:sp>
      <p:sp>
        <p:nvSpPr>
          <p:cNvPr id="290896" name="AutoShape 80">
            <a:extLst>
              <a:ext uri="{FF2B5EF4-FFF2-40B4-BE49-F238E27FC236}">
                <a16:creationId xmlns:a16="http://schemas.microsoft.com/office/drawing/2014/main" id="{02DEC6F4-5ECA-404C-B2C4-5874ACC8D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2857500"/>
            <a:ext cx="360363" cy="358775"/>
          </a:xfrm>
          <a:prstGeom prst="star4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Cambria" panose="02040503050406030204" pitchFamily="18" charset="0"/>
            </a:endParaRPr>
          </a:p>
        </p:txBody>
      </p:sp>
      <p:sp>
        <p:nvSpPr>
          <p:cNvPr id="290897" name="AutoShape 81">
            <a:extLst>
              <a:ext uri="{FF2B5EF4-FFF2-40B4-BE49-F238E27FC236}">
                <a16:creationId xmlns:a16="http://schemas.microsoft.com/office/drawing/2014/main" id="{99C55086-564E-4DAA-A466-D124743D5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3792538"/>
            <a:ext cx="360363" cy="358775"/>
          </a:xfrm>
          <a:prstGeom prst="star4">
            <a:avLst>
              <a:gd name="adj" fmla="val 125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Cambria" panose="02040503050406030204" pitchFamily="18" charset="0"/>
            </a:endParaRPr>
          </a:p>
        </p:txBody>
      </p:sp>
      <p:sp>
        <p:nvSpPr>
          <p:cNvPr id="290898" name="Line 82">
            <a:extLst>
              <a:ext uri="{FF2B5EF4-FFF2-40B4-BE49-F238E27FC236}">
                <a16:creationId xmlns:a16="http://schemas.microsoft.com/office/drawing/2014/main" id="{8A510F68-E57C-476E-8B3E-3B54EA20E5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48263" y="4008438"/>
            <a:ext cx="1439862" cy="1152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0899" name="Text Box 83">
            <a:extLst>
              <a:ext uri="{FF2B5EF4-FFF2-40B4-BE49-F238E27FC236}">
                <a16:creationId xmlns:a16="http://schemas.microsoft.com/office/drawing/2014/main" id="{5B346BE1-CBAC-41E1-8005-B6F1F99D3C62}"/>
              </a:ext>
            </a:extLst>
          </p:cNvPr>
          <p:cNvSpPr txBox="1">
            <a:spLocks noChangeArrowheads="1"/>
          </p:cNvSpPr>
          <p:nvPr/>
        </p:nvSpPr>
        <p:spPr bwMode="auto">
          <a:xfrm rot="-2438677">
            <a:off x="5867400" y="3860800"/>
            <a:ext cx="1944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>
                <a:latin typeface="Arial" panose="020B0604020202020204" pitchFamily="34" charset="0"/>
                <a:cs typeface="Arial" panose="020B0604020202020204" pitchFamily="34" charset="0"/>
              </a:rPr>
              <a:t>Eigenchannel </a:t>
            </a: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endParaRPr lang="cs-CZ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0653" name="Text Box 84">
            <a:extLst>
              <a:ext uri="{FF2B5EF4-FFF2-40B4-BE49-F238E27FC236}">
                <a16:creationId xmlns:a16="http://schemas.microsoft.com/office/drawing/2014/main" id="{C06E560B-2A33-4FFF-AFA0-CB494F5E6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1484313"/>
            <a:ext cx="1800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supervectors of speaker 1</a:t>
            </a:r>
            <a:endParaRPr lang="cs-CZ" altLang="en-US" sz="180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0654" name="Text Box 85">
            <a:extLst>
              <a:ext uri="{FF2B5EF4-FFF2-40B4-BE49-F238E27FC236}">
                <a16:creationId xmlns:a16="http://schemas.microsoft.com/office/drawing/2014/main" id="{BB645F43-C837-4004-9B37-E6465E150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205038"/>
            <a:ext cx="180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speaker 2</a:t>
            </a:r>
            <a:endParaRPr lang="cs-CZ" altLang="en-US" sz="180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0655" name="Text Box 86">
            <a:extLst>
              <a:ext uri="{FF2B5EF4-FFF2-40B4-BE49-F238E27FC236}">
                <a16:creationId xmlns:a16="http://schemas.microsoft.com/office/drawing/2014/main" id="{516BED06-AE10-475C-857B-B5D765837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2188" y="3213100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speaker 3</a:t>
            </a:r>
            <a:endParaRPr lang="cs-CZ" altLang="en-US" sz="180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0656" name="Rectangle 87">
            <a:extLst>
              <a:ext uri="{FF2B5EF4-FFF2-40B4-BE49-F238E27FC236}">
                <a16:creationId xmlns:a16="http://schemas.microsoft.com/office/drawing/2014/main" id="{10E5F80B-E1D8-4113-B0A7-BE9B76E12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-100013"/>
            <a:ext cx="8135938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1B85B9"/>
                </a:solidFill>
              </a:rPr>
              <a:t>Identifying high intersession variability directions</a:t>
            </a:r>
            <a:endParaRPr lang="cs-CZ" altLang="en-US" b="0">
              <a:solidFill>
                <a:srgbClr val="1B85B9"/>
              </a:solidFill>
            </a:endParaRPr>
          </a:p>
        </p:txBody>
      </p:sp>
      <p:sp>
        <p:nvSpPr>
          <p:cNvPr id="89" name="Footer Placeholder 3">
            <a:extLst>
              <a:ext uri="{FF2B5EF4-FFF2-40B4-BE49-F238E27FC236}">
                <a16:creationId xmlns:a16="http://schemas.microsoft.com/office/drawing/2014/main" id="{9E10716B-4811-4CF3-BA7B-2DB69EC26A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buNone/>
              <a:defRPr/>
            </a:pPr>
            <a:r>
              <a:rPr lang="en-US" dirty="0"/>
              <a:t>Speaker Recognition	</a:t>
            </a:r>
          </a:p>
        </p:txBody>
      </p:sp>
      <p:sp>
        <p:nvSpPr>
          <p:cNvPr id="240658" name="Slide Number Placeholder 4">
            <a:extLst>
              <a:ext uri="{FF2B5EF4-FFF2-40B4-BE49-F238E27FC236}">
                <a16:creationId xmlns:a16="http://schemas.microsoft.com/office/drawing/2014/main" id="{CC8B267A-9498-4364-89B6-3BA05FA222B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AB6705B3-B32D-4F9F-A294-03DBE21F6EE9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20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0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0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2.59259E-6 L -0.11771 0.39907 " pathEditMode="relative" ptsTypes="AA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48148E-6 L -0.19687 0.3044 " pathEditMode="relative" ptsTypes="AA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2441 0.16805 " pathEditMode="relative" ptsTypes="AA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95" grpId="0" animBg="1"/>
      <p:bldP spid="290895" grpId="1" animBg="1"/>
      <p:bldP spid="290896" grpId="0" animBg="1"/>
      <p:bldP spid="290896" grpId="1" animBg="1"/>
      <p:bldP spid="290897" grpId="0" animBg="1"/>
      <p:bldP spid="290897" grpId="1" animBg="1"/>
      <p:bldP spid="29089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328">
            <a:extLst>
              <a:ext uri="{FF2B5EF4-FFF2-40B4-BE49-F238E27FC236}">
                <a16:creationId xmlns:a16="http://schemas.microsoft.com/office/drawing/2014/main" id="{32B747CD-0F04-47B2-8FB6-FD281A38E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3187700"/>
            <a:ext cx="28956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667" name="Rectangle 2">
            <a:extLst>
              <a:ext uri="{FF2B5EF4-FFF2-40B4-BE49-F238E27FC236}">
                <a16:creationId xmlns:a16="http://schemas.microsoft.com/office/drawing/2014/main" id="{D599288A-BE37-451F-BFB8-8053FE2060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Towards Joint Factor Analysis</a:t>
            </a:r>
            <a:endParaRPr lang="cs-CZ" altLang="en-US"/>
          </a:p>
        </p:txBody>
      </p:sp>
      <p:sp>
        <p:nvSpPr>
          <p:cNvPr id="241668" name="Rectangle 3">
            <a:extLst>
              <a:ext uri="{FF2B5EF4-FFF2-40B4-BE49-F238E27FC236}">
                <a16:creationId xmlns:a16="http://schemas.microsoft.com/office/drawing/2014/main" id="{EDBF1814-D1E9-4555-8D98-4099CF3F88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2286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/>
              <a:t>So far, we have considered only dimensions with high channel variability to adapt a model to the </a:t>
            </a:r>
            <a:r>
              <a:rPr lang="en-US" altLang="en-US" sz="2000">
                <a:solidFill>
                  <a:schemeClr val="accent2"/>
                </a:solidFill>
              </a:rPr>
              <a:t>channel</a:t>
            </a:r>
            <a:r>
              <a:rPr lang="en-US" altLang="en-US" sz="2000"/>
              <a:t> of a test utterance…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/>
          </a:p>
          <a:p>
            <a:pPr eaLnBrk="1" hangingPunct="1">
              <a:lnSpc>
                <a:spcPct val="90000"/>
              </a:lnSpc>
            </a:pPr>
            <a:endParaRPr lang="en-US" altLang="en-US" sz="2000"/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…how about considering high speaker variability dimensions to appropriately adapt model to a </a:t>
            </a:r>
            <a:r>
              <a:rPr lang="en-US" altLang="en-US" sz="2000">
                <a:solidFill>
                  <a:schemeClr val="accent2"/>
                </a:solidFill>
              </a:rPr>
              <a:t>speaker</a:t>
            </a:r>
            <a:r>
              <a:rPr lang="en-US" altLang="en-US" sz="2000"/>
              <a:t>?</a:t>
            </a:r>
            <a:endParaRPr lang="cs-CZ" altLang="en-US" sz="2000"/>
          </a:p>
        </p:txBody>
      </p:sp>
      <p:grpSp>
        <p:nvGrpSpPr>
          <p:cNvPr id="241669" name="Group 128">
            <a:extLst>
              <a:ext uri="{FF2B5EF4-FFF2-40B4-BE49-F238E27FC236}">
                <a16:creationId xmlns:a16="http://schemas.microsoft.com/office/drawing/2014/main" id="{4C2454D4-1921-4167-8123-1F26C8455DCF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727450"/>
            <a:ext cx="4568825" cy="2673350"/>
            <a:chOff x="572" y="1208"/>
            <a:chExt cx="4763" cy="2685"/>
          </a:xfrm>
        </p:grpSpPr>
        <p:grpSp>
          <p:nvGrpSpPr>
            <p:cNvPr id="241676" name="Group 100">
              <a:extLst>
                <a:ext uri="{FF2B5EF4-FFF2-40B4-BE49-F238E27FC236}">
                  <a16:creationId xmlns:a16="http://schemas.microsoft.com/office/drawing/2014/main" id="{3DD70AF2-4188-437A-9FC8-5ECB215DFC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33" y="1679"/>
              <a:ext cx="2449" cy="1360"/>
              <a:chOff x="1746" y="2024"/>
              <a:chExt cx="2449" cy="1360"/>
            </a:xfrm>
          </p:grpSpPr>
          <p:sp>
            <p:nvSpPr>
              <p:cNvPr id="241720" name="Oval 5">
                <a:extLst>
                  <a:ext uri="{FF2B5EF4-FFF2-40B4-BE49-F238E27FC236}">
                    <a16:creationId xmlns:a16="http://schemas.microsoft.com/office/drawing/2014/main" id="{9EEE26A2-9B4E-41EE-9929-4959DEFA68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0" y="2704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21" name="Oval 6">
                <a:extLst>
                  <a:ext uri="{FF2B5EF4-FFF2-40B4-BE49-F238E27FC236}">
                    <a16:creationId xmlns:a16="http://schemas.microsoft.com/office/drawing/2014/main" id="{483994E4-4072-4562-A853-E6809CA8C0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6" y="2886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22" name="Oval 7">
                <a:extLst>
                  <a:ext uri="{FF2B5EF4-FFF2-40B4-BE49-F238E27FC236}">
                    <a16:creationId xmlns:a16="http://schemas.microsoft.com/office/drawing/2014/main" id="{01AE9410-5DB5-4AEF-9A2D-673C7B305F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0" y="3022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23" name="Oval 8">
                <a:extLst>
                  <a:ext uri="{FF2B5EF4-FFF2-40B4-BE49-F238E27FC236}">
                    <a16:creationId xmlns:a16="http://schemas.microsoft.com/office/drawing/2014/main" id="{512AB01B-FE3F-48FD-A9AE-FCE7165183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2" y="2886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24" name="Oval 9">
                <a:extLst>
                  <a:ext uri="{FF2B5EF4-FFF2-40B4-BE49-F238E27FC236}">
                    <a16:creationId xmlns:a16="http://schemas.microsoft.com/office/drawing/2014/main" id="{D2339CB2-DDC7-4591-9D3B-CD05CB0ACE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0" y="3203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25" name="Oval 10">
                <a:extLst>
                  <a:ext uri="{FF2B5EF4-FFF2-40B4-BE49-F238E27FC236}">
                    <a16:creationId xmlns:a16="http://schemas.microsoft.com/office/drawing/2014/main" id="{D0BEBB3E-61A1-4109-BC9B-BAAD1D938B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2" y="3203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26" name="Oval 11">
                <a:extLst>
                  <a:ext uri="{FF2B5EF4-FFF2-40B4-BE49-F238E27FC236}">
                    <a16:creationId xmlns:a16="http://schemas.microsoft.com/office/drawing/2014/main" id="{EFFC4ED4-B631-46D2-91F6-08EAA2DEA2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4" y="2840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27" name="Oval 12">
                <a:extLst>
                  <a:ext uri="{FF2B5EF4-FFF2-40B4-BE49-F238E27FC236}">
                    <a16:creationId xmlns:a16="http://schemas.microsoft.com/office/drawing/2014/main" id="{4645BB52-5FAF-4276-AF41-BB63A8CF9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" y="3339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28" name="Oval 13">
                <a:extLst>
                  <a:ext uri="{FF2B5EF4-FFF2-40B4-BE49-F238E27FC236}">
                    <a16:creationId xmlns:a16="http://schemas.microsoft.com/office/drawing/2014/main" id="{1274EFC7-6177-4C66-89B6-88E1990B71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9" y="3158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29" name="Oval 14">
                <a:extLst>
                  <a:ext uri="{FF2B5EF4-FFF2-40B4-BE49-F238E27FC236}">
                    <a16:creationId xmlns:a16="http://schemas.microsoft.com/office/drawing/2014/main" id="{68148C79-C3E4-4D78-AEAF-C76B8A8DC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5" y="2704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30" name="Oval 15">
                <a:extLst>
                  <a:ext uri="{FF2B5EF4-FFF2-40B4-BE49-F238E27FC236}">
                    <a16:creationId xmlns:a16="http://schemas.microsoft.com/office/drawing/2014/main" id="{BC83F567-0758-48E8-969C-63E0688EC8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5" y="2886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31" name="Oval 16">
                <a:extLst>
                  <a:ext uri="{FF2B5EF4-FFF2-40B4-BE49-F238E27FC236}">
                    <a16:creationId xmlns:a16="http://schemas.microsoft.com/office/drawing/2014/main" id="{301E30F9-3AC5-4B39-935E-2B2AD2A6E0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5" y="3022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32" name="Oval 17">
                <a:extLst>
                  <a:ext uri="{FF2B5EF4-FFF2-40B4-BE49-F238E27FC236}">
                    <a16:creationId xmlns:a16="http://schemas.microsoft.com/office/drawing/2014/main" id="{F25D759F-AF18-4C19-AA6C-B2D59F6E1E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7" y="2886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33" name="Oval 18">
                <a:extLst>
                  <a:ext uri="{FF2B5EF4-FFF2-40B4-BE49-F238E27FC236}">
                    <a16:creationId xmlns:a16="http://schemas.microsoft.com/office/drawing/2014/main" id="{56FC6D28-138A-49F0-A6D5-FB760812AC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2750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34" name="Oval 19">
                <a:extLst>
                  <a:ext uri="{FF2B5EF4-FFF2-40B4-BE49-F238E27FC236}">
                    <a16:creationId xmlns:a16="http://schemas.microsoft.com/office/drawing/2014/main" id="{421BC14E-AAB5-42B3-BA81-374C4D3079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7" y="3203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35" name="Oval 20">
                <a:extLst>
                  <a:ext uri="{FF2B5EF4-FFF2-40B4-BE49-F238E27FC236}">
                    <a16:creationId xmlns:a16="http://schemas.microsoft.com/office/drawing/2014/main" id="{9906B2E9-64D8-4253-B260-F3DD677151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8" y="2976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36" name="Oval 21">
                <a:extLst>
                  <a:ext uri="{FF2B5EF4-FFF2-40B4-BE49-F238E27FC236}">
                    <a16:creationId xmlns:a16="http://schemas.microsoft.com/office/drawing/2014/main" id="{2146101E-775D-415F-B035-9B51CE197B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3339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37" name="Oval 22">
                <a:extLst>
                  <a:ext uri="{FF2B5EF4-FFF2-40B4-BE49-F238E27FC236}">
                    <a16:creationId xmlns:a16="http://schemas.microsoft.com/office/drawing/2014/main" id="{8BA3F825-730A-4989-9882-106438A537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4" y="3158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38" name="Oval 23">
                <a:extLst>
                  <a:ext uri="{FF2B5EF4-FFF2-40B4-BE49-F238E27FC236}">
                    <a16:creationId xmlns:a16="http://schemas.microsoft.com/office/drawing/2014/main" id="{2C719AD0-5524-4F48-8172-20C9031C2B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" y="2114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39" name="Oval 24">
                <a:extLst>
                  <a:ext uri="{FF2B5EF4-FFF2-40B4-BE49-F238E27FC236}">
                    <a16:creationId xmlns:a16="http://schemas.microsoft.com/office/drawing/2014/main" id="{E4AB2C01-199F-4602-9761-7D27458AE2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" y="2614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40" name="Oval 25">
                <a:extLst>
                  <a:ext uri="{FF2B5EF4-FFF2-40B4-BE49-F238E27FC236}">
                    <a16:creationId xmlns:a16="http://schemas.microsoft.com/office/drawing/2014/main" id="{94D37E7C-3FEF-4161-8D5F-A8B5F4D225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" y="2432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41" name="Oval 26">
                <a:extLst>
                  <a:ext uri="{FF2B5EF4-FFF2-40B4-BE49-F238E27FC236}">
                    <a16:creationId xmlns:a16="http://schemas.microsoft.com/office/drawing/2014/main" id="{E5949357-B6F7-4593-BB68-ADF2D7A71B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7" y="2296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42" name="Oval 27">
                <a:extLst>
                  <a:ext uri="{FF2B5EF4-FFF2-40B4-BE49-F238E27FC236}">
                    <a16:creationId xmlns:a16="http://schemas.microsoft.com/office/drawing/2014/main" id="{8E3369F6-6520-4571-AF09-62C45BAB3C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1" y="2750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43" name="Oval 28">
                <a:extLst>
                  <a:ext uri="{FF2B5EF4-FFF2-40B4-BE49-F238E27FC236}">
                    <a16:creationId xmlns:a16="http://schemas.microsoft.com/office/drawing/2014/main" id="{5CF1F5FF-8270-4DCF-89E6-05614DFD00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7" y="2613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44" name="Oval 29">
                <a:extLst>
                  <a:ext uri="{FF2B5EF4-FFF2-40B4-BE49-F238E27FC236}">
                    <a16:creationId xmlns:a16="http://schemas.microsoft.com/office/drawing/2014/main" id="{8DCAFB89-059E-4DA6-AE12-079A8F0857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2386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45" name="Oval 30">
                <a:extLst>
                  <a:ext uri="{FF2B5EF4-FFF2-40B4-BE49-F238E27FC236}">
                    <a16:creationId xmlns:a16="http://schemas.microsoft.com/office/drawing/2014/main" id="{44637763-460A-46E5-9310-944EF4863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4" y="2749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46" name="Oval 31">
                <a:extLst>
                  <a:ext uri="{FF2B5EF4-FFF2-40B4-BE49-F238E27FC236}">
                    <a16:creationId xmlns:a16="http://schemas.microsoft.com/office/drawing/2014/main" id="{49F8F018-6EA9-48F5-A62C-4C5C3380C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4" y="2568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47" name="Oval 32">
                <a:extLst>
                  <a:ext uri="{FF2B5EF4-FFF2-40B4-BE49-F238E27FC236}">
                    <a16:creationId xmlns:a16="http://schemas.microsoft.com/office/drawing/2014/main" id="{7774BD3B-4D7B-4381-9C49-84AFD370B2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3" y="2477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48" name="Oval 33">
                <a:extLst>
                  <a:ext uri="{FF2B5EF4-FFF2-40B4-BE49-F238E27FC236}">
                    <a16:creationId xmlns:a16="http://schemas.microsoft.com/office/drawing/2014/main" id="{E7961071-1C39-4460-94CE-7F23861A9A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3" y="2659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49" name="Oval 34">
                <a:extLst>
                  <a:ext uri="{FF2B5EF4-FFF2-40B4-BE49-F238E27FC236}">
                    <a16:creationId xmlns:a16="http://schemas.microsoft.com/office/drawing/2014/main" id="{B5DA6D15-F706-4A0F-AB47-42E400ADC2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3" y="2795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50" name="Oval 35">
                <a:extLst>
                  <a:ext uri="{FF2B5EF4-FFF2-40B4-BE49-F238E27FC236}">
                    <a16:creationId xmlns:a16="http://schemas.microsoft.com/office/drawing/2014/main" id="{96B11794-3A72-4623-B004-A6D2F14EAD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5" y="2659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51" name="Oval 36">
                <a:extLst>
                  <a:ext uri="{FF2B5EF4-FFF2-40B4-BE49-F238E27FC236}">
                    <a16:creationId xmlns:a16="http://schemas.microsoft.com/office/drawing/2014/main" id="{35F23022-167B-418B-B004-5C31FBD143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9" y="2931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52" name="Oval 37">
                <a:extLst>
                  <a:ext uri="{FF2B5EF4-FFF2-40B4-BE49-F238E27FC236}">
                    <a16:creationId xmlns:a16="http://schemas.microsoft.com/office/drawing/2014/main" id="{3D98580E-2435-4839-88E8-641890379E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5" y="2976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53" name="Oval 38">
                <a:extLst>
                  <a:ext uri="{FF2B5EF4-FFF2-40B4-BE49-F238E27FC236}">
                    <a16:creationId xmlns:a16="http://schemas.microsoft.com/office/drawing/2014/main" id="{08E7DD3E-70A7-4F12-9BD5-D76B333584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6" y="2749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54" name="Oval 39">
                <a:extLst>
                  <a:ext uri="{FF2B5EF4-FFF2-40B4-BE49-F238E27FC236}">
                    <a16:creationId xmlns:a16="http://schemas.microsoft.com/office/drawing/2014/main" id="{60EACBDE-E18E-4567-90C5-69EFFED65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2" y="3112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55" name="Oval 40">
                <a:extLst>
                  <a:ext uri="{FF2B5EF4-FFF2-40B4-BE49-F238E27FC236}">
                    <a16:creationId xmlns:a16="http://schemas.microsoft.com/office/drawing/2014/main" id="{20814AC5-DE2C-4013-84EF-5B2569931A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2" y="2931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56" name="Oval 41">
                <a:extLst>
                  <a:ext uri="{FF2B5EF4-FFF2-40B4-BE49-F238E27FC236}">
                    <a16:creationId xmlns:a16="http://schemas.microsoft.com/office/drawing/2014/main" id="{289C6888-B2AB-4B19-BF7E-6BDA7E0757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5" y="2659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57" name="Oval 42">
                <a:extLst>
                  <a:ext uri="{FF2B5EF4-FFF2-40B4-BE49-F238E27FC236}">
                    <a16:creationId xmlns:a16="http://schemas.microsoft.com/office/drawing/2014/main" id="{E96ED725-99E3-4432-9281-C5152C06C6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8" y="2024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58" name="Oval 43">
                <a:extLst>
                  <a:ext uri="{FF2B5EF4-FFF2-40B4-BE49-F238E27FC236}">
                    <a16:creationId xmlns:a16="http://schemas.microsoft.com/office/drawing/2014/main" id="{6B591EA9-BEA1-4CE3-95B2-AB7F62C89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6" y="2750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59" name="Oval 44">
                <a:extLst>
                  <a:ext uri="{FF2B5EF4-FFF2-40B4-BE49-F238E27FC236}">
                    <a16:creationId xmlns:a16="http://schemas.microsoft.com/office/drawing/2014/main" id="{5387FCC7-902D-4BF5-8543-C62D92329C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0" y="2024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60" name="Oval 45">
                <a:extLst>
                  <a:ext uri="{FF2B5EF4-FFF2-40B4-BE49-F238E27FC236}">
                    <a16:creationId xmlns:a16="http://schemas.microsoft.com/office/drawing/2014/main" id="{8391393B-EB4B-4957-8412-DA3D20353B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4" y="2296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61" name="Oval 46">
                <a:extLst>
                  <a:ext uri="{FF2B5EF4-FFF2-40B4-BE49-F238E27FC236}">
                    <a16:creationId xmlns:a16="http://schemas.microsoft.com/office/drawing/2014/main" id="{A5F37847-8F15-458C-B7B6-F486FBAFA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2341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62" name="Oval 47">
                <a:extLst>
                  <a:ext uri="{FF2B5EF4-FFF2-40B4-BE49-F238E27FC236}">
                    <a16:creationId xmlns:a16="http://schemas.microsoft.com/office/drawing/2014/main" id="{7FF10F31-AABA-46F1-B889-0F6D36374B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1" y="2114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63" name="Oval 48">
                <a:extLst>
                  <a:ext uri="{FF2B5EF4-FFF2-40B4-BE49-F238E27FC236}">
                    <a16:creationId xmlns:a16="http://schemas.microsoft.com/office/drawing/2014/main" id="{71631599-6862-415F-AD4A-A0E75A60B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7" y="2477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64" name="Oval 49">
                <a:extLst>
                  <a:ext uri="{FF2B5EF4-FFF2-40B4-BE49-F238E27FC236}">
                    <a16:creationId xmlns:a16="http://schemas.microsoft.com/office/drawing/2014/main" id="{B26F72B5-354F-426A-A94A-1A2C992B78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7" y="2296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65" name="Oval 50">
                <a:extLst>
                  <a:ext uri="{FF2B5EF4-FFF2-40B4-BE49-F238E27FC236}">
                    <a16:creationId xmlns:a16="http://schemas.microsoft.com/office/drawing/2014/main" id="{EF2A63EE-BA1E-4104-B12E-74FA285C5C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1" y="2614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66" name="Oval 51">
                <a:extLst>
                  <a:ext uri="{FF2B5EF4-FFF2-40B4-BE49-F238E27FC236}">
                    <a16:creationId xmlns:a16="http://schemas.microsoft.com/office/drawing/2014/main" id="{A751162A-5A92-4784-9056-DDC6705F1F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4" y="2704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67" name="Oval 52">
                <a:extLst>
                  <a:ext uri="{FF2B5EF4-FFF2-40B4-BE49-F238E27FC236}">
                    <a16:creationId xmlns:a16="http://schemas.microsoft.com/office/drawing/2014/main" id="{1422CDEF-5E48-49AD-8CFA-23EB7F8EB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7" y="2296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68" name="Oval 53">
                <a:extLst>
                  <a:ext uri="{FF2B5EF4-FFF2-40B4-BE49-F238E27FC236}">
                    <a16:creationId xmlns:a16="http://schemas.microsoft.com/office/drawing/2014/main" id="{CD9536F4-75DC-4404-BA62-0736307C5F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9" y="2160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69" name="Oval 54">
                <a:extLst>
                  <a:ext uri="{FF2B5EF4-FFF2-40B4-BE49-F238E27FC236}">
                    <a16:creationId xmlns:a16="http://schemas.microsoft.com/office/drawing/2014/main" id="{66E1F0A6-0C25-44DE-9C9E-CB2414859F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" y="2432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70" name="Oval 55">
                <a:extLst>
                  <a:ext uri="{FF2B5EF4-FFF2-40B4-BE49-F238E27FC236}">
                    <a16:creationId xmlns:a16="http://schemas.microsoft.com/office/drawing/2014/main" id="{BCA21591-8EAC-42BE-80DE-BA8E6DFFE0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9" y="2477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71" name="Oval 56">
                <a:extLst>
                  <a:ext uri="{FF2B5EF4-FFF2-40B4-BE49-F238E27FC236}">
                    <a16:creationId xmlns:a16="http://schemas.microsoft.com/office/drawing/2014/main" id="{8AD6BBB1-1296-488E-80D1-BDD96BAE2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0" y="2704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72" name="Oval 57">
                <a:extLst>
                  <a:ext uri="{FF2B5EF4-FFF2-40B4-BE49-F238E27FC236}">
                    <a16:creationId xmlns:a16="http://schemas.microsoft.com/office/drawing/2014/main" id="{7D3B33B5-A228-4C35-B783-2679CEE542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6" y="2613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73" name="Oval 58">
                <a:extLst>
                  <a:ext uri="{FF2B5EF4-FFF2-40B4-BE49-F238E27FC236}">
                    <a16:creationId xmlns:a16="http://schemas.microsoft.com/office/drawing/2014/main" id="{E1D54E1C-9697-4526-8292-0E48F0BC44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7" y="2523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74" name="Oval 59">
                <a:extLst>
                  <a:ext uri="{FF2B5EF4-FFF2-40B4-BE49-F238E27FC236}">
                    <a16:creationId xmlns:a16="http://schemas.microsoft.com/office/drawing/2014/main" id="{C6F83BE6-414F-446D-A2C2-09D390DA0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0" y="2114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75" name="Oval 60">
                <a:extLst>
                  <a:ext uri="{FF2B5EF4-FFF2-40B4-BE49-F238E27FC236}">
                    <a16:creationId xmlns:a16="http://schemas.microsoft.com/office/drawing/2014/main" id="{0D090EE7-571C-4C19-A31D-EADC92D70E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2614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76" name="Oval 61">
                <a:extLst>
                  <a:ext uri="{FF2B5EF4-FFF2-40B4-BE49-F238E27FC236}">
                    <a16:creationId xmlns:a16="http://schemas.microsoft.com/office/drawing/2014/main" id="{FB593A19-3CB4-4E35-A68C-769C66B9CF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2" y="2840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77" name="Oval 62">
                <a:extLst>
                  <a:ext uri="{FF2B5EF4-FFF2-40B4-BE49-F238E27FC236}">
                    <a16:creationId xmlns:a16="http://schemas.microsoft.com/office/drawing/2014/main" id="{3A8BCAC6-49E4-492C-937A-18DD9F6C9D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3" y="2205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78" name="Oval 63">
                <a:extLst>
                  <a:ext uri="{FF2B5EF4-FFF2-40B4-BE49-F238E27FC236}">
                    <a16:creationId xmlns:a16="http://schemas.microsoft.com/office/drawing/2014/main" id="{A34C4BEA-D772-4D97-BC9E-A3084768D9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2568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79" name="Oval 64">
                <a:extLst>
                  <a:ext uri="{FF2B5EF4-FFF2-40B4-BE49-F238E27FC236}">
                    <a16:creationId xmlns:a16="http://schemas.microsoft.com/office/drawing/2014/main" id="{231B3984-864F-4B6F-9BDC-EF500A742B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2" y="2613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80" name="Oval 65">
                <a:extLst>
                  <a:ext uri="{FF2B5EF4-FFF2-40B4-BE49-F238E27FC236}">
                    <a16:creationId xmlns:a16="http://schemas.microsoft.com/office/drawing/2014/main" id="{2E2A6218-5CFA-4444-B84A-CD58615FC3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6" y="2432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81" name="Oval 66">
                <a:extLst>
                  <a:ext uri="{FF2B5EF4-FFF2-40B4-BE49-F238E27FC236}">
                    <a16:creationId xmlns:a16="http://schemas.microsoft.com/office/drawing/2014/main" id="{51605985-C8A9-4B12-9D08-2445CF78F4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2568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82" name="Oval 67">
                <a:extLst>
                  <a:ext uri="{FF2B5EF4-FFF2-40B4-BE49-F238E27FC236}">
                    <a16:creationId xmlns:a16="http://schemas.microsoft.com/office/drawing/2014/main" id="{FD5DE26F-FA1D-4499-A439-325FBCC2DE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4" y="2478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83" name="Oval 68">
                <a:extLst>
                  <a:ext uri="{FF2B5EF4-FFF2-40B4-BE49-F238E27FC236}">
                    <a16:creationId xmlns:a16="http://schemas.microsoft.com/office/drawing/2014/main" id="{CFC11D91-EEB3-4047-80C4-D8A12266DB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2" y="2251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84" name="Oval 69">
                <a:extLst>
                  <a:ext uri="{FF2B5EF4-FFF2-40B4-BE49-F238E27FC236}">
                    <a16:creationId xmlns:a16="http://schemas.microsoft.com/office/drawing/2014/main" id="{9976819D-82E4-4EFB-A988-F3FD0FA1D7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2" y="2433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85" name="Oval 70">
                <a:extLst>
                  <a:ext uri="{FF2B5EF4-FFF2-40B4-BE49-F238E27FC236}">
                    <a16:creationId xmlns:a16="http://schemas.microsoft.com/office/drawing/2014/main" id="{CC9D239B-61A9-4B6F-8480-A543EE95C4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1" y="2795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86" name="Oval 71">
                <a:extLst>
                  <a:ext uri="{FF2B5EF4-FFF2-40B4-BE49-F238E27FC236}">
                    <a16:creationId xmlns:a16="http://schemas.microsoft.com/office/drawing/2014/main" id="{EE529CD6-2E5A-4898-B154-5A63E1988A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2433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87" name="Oval 72">
                <a:extLst>
                  <a:ext uri="{FF2B5EF4-FFF2-40B4-BE49-F238E27FC236}">
                    <a16:creationId xmlns:a16="http://schemas.microsoft.com/office/drawing/2014/main" id="{C814F542-91B3-4F8F-8FB5-215D1A0B5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8" y="2705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88" name="Oval 73">
                <a:extLst>
                  <a:ext uri="{FF2B5EF4-FFF2-40B4-BE49-F238E27FC236}">
                    <a16:creationId xmlns:a16="http://schemas.microsoft.com/office/drawing/2014/main" id="{DF038050-9682-4426-BA44-F88ABADAA4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" y="2750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89" name="Oval 74">
                <a:extLst>
                  <a:ext uri="{FF2B5EF4-FFF2-40B4-BE49-F238E27FC236}">
                    <a16:creationId xmlns:a16="http://schemas.microsoft.com/office/drawing/2014/main" id="{F7B50C2F-CDD1-4554-94F7-4B6A5565BB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" y="2523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90" name="Oval 75">
                <a:extLst>
                  <a:ext uri="{FF2B5EF4-FFF2-40B4-BE49-F238E27FC236}">
                    <a16:creationId xmlns:a16="http://schemas.microsoft.com/office/drawing/2014/main" id="{62EF23FE-B642-4994-803B-7BC6716B2A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1" y="2886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91" name="Oval 76">
                <a:extLst>
                  <a:ext uri="{FF2B5EF4-FFF2-40B4-BE49-F238E27FC236}">
                    <a16:creationId xmlns:a16="http://schemas.microsoft.com/office/drawing/2014/main" id="{D29B3058-D65B-43E5-8C0C-CDF74D3824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1" y="2705"/>
                <a:ext cx="45" cy="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1677" name="Oval 77">
              <a:extLst>
                <a:ext uri="{FF2B5EF4-FFF2-40B4-BE49-F238E27FC236}">
                  <a16:creationId xmlns:a16="http://schemas.microsoft.com/office/drawing/2014/main" id="{79C20534-150E-4328-9636-9E32843B2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906"/>
              <a:ext cx="1678" cy="908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1678" name="Group 99">
              <a:extLst>
                <a:ext uri="{FF2B5EF4-FFF2-40B4-BE49-F238E27FC236}">
                  <a16:creationId xmlns:a16="http://schemas.microsoft.com/office/drawing/2014/main" id="{25ED9440-6838-4A28-B894-C025D8F93A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33" y="1770"/>
              <a:ext cx="771" cy="408"/>
              <a:chOff x="1791" y="1979"/>
              <a:chExt cx="771" cy="408"/>
            </a:xfrm>
          </p:grpSpPr>
          <p:sp>
            <p:nvSpPr>
              <p:cNvPr id="241711" name="Oval 78">
                <a:extLst>
                  <a:ext uri="{FF2B5EF4-FFF2-40B4-BE49-F238E27FC236}">
                    <a16:creationId xmlns:a16="http://schemas.microsoft.com/office/drawing/2014/main" id="{1E82ADC5-A312-4202-84CD-76FFDA38C8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2" y="2024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12" name="Oval 79">
                <a:extLst>
                  <a:ext uri="{FF2B5EF4-FFF2-40B4-BE49-F238E27FC236}">
                    <a16:creationId xmlns:a16="http://schemas.microsoft.com/office/drawing/2014/main" id="{B692A603-C164-45A3-B808-B654FAD5C7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1" y="2205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13" name="Oval 80">
                <a:extLst>
                  <a:ext uri="{FF2B5EF4-FFF2-40B4-BE49-F238E27FC236}">
                    <a16:creationId xmlns:a16="http://schemas.microsoft.com/office/drawing/2014/main" id="{673F009F-C057-416A-800A-31895A24D7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0" y="2205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14" name="Oval 81">
                <a:extLst>
                  <a:ext uri="{FF2B5EF4-FFF2-40B4-BE49-F238E27FC236}">
                    <a16:creationId xmlns:a16="http://schemas.microsoft.com/office/drawing/2014/main" id="{1EC3F8E4-DA00-41D1-8676-1B44677DE1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2160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15" name="Oval 82">
                <a:extLst>
                  <a:ext uri="{FF2B5EF4-FFF2-40B4-BE49-F238E27FC236}">
                    <a16:creationId xmlns:a16="http://schemas.microsoft.com/office/drawing/2014/main" id="{22EB8710-41BA-4CB6-A6CD-FC3ED353D1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9" y="2342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16" name="Oval 83">
                <a:extLst>
                  <a:ext uri="{FF2B5EF4-FFF2-40B4-BE49-F238E27FC236}">
                    <a16:creationId xmlns:a16="http://schemas.microsoft.com/office/drawing/2014/main" id="{019D1498-A892-41FC-8436-8647EE0612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7" y="2205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17" name="Oval 84">
                <a:extLst>
                  <a:ext uri="{FF2B5EF4-FFF2-40B4-BE49-F238E27FC236}">
                    <a16:creationId xmlns:a16="http://schemas.microsoft.com/office/drawing/2014/main" id="{57C883A6-9CC9-4E5C-908C-A7582874BA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2295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18" name="Oval 85">
                <a:extLst>
                  <a:ext uri="{FF2B5EF4-FFF2-40B4-BE49-F238E27FC236}">
                    <a16:creationId xmlns:a16="http://schemas.microsoft.com/office/drawing/2014/main" id="{155B153C-4AA0-49A8-9EA2-42AA20A669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" y="1979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19" name="Oval 86">
                <a:extLst>
                  <a:ext uri="{FF2B5EF4-FFF2-40B4-BE49-F238E27FC236}">
                    <a16:creationId xmlns:a16="http://schemas.microsoft.com/office/drawing/2014/main" id="{DB4F3D13-D1CC-4AE8-BA90-E0DF9CD654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1" y="2069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1679" name="Oval 88">
              <a:extLst>
                <a:ext uri="{FF2B5EF4-FFF2-40B4-BE49-F238E27FC236}">
                  <a16:creationId xmlns:a16="http://schemas.microsoft.com/office/drawing/2014/main" id="{1A7A1BB0-8021-4B6A-8D5A-8A5E271E2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9" y="1588"/>
              <a:ext cx="1678" cy="908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1680" name="Group 98">
              <a:extLst>
                <a:ext uri="{FF2B5EF4-FFF2-40B4-BE49-F238E27FC236}">
                  <a16:creationId xmlns:a16="http://schemas.microsoft.com/office/drawing/2014/main" id="{E06E187A-746A-4341-91AF-E47DADC78C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8" y="1679"/>
              <a:ext cx="998" cy="318"/>
              <a:chOff x="3107" y="1888"/>
              <a:chExt cx="998" cy="318"/>
            </a:xfrm>
          </p:grpSpPr>
          <p:sp>
            <p:nvSpPr>
              <p:cNvPr id="241703" name="Oval 89">
                <a:extLst>
                  <a:ext uri="{FF2B5EF4-FFF2-40B4-BE49-F238E27FC236}">
                    <a16:creationId xmlns:a16="http://schemas.microsoft.com/office/drawing/2014/main" id="{2C44EF4E-25F5-4B70-AFA4-E8E668DCEF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7" y="2024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04" name="Oval 90">
                <a:extLst>
                  <a:ext uri="{FF2B5EF4-FFF2-40B4-BE49-F238E27FC236}">
                    <a16:creationId xmlns:a16="http://schemas.microsoft.com/office/drawing/2014/main" id="{43154FDC-4D8A-4DC5-8793-726C8EC158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5" y="2161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05" name="Oval 91">
                <a:extLst>
                  <a:ext uri="{FF2B5EF4-FFF2-40B4-BE49-F238E27FC236}">
                    <a16:creationId xmlns:a16="http://schemas.microsoft.com/office/drawing/2014/main" id="{43C2F885-0CCE-4AF3-ACB6-62D6A7E6BA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3" y="2024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06" name="Oval 92">
                <a:extLst>
                  <a:ext uri="{FF2B5EF4-FFF2-40B4-BE49-F238E27FC236}">
                    <a16:creationId xmlns:a16="http://schemas.microsoft.com/office/drawing/2014/main" id="{F9E33FC6-7764-4C75-983D-42710BAAE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7" y="1888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07" name="Oval 93">
                <a:extLst>
                  <a:ext uri="{FF2B5EF4-FFF2-40B4-BE49-F238E27FC236}">
                    <a16:creationId xmlns:a16="http://schemas.microsoft.com/office/drawing/2014/main" id="{6BB1FC51-CBA4-4081-B98E-7F5D9E0703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4" y="1932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08" name="Oval 94">
                <a:extLst>
                  <a:ext uri="{FF2B5EF4-FFF2-40B4-BE49-F238E27FC236}">
                    <a16:creationId xmlns:a16="http://schemas.microsoft.com/office/drawing/2014/main" id="{68723A91-68DA-40F4-BB10-3E4CD109D9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2" y="2069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09" name="Oval 95">
                <a:extLst>
                  <a:ext uri="{FF2B5EF4-FFF2-40B4-BE49-F238E27FC236}">
                    <a16:creationId xmlns:a16="http://schemas.microsoft.com/office/drawing/2014/main" id="{BD571074-5C6C-4B67-B3E2-ED894BFC88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0" y="1932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10" name="Oval 96">
                <a:extLst>
                  <a:ext uri="{FF2B5EF4-FFF2-40B4-BE49-F238E27FC236}">
                    <a16:creationId xmlns:a16="http://schemas.microsoft.com/office/drawing/2014/main" id="{E7DED830-662A-404F-96CD-A7A2B282D5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0" y="1979"/>
                <a:ext cx="45" cy="4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1681" name="Oval 97">
              <a:extLst>
                <a:ext uri="{FF2B5EF4-FFF2-40B4-BE49-F238E27FC236}">
                  <a16:creationId xmlns:a16="http://schemas.microsoft.com/office/drawing/2014/main" id="{309A320A-BDFB-46C7-AD80-DD24C7552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6" y="1361"/>
              <a:ext cx="1678" cy="908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1682" name="Oval 101">
              <a:extLst>
                <a:ext uri="{FF2B5EF4-FFF2-40B4-BE49-F238E27FC236}">
                  <a16:creationId xmlns:a16="http://schemas.microsoft.com/office/drawing/2014/main" id="{6C44DA5D-2E42-495C-86C1-CDC1C0728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9" y="1497"/>
              <a:ext cx="1678" cy="908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1683" name="Oval 103">
              <a:extLst>
                <a:ext uri="{FF2B5EF4-FFF2-40B4-BE49-F238E27FC236}">
                  <a16:creationId xmlns:a16="http://schemas.microsoft.com/office/drawing/2014/main" id="{70EE74A3-E278-40BA-AC41-EB9BBBB96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4" y="1316"/>
              <a:ext cx="1678" cy="908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1684" name="Oval 104">
              <a:extLst>
                <a:ext uri="{FF2B5EF4-FFF2-40B4-BE49-F238E27FC236}">
                  <a16:creationId xmlns:a16="http://schemas.microsoft.com/office/drawing/2014/main" id="{81AFFB27-DEE3-48CD-8627-CC00292D7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" y="1679"/>
              <a:ext cx="1678" cy="908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1685" name="Group 110">
              <a:extLst>
                <a:ext uri="{FF2B5EF4-FFF2-40B4-BE49-F238E27FC236}">
                  <a16:creationId xmlns:a16="http://schemas.microsoft.com/office/drawing/2014/main" id="{43840335-E836-41C4-8CFB-247A4EF745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7" y="1770"/>
              <a:ext cx="3992" cy="1271"/>
              <a:chOff x="1020" y="2795"/>
              <a:chExt cx="3992" cy="1271"/>
            </a:xfrm>
          </p:grpSpPr>
          <p:sp>
            <p:nvSpPr>
              <p:cNvPr id="241698" name="Oval 105">
                <a:extLst>
                  <a:ext uri="{FF2B5EF4-FFF2-40B4-BE49-F238E27FC236}">
                    <a16:creationId xmlns:a16="http://schemas.microsoft.com/office/drawing/2014/main" id="{577814EC-F497-4764-8764-09CC2D9005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9" y="3067"/>
                <a:ext cx="1678" cy="908"/>
              </a:xfrm>
              <a:prstGeom prst="ellipse">
                <a:avLst/>
              </a:prstGeom>
              <a:noFill/>
              <a:ln w="25400">
                <a:solidFill>
                  <a:srgbClr val="2200E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699" name="Oval 106">
                <a:extLst>
                  <a:ext uri="{FF2B5EF4-FFF2-40B4-BE49-F238E27FC236}">
                    <a16:creationId xmlns:a16="http://schemas.microsoft.com/office/drawing/2014/main" id="{D8C4E5FE-F7B6-4D3C-9753-6B385EAC65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6" y="2840"/>
                <a:ext cx="1678" cy="908"/>
              </a:xfrm>
              <a:prstGeom prst="ellipse">
                <a:avLst/>
              </a:prstGeom>
              <a:noFill/>
              <a:ln w="25400">
                <a:solidFill>
                  <a:srgbClr val="2200E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00" name="Oval 107">
                <a:extLst>
                  <a:ext uri="{FF2B5EF4-FFF2-40B4-BE49-F238E27FC236}">
                    <a16:creationId xmlns:a16="http://schemas.microsoft.com/office/drawing/2014/main" id="{0F166D26-D813-4C24-8004-8FA65D644A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9" y="2976"/>
                <a:ext cx="1678" cy="908"/>
              </a:xfrm>
              <a:prstGeom prst="ellipse">
                <a:avLst/>
              </a:prstGeom>
              <a:noFill/>
              <a:ln w="25400">
                <a:solidFill>
                  <a:srgbClr val="2200E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01" name="Oval 108">
                <a:extLst>
                  <a:ext uri="{FF2B5EF4-FFF2-40B4-BE49-F238E27FC236}">
                    <a16:creationId xmlns:a16="http://schemas.microsoft.com/office/drawing/2014/main" id="{C652CB7E-62FB-430E-B289-A7A83A47E5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4" y="2795"/>
                <a:ext cx="1678" cy="908"/>
              </a:xfrm>
              <a:prstGeom prst="ellipse">
                <a:avLst/>
              </a:prstGeom>
              <a:noFill/>
              <a:ln w="25400">
                <a:solidFill>
                  <a:srgbClr val="2200E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702" name="Oval 109">
                <a:extLst>
                  <a:ext uri="{FF2B5EF4-FFF2-40B4-BE49-F238E27FC236}">
                    <a16:creationId xmlns:a16="http://schemas.microsoft.com/office/drawing/2014/main" id="{ABBFD989-C109-43FA-AE9B-D3164FF824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0" y="3158"/>
                <a:ext cx="1678" cy="908"/>
              </a:xfrm>
              <a:prstGeom prst="ellipse">
                <a:avLst/>
              </a:prstGeom>
              <a:noFill/>
              <a:ln w="25400">
                <a:solidFill>
                  <a:srgbClr val="2200E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41686" name="Group 111">
              <a:extLst>
                <a:ext uri="{FF2B5EF4-FFF2-40B4-BE49-F238E27FC236}">
                  <a16:creationId xmlns:a16="http://schemas.microsoft.com/office/drawing/2014/main" id="{1E685DC2-0B4A-4C44-B598-059185FAA0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3" y="2269"/>
              <a:ext cx="3992" cy="1271"/>
              <a:chOff x="1020" y="2795"/>
              <a:chExt cx="3992" cy="1271"/>
            </a:xfrm>
          </p:grpSpPr>
          <p:sp>
            <p:nvSpPr>
              <p:cNvPr id="241693" name="Oval 112">
                <a:extLst>
                  <a:ext uri="{FF2B5EF4-FFF2-40B4-BE49-F238E27FC236}">
                    <a16:creationId xmlns:a16="http://schemas.microsoft.com/office/drawing/2014/main" id="{C73913AC-0A32-4A67-A028-69D38D121C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9" y="3067"/>
                <a:ext cx="1678" cy="908"/>
              </a:xfrm>
              <a:prstGeom prst="ellipse">
                <a:avLst/>
              </a:prstGeom>
              <a:noFill/>
              <a:ln w="25400">
                <a:solidFill>
                  <a:srgbClr val="33CC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694" name="Oval 113">
                <a:extLst>
                  <a:ext uri="{FF2B5EF4-FFF2-40B4-BE49-F238E27FC236}">
                    <a16:creationId xmlns:a16="http://schemas.microsoft.com/office/drawing/2014/main" id="{B0EA8B6B-8DBF-4D9E-BE1D-3E33D5A783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6" y="2840"/>
                <a:ext cx="1678" cy="908"/>
              </a:xfrm>
              <a:prstGeom prst="ellipse">
                <a:avLst/>
              </a:prstGeom>
              <a:noFill/>
              <a:ln w="25400">
                <a:solidFill>
                  <a:srgbClr val="33CC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695" name="Oval 114">
                <a:extLst>
                  <a:ext uri="{FF2B5EF4-FFF2-40B4-BE49-F238E27FC236}">
                    <a16:creationId xmlns:a16="http://schemas.microsoft.com/office/drawing/2014/main" id="{6CCD7495-4188-4222-B783-3E8E52A48B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9" y="2976"/>
                <a:ext cx="1678" cy="908"/>
              </a:xfrm>
              <a:prstGeom prst="ellipse">
                <a:avLst/>
              </a:prstGeom>
              <a:noFill/>
              <a:ln w="25400">
                <a:solidFill>
                  <a:srgbClr val="33CC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696" name="Oval 115">
                <a:extLst>
                  <a:ext uri="{FF2B5EF4-FFF2-40B4-BE49-F238E27FC236}">
                    <a16:creationId xmlns:a16="http://schemas.microsoft.com/office/drawing/2014/main" id="{8962A5EC-F4D1-4E02-B009-EB90673B34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4" y="2795"/>
                <a:ext cx="1678" cy="908"/>
              </a:xfrm>
              <a:prstGeom prst="ellipse">
                <a:avLst/>
              </a:prstGeom>
              <a:noFill/>
              <a:ln w="25400">
                <a:solidFill>
                  <a:srgbClr val="33CC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697" name="Oval 116">
                <a:extLst>
                  <a:ext uri="{FF2B5EF4-FFF2-40B4-BE49-F238E27FC236}">
                    <a16:creationId xmlns:a16="http://schemas.microsoft.com/office/drawing/2014/main" id="{1B6567BD-5043-4710-941B-9AEA4179B4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0" y="3158"/>
                <a:ext cx="1678" cy="908"/>
              </a:xfrm>
              <a:prstGeom prst="ellipse">
                <a:avLst/>
              </a:prstGeom>
              <a:noFill/>
              <a:ln w="25400">
                <a:solidFill>
                  <a:srgbClr val="33CC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600">
                    <a:solidFill>
                      <a:srgbClr val="000000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b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1687" name="Line 117">
              <a:extLst>
                <a:ext uri="{FF2B5EF4-FFF2-40B4-BE49-F238E27FC236}">
                  <a16:creationId xmlns:a16="http://schemas.microsoft.com/office/drawing/2014/main" id="{AA36C94F-15CB-40BC-A2BA-2123706268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72" y="1679"/>
              <a:ext cx="953" cy="208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688" name="Line 118">
              <a:extLst>
                <a:ext uri="{FF2B5EF4-FFF2-40B4-BE49-F238E27FC236}">
                  <a16:creationId xmlns:a16="http://schemas.microsoft.com/office/drawing/2014/main" id="{0D89A38D-655B-48E9-9E71-2CA66033F7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5" y="3267"/>
              <a:ext cx="3765" cy="4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689" name="Text Box 119">
              <a:extLst>
                <a:ext uri="{FF2B5EF4-FFF2-40B4-BE49-F238E27FC236}">
                  <a16:creationId xmlns:a16="http://schemas.microsoft.com/office/drawing/2014/main" id="{34C93699-85FD-4EA4-92AC-598E9B817D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445610">
              <a:off x="2406" y="3557"/>
              <a:ext cx="2361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>
                  <a:latin typeface="Calibri" panose="020F0502020204030204" pitchFamily="34" charset="0"/>
                  <a:cs typeface="Arial" panose="020B0604020202020204" pitchFamily="34" charset="0"/>
                </a:rPr>
                <a:t>High inter-session variability</a:t>
              </a:r>
              <a:endParaRPr lang="cs-CZ" altLang="en-US" sz="1400" b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1690" name="Text Box 123">
              <a:extLst>
                <a:ext uri="{FF2B5EF4-FFF2-40B4-BE49-F238E27FC236}">
                  <a16:creationId xmlns:a16="http://schemas.microsoft.com/office/drawing/2014/main" id="{22C510EF-CB94-4E39-87AE-DB8D1E5CBC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9" y="2362"/>
              <a:ext cx="589" cy="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0">
                  <a:solidFill>
                    <a:srgbClr val="BBE0E3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UBM</a:t>
              </a:r>
              <a:endParaRPr lang="cs-CZ" altLang="en-US" sz="2000" b="0">
                <a:solidFill>
                  <a:srgbClr val="BBE0E3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1691" name="Text Box 125">
              <a:extLst>
                <a:ext uri="{FF2B5EF4-FFF2-40B4-BE49-F238E27FC236}">
                  <a16:creationId xmlns:a16="http://schemas.microsoft.com/office/drawing/2014/main" id="{6DB1A47C-6AB1-4A33-838D-CC1C5DA03A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0" y="1208"/>
              <a:ext cx="1587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200" b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1692" name="Text Box 100">
              <a:extLst>
                <a:ext uri="{FF2B5EF4-FFF2-40B4-BE49-F238E27FC236}">
                  <a16:creationId xmlns:a16="http://schemas.microsoft.com/office/drawing/2014/main" id="{B215143A-89BB-4633-9A0A-C263F955B2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862358">
              <a:off x="-123" y="2736"/>
              <a:ext cx="1996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>
                  <a:latin typeface="Calibri" panose="020F0502020204030204" pitchFamily="34" charset="0"/>
                  <a:cs typeface="Arial" panose="020B0604020202020204" pitchFamily="34" charset="0"/>
                </a:rPr>
                <a:t>High speaker variability</a:t>
              </a:r>
              <a:endParaRPr lang="cs-CZ" altLang="en-US" sz="1400" b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1670" name="AutoShape 319">
            <a:extLst>
              <a:ext uri="{FF2B5EF4-FFF2-40B4-BE49-F238E27FC236}">
                <a16:creationId xmlns:a16="http://schemas.microsoft.com/office/drawing/2014/main" id="{93534BE4-3B3F-4491-B37F-72B5A6C20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819400"/>
            <a:ext cx="1905000" cy="381000"/>
          </a:xfrm>
          <a:prstGeom prst="wedgeRectCallout">
            <a:avLst>
              <a:gd name="adj1" fmla="val -80833"/>
              <a:gd name="adj2" fmla="val 6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Speaker factors</a:t>
            </a:r>
            <a:endParaRPr lang="cs-CZ" altLang="en-US" sz="1800" b="0">
              <a:latin typeface="Arial" panose="020B0604020202020204" pitchFamily="34" charset="0"/>
            </a:endParaRPr>
          </a:p>
        </p:txBody>
      </p:sp>
      <p:sp>
        <p:nvSpPr>
          <p:cNvPr id="241671" name="AutoShape 320">
            <a:extLst>
              <a:ext uri="{FF2B5EF4-FFF2-40B4-BE49-F238E27FC236}">
                <a16:creationId xmlns:a16="http://schemas.microsoft.com/office/drawing/2014/main" id="{BBC0BE69-8F59-4B05-8EAE-300FCCB1D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581400"/>
            <a:ext cx="1447800" cy="381000"/>
          </a:xfrm>
          <a:prstGeom prst="wedgeRectCallout">
            <a:avLst>
              <a:gd name="adj1" fmla="val 88926"/>
              <a:gd name="adj2" fmla="val -8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Eigenvoices</a:t>
            </a:r>
            <a:endParaRPr lang="cs-CZ" altLang="en-US" sz="1800" b="0">
              <a:latin typeface="Arial" panose="020B0604020202020204" pitchFamily="34" charset="0"/>
            </a:endParaRPr>
          </a:p>
        </p:txBody>
      </p:sp>
      <p:sp>
        <p:nvSpPr>
          <p:cNvPr id="241672" name="Rectangle 325">
            <a:extLst>
              <a:ext uri="{FF2B5EF4-FFF2-40B4-BE49-F238E27FC236}">
                <a16:creationId xmlns:a16="http://schemas.microsoft.com/office/drawing/2014/main" id="{8A9A1C29-374E-4D48-88B2-8AD633653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810000"/>
            <a:ext cx="3886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000" b="0"/>
              <a:t>Speaker represented by low dimensional vector </a:t>
            </a:r>
            <a:r>
              <a:rPr lang="en-US" altLang="en-US" sz="2400">
                <a:latin typeface="Times New Roman" panose="02020603050405020304" pitchFamily="18" charset="0"/>
              </a:rPr>
              <a:t>y</a:t>
            </a:r>
            <a:r>
              <a:rPr lang="en-US" altLang="en-US" sz="2000" b="0" baseline="-25000"/>
              <a:t>s</a:t>
            </a:r>
            <a:endParaRPr lang="en-US" altLang="en-US" sz="2000" b="0"/>
          </a:p>
          <a:p>
            <a:pPr eaLnBrk="1" hangingPunct="1">
              <a:lnSpc>
                <a:spcPct val="90000"/>
              </a:lnSpc>
            </a:pPr>
            <a:r>
              <a:rPr lang="en-US" altLang="en-US" sz="2000" b="0">
                <a:solidFill>
                  <a:srgbClr val="C0C0C0"/>
                </a:solidFill>
              </a:rPr>
              <a:t>Similar to eigenvoice adaptation in ASR, but for speaker ID it is effective only together with eigenchannels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0">
                <a:solidFill>
                  <a:srgbClr val="C0C0C0"/>
                </a:solidFill>
              </a:rPr>
              <a:t>Inspiration for Povey’s Subspace GMM for LVCSR</a:t>
            </a:r>
          </a:p>
        </p:txBody>
      </p:sp>
      <p:pic>
        <p:nvPicPr>
          <p:cNvPr id="241673" name="Picture 327">
            <a:extLst>
              <a:ext uri="{FF2B5EF4-FFF2-40B4-BE49-F238E27FC236}">
                <a16:creationId xmlns:a16="http://schemas.microsoft.com/office/drawing/2014/main" id="{9B9EFB33-29E4-405A-8F8C-0DFCDBDCB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1663700"/>
            <a:ext cx="26035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Footer Placeholder 3">
            <a:extLst>
              <a:ext uri="{FF2B5EF4-FFF2-40B4-BE49-F238E27FC236}">
                <a16:creationId xmlns:a16="http://schemas.microsoft.com/office/drawing/2014/main" id="{6B59BE43-5DEC-4D78-8A22-C8896022FB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buNone/>
              <a:defRPr/>
            </a:pPr>
            <a:r>
              <a:rPr lang="en-US" dirty="0"/>
              <a:t>Speaker Recognition	</a:t>
            </a:r>
          </a:p>
        </p:txBody>
      </p:sp>
      <p:sp>
        <p:nvSpPr>
          <p:cNvPr id="241675" name="Slide Number Placeholder 4">
            <a:extLst>
              <a:ext uri="{FF2B5EF4-FFF2-40B4-BE49-F238E27FC236}">
                <a16:creationId xmlns:a16="http://schemas.microsoft.com/office/drawing/2014/main" id="{8849EAED-6EA9-413A-B447-BC8F2242BD3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6D5A249D-8A1A-40EF-BAEE-D81CF3A3E25A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21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Title 1">
            <a:extLst>
              <a:ext uri="{FF2B5EF4-FFF2-40B4-BE49-F238E27FC236}">
                <a16:creationId xmlns:a16="http://schemas.microsoft.com/office/drawing/2014/main" id="{361D4F4B-D572-4992-B59C-0FA15972B0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Towards Joint Factor Analysis (continued)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2C498-C5A4-4636-9337-D489B0BAAD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buNone/>
              <a:defRPr/>
            </a:pPr>
            <a:r>
              <a:rPr lang="en-US" dirty="0"/>
              <a:t>Speaker Recognition	</a:t>
            </a:r>
          </a:p>
        </p:txBody>
      </p:sp>
      <p:sp>
        <p:nvSpPr>
          <p:cNvPr id="242692" name="Slide Number Placeholder 4">
            <a:extLst>
              <a:ext uri="{FF2B5EF4-FFF2-40B4-BE49-F238E27FC236}">
                <a16:creationId xmlns:a16="http://schemas.microsoft.com/office/drawing/2014/main" id="{36A77C57-0D7C-459D-8C50-DC08286E772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44FB48C4-3731-44E4-9A6E-D75C755BF85A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22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6" name="Rectangle 55">
            <a:extLst>
              <a:ext uri="{FF2B5EF4-FFF2-40B4-BE49-F238E27FC236}">
                <a16:creationId xmlns:a16="http://schemas.microsoft.com/office/drawing/2014/main" id="{839D021F-81B9-49F4-A225-B13FE8FE8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16150"/>
            <a:ext cx="8229600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b="0" kern="0" dirty="0">
                <a:solidFill>
                  <a:srgbClr val="000000"/>
                </a:solidFill>
                <a:latin typeface="Tahoma"/>
              </a:rPr>
              <a:t>Speaker verification: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b="0" kern="0" dirty="0">
                <a:solidFill>
                  <a:srgbClr val="000000"/>
                </a:solidFill>
                <a:latin typeface="Tahoma"/>
              </a:rPr>
              <a:t>both speaker factors 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</a:rPr>
              <a:t>y</a:t>
            </a:r>
            <a:r>
              <a:rPr lang="en-US" sz="2000" b="0" kern="0" dirty="0">
                <a:solidFill>
                  <a:srgbClr val="000000"/>
                </a:solidFill>
                <a:latin typeface="Tahoma"/>
              </a:rPr>
              <a:t> and channel factors 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US" sz="2000" b="0" kern="0" dirty="0">
                <a:solidFill>
                  <a:srgbClr val="000000"/>
                </a:solidFill>
                <a:latin typeface="Tahoma"/>
              </a:rPr>
              <a:t> are estimated on enrollment data.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b="0" kern="0" dirty="0">
                <a:solidFill>
                  <a:srgbClr val="000000"/>
                </a:solidFill>
                <a:latin typeface="Tahoma"/>
              </a:rPr>
              <a:t>only channel factors 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US" sz="2000" b="0" kern="0" dirty="0">
                <a:solidFill>
                  <a:srgbClr val="000000"/>
                </a:solidFill>
                <a:latin typeface="Tahoma"/>
              </a:rPr>
              <a:t> are updated for test data to adapt speaker model to test channel condition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b="0" kern="0" dirty="0">
                <a:solidFill>
                  <a:srgbClr val="000000"/>
                </a:solidFill>
                <a:latin typeface="Tahoma"/>
              </a:rPr>
              <a:t>Model parameters </a:t>
            </a:r>
            <a:r>
              <a:rPr lang="en-US" b="0" kern="0" dirty="0">
                <a:solidFill>
                  <a:srgbClr val="000000"/>
                </a:solidFill>
                <a:latin typeface="Times New Roman" pitchFamily="18" charset="0"/>
              </a:rPr>
              <a:t>{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</a:rPr>
              <a:t>m</a:t>
            </a:r>
            <a:r>
              <a:rPr lang="en-US" b="0" kern="0" dirty="0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</a:rPr>
              <a:t> V</a:t>
            </a:r>
            <a:r>
              <a:rPr lang="en-US" b="0" kern="0" dirty="0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</a:rPr>
              <a:t> U</a:t>
            </a:r>
            <a:r>
              <a:rPr lang="en-US" b="0" kern="0" dirty="0">
                <a:solidFill>
                  <a:srgbClr val="000000"/>
                </a:solidFill>
                <a:latin typeface="Times New Roman" pitchFamily="18" charset="0"/>
              </a:rPr>
              <a:t>}</a:t>
            </a:r>
            <a:r>
              <a:rPr lang="en-US" b="0" kern="0" dirty="0">
                <a:solidFill>
                  <a:srgbClr val="000000"/>
                </a:solidFill>
                <a:latin typeface="Tahoma"/>
              </a:rPr>
              <a:t> are estimated on recordings of many speakers each recorded in several sessions: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b="0" kern="0" dirty="0">
                <a:solidFill>
                  <a:srgbClr val="000000"/>
                </a:solidFill>
                <a:latin typeface="Tahoma"/>
              </a:rPr>
              <a:t>parameters </a:t>
            </a:r>
            <a:r>
              <a:rPr lang="en-US" b="0" kern="0" dirty="0">
                <a:solidFill>
                  <a:srgbClr val="000000"/>
                </a:solidFill>
                <a:latin typeface="Times New Roman" pitchFamily="18" charset="0"/>
              </a:rPr>
              <a:t>{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</a:rPr>
              <a:t>m</a:t>
            </a:r>
            <a:r>
              <a:rPr lang="en-US" b="0" kern="0" dirty="0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</a:rPr>
              <a:t> V</a:t>
            </a:r>
            <a:r>
              <a:rPr lang="en-US" b="0" kern="0" dirty="0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</a:rPr>
              <a:t> U</a:t>
            </a:r>
            <a:r>
              <a:rPr lang="en-US" b="0" kern="0" dirty="0">
                <a:solidFill>
                  <a:srgbClr val="000000"/>
                </a:solidFill>
                <a:latin typeface="Times New Roman" pitchFamily="18" charset="0"/>
              </a:rPr>
              <a:t>}</a:t>
            </a:r>
            <a:r>
              <a:rPr lang="en-US" sz="2000" b="0" kern="0" dirty="0">
                <a:solidFill>
                  <a:srgbClr val="000000"/>
                </a:solidFill>
                <a:latin typeface="Tahoma"/>
              </a:rPr>
              <a:t> and speaker/channel factors 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</a:rPr>
              <a:t>y</a:t>
            </a:r>
            <a:r>
              <a:rPr lang="en-US" sz="2000" b="0" kern="0" dirty="0">
                <a:solidFill>
                  <a:srgbClr val="000000"/>
                </a:solidFill>
                <a:latin typeface="Tahoma"/>
              </a:rPr>
              <a:t>, 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US" sz="2000" b="0" kern="0" dirty="0">
                <a:solidFill>
                  <a:srgbClr val="000000"/>
                </a:solidFill>
                <a:latin typeface="Tahoma"/>
              </a:rPr>
              <a:t> are iteratively re-estimated to maximize likelihood of training data</a:t>
            </a:r>
            <a:endParaRPr lang="en-US" sz="2000" kern="0" dirty="0">
              <a:solidFill>
                <a:srgbClr val="000000"/>
              </a:solidFill>
              <a:latin typeface="Tahoma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b="0" kern="0" dirty="0">
                <a:solidFill>
                  <a:srgbClr val="000000"/>
                </a:solidFill>
                <a:latin typeface="Tahoma"/>
              </a:rPr>
              <a:t>speaker factors</a:t>
            </a:r>
            <a:r>
              <a:rPr lang="en-US" sz="2000" kern="0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</a:rPr>
              <a:t>y</a:t>
            </a:r>
            <a:r>
              <a:rPr lang="en-US" sz="2000" kern="0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US" sz="2000" b="0" kern="0" dirty="0">
                <a:solidFill>
                  <a:srgbClr val="000000"/>
                </a:solidFill>
                <a:latin typeface="Tahoma"/>
              </a:rPr>
              <a:t>are constrained to be the same for all recordings of the same speaker; different channel factors</a:t>
            </a:r>
            <a:r>
              <a:rPr lang="en-US" sz="2000" kern="0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US" kern="0" dirty="0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US" sz="2000" kern="0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US" sz="2000" b="0" kern="0" dirty="0">
                <a:solidFill>
                  <a:srgbClr val="000000"/>
                </a:solidFill>
                <a:latin typeface="Tahoma"/>
              </a:rPr>
              <a:t>are estimated for each recording</a:t>
            </a:r>
          </a:p>
        </p:txBody>
      </p:sp>
      <p:pic>
        <p:nvPicPr>
          <p:cNvPr id="242694" name="Picture 24">
            <a:extLst>
              <a:ext uri="{FF2B5EF4-FFF2-40B4-BE49-F238E27FC236}">
                <a16:creationId xmlns:a16="http://schemas.microsoft.com/office/drawing/2014/main" id="{95EC1031-1A93-426F-BBD2-D2193112D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27100"/>
            <a:ext cx="4114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695" name="AutoShape 319">
            <a:extLst>
              <a:ext uri="{FF2B5EF4-FFF2-40B4-BE49-F238E27FC236}">
                <a16:creationId xmlns:a16="http://schemas.microsoft.com/office/drawing/2014/main" id="{41E98911-FCAF-4059-8382-F9325A091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8" y="1300163"/>
            <a:ext cx="1905000" cy="309562"/>
          </a:xfrm>
          <a:prstGeom prst="wedgeRectCallout">
            <a:avLst>
              <a:gd name="adj1" fmla="val 58500"/>
              <a:gd name="adj2" fmla="val -9982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Arial" panose="020B0604020202020204" pitchFamily="34" charset="0"/>
              </a:rPr>
              <a:t>Speaker supervector</a:t>
            </a:r>
            <a:endParaRPr lang="cs-CZ" altLang="en-US" sz="1200" b="0">
              <a:latin typeface="Arial" panose="020B0604020202020204" pitchFamily="34" charset="0"/>
            </a:endParaRPr>
          </a:p>
        </p:txBody>
      </p:sp>
      <p:sp>
        <p:nvSpPr>
          <p:cNvPr id="242696" name="AutoShape 319">
            <a:extLst>
              <a:ext uri="{FF2B5EF4-FFF2-40B4-BE49-F238E27FC236}">
                <a16:creationId xmlns:a16="http://schemas.microsoft.com/office/drawing/2014/main" id="{4D5BA8D7-587B-4B17-92BE-4BF84E523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113" y="1728788"/>
            <a:ext cx="2057400" cy="514350"/>
          </a:xfrm>
          <a:prstGeom prst="wedgeRectCallout">
            <a:avLst>
              <a:gd name="adj1" fmla="val 12944"/>
              <a:gd name="adj2" fmla="val -14250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Arial" panose="020B0604020202020204" pitchFamily="34" charset="0"/>
              </a:rPr>
              <a:t>Speaker dependent component</a:t>
            </a:r>
            <a:endParaRPr lang="cs-CZ" altLang="en-US" sz="1200" b="0">
              <a:latin typeface="Arial" panose="020B0604020202020204" pitchFamily="34" charset="0"/>
            </a:endParaRPr>
          </a:p>
        </p:txBody>
      </p:sp>
      <p:sp>
        <p:nvSpPr>
          <p:cNvPr id="242697" name="AutoShape 319">
            <a:extLst>
              <a:ext uri="{FF2B5EF4-FFF2-40B4-BE49-F238E27FC236}">
                <a16:creationId xmlns:a16="http://schemas.microsoft.com/office/drawing/2014/main" id="{1DEC314B-C785-4624-BF99-552EAC376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728788"/>
            <a:ext cx="2057400" cy="514350"/>
          </a:xfrm>
          <a:prstGeom prst="wedgeRectCallout">
            <a:avLst>
              <a:gd name="adj1" fmla="val 52454"/>
              <a:gd name="adj2" fmla="val -14990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Arial" panose="020B0604020202020204" pitchFamily="34" charset="0"/>
              </a:rPr>
              <a:t>Speaker independent component</a:t>
            </a:r>
            <a:endParaRPr lang="cs-CZ" altLang="en-US" sz="1200" b="0">
              <a:latin typeface="Arial" panose="020B0604020202020204" pitchFamily="34" charset="0"/>
            </a:endParaRPr>
          </a:p>
        </p:txBody>
      </p:sp>
      <p:sp>
        <p:nvSpPr>
          <p:cNvPr id="242698" name="AutoShape 319">
            <a:extLst>
              <a:ext uri="{FF2B5EF4-FFF2-40B4-BE49-F238E27FC236}">
                <a16:creationId xmlns:a16="http://schemas.microsoft.com/office/drawing/2014/main" id="{BCDB42B0-9FA2-4A84-926E-405DD70EE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9950" y="1727200"/>
            <a:ext cx="2057400" cy="514350"/>
          </a:xfrm>
          <a:prstGeom prst="wedgeRectCallout">
            <a:avLst>
              <a:gd name="adj1" fmla="val -53722"/>
              <a:gd name="adj2" fmla="val -15484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Arial" panose="020B0604020202020204" pitchFamily="34" charset="0"/>
              </a:rPr>
              <a:t>Channel dependent component</a:t>
            </a:r>
            <a:endParaRPr lang="cs-CZ" altLang="en-US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>
            <a:extLst>
              <a:ext uri="{FF2B5EF4-FFF2-40B4-BE49-F238E27FC236}">
                <a16:creationId xmlns:a16="http://schemas.microsoft.com/office/drawing/2014/main" id="{64C68292-FE14-4429-A4BB-FE2C14AAA2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Joint Factor Analysis</a:t>
            </a:r>
            <a:endParaRPr lang="cs-CZ" altLang="en-US"/>
          </a:p>
        </p:txBody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3371F2BE-2368-4857-8065-420AFD8ADC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12213" cy="57118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/>
              <a:t>So far we have limited the number of free parameters by forcing speaker model parameters </a:t>
            </a:r>
            <a:r>
              <a:rPr lang="el-GR" altLang="en-US" sz="2400" b="1">
                <a:solidFill>
                  <a:schemeClr val="tx1"/>
                </a:solidFill>
                <a:latin typeface="Times New Roman" panose="02020603050405020304" pitchFamily="18" charset="0"/>
              </a:rPr>
              <a:t>μ</a:t>
            </a:r>
            <a:r>
              <a:rPr lang="en-US" altLang="en-US" sz="2000">
                <a:solidFill>
                  <a:schemeClr val="tx1"/>
                </a:solidFill>
              </a:rPr>
              <a:t> to live in subspace defined by </a:t>
            </a:r>
            <a:r>
              <a:rPr lang="en-US" altLang="en-US" sz="2400" b="1">
                <a:solidFill>
                  <a:schemeClr val="tx1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2000">
                <a:solidFill>
                  <a:schemeClr val="tx1"/>
                </a:solidFill>
              </a:rPr>
              <a:t> and </a:t>
            </a:r>
            <a:r>
              <a:rPr lang="en-US" altLang="en-US" sz="2400" b="1">
                <a:solidFill>
                  <a:schemeClr val="tx1"/>
                </a:solidFill>
                <a:latin typeface="Times New Roman" panose="02020603050405020304" pitchFamily="18" charset="0"/>
              </a:rPr>
              <a:t>U</a:t>
            </a:r>
            <a:r>
              <a:rPr lang="en-US" altLang="en-US" sz="2000"/>
              <a:t>.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solidFill>
                  <a:schemeClr val="tx1"/>
                </a:solidFill>
              </a:rPr>
              <a:t>Now, we move to </a:t>
            </a:r>
            <a:r>
              <a:rPr lang="en-US" altLang="en-US" sz="2000">
                <a:solidFill>
                  <a:schemeClr val="accent2"/>
                </a:solidFill>
              </a:rPr>
              <a:t>fully probabilistic model</a:t>
            </a:r>
            <a:r>
              <a:rPr lang="en-US" altLang="en-US" sz="2000">
                <a:solidFill>
                  <a:schemeClr val="tx1"/>
                </a:solidFill>
              </a:rPr>
              <a:t> describing  distribution of </a:t>
            </a:r>
            <a:r>
              <a:rPr lang="el-GR" altLang="en-US" sz="2400" b="1">
                <a:solidFill>
                  <a:schemeClr val="tx1"/>
                </a:solidFill>
                <a:latin typeface="Times New Roman" panose="02020603050405020304" pitchFamily="18" charset="0"/>
              </a:rPr>
              <a:t>μ</a:t>
            </a:r>
            <a:r>
              <a:rPr lang="en-US" altLang="en-US" sz="2000">
                <a:solidFill>
                  <a:schemeClr val="tx1"/>
                </a:solidFill>
              </a:rPr>
              <a:t> (in the subspace)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Let </a:t>
            </a: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y</a:t>
            </a:r>
            <a:r>
              <a:rPr lang="en-US" altLang="en-US" sz="2000">
                <a:solidFill>
                  <a:schemeClr val="accent2"/>
                </a:solidFill>
              </a:rPr>
              <a:t> and </a:t>
            </a: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2000"/>
              <a:t> be random vectors </a:t>
            </a:r>
            <a:r>
              <a:rPr lang="en-US" altLang="en-US" sz="2000">
                <a:solidFill>
                  <a:schemeClr val="accent2"/>
                </a:solidFill>
              </a:rPr>
              <a:t>with standard normal priors</a:t>
            </a:r>
            <a:r>
              <a:rPr lang="en-US" altLang="en-US" sz="2000"/>
              <a:t>. Then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/>
              <a:t>	is Gaussian distributed with mean </a:t>
            </a:r>
            <a:r>
              <a:rPr lang="en-US" altLang="en-US" sz="2400" b="1">
                <a:latin typeface="Times New Roman" panose="02020603050405020304" pitchFamily="18" charset="0"/>
              </a:rPr>
              <a:t>m</a:t>
            </a:r>
            <a:r>
              <a:rPr lang="en-US" altLang="en-US" sz="2000"/>
              <a:t> and </a:t>
            </a:r>
            <a:r>
              <a:rPr lang="en-US" altLang="en-US" sz="2400" b="1">
                <a:latin typeface="Times New Roman" panose="02020603050405020304" pitchFamily="18" charset="0"/>
              </a:rPr>
              <a:t>VV</a:t>
            </a:r>
            <a:r>
              <a:rPr lang="en-US" altLang="en-US" sz="2400" baseline="30000">
                <a:latin typeface="Times New Roman" panose="02020603050405020304" pitchFamily="18" charset="0"/>
              </a:rPr>
              <a:t>T</a:t>
            </a:r>
            <a:r>
              <a:rPr lang="en-US" altLang="en-US" sz="2000"/>
              <a:t> and </a:t>
            </a:r>
            <a:r>
              <a:rPr lang="en-US" altLang="en-US" sz="2400" b="1">
                <a:latin typeface="Times New Roman" panose="02020603050405020304" pitchFamily="18" charset="0"/>
              </a:rPr>
              <a:t>UU</a:t>
            </a:r>
            <a:r>
              <a:rPr lang="en-US" altLang="en-US" sz="2400" baseline="30000">
                <a:latin typeface="Times New Roman" panose="02020603050405020304" pitchFamily="18" charset="0"/>
              </a:rPr>
              <a:t>T</a:t>
            </a:r>
            <a:r>
              <a:rPr lang="en-US" altLang="en-US" sz="2000"/>
              <a:t> are covariance matrices describing across-speaker and within-speaker variability, respectively (i.e. </a:t>
            </a:r>
            <a:r>
              <a:rPr lang="en-US" altLang="en-US" sz="2000">
                <a:solidFill>
                  <a:schemeClr val="tx1"/>
                </a:solidFill>
              </a:rPr>
              <a:t>basis of</a:t>
            </a:r>
            <a:r>
              <a:rPr lang="en-US" altLang="en-US" sz="2000">
                <a:solidFill>
                  <a:schemeClr val="accent2"/>
                </a:solidFill>
              </a:rPr>
              <a:t> </a:t>
            </a: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2000">
                <a:solidFill>
                  <a:schemeClr val="accent2"/>
                </a:solidFill>
              </a:rPr>
              <a:t> and </a:t>
            </a:r>
            <a:r>
              <a:rPr lang="en-US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U</a:t>
            </a:r>
            <a:r>
              <a:rPr lang="en-US" altLang="en-US" sz="2000">
                <a:solidFill>
                  <a:schemeClr val="accent2"/>
                </a:solidFill>
              </a:rPr>
              <a:t> </a:t>
            </a:r>
            <a:r>
              <a:rPr lang="en-US" altLang="en-US" sz="2000">
                <a:solidFill>
                  <a:schemeClr val="tx1"/>
                </a:solidFill>
              </a:rPr>
              <a:t>now also</a:t>
            </a:r>
            <a:r>
              <a:rPr lang="en-US" altLang="en-US" sz="2000">
                <a:solidFill>
                  <a:schemeClr val="accent2"/>
                </a:solidFill>
              </a:rPr>
              <a:t> describe amounts of speaker and channel variability</a:t>
            </a:r>
            <a:r>
              <a:rPr lang="en-US" altLang="en-US" sz="2000"/>
              <a:t> in their directions).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To allow </a:t>
            </a:r>
            <a:r>
              <a:rPr lang="el-GR" altLang="en-US" sz="2400" b="1">
                <a:solidFill>
                  <a:schemeClr val="tx1"/>
                </a:solidFill>
                <a:latin typeface="Times New Roman" panose="02020603050405020304" pitchFamily="18" charset="0"/>
              </a:rPr>
              <a:t>μ</a:t>
            </a:r>
            <a:r>
              <a:rPr lang="en-US" altLang="en-US" sz="2000">
                <a:solidFill>
                  <a:schemeClr val="tx1"/>
                </a:solidFill>
              </a:rPr>
              <a:t> to live outside of the subspace defined by </a:t>
            </a:r>
            <a:r>
              <a:rPr lang="en-US" altLang="en-US" sz="2400" b="1">
                <a:solidFill>
                  <a:schemeClr val="tx1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2000">
                <a:solidFill>
                  <a:schemeClr val="tx1"/>
                </a:solidFill>
              </a:rPr>
              <a:t> and </a:t>
            </a:r>
            <a:r>
              <a:rPr lang="en-US" altLang="en-US" sz="2400" b="1">
                <a:solidFill>
                  <a:schemeClr val="tx1"/>
                </a:solidFill>
                <a:latin typeface="Times New Roman" panose="02020603050405020304" pitchFamily="18" charset="0"/>
              </a:rPr>
              <a:t>U</a:t>
            </a:r>
            <a:r>
              <a:rPr lang="en-US" altLang="en-US" sz="2000">
                <a:solidFill>
                  <a:schemeClr val="tx1"/>
                </a:solidFill>
              </a:rPr>
              <a:t>, we can optionally add one more term: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80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	where </a:t>
            </a:r>
            <a:r>
              <a:rPr lang="en-US" altLang="en-US" sz="2400" b="1">
                <a:solidFill>
                  <a:schemeClr val="tx1"/>
                </a:solidFill>
                <a:latin typeface="Times New Roman" panose="02020603050405020304" pitchFamily="18" charset="0"/>
              </a:rPr>
              <a:t>z</a:t>
            </a:r>
            <a:r>
              <a:rPr lang="en-US" altLang="en-US" sz="2000">
                <a:solidFill>
                  <a:schemeClr val="tx1"/>
                </a:solidFill>
              </a:rPr>
              <a:t> is again normal distributed and </a:t>
            </a:r>
            <a:r>
              <a:rPr lang="en-US" altLang="en-US" sz="2000" b="1">
                <a:solidFill>
                  <a:schemeClr val="tx1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2000">
                <a:solidFill>
                  <a:schemeClr val="tx1"/>
                </a:solidFill>
              </a:rPr>
              <a:t> is diagonal matrix describing residual speaker variability in individual dimensions (i.e. we have applied factor analysis to model variability of speaker model parameters </a:t>
            </a:r>
            <a:r>
              <a:rPr lang="el-GR" altLang="en-US" sz="2400" b="1">
                <a:solidFill>
                  <a:schemeClr val="tx1"/>
                </a:solidFill>
                <a:latin typeface="Times New Roman" panose="02020603050405020304" pitchFamily="18" charset="0"/>
              </a:rPr>
              <a:t>μ</a:t>
            </a:r>
            <a:r>
              <a:rPr lang="en-US" altLang="en-US" sz="2000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243716" name="Rectangle 186">
            <a:extLst>
              <a:ext uri="{FF2B5EF4-FFF2-40B4-BE49-F238E27FC236}">
                <a16:creationId xmlns:a16="http://schemas.microsoft.com/office/drawing/2014/main" id="{19CD606F-9C0B-4614-8498-87F6960E0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6138863"/>
            <a:ext cx="79724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fr-CA" altLang="en-US" sz="1400" b="0" i="1"/>
              <a:t>P. Kenny et al.: </a:t>
            </a:r>
            <a:r>
              <a:rPr lang="en-US" altLang="en-US" sz="1400" b="0" i="1"/>
              <a:t>A Study of Inter-Speaker Variability in Speaker Verification </a:t>
            </a:r>
            <a:r>
              <a:rPr lang="fr-CA" altLang="en-US" sz="1400" b="0" i="1"/>
              <a:t>IEEE TASLP, July 2008.</a:t>
            </a:r>
            <a:endParaRPr lang="en-US" altLang="en-US" sz="1400" b="0" i="1"/>
          </a:p>
        </p:txBody>
      </p:sp>
      <p:pic>
        <p:nvPicPr>
          <p:cNvPr id="243717" name="Picture 188">
            <a:extLst>
              <a:ext uri="{FF2B5EF4-FFF2-40B4-BE49-F238E27FC236}">
                <a16:creationId xmlns:a16="http://schemas.microsoft.com/office/drawing/2014/main" id="{70A563D1-916B-4492-8498-65CB95DE9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706938"/>
            <a:ext cx="38862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18" name="Picture 188">
            <a:extLst>
              <a:ext uri="{FF2B5EF4-FFF2-40B4-BE49-F238E27FC236}">
                <a16:creationId xmlns:a16="http://schemas.microsoft.com/office/drawing/2014/main" id="{08977346-AE47-42EA-A6F9-8B166AEA1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30"/>
          <a:stretch>
            <a:fillRect/>
          </a:stretch>
        </p:blipFill>
        <p:spPr bwMode="auto">
          <a:xfrm>
            <a:off x="2835275" y="2362200"/>
            <a:ext cx="29559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94E5AF9A-347D-4445-ADA9-D9C8EFDFA1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buNone/>
              <a:defRPr/>
            </a:pPr>
            <a:r>
              <a:rPr lang="en-US" dirty="0"/>
              <a:t>Speaker Recognition	</a:t>
            </a:r>
          </a:p>
        </p:txBody>
      </p:sp>
      <p:sp>
        <p:nvSpPr>
          <p:cNvPr id="243720" name="Slide Number Placeholder 4">
            <a:extLst>
              <a:ext uri="{FF2B5EF4-FFF2-40B4-BE49-F238E27FC236}">
                <a16:creationId xmlns:a16="http://schemas.microsoft.com/office/drawing/2014/main" id="{EB85DE1E-0200-4221-8F5F-674497380F3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B6CA7A3A-FD2A-436D-8E14-20234F9855E5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23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E7F7D8-2C9D-4742-B877-AD601D8E7A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buNone/>
              <a:defRPr/>
            </a:pPr>
            <a:r>
              <a:rPr lang="en-US" dirty="0"/>
              <a:t>Speaker Recognition	</a:t>
            </a:r>
          </a:p>
        </p:txBody>
      </p:sp>
      <p:sp>
        <p:nvSpPr>
          <p:cNvPr id="245763" name="Slide Number Placeholder 4">
            <a:extLst>
              <a:ext uri="{FF2B5EF4-FFF2-40B4-BE49-F238E27FC236}">
                <a16:creationId xmlns:a16="http://schemas.microsoft.com/office/drawing/2014/main" id="{458D2A23-07FF-4AE3-98B6-A81D4A3EF06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566D6FB4-A5EC-40A0-B2B1-EFFE6DE3EA1F}" type="slidenum">
              <a:rPr lang="en-US" altLang="cs-CZ" sz="1400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24</a:t>
            </a:fld>
            <a:endParaRPr lang="en-US" altLang="cs-CZ" sz="1400">
              <a:solidFill>
                <a:srgbClr val="FFFFFF"/>
              </a:solidFill>
            </a:endParaRPr>
          </a:p>
        </p:txBody>
      </p:sp>
      <p:sp>
        <p:nvSpPr>
          <p:cNvPr id="245764" name="Rectangle 2">
            <a:extLst>
              <a:ext uri="{FF2B5EF4-FFF2-40B4-BE49-F238E27FC236}">
                <a16:creationId xmlns:a16="http://schemas.microsoft.com/office/drawing/2014/main" id="{B9193437-27E3-4F9A-ADD3-85B77A8BCC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Quiz</a:t>
            </a:r>
            <a:endParaRPr lang="cs-CZ" altLang="cs-CZ"/>
          </a:p>
        </p:txBody>
      </p:sp>
      <p:sp>
        <p:nvSpPr>
          <p:cNvPr id="245765" name="Rectangle 3">
            <a:extLst>
              <a:ext uri="{FF2B5EF4-FFF2-40B4-BE49-F238E27FC236}">
                <a16:creationId xmlns:a16="http://schemas.microsoft.com/office/drawing/2014/main" id="{1D1E3073-07A6-4DF6-8D76-C08A3A7528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765175"/>
            <a:ext cx="8351838" cy="5330825"/>
          </a:xfrm>
        </p:spPr>
        <p:txBody>
          <a:bodyPr/>
          <a:lstStyle/>
          <a:p>
            <a:pPr eaLnBrk="1" hangingPunct="1"/>
            <a:r>
              <a:rPr lang="en-US" altLang="cs-CZ"/>
              <a:t>Lets make a small quiz, for better imagination what is the channel effect </a:t>
            </a:r>
          </a:p>
          <a:p>
            <a:pPr eaLnBrk="1" hangingPunct="1"/>
            <a:r>
              <a:rPr lang="en-US" altLang="cs-CZ"/>
              <a:t>I chose different modality since it is easier to show it on – face recognition from picture</a:t>
            </a:r>
          </a:p>
          <a:p>
            <a:pPr eaLnBrk="1" hangingPunct="1"/>
            <a:r>
              <a:rPr lang="en-US" altLang="cs-CZ"/>
              <a:t>Speech quiz will come later in the talk</a:t>
            </a:r>
            <a:endParaRPr lang="cs-CZ" altLang="cs-CZ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3F8A6B43-BED1-4119-BB9A-4286EE6FFF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buNone/>
              <a:defRPr/>
            </a:pPr>
            <a:r>
              <a:rPr lang="en-US" dirty="0"/>
              <a:t>Speaker Recognition	</a:t>
            </a:r>
          </a:p>
        </p:txBody>
      </p:sp>
      <p:sp>
        <p:nvSpPr>
          <p:cNvPr id="246787" name="Slide Number Placeholder 4">
            <a:extLst>
              <a:ext uri="{FF2B5EF4-FFF2-40B4-BE49-F238E27FC236}">
                <a16:creationId xmlns:a16="http://schemas.microsoft.com/office/drawing/2014/main" id="{28098EA9-ADB7-4A05-A7A6-C3BA25AEA1E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82C3F64B-369F-45D7-AEF8-3069CD8B7C3E}" type="slidenum">
              <a:rPr lang="en-US" altLang="cs-CZ" sz="1400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25</a:t>
            </a:fld>
            <a:endParaRPr lang="en-US" altLang="cs-CZ" sz="1400">
              <a:solidFill>
                <a:srgbClr val="FFFFFF"/>
              </a:solidFill>
            </a:endParaRPr>
          </a:p>
        </p:txBody>
      </p:sp>
      <p:sp>
        <p:nvSpPr>
          <p:cNvPr id="246788" name="Rectangle 2">
            <a:extLst>
              <a:ext uri="{FF2B5EF4-FFF2-40B4-BE49-F238E27FC236}">
                <a16:creationId xmlns:a16="http://schemas.microsoft.com/office/drawing/2014/main" id="{DC113D83-E9AA-413D-925D-D0E9CB2767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Quiz - Is this a same person?</a:t>
            </a:r>
            <a:endParaRPr lang="cs-CZ" altLang="cs-CZ" b="1">
              <a:solidFill>
                <a:schemeClr val="tx1"/>
              </a:solidFill>
            </a:endParaRPr>
          </a:p>
        </p:txBody>
      </p:sp>
      <p:pic>
        <p:nvPicPr>
          <p:cNvPr id="246789" name="Picture 41" descr="1-emily">
            <a:extLst>
              <a:ext uri="{FF2B5EF4-FFF2-40B4-BE49-F238E27FC236}">
                <a16:creationId xmlns:a16="http://schemas.microsoft.com/office/drawing/2014/main" id="{97DADBCE-3196-4710-B977-5DF881A78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1628775"/>
            <a:ext cx="28289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790" name="Picture 42" descr="1-kate">
            <a:extLst>
              <a:ext uri="{FF2B5EF4-FFF2-40B4-BE49-F238E27FC236}">
                <a16:creationId xmlns:a16="http://schemas.microsoft.com/office/drawing/2014/main" id="{AE7AAF2B-E5AA-41B8-AC65-C207F2929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1628775"/>
            <a:ext cx="28289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791" name="Text Box 43">
            <a:extLst>
              <a:ext uri="{FF2B5EF4-FFF2-40B4-BE49-F238E27FC236}">
                <a16:creationId xmlns:a16="http://schemas.microsoft.com/office/drawing/2014/main" id="{35E98AF5-0F4E-49B9-B7D9-7B4C547F9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3" y="836613"/>
            <a:ext cx="3811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2400" b="0">
                <a:latin typeface="Arial" panose="020B0604020202020204" pitchFamily="34" charset="0"/>
              </a:rPr>
              <a:t>Is this a same person?</a:t>
            </a:r>
            <a:endParaRPr lang="cs-CZ" altLang="cs-CZ" sz="2400" b="0">
              <a:latin typeface="Arial" panose="020B0604020202020204" pitchFamily="34" charset="0"/>
            </a:endParaRPr>
          </a:p>
        </p:txBody>
      </p:sp>
      <p:sp>
        <p:nvSpPr>
          <p:cNvPr id="297004" name="Text Box 44">
            <a:extLst>
              <a:ext uri="{FF2B5EF4-FFF2-40B4-BE49-F238E27FC236}">
                <a16:creationId xmlns:a16="http://schemas.microsoft.com/office/drawing/2014/main" id="{114E2813-897F-450B-87F7-AD03F8CDA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5516563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 sz="2400" b="0">
                <a:latin typeface="Arial" panose="020B0604020202020204" pitchFamily="34" charset="0"/>
              </a:rPr>
              <a:t>Emily</a:t>
            </a:r>
            <a:endParaRPr lang="cs-CZ" altLang="cs-CZ" sz="2400" b="0">
              <a:latin typeface="Arial" panose="020B0604020202020204" pitchFamily="34" charset="0"/>
            </a:endParaRPr>
          </a:p>
        </p:txBody>
      </p:sp>
      <p:sp>
        <p:nvSpPr>
          <p:cNvPr id="297005" name="Text Box 45">
            <a:extLst>
              <a:ext uri="{FF2B5EF4-FFF2-40B4-BE49-F238E27FC236}">
                <a16:creationId xmlns:a16="http://schemas.microsoft.com/office/drawing/2014/main" id="{E1D72C59-6EB2-465A-919B-2E5C36FEF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6150" y="5516563"/>
            <a:ext cx="846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 sz="2400" b="0">
                <a:latin typeface="Arial" panose="020B0604020202020204" pitchFamily="34" charset="0"/>
              </a:rPr>
              <a:t>Kate</a:t>
            </a:r>
            <a:endParaRPr lang="cs-CZ" altLang="cs-CZ" sz="2400" b="0">
              <a:latin typeface="Arial" panose="020B0604020202020204" pitchFamily="34" charset="0"/>
            </a:endParaRPr>
          </a:p>
        </p:txBody>
      </p:sp>
      <p:sp>
        <p:nvSpPr>
          <p:cNvPr id="297006" name="Text Box 46">
            <a:extLst>
              <a:ext uri="{FF2B5EF4-FFF2-40B4-BE49-F238E27FC236}">
                <a16:creationId xmlns:a16="http://schemas.microsoft.com/office/drawing/2014/main" id="{2E562882-6C97-444B-83D3-2C7F746A0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092825"/>
            <a:ext cx="43910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000" b="0">
                <a:latin typeface="Arial" panose="020B0604020202020204" pitchFamily="34" charset="0"/>
              </a:rPr>
              <a:t>http://ngm.nationalgeographic.com/2012/01/twins/schoeller-photography#/5</a:t>
            </a:r>
            <a:endParaRPr lang="cs-CZ" altLang="cs-CZ" sz="1000" b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4" grpId="0"/>
      <p:bldP spid="297005" grpId="0"/>
      <p:bldP spid="29700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E5A9CC1-3763-415A-983E-B9AABE89E2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buNone/>
              <a:defRPr/>
            </a:pPr>
            <a:r>
              <a:rPr lang="en-US" dirty="0"/>
              <a:t>Speaker Recognition	</a:t>
            </a:r>
          </a:p>
        </p:txBody>
      </p:sp>
      <p:sp>
        <p:nvSpPr>
          <p:cNvPr id="247811" name="Slide Number Placeholder 4">
            <a:extLst>
              <a:ext uri="{FF2B5EF4-FFF2-40B4-BE49-F238E27FC236}">
                <a16:creationId xmlns:a16="http://schemas.microsoft.com/office/drawing/2014/main" id="{33A1861A-A9A3-4C0D-A86F-A367B1A5ECE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B13C724B-9C13-4F70-928A-FA0345365289}" type="slidenum">
              <a:rPr lang="en-US" altLang="cs-CZ" sz="1400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26</a:t>
            </a:fld>
            <a:endParaRPr lang="en-US" altLang="cs-CZ" sz="1400">
              <a:solidFill>
                <a:srgbClr val="FFFFFF"/>
              </a:solidFill>
            </a:endParaRPr>
          </a:p>
        </p:txBody>
      </p:sp>
      <p:pic>
        <p:nvPicPr>
          <p:cNvPr id="247812" name="Picture 10" descr="2-ramon_bw">
            <a:extLst>
              <a:ext uri="{FF2B5EF4-FFF2-40B4-BE49-F238E27FC236}">
                <a16:creationId xmlns:a16="http://schemas.microsoft.com/office/drawing/2014/main" id="{E4FF5AF9-D988-4B23-903C-E515D9CC7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628775"/>
            <a:ext cx="28289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813" name="Picture 9" descr="2-eurides">
            <a:extLst>
              <a:ext uri="{FF2B5EF4-FFF2-40B4-BE49-F238E27FC236}">
                <a16:creationId xmlns:a16="http://schemas.microsoft.com/office/drawing/2014/main" id="{7926B17C-13F2-474A-9B4E-D88E0366B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628775"/>
            <a:ext cx="28289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7814" name="Rectangle 2">
            <a:extLst>
              <a:ext uri="{FF2B5EF4-FFF2-40B4-BE49-F238E27FC236}">
                <a16:creationId xmlns:a16="http://schemas.microsoft.com/office/drawing/2014/main" id="{F70FB89F-2A40-463D-8BDF-D999A20E20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Quiz - Is this a same person?</a:t>
            </a:r>
            <a:endParaRPr lang="cs-CZ" altLang="cs-CZ"/>
          </a:p>
        </p:txBody>
      </p:sp>
      <p:sp>
        <p:nvSpPr>
          <p:cNvPr id="247815" name="Text Box 5">
            <a:extLst>
              <a:ext uri="{FF2B5EF4-FFF2-40B4-BE49-F238E27FC236}">
                <a16:creationId xmlns:a16="http://schemas.microsoft.com/office/drawing/2014/main" id="{1153BDE0-E5C1-4A77-87DA-6DA9057D4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3" y="836613"/>
            <a:ext cx="68453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2400" b="0">
                <a:latin typeface="Arial" panose="020B0604020202020204" pitchFamily="34" charset="0"/>
              </a:rPr>
              <a:t>Lets add one dimensional “channel” effect.</a:t>
            </a:r>
            <a:endParaRPr lang="cs-CZ" altLang="cs-CZ" sz="2400" b="0">
              <a:latin typeface="Arial" panose="020B0604020202020204" pitchFamily="34" charset="0"/>
            </a:endParaRPr>
          </a:p>
        </p:txBody>
      </p:sp>
      <p:sp>
        <p:nvSpPr>
          <p:cNvPr id="362502" name="Text Box 6">
            <a:extLst>
              <a:ext uri="{FF2B5EF4-FFF2-40B4-BE49-F238E27FC236}">
                <a16:creationId xmlns:a16="http://schemas.microsoft.com/office/drawing/2014/main" id="{64C2DB1E-F200-4C66-8241-B60F89BDD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838" y="5516563"/>
            <a:ext cx="1301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 sz="2400" b="0">
                <a:latin typeface="Arial" panose="020B0604020202020204" pitchFamily="34" charset="0"/>
              </a:rPr>
              <a:t>Eurides</a:t>
            </a:r>
            <a:endParaRPr lang="cs-CZ" altLang="cs-CZ" sz="2400" b="0">
              <a:latin typeface="Arial" panose="020B0604020202020204" pitchFamily="34" charset="0"/>
            </a:endParaRPr>
          </a:p>
        </p:txBody>
      </p:sp>
      <p:sp>
        <p:nvSpPr>
          <p:cNvPr id="362503" name="Text Box 7">
            <a:extLst>
              <a:ext uri="{FF2B5EF4-FFF2-40B4-BE49-F238E27FC236}">
                <a16:creationId xmlns:a16="http://schemas.microsoft.com/office/drawing/2014/main" id="{4A1564F0-13FD-47BE-9BBD-3E6F567AA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0" y="5516563"/>
            <a:ext cx="1217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 sz="2400" b="0">
                <a:latin typeface="Arial" panose="020B0604020202020204" pitchFamily="34" charset="0"/>
              </a:rPr>
              <a:t>Ramon</a:t>
            </a:r>
            <a:endParaRPr lang="cs-CZ" altLang="cs-CZ" sz="2400" b="0">
              <a:latin typeface="Arial" panose="020B0604020202020204" pitchFamily="34" charset="0"/>
            </a:endParaRPr>
          </a:p>
        </p:txBody>
      </p:sp>
      <p:sp>
        <p:nvSpPr>
          <p:cNvPr id="362504" name="Text Box 8">
            <a:extLst>
              <a:ext uri="{FF2B5EF4-FFF2-40B4-BE49-F238E27FC236}">
                <a16:creationId xmlns:a16="http://schemas.microsoft.com/office/drawing/2014/main" id="{6220D605-C4F6-434E-9BA3-2FF82DDE2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092825"/>
            <a:ext cx="43910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000" b="0">
                <a:latin typeface="Arial" panose="020B0604020202020204" pitchFamily="34" charset="0"/>
              </a:rPr>
              <a:t>http://ngm.nationalgeographic.com/2012/01/twins/schoeller-photography#/3</a:t>
            </a:r>
            <a:endParaRPr lang="cs-CZ" altLang="cs-CZ" sz="1000" b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02" grpId="0"/>
      <p:bldP spid="362503" grpId="0"/>
      <p:bldP spid="36250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5C9DAA2-FBFF-4C54-B3D4-7ED9C75E39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buNone/>
              <a:defRPr/>
            </a:pPr>
            <a:r>
              <a:rPr lang="en-US" dirty="0"/>
              <a:t>Speaker Recognition	</a:t>
            </a:r>
          </a:p>
        </p:txBody>
      </p:sp>
      <p:sp>
        <p:nvSpPr>
          <p:cNvPr id="248835" name="Slide Number Placeholder 4">
            <a:extLst>
              <a:ext uri="{FF2B5EF4-FFF2-40B4-BE49-F238E27FC236}">
                <a16:creationId xmlns:a16="http://schemas.microsoft.com/office/drawing/2014/main" id="{1AC79454-924B-4D08-8666-915C8E16505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512BFB6A-ABB7-4839-A11F-AFD80CE92312}" type="slidenum">
              <a:rPr lang="en-US" altLang="cs-CZ" sz="1400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27</a:t>
            </a:fld>
            <a:endParaRPr lang="en-US" altLang="cs-CZ" sz="1400">
              <a:solidFill>
                <a:srgbClr val="FFFFFF"/>
              </a:solidFill>
            </a:endParaRPr>
          </a:p>
        </p:txBody>
      </p:sp>
      <p:sp>
        <p:nvSpPr>
          <p:cNvPr id="248836" name="Rectangle 2">
            <a:extLst>
              <a:ext uri="{FF2B5EF4-FFF2-40B4-BE49-F238E27FC236}">
                <a16:creationId xmlns:a16="http://schemas.microsoft.com/office/drawing/2014/main" id="{1528D864-FD0B-450F-98EC-D1A2F15388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Quiz - Is this a same person?</a:t>
            </a:r>
            <a:endParaRPr lang="cs-CZ" altLang="cs-CZ"/>
          </a:p>
        </p:txBody>
      </p:sp>
      <p:sp>
        <p:nvSpPr>
          <p:cNvPr id="248837" name="Text Box 5">
            <a:extLst>
              <a:ext uri="{FF2B5EF4-FFF2-40B4-BE49-F238E27FC236}">
                <a16:creationId xmlns:a16="http://schemas.microsoft.com/office/drawing/2014/main" id="{C8AA4867-592E-446A-9388-A4817FBD9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3" y="836613"/>
            <a:ext cx="3000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2400" b="0">
                <a:latin typeface="Arial" panose="020B0604020202020204" pitchFamily="34" charset="0"/>
              </a:rPr>
              <a:t>Lets make it real.</a:t>
            </a:r>
            <a:endParaRPr lang="cs-CZ" altLang="cs-CZ" sz="2400" b="0">
              <a:latin typeface="Arial" panose="020B0604020202020204" pitchFamily="34" charset="0"/>
            </a:endParaRPr>
          </a:p>
        </p:txBody>
      </p:sp>
      <p:sp>
        <p:nvSpPr>
          <p:cNvPr id="363526" name="Text Box 6">
            <a:extLst>
              <a:ext uri="{FF2B5EF4-FFF2-40B4-BE49-F238E27FC236}">
                <a16:creationId xmlns:a16="http://schemas.microsoft.com/office/drawing/2014/main" id="{3D580C4E-4461-48AF-8E9B-016F89B10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8363" y="5516563"/>
            <a:ext cx="1282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 sz="2400" b="0">
                <a:latin typeface="Arial" panose="020B0604020202020204" pitchFamily="34" charset="0"/>
              </a:rPr>
              <a:t>Gordon</a:t>
            </a:r>
            <a:endParaRPr lang="cs-CZ" altLang="cs-CZ" sz="2400" b="0">
              <a:latin typeface="Arial" panose="020B0604020202020204" pitchFamily="34" charset="0"/>
            </a:endParaRPr>
          </a:p>
        </p:txBody>
      </p:sp>
      <p:sp>
        <p:nvSpPr>
          <p:cNvPr id="363527" name="Text Box 7">
            <a:extLst>
              <a:ext uri="{FF2B5EF4-FFF2-40B4-BE49-F238E27FC236}">
                <a16:creationId xmlns:a16="http://schemas.microsoft.com/office/drawing/2014/main" id="{FD4FE63A-D193-4ABA-B68B-CB00E81E6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0" y="5516563"/>
            <a:ext cx="1282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 sz="2400" b="0">
                <a:latin typeface="Arial" panose="020B0604020202020204" pitchFamily="34" charset="0"/>
              </a:rPr>
              <a:t>Gordon</a:t>
            </a:r>
            <a:endParaRPr lang="cs-CZ" altLang="cs-CZ" sz="2400" b="0">
              <a:latin typeface="Arial" panose="020B0604020202020204" pitchFamily="34" charset="0"/>
            </a:endParaRPr>
          </a:p>
        </p:txBody>
      </p:sp>
      <p:sp>
        <p:nvSpPr>
          <p:cNvPr id="363528" name="Text Box 8">
            <a:extLst>
              <a:ext uri="{FF2B5EF4-FFF2-40B4-BE49-F238E27FC236}">
                <a16:creationId xmlns:a16="http://schemas.microsoft.com/office/drawing/2014/main" id="{5E140247-B3D2-4039-9AC7-05464B7FB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092825"/>
            <a:ext cx="8331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000" b="0">
                <a:latin typeface="Arial" panose="020B0604020202020204" pitchFamily="34" charset="0"/>
              </a:rPr>
              <a:t>http://www.dailymail.co.uk/news/article-2173486/How-different-man-look-Hilarious-portraits-photographer-Gordon-Stettinius-lesson-bad-taste.html</a:t>
            </a:r>
            <a:endParaRPr lang="cs-CZ" altLang="cs-CZ" sz="1000" b="0">
              <a:latin typeface="Arial" panose="020B0604020202020204" pitchFamily="34" charset="0"/>
            </a:endParaRPr>
          </a:p>
        </p:txBody>
      </p:sp>
      <p:pic>
        <p:nvPicPr>
          <p:cNvPr id="248841" name="Picture 9" descr="3_2">
            <a:extLst>
              <a:ext uri="{FF2B5EF4-FFF2-40B4-BE49-F238E27FC236}">
                <a16:creationId xmlns:a16="http://schemas.microsoft.com/office/drawing/2014/main" id="{360FFC23-4E5E-42D2-B765-450D439BC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628775"/>
            <a:ext cx="2760663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842" name="Picture 10" descr="3_3">
            <a:extLst>
              <a:ext uri="{FF2B5EF4-FFF2-40B4-BE49-F238E27FC236}">
                <a16:creationId xmlns:a16="http://schemas.microsoft.com/office/drawing/2014/main" id="{BD7275BB-8965-4B50-A06C-88A5FA8AF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628775"/>
            <a:ext cx="274637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6" grpId="0"/>
      <p:bldP spid="363527" grpId="0"/>
      <p:bldP spid="3635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C24ABF7-4E0C-46EF-8017-29842636A4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buNone/>
              <a:defRPr/>
            </a:pPr>
            <a:r>
              <a:rPr lang="en-US" dirty="0"/>
              <a:t>Speaker Recognition	</a:t>
            </a:r>
          </a:p>
        </p:txBody>
      </p:sp>
      <p:sp>
        <p:nvSpPr>
          <p:cNvPr id="249859" name="Slide Number Placeholder 4">
            <a:extLst>
              <a:ext uri="{FF2B5EF4-FFF2-40B4-BE49-F238E27FC236}">
                <a16:creationId xmlns:a16="http://schemas.microsoft.com/office/drawing/2014/main" id="{14EB0331-5913-44B8-9CB2-2BB907C188E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3F75FBAF-00C6-42C6-AAD1-8672B081A159}" type="slidenum">
              <a:rPr lang="en-US" altLang="cs-CZ" sz="1400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28</a:t>
            </a:fld>
            <a:endParaRPr lang="en-US" altLang="cs-CZ" sz="1400">
              <a:solidFill>
                <a:srgbClr val="FFFFFF"/>
              </a:solidFill>
            </a:endParaRPr>
          </a:p>
        </p:txBody>
      </p:sp>
      <p:sp>
        <p:nvSpPr>
          <p:cNvPr id="249860" name="Rectangle 2">
            <a:extLst>
              <a:ext uri="{FF2B5EF4-FFF2-40B4-BE49-F238E27FC236}">
                <a16:creationId xmlns:a16="http://schemas.microsoft.com/office/drawing/2014/main" id="{06583114-08C5-45F2-BB29-5A1A71B77A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Quiz - Is this a same person?</a:t>
            </a:r>
            <a:endParaRPr lang="cs-CZ" altLang="cs-CZ"/>
          </a:p>
        </p:txBody>
      </p:sp>
      <p:sp>
        <p:nvSpPr>
          <p:cNvPr id="249861" name="Text Box 3">
            <a:extLst>
              <a:ext uri="{FF2B5EF4-FFF2-40B4-BE49-F238E27FC236}">
                <a16:creationId xmlns:a16="http://schemas.microsoft.com/office/drawing/2014/main" id="{A4808873-B3D5-4CDC-BC51-B8280BA54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8553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2400" b="0">
                <a:latin typeface="Arial" panose="020B0604020202020204" pitchFamily="34" charset="0"/>
              </a:rPr>
              <a:t>And even harder – Aging effect – Case for experts only.</a:t>
            </a:r>
            <a:endParaRPr lang="cs-CZ" altLang="cs-CZ" sz="2400" b="0">
              <a:latin typeface="Arial" panose="020B0604020202020204" pitchFamily="34" charset="0"/>
            </a:endParaRPr>
          </a:p>
        </p:txBody>
      </p:sp>
      <p:sp>
        <p:nvSpPr>
          <p:cNvPr id="364548" name="Text Box 4">
            <a:extLst>
              <a:ext uri="{FF2B5EF4-FFF2-40B4-BE49-F238E27FC236}">
                <a16:creationId xmlns:a16="http://schemas.microsoft.com/office/drawing/2014/main" id="{542F4AB5-48C5-40B3-9FB9-380DADFC1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0" y="5084763"/>
            <a:ext cx="927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 sz="2400" b="0">
                <a:latin typeface="Arial" panose="020B0604020202020204" pitchFamily="34" charset="0"/>
              </a:rPr>
              <a:t>????</a:t>
            </a:r>
            <a:endParaRPr lang="cs-CZ" altLang="cs-CZ" sz="2400" b="0">
              <a:latin typeface="Arial" panose="020B0604020202020204" pitchFamily="34" charset="0"/>
            </a:endParaRPr>
          </a:p>
        </p:txBody>
      </p:sp>
      <p:sp>
        <p:nvSpPr>
          <p:cNvPr id="364549" name="Text Box 5">
            <a:extLst>
              <a:ext uri="{FF2B5EF4-FFF2-40B4-BE49-F238E27FC236}">
                <a16:creationId xmlns:a16="http://schemas.microsoft.com/office/drawing/2014/main" id="{3CBBC94C-AECB-4683-8F3F-C9CB5F9F6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488" y="5084763"/>
            <a:ext cx="927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 sz="2400" b="0">
                <a:latin typeface="Arial" panose="020B0604020202020204" pitchFamily="34" charset="0"/>
              </a:rPr>
              <a:t>????</a:t>
            </a:r>
            <a:endParaRPr lang="cs-CZ" altLang="cs-CZ" sz="2400" b="0">
              <a:latin typeface="Arial" panose="020B0604020202020204" pitchFamily="34" charset="0"/>
            </a:endParaRPr>
          </a:p>
        </p:txBody>
      </p:sp>
      <p:pic>
        <p:nvPicPr>
          <p:cNvPr id="364553" name="Picture 9" descr="4_1">
            <a:extLst>
              <a:ext uri="{FF2B5EF4-FFF2-40B4-BE49-F238E27FC236}">
                <a16:creationId xmlns:a16="http://schemas.microsoft.com/office/drawing/2014/main" id="{4DA50EB3-B67F-43BE-A15C-739DF6DCC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73238"/>
            <a:ext cx="3744913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4554" name="Picture 10" descr="4_2">
            <a:extLst>
              <a:ext uri="{FF2B5EF4-FFF2-40B4-BE49-F238E27FC236}">
                <a16:creationId xmlns:a16="http://schemas.microsoft.com/office/drawing/2014/main" id="{3C0170B6-C76C-4D4B-A8F1-96AF3410E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844675"/>
            <a:ext cx="3384550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1">
            <a:extLst>
              <a:ext uri="{FF2B5EF4-FFF2-40B4-BE49-F238E27FC236}">
                <a16:creationId xmlns:a16="http://schemas.microsoft.com/office/drawing/2014/main" id="{68901A8D-57DE-4372-8CE9-719ACDCD0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5734050"/>
            <a:ext cx="44815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2400" b="0">
                <a:latin typeface="Arial" panose="020B0604020202020204" pitchFamily="34" charset="0"/>
              </a:rPr>
              <a:t>Sorry, I’m NOT that big experts.</a:t>
            </a:r>
            <a:endParaRPr lang="cs-CZ" altLang="cs-CZ" sz="2400" b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8" grpId="0"/>
      <p:bldP spid="364549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Nadpis 1">
            <a:extLst>
              <a:ext uri="{FF2B5EF4-FFF2-40B4-BE49-F238E27FC236}">
                <a16:creationId xmlns:a16="http://schemas.microsoft.com/office/drawing/2014/main" id="{833B8756-A88D-4B53-B713-584412B5B7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Transition to i-vectors</a:t>
            </a:r>
            <a:endParaRPr lang="en-US" alt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06CEB72-7A7F-4C48-AF60-234103CABE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Speaker Recognition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513DFFA-0998-4188-9206-A5E484CF4C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BE69A27-176F-4846-9EF9-E486373EA0EB}"/>
              </a:ext>
            </a:extLst>
          </p:cNvPr>
          <p:cNvSpPr txBox="1">
            <a:spLocks/>
          </p:cNvSpPr>
          <p:nvPr/>
        </p:nvSpPr>
        <p:spPr bwMode="auto">
          <a:xfrm>
            <a:off x="457200" y="1028700"/>
            <a:ext cx="822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2800" kern="0" dirty="0"/>
              <a:t>Eigen-{</a:t>
            </a:r>
            <a:r>
              <a:rPr lang="en-US" sz="2800" kern="0" dirty="0" err="1"/>
              <a:t>voice,channel</a:t>
            </a:r>
            <a:r>
              <a:rPr lang="en-US" sz="2800" kern="0" dirty="0"/>
              <a:t>} adaptation – compensating for speaker and channel variability, moving the model parameters in the subspace of given variability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kern="0" dirty="0"/>
              <a:t>Joint Factor Analysis – representing also the speaker variability in a sub-space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kern="0" dirty="0">
                <a:solidFill>
                  <a:srgbClr val="FF0000"/>
                </a:solidFill>
              </a:rPr>
              <a:t>Both techniques identify the low-dimensional subspace(s) which are important for modeling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800" kern="0" dirty="0">
              <a:solidFill>
                <a:srgbClr val="FF0000"/>
              </a:solidFill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A520890-203D-4031-8715-15E3964389AC}"/>
              </a:ext>
            </a:extLst>
          </p:cNvPr>
          <p:cNvSpPr>
            <a:spLocks/>
          </p:cNvSpPr>
          <p:nvPr/>
        </p:nvSpPr>
        <p:spPr bwMode="auto">
          <a:xfrm>
            <a:off x="533400" y="4197350"/>
            <a:ext cx="8229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800">
                <a:solidFill>
                  <a:srgbClr val="B9000C"/>
                </a:solidFill>
                <a:latin typeface="Calibri" panose="020F0502020204030204" pitchFamily="34" charset="0"/>
              </a:rPr>
              <a:t>Use only the notion of representing the recording by fixed-length low-dimensional vector =&gt; </a:t>
            </a:r>
            <a:r>
              <a:rPr lang="en-US" altLang="en-US" sz="2800">
                <a:solidFill>
                  <a:srgbClr val="FF0000"/>
                </a:solidFill>
                <a:latin typeface="Calibri" panose="020F0502020204030204" pitchFamily="34" charset="0"/>
              </a:rPr>
              <a:t>i</a:t>
            </a:r>
            <a:r>
              <a:rPr lang="cs-CZ" altLang="en-US" sz="2800">
                <a:solidFill>
                  <a:srgbClr val="FF0000"/>
                </a:solidFill>
                <a:latin typeface="Calibri" panose="020F0502020204030204" pitchFamily="34" charset="0"/>
              </a:rPr>
              <a:t>-v</a:t>
            </a:r>
            <a:r>
              <a:rPr lang="en-US" altLang="en-US" sz="2800">
                <a:solidFill>
                  <a:srgbClr val="FF0000"/>
                </a:solidFill>
                <a:latin typeface="Calibri" panose="020F0502020204030204" pitchFamily="34" charset="0"/>
              </a:rPr>
              <a:t>ectors</a:t>
            </a:r>
          </a:p>
          <a:p>
            <a:pPr algn="ctr">
              <a:lnSpc>
                <a:spcPct val="90000"/>
              </a:lnSpc>
            </a:pPr>
            <a:r>
              <a:rPr lang="en-US" altLang="en-US" sz="2800">
                <a:solidFill>
                  <a:srgbClr val="B9000C"/>
                </a:solidFill>
                <a:latin typeface="Calibri" panose="020F0502020204030204" pitchFamily="34" charset="0"/>
              </a:rPr>
              <a:t>Channel compensation still to be done</a:t>
            </a:r>
            <a:r>
              <a:rPr lang="cs-CZ" altLang="en-US" sz="2800">
                <a:solidFill>
                  <a:srgbClr val="B9000C"/>
                </a:solidFill>
                <a:latin typeface="Calibri" panose="020F0502020204030204" pitchFamily="34" charset="0"/>
              </a:rPr>
              <a:t> in the i-vector space</a:t>
            </a:r>
            <a:r>
              <a:rPr lang="en-US" altLang="en-US" sz="2800">
                <a:solidFill>
                  <a:srgbClr val="B9000C"/>
                </a:solidFill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9A0F349-5D9F-460A-ADFA-0BE480159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952500"/>
            <a:ext cx="8382000" cy="2547938"/>
          </a:xfrm>
          <a:prstGeom prst="rect">
            <a:avLst/>
          </a:prstGeom>
          <a:solidFill>
            <a:schemeClr val="bg2">
              <a:alpha val="4196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altLang="en-US" sz="240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zápatí 3">
            <a:extLst>
              <a:ext uri="{FF2B5EF4-FFF2-40B4-BE49-F238E27FC236}">
                <a16:creationId xmlns:a16="http://schemas.microsoft.com/office/drawing/2014/main" id="{1FC246A0-3114-4581-BE35-03EDDAAD3D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Speaker Recognition	</a:t>
            </a:r>
          </a:p>
        </p:txBody>
      </p:sp>
      <p:sp>
        <p:nvSpPr>
          <p:cNvPr id="222211" name="Zástupný symbol pro číslo snímku 4">
            <a:extLst>
              <a:ext uri="{FF2B5EF4-FFF2-40B4-BE49-F238E27FC236}">
                <a16:creationId xmlns:a16="http://schemas.microsoft.com/office/drawing/2014/main" id="{8B49CD73-E969-4F83-B215-31A1476E0F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41195E-A2D5-471F-ADD8-C22A4A5430BE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22212" name="Rectangle 17">
            <a:extLst>
              <a:ext uri="{FF2B5EF4-FFF2-40B4-BE49-F238E27FC236}">
                <a16:creationId xmlns:a16="http://schemas.microsoft.com/office/drawing/2014/main" id="{FFCE30EC-C317-486F-8B72-089B9F500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4724400"/>
            <a:ext cx="4176713" cy="1081088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altLang="en-US" sz="240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22213" name="Rectangle 16">
            <a:extLst>
              <a:ext uri="{FF2B5EF4-FFF2-40B4-BE49-F238E27FC236}">
                <a16:creationId xmlns:a16="http://schemas.microsoft.com/office/drawing/2014/main" id="{D1A6DAB0-657B-4743-9FCC-35A736CA3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3140075"/>
            <a:ext cx="4176713" cy="1081088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altLang="en-US" sz="240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22214" name="Rectangle 15">
            <a:extLst>
              <a:ext uri="{FF2B5EF4-FFF2-40B4-BE49-F238E27FC236}">
                <a16:creationId xmlns:a16="http://schemas.microsoft.com/office/drawing/2014/main" id="{E1F85192-7F42-4CBC-B2A2-607745C04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140075"/>
            <a:ext cx="4176713" cy="1081088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altLang="en-US" sz="240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22215" name="Rectangle 2">
            <a:extLst>
              <a:ext uri="{FF2B5EF4-FFF2-40B4-BE49-F238E27FC236}">
                <a16:creationId xmlns:a16="http://schemas.microsoft.com/office/drawing/2014/main" id="{DDCA291C-020E-4285-B522-735A9FB909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Speaker Recognition Applications</a:t>
            </a:r>
            <a:endParaRPr lang="cs-CZ" altLang="en-US"/>
          </a:p>
        </p:txBody>
      </p:sp>
      <p:sp>
        <p:nvSpPr>
          <p:cNvPr id="222216" name="Text Box 5">
            <a:extLst>
              <a:ext uri="{FF2B5EF4-FFF2-40B4-BE49-F238E27FC236}">
                <a16:creationId xmlns:a16="http://schemas.microsoft.com/office/drawing/2014/main" id="{F29C0A7E-19F4-43BB-BA95-0E5C580BC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068638"/>
            <a:ext cx="4176713" cy="1025525"/>
          </a:xfrm>
          <a:prstGeom prst="rect">
            <a:avLst/>
          </a:prstGeom>
          <a:solidFill>
            <a:srgbClr val="E1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Access Control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1800" b="0">
                <a:solidFill>
                  <a:schemeClr val="tx1"/>
                </a:solidFill>
                <a:latin typeface="Arial" panose="020B0604020202020204" pitchFamily="34" charset="0"/>
              </a:rPr>
              <a:t>Physical facilities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1800" b="0">
                <a:solidFill>
                  <a:schemeClr val="tx1"/>
                </a:solidFill>
                <a:latin typeface="Arial" panose="020B0604020202020204" pitchFamily="34" charset="0"/>
              </a:rPr>
              <a:t>Computer networks &amp; websites</a:t>
            </a:r>
            <a:endParaRPr lang="cs-CZ" altLang="en-US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22217" name="Text Box 7">
            <a:extLst>
              <a:ext uri="{FF2B5EF4-FFF2-40B4-BE49-F238E27FC236}">
                <a16:creationId xmlns:a16="http://schemas.microsoft.com/office/drawing/2014/main" id="{6CF016CC-257B-4BFA-A52F-109CC84BD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3051175"/>
            <a:ext cx="4176712" cy="1025525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Transaction Authentication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1800" b="0">
                <a:solidFill>
                  <a:schemeClr val="tx1"/>
                </a:solidFill>
                <a:latin typeface="Arial" panose="020B0604020202020204" pitchFamily="34" charset="0"/>
              </a:rPr>
              <a:t>Telephone banking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1800" b="0">
                <a:solidFill>
                  <a:schemeClr val="tx1"/>
                </a:solidFill>
                <a:latin typeface="Arial" panose="020B0604020202020204" pitchFamily="34" charset="0"/>
              </a:rPr>
              <a:t>Remote purchases</a:t>
            </a:r>
            <a:endParaRPr lang="cs-CZ" altLang="en-US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22218" name="Rectangle 8">
            <a:extLst>
              <a:ext uri="{FF2B5EF4-FFF2-40B4-BE49-F238E27FC236}">
                <a16:creationId xmlns:a16="http://schemas.microsoft.com/office/drawing/2014/main" id="{A708FAF3-15CA-477C-804D-4AC4F0B35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724400"/>
            <a:ext cx="4176713" cy="1081088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altLang="en-US" sz="240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22219" name="Text Box 9">
            <a:extLst>
              <a:ext uri="{FF2B5EF4-FFF2-40B4-BE49-F238E27FC236}">
                <a16:creationId xmlns:a16="http://schemas.microsoft.com/office/drawing/2014/main" id="{31DA183B-DCC8-4A38-A5E2-02CB31843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652963"/>
            <a:ext cx="4176713" cy="1025525"/>
          </a:xfrm>
          <a:prstGeom prst="rect">
            <a:avLst/>
          </a:prstGeom>
          <a:solidFill>
            <a:srgbClr val="99CC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Speech Data Management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1800" b="0">
                <a:solidFill>
                  <a:schemeClr val="tx1"/>
                </a:solidFill>
                <a:latin typeface="Arial" panose="020B0604020202020204" pitchFamily="34" charset="0"/>
              </a:rPr>
              <a:t>Voice mail browsing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1800" b="0">
                <a:solidFill>
                  <a:schemeClr val="tx1"/>
                </a:solidFill>
                <a:latin typeface="Arial" panose="020B0604020202020204" pitchFamily="34" charset="0"/>
              </a:rPr>
              <a:t>Search in audio archives</a:t>
            </a:r>
            <a:endParaRPr lang="cs-CZ" altLang="en-US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22220" name="Text Box 11">
            <a:extLst>
              <a:ext uri="{FF2B5EF4-FFF2-40B4-BE49-F238E27FC236}">
                <a16:creationId xmlns:a16="http://schemas.microsoft.com/office/drawing/2014/main" id="{48D0CA38-78A9-48A5-8FD9-66A4D39B2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4652963"/>
            <a:ext cx="4176712" cy="1025525"/>
          </a:xfrm>
          <a:prstGeom prst="rect">
            <a:avLst/>
          </a:prstGeom>
          <a:solidFill>
            <a:srgbClr val="96969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Personalization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1800" b="0">
                <a:solidFill>
                  <a:schemeClr val="tx1"/>
                </a:solidFill>
                <a:latin typeface="Arial" panose="020B0604020202020204" pitchFamily="34" charset="0"/>
              </a:rPr>
              <a:t>Voice-web/device customization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1800" b="0">
                <a:solidFill>
                  <a:schemeClr val="tx1"/>
                </a:solidFill>
                <a:latin typeface="Arial" panose="020B0604020202020204" pitchFamily="34" charset="0"/>
              </a:rPr>
              <a:t>Intelligent answering machine</a:t>
            </a:r>
            <a:endParaRPr lang="cs-CZ" altLang="en-US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22221" name="Rectangle 12">
            <a:extLst>
              <a:ext uri="{FF2B5EF4-FFF2-40B4-BE49-F238E27FC236}">
                <a16:creationId xmlns:a16="http://schemas.microsoft.com/office/drawing/2014/main" id="{EEBFCEE0-1DB2-48F6-B260-435D747D8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0" y="1268413"/>
            <a:ext cx="4897438" cy="1296987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altLang="en-US" sz="240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22222" name="Text Box 13">
            <a:extLst>
              <a:ext uri="{FF2B5EF4-FFF2-40B4-BE49-F238E27FC236}">
                <a16:creationId xmlns:a16="http://schemas.microsoft.com/office/drawing/2014/main" id="{D18A14BB-A5A2-429A-919B-DDB1D6964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1125538"/>
            <a:ext cx="4895850" cy="1300162"/>
          </a:xfrm>
          <a:prstGeom prst="rect">
            <a:avLst/>
          </a:prstGeom>
          <a:solidFill>
            <a:srgbClr val="3366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Security and defense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1800" b="0">
                <a:solidFill>
                  <a:schemeClr val="tx1"/>
                </a:solidFill>
                <a:latin typeface="Arial" panose="020B0604020202020204" pitchFamily="34" charset="0"/>
              </a:rPr>
              <a:t>Forensic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1800" b="0">
                <a:solidFill>
                  <a:schemeClr val="tx1"/>
                </a:solidFill>
                <a:latin typeface="Arial" panose="020B0604020202020204" pitchFamily="34" charset="0"/>
              </a:rPr>
              <a:t>Looking for suspect in quantity of audio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1800" b="0">
                <a:solidFill>
                  <a:schemeClr val="tx1"/>
                </a:solidFill>
                <a:latin typeface="Arial" panose="020B0604020202020204" pitchFamily="34" charset="0"/>
              </a:rPr>
              <a:t>Waiting online for suspect</a:t>
            </a:r>
            <a:endParaRPr lang="cs-CZ" altLang="en-US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Oval 3">
            <a:extLst>
              <a:ext uri="{FF2B5EF4-FFF2-40B4-BE49-F238E27FC236}">
                <a16:creationId xmlns:a16="http://schemas.microsoft.com/office/drawing/2014/main" id="{5746CBD2-BE12-45B6-A967-97A080321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868863"/>
            <a:ext cx="1600200" cy="1219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51907" name="Oval 4">
            <a:extLst>
              <a:ext uri="{FF2B5EF4-FFF2-40B4-BE49-F238E27FC236}">
                <a16:creationId xmlns:a16="http://schemas.microsoft.com/office/drawing/2014/main" id="{CC9ADB27-DCF3-4763-AE59-859FC21A7AFE}"/>
              </a:ext>
            </a:extLst>
          </p:cNvPr>
          <p:cNvSpPr>
            <a:spLocks noChangeArrowheads="1"/>
          </p:cNvSpPr>
          <p:nvPr/>
        </p:nvSpPr>
        <p:spPr bwMode="auto">
          <a:xfrm rot="1451871">
            <a:off x="3276600" y="1752600"/>
            <a:ext cx="1219200" cy="26670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51908" name="Oval 5">
            <a:extLst>
              <a:ext uri="{FF2B5EF4-FFF2-40B4-BE49-F238E27FC236}">
                <a16:creationId xmlns:a16="http://schemas.microsoft.com/office/drawing/2014/main" id="{383E971B-802C-41EF-BDDD-DA95983EC48A}"/>
              </a:ext>
            </a:extLst>
          </p:cNvPr>
          <p:cNvSpPr>
            <a:spLocks noChangeArrowheads="1"/>
          </p:cNvSpPr>
          <p:nvPr/>
        </p:nvSpPr>
        <p:spPr bwMode="auto">
          <a:xfrm rot="3586130">
            <a:off x="3214688" y="3749675"/>
            <a:ext cx="1220788" cy="2103437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51909" name="Text Box 6">
            <a:extLst>
              <a:ext uri="{FF2B5EF4-FFF2-40B4-BE49-F238E27FC236}">
                <a16:creationId xmlns:a16="http://schemas.microsoft.com/office/drawing/2014/main" id="{1320DD44-6C27-48AC-944F-DB73EC6F0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0" y="2590800"/>
            <a:ext cx="5334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en-US" altLang="en-US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2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2</a:t>
            </a: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grpSp>
        <p:nvGrpSpPr>
          <p:cNvPr id="251910" name="Group 7">
            <a:extLst>
              <a:ext uri="{FF2B5EF4-FFF2-40B4-BE49-F238E27FC236}">
                <a16:creationId xmlns:a16="http://schemas.microsoft.com/office/drawing/2014/main" id="{8E0FCE1E-C0A2-4A3D-8F54-DEE00CBB36A7}"/>
              </a:ext>
            </a:extLst>
          </p:cNvPr>
          <p:cNvGrpSpPr>
            <a:grpSpLocks/>
          </p:cNvGrpSpPr>
          <p:nvPr/>
        </p:nvGrpSpPr>
        <p:grpSpPr bwMode="auto">
          <a:xfrm>
            <a:off x="5207000" y="2667000"/>
            <a:ext cx="76200" cy="2438400"/>
            <a:chOff x="3648" y="2088"/>
            <a:chExt cx="48" cy="1536"/>
          </a:xfrm>
        </p:grpSpPr>
        <p:sp>
          <p:nvSpPr>
            <p:cNvPr id="251957" name="Line 8">
              <a:extLst>
                <a:ext uri="{FF2B5EF4-FFF2-40B4-BE49-F238E27FC236}">
                  <a16:creationId xmlns:a16="http://schemas.microsoft.com/office/drawing/2014/main" id="{B991ACD9-A76E-4338-B096-E3BEFBAE1D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58" name="Line 9">
              <a:extLst>
                <a:ext uri="{FF2B5EF4-FFF2-40B4-BE49-F238E27FC236}">
                  <a16:creationId xmlns:a16="http://schemas.microsoft.com/office/drawing/2014/main" id="{9B93F544-9627-46E9-9C2A-4757706182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59" name="Line 10">
              <a:extLst>
                <a:ext uri="{FF2B5EF4-FFF2-40B4-BE49-F238E27FC236}">
                  <a16:creationId xmlns:a16="http://schemas.microsoft.com/office/drawing/2014/main" id="{7567F7B1-E86A-460D-B326-CF4C9FDAC1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1911" name="Group 11">
            <a:extLst>
              <a:ext uri="{FF2B5EF4-FFF2-40B4-BE49-F238E27FC236}">
                <a16:creationId xmlns:a16="http://schemas.microsoft.com/office/drawing/2014/main" id="{6DA5F0FD-6037-4481-A6D7-43E2C2BCE122}"/>
              </a:ext>
            </a:extLst>
          </p:cNvPr>
          <p:cNvGrpSpPr>
            <a:grpSpLocks/>
          </p:cNvGrpSpPr>
          <p:nvPr/>
        </p:nvGrpSpPr>
        <p:grpSpPr bwMode="auto">
          <a:xfrm>
            <a:off x="4673600" y="2667000"/>
            <a:ext cx="76200" cy="2438400"/>
            <a:chOff x="3312" y="2088"/>
            <a:chExt cx="48" cy="1536"/>
          </a:xfrm>
        </p:grpSpPr>
        <p:sp>
          <p:nvSpPr>
            <p:cNvPr id="251954" name="Line 12">
              <a:extLst>
                <a:ext uri="{FF2B5EF4-FFF2-40B4-BE49-F238E27FC236}">
                  <a16:creationId xmlns:a16="http://schemas.microsoft.com/office/drawing/2014/main" id="{2E906774-F791-497B-A22A-C28C75E7A4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55" name="Line 13">
              <a:extLst>
                <a:ext uri="{FF2B5EF4-FFF2-40B4-BE49-F238E27FC236}">
                  <a16:creationId xmlns:a16="http://schemas.microsoft.com/office/drawing/2014/main" id="{7412D6A1-E7D0-4204-A2FF-D6D24EF93D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56" name="Line 14">
              <a:extLst>
                <a:ext uri="{FF2B5EF4-FFF2-40B4-BE49-F238E27FC236}">
                  <a16:creationId xmlns:a16="http://schemas.microsoft.com/office/drawing/2014/main" id="{E31A9C4E-5E2E-4F8E-81C6-A5D447CF44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1912" name="Text Box 15">
            <a:extLst>
              <a:ext uri="{FF2B5EF4-FFF2-40B4-BE49-F238E27FC236}">
                <a16:creationId xmlns:a16="http://schemas.microsoft.com/office/drawing/2014/main" id="{45EBE6DB-CC9B-4853-AED4-A0ED2E5B2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1613" y="35956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=</a:t>
            </a:r>
            <a:endParaRPr lang="cs-CZ" altLang="en-US" sz="1800" b="0">
              <a:latin typeface="Arial" panose="020B0604020202020204" pitchFamily="34" charset="0"/>
            </a:endParaRPr>
          </a:p>
        </p:txBody>
      </p:sp>
      <p:sp>
        <p:nvSpPr>
          <p:cNvPr id="251913" name="Text Box 16">
            <a:extLst>
              <a:ext uri="{FF2B5EF4-FFF2-40B4-BE49-F238E27FC236}">
                <a16:creationId xmlns:a16="http://schemas.microsoft.com/office/drawing/2014/main" id="{BCCC67F9-2B18-444B-8E61-D943E0DDA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7813" y="2590800"/>
            <a:ext cx="9906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11  </a:t>
            </a: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12</a:t>
            </a:r>
            <a:endParaRPr lang="en-US" altLang="en-US" sz="1800" b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21  </a:t>
            </a: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22</a:t>
            </a:r>
            <a:endParaRPr lang="en-US" altLang="en-US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11  </a:t>
            </a: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12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21  </a:t>
            </a: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22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11  </a:t>
            </a: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12</a:t>
            </a:r>
            <a:endParaRPr lang="en-US" altLang="en-US" sz="1800" b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21  </a:t>
            </a: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22</a:t>
            </a: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grpSp>
        <p:nvGrpSpPr>
          <p:cNvPr id="251914" name="Group 17">
            <a:extLst>
              <a:ext uri="{FF2B5EF4-FFF2-40B4-BE49-F238E27FC236}">
                <a16:creationId xmlns:a16="http://schemas.microsoft.com/office/drawing/2014/main" id="{F27D49DE-1D34-4E8E-B964-246E92FBCD29}"/>
              </a:ext>
            </a:extLst>
          </p:cNvPr>
          <p:cNvGrpSpPr>
            <a:grpSpLocks/>
          </p:cNvGrpSpPr>
          <p:nvPr/>
        </p:nvGrpSpPr>
        <p:grpSpPr bwMode="auto">
          <a:xfrm>
            <a:off x="8075613" y="2667000"/>
            <a:ext cx="76200" cy="2438400"/>
            <a:chOff x="4656" y="2088"/>
            <a:chExt cx="48" cy="1536"/>
          </a:xfrm>
        </p:grpSpPr>
        <p:sp>
          <p:nvSpPr>
            <p:cNvPr id="251951" name="Line 18">
              <a:extLst>
                <a:ext uri="{FF2B5EF4-FFF2-40B4-BE49-F238E27FC236}">
                  <a16:creationId xmlns:a16="http://schemas.microsoft.com/office/drawing/2014/main" id="{B19622FD-0157-47D1-BCB9-99942B3118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52" name="Line 19">
              <a:extLst>
                <a:ext uri="{FF2B5EF4-FFF2-40B4-BE49-F238E27FC236}">
                  <a16:creationId xmlns:a16="http://schemas.microsoft.com/office/drawing/2014/main" id="{B7D0B735-DB24-4284-A41B-5E256F6DCA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6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53" name="Line 20">
              <a:extLst>
                <a:ext uri="{FF2B5EF4-FFF2-40B4-BE49-F238E27FC236}">
                  <a16:creationId xmlns:a16="http://schemas.microsoft.com/office/drawing/2014/main" id="{CF893EB9-759C-49C4-933A-99F3D19BA3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6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1915" name="Group 21">
            <a:extLst>
              <a:ext uri="{FF2B5EF4-FFF2-40B4-BE49-F238E27FC236}">
                <a16:creationId xmlns:a16="http://schemas.microsoft.com/office/drawing/2014/main" id="{8DE93FC5-A6A0-4ADD-81E9-A063B8B8E359}"/>
              </a:ext>
            </a:extLst>
          </p:cNvPr>
          <p:cNvGrpSpPr>
            <a:grpSpLocks/>
          </p:cNvGrpSpPr>
          <p:nvPr/>
        </p:nvGrpSpPr>
        <p:grpSpPr bwMode="auto">
          <a:xfrm>
            <a:off x="6475413" y="2667000"/>
            <a:ext cx="76200" cy="2438400"/>
            <a:chOff x="3936" y="2088"/>
            <a:chExt cx="48" cy="1536"/>
          </a:xfrm>
        </p:grpSpPr>
        <p:sp>
          <p:nvSpPr>
            <p:cNvPr id="251948" name="Line 22">
              <a:extLst>
                <a:ext uri="{FF2B5EF4-FFF2-40B4-BE49-F238E27FC236}">
                  <a16:creationId xmlns:a16="http://schemas.microsoft.com/office/drawing/2014/main" id="{59B3CAC9-D594-4C0B-A70F-37D2E56262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49" name="Line 23">
              <a:extLst>
                <a:ext uri="{FF2B5EF4-FFF2-40B4-BE49-F238E27FC236}">
                  <a16:creationId xmlns:a16="http://schemas.microsoft.com/office/drawing/2014/main" id="{BB93FBBE-9D4E-4090-9133-A0F9596ECE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6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50" name="Line 24">
              <a:extLst>
                <a:ext uri="{FF2B5EF4-FFF2-40B4-BE49-F238E27FC236}">
                  <a16:creationId xmlns:a16="http://schemas.microsoft.com/office/drawing/2014/main" id="{92AA19C4-616D-4D27-815C-85583A0FB8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6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1916" name="Text Box 25">
            <a:extLst>
              <a:ext uri="{FF2B5EF4-FFF2-40B4-BE49-F238E27FC236}">
                <a16:creationId xmlns:a16="http://schemas.microsoft.com/office/drawing/2014/main" id="{E36386A0-E245-412B-905A-AE5A1AE35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0575" y="3352800"/>
            <a:ext cx="5334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x</a:t>
            </a:r>
            <a:r>
              <a:rPr lang="en-US" altLang="en-US" sz="1800" b="0" baseline="-25000">
                <a:latin typeface="Arial" panose="020B0604020202020204" pitchFamily="34" charset="0"/>
              </a:rPr>
              <a:t>1</a:t>
            </a:r>
            <a:endParaRPr lang="en-US" altLang="en-US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x</a:t>
            </a:r>
            <a:r>
              <a:rPr lang="en-US" altLang="en-US" sz="1800" b="0" baseline="-25000">
                <a:latin typeface="Arial" panose="020B0604020202020204" pitchFamily="34" charset="0"/>
              </a:rPr>
              <a:t>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x</a:t>
            </a:r>
            <a:r>
              <a:rPr lang="en-US" altLang="en-US" sz="1800" b="0" baseline="-25000">
                <a:latin typeface="Arial" panose="020B0604020202020204" pitchFamily="34" charset="0"/>
              </a:rPr>
              <a:t>3</a:t>
            </a:r>
          </a:p>
        </p:txBody>
      </p:sp>
      <p:grpSp>
        <p:nvGrpSpPr>
          <p:cNvPr id="251917" name="Group 26">
            <a:extLst>
              <a:ext uri="{FF2B5EF4-FFF2-40B4-BE49-F238E27FC236}">
                <a16:creationId xmlns:a16="http://schemas.microsoft.com/office/drawing/2014/main" id="{B09250E1-8C86-413C-8800-A7B86A048030}"/>
              </a:ext>
            </a:extLst>
          </p:cNvPr>
          <p:cNvGrpSpPr>
            <a:grpSpLocks/>
          </p:cNvGrpSpPr>
          <p:nvPr/>
        </p:nvGrpSpPr>
        <p:grpSpPr bwMode="auto">
          <a:xfrm>
            <a:off x="8258175" y="3352800"/>
            <a:ext cx="609600" cy="1333500"/>
            <a:chOff x="4464" y="2016"/>
            <a:chExt cx="384" cy="1536"/>
          </a:xfrm>
        </p:grpSpPr>
        <p:sp>
          <p:nvSpPr>
            <p:cNvPr id="251942" name="Line 27">
              <a:extLst>
                <a:ext uri="{FF2B5EF4-FFF2-40B4-BE49-F238E27FC236}">
                  <a16:creationId xmlns:a16="http://schemas.microsoft.com/office/drawing/2014/main" id="{75FA68BB-99C3-4E42-9478-D4BBDC6547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2016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43" name="Line 28">
              <a:extLst>
                <a:ext uri="{FF2B5EF4-FFF2-40B4-BE49-F238E27FC236}">
                  <a16:creationId xmlns:a16="http://schemas.microsoft.com/office/drawing/2014/main" id="{5EFE6C28-2A3A-46A9-BA4E-AD56666FB4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2016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44" name="Line 29">
              <a:extLst>
                <a:ext uri="{FF2B5EF4-FFF2-40B4-BE49-F238E27FC236}">
                  <a16:creationId xmlns:a16="http://schemas.microsoft.com/office/drawing/2014/main" id="{06C06179-C9ED-4AAC-925A-2182A08D50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64" y="201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45" name="Line 30">
              <a:extLst>
                <a:ext uri="{FF2B5EF4-FFF2-40B4-BE49-F238E27FC236}">
                  <a16:creationId xmlns:a16="http://schemas.microsoft.com/office/drawing/2014/main" id="{56C87635-E0F4-478F-AC65-1FE00D2BFD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0" y="201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46" name="Line 31">
              <a:extLst>
                <a:ext uri="{FF2B5EF4-FFF2-40B4-BE49-F238E27FC236}">
                  <a16:creationId xmlns:a16="http://schemas.microsoft.com/office/drawing/2014/main" id="{96BE7548-8906-4AFD-B295-40EE02A089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0" y="3552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47" name="Line 32">
              <a:extLst>
                <a:ext uri="{FF2B5EF4-FFF2-40B4-BE49-F238E27FC236}">
                  <a16:creationId xmlns:a16="http://schemas.microsoft.com/office/drawing/2014/main" id="{37EB94EC-213A-45AE-A5E7-29C64A0100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64" y="3552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1918" name="Text Box 33">
            <a:extLst>
              <a:ext uri="{FF2B5EF4-FFF2-40B4-BE49-F238E27FC236}">
                <a16:creationId xmlns:a16="http://schemas.microsoft.com/office/drawing/2014/main" id="{A5D9F53C-007D-4D8E-9173-5FDF76309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3325" y="2590800"/>
            <a:ext cx="9906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13</a:t>
            </a:r>
            <a:endParaRPr lang="en-US" altLang="en-US" sz="1800" b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23</a:t>
            </a:r>
            <a:endParaRPr lang="en-US" altLang="en-US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13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23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13</a:t>
            </a:r>
            <a:endParaRPr lang="en-US" altLang="en-US" sz="1800" b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23</a:t>
            </a: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251919" name="Text Box 34">
            <a:extLst>
              <a:ext uri="{FF2B5EF4-FFF2-40B4-BE49-F238E27FC236}">
                <a16:creationId xmlns:a16="http://schemas.microsoft.com/office/drawing/2014/main" id="{1B0D30D7-25CE-459E-83C4-98979E3D5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829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+</a:t>
            </a:r>
            <a:endParaRPr lang="cs-CZ" altLang="en-US" sz="1800" b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51920" name="Text Box 35">
            <a:extLst>
              <a:ext uri="{FF2B5EF4-FFF2-40B4-BE49-F238E27FC236}">
                <a16:creationId xmlns:a16="http://schemas.microsoft.com/office/drawing/2014/main" id="{1919F31D-375A-49A2-96DD-F1A77E5E3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6101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00FF"/>
                </a:solidFill>
                <a:latin typeface="Arial" panose="020B0604020202020204" pitchFamily="34" charset="0"/>
              </a:rPr>
              <a:t>+</a:t>
            </a:r>
            <a:endParaRPr lang="cs-CZ" altLang="en-US" sz="1800" b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51921" name="Text Box 36">
            <a:extLst>
              <a:ext uri="{FF2B5EF4-FFF2-40B4-BE49-F238E27FC236}">
                <a16:creationId xmlns:a16="http://schemas.microsoft.com/office/drawing/2014/main" id="{DEF2B47B-4FBC-42DE-AD1B-77924F0E6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300" y="52705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CC00"/>
                </a:solidFill>
                <a:latin typeface="Arial" panose="020B0604020202020204" pitchFamily="34" charset="0"/>
              </a:rPr>
              <a:t>+</a:t>
            </a:r>
            <a:endParaRPr lang="cs-CZ" altLang="en-US" sz="1800" b="0">
              <a:solidFill>
                <a:srgbClr val="00CC00"/>
              </a:solidFill>
              <a:latin typeface="Arial" panose="020B0604020202020204" pitchFamily="34" charset="0"/>
            </a:endParaRPr>
          </a:p>
        </p:txBody>
      </p:sp>
      <p:sp>
        <p:nvSpPr>
          <p:cNvPr id="251922" name="Text Box 37">
            <a:extLst>
              <a:ext uri="{FF2B5EF4-FFF2-40B4-BE49-F238E27FC236}">
                <a16:creationId xmlns:a16="http://schemas.microsoft.com/office/drawing/2014/main" id="{A6865953-FCD5-4F4A-A08E-9FF3B2824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0480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>
                <a:solidFill>
                  <a:srgbClr val="FF0000"/>
                </a:solidFill>
                <a:latin typeface="Arial" panose="020B0604020202020204" pitchFamily="34" charset="0"/>
              </a:rPr>
              <a:t>μ</a:t>
            </a:r>
            <a:endParaRPr lang="en-US" altLang="en-US" sz="2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1923" name="Text Box 38">
            <a:extLst>
              <a:ext uri="{FF2B5EF4-FFF2-40B4-BE49-F238E27FC236}">
                <a16:creationId xmlns:a16="http://schemas.microsoft.com/office/drawing/2014/main" id="{D2426FC5-941C-4E88-B9E7-457A31295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44958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>
                <a:solidFill>
                  <a:srgbClr val="0000FF"/>
                </a:solidFill>
                <a:latin typeface="Arial" panose="020B0604020202020204" pitchFamily="34" charset="0"/>
              </a:rPr>
              <a:t>μ</a:t>
            </a:r>
            <a:endParaRPr lang="en-US" altLang="en-US" sz="20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1924" name="Text Box 39">
            <a:extLst>
              <a:ext uri="{FF2B5EF4-FFF2-40B4-BE49-F238E27FC236}">
                <a16:creationId xmlns:a16="http://schemas.microsoft.com/office/drawing/2014/main" id="{AB169FAA-F1D8-4F45-AFB6-09B9099A1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39432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>
                <a:solidFill>
                  <a:srgbClr val="00CC00"/>
                </a:solidFill>
                <a:latin typeface="Arial" panose="020B0604020202020204" pitchFamily="34" charset="0"/>
              </a:rPr>
              <a:t>μ</a:t>
            </a:r>
            <a:endParaRPr lang="en-US" altLang="en-US" sz="200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1925" name="Text Box 82">
            <a:extLst>
              <a:ext uri="{FF2B5EF4-FFF2-40B4-BE49-F238E27FC236}">
                <a16:creationId xmlns:a16="http://schemas.microsoft.com/office/drawing/2014/main" id="{AEDAB7D1-3F85-4940-8355-0BAEFF17D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0713" y="2587625"/>
            <a:ext cx="5334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en-US" altLang="en-US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2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2</a:t>
            </a: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grpSp>
        <p:nvGrpSpPr>
          <p:cNvPr id="251926" name="Group 83">
            <a:extLst>
              <a:ext uri="{FF2B5EF4-FFF2-40B4-BE49-F238E27FC236}">
                <a16:creationId xmlns:a16="http://schemas.microsoft.com/office/drawing/2014/main" id="{9B3CA3C6-1DA5-4B4D-8012-995DB9E3799B}"/>
              </a:ext>
            </a:extLst>
          </p:cNvPr>
          <p:cNvGrpSpPr>
            <a:grpSpLocks/>
          </p:cNvGrpSpPr>
          <p:nvPr/>
        </p:nvGrpSpPr>
        <p:grpSpPr bwMode="auto">
          <a:xfrm>
            <a:off x="6126163" y="2663825"/>
            <a:ext cx="76200" cy="2438400"/>
            <a:chOff x="3648" y="2088"/>
            <a:chExt cx="48" cy="1536"/>
          </a:xfrm>
        </p:grpSpPr>
        <p:sp>
          <p:nvSpPr>
            <p:cNvPr id="251939" name="Line 84">
              <a:extLst>
                <a:ext uri="{FF2B5EF4-FFF2-40B4-BE49-F238E27FC236}">
                  <a16:creationId xmlns:a16="http://schemas.microsoft.com/office/drawing/2014/main" id="{08FBAF54-B73D-4A21-A5FE-70CAF2008C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40" name="Line 85">
              <a:extLst>
                <a:ext uri="{FF2B5EF4-FFF2-40B4-BE49-F238E27FC236}">
                  <a16:creationId xmlns:a16="http://schemas.microsoft.com/office/drawing/2014/main" id="{D0E2B8CB-C45F-47AD-8A87-49CBBF8F81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41" name="Line 86">
              <a:extLst>
                <a:ext uri="{FF2B5EF4-FFF2-40B4-BE49-F238E27FC236}">
                  <a16:creationId xmlns:a16="http://schemas.microsoft.com/office/drawing/2014/main" id="{B0D21D28-5370-4800-9788-85BE5AB0F8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1927" name="Group 87">
            <a:extLst>
              <a:ext uri="{FF2B5EF4-FFF2-40B4-BE49-F238E27FC236}">
                <a16:creationId xmlns:a16="http://schemas.microsoft.com/office/drawing/2014/main" id="{24C13370-5340-4D1F-9724-0C2C6C9F0ED7}"/>
              </a:ext>
            </a:extLst>
          </p:cNvPr>
          <p:cNvGrpSpPr>
            <a:grpSpLocks/>
          </p:cNvGrpSpPr>
          <p:nvPr/>
        </p:nvGrpSpPr>
        <p:grpSpPr bwMode="auto">
          <a:xfrm>
            <a:off x="5592763" y="2663825"/>
            <a:ext cx="76200" cy="2438400"/>
            <a:chOff x="3312" y="2088"/>
            <a:chExt cx="48" cy="1536"/>
          </a:xfrm>
        </p:grpSpPr>
        <p:sp>
          <p:nvSpPr>
            <p:cNvPr id="251936" name="Line 88">
              <a:extLst>
                <a:ext uri="{FF2B5EF4-FFF2-40B4-BE49-F238E27FC236}">
                  <a16:creationId xmlns:a16="http://schemas.microsoft.com/office/drawing/2014/main" id="{D252A417-D4E5-41EC-960B-E3B4452AAD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37" name="Line 89">
              <a:extLst>
                <a:ext uri="{FF2B5EF4-FFF2-40B4-BE49-F238E27FC236}">
                  <a16:creationId xmlns:a16="http://schemas.microsoft.com/office/drawing/2014/main" id="{41213C23-D410-40C1-9B3A-7A3331F60C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38" name="Line 90">
              <a:extLst>
                <a:ext uri="{FF2B5EF4-FFF2-40B4-BE49-F238E27FC236}">
                  <a16:creationId xmlns:a16="http://schemas.microsoft.com/office/drawing/2014/main" id="{035C973A-9325-4DA6-B756-82A6F7E876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1928" name="Text Box 91">
            <a:extLst>
              <a:ext uri="{FF2B5EF4-FFF2-40B4-BE49-F238E27FC236}">
                <a16:creationId xmlns:a16="http://schemas.microsoft.com/office/drawing/2014/main" id="{7E9E397C-CDBF-458A-A0A9-F7F7A97B3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3603625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+</a:t>
            </a:r>
            <a:endParaRPr lang="cs-CZ" altLang="en-US" sz="1800" b="0">
              <a:latin typeface="Arial" panose="020B0604020202020204" pitchFamily="34" charset="0"/>
            </a:endParaRPr>
          </a:p>
        </p:txBody>
      </p:sp>
      <p:sp>
        <p:nvSpPr>
          <p:cNvPr id="251929" name="Rectangle 59">
            <a:extLst>
              <a:ext uri="{FF2B5EF4-FFF2-40B4-BE49-F238E27FC236}">
                <a16:creationId xmlns:a16="http://schemas.microsoft.com/office/drawing/2014/main" id="{22C03CA3-36A8-4556-A69A-AFB422181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-100013"/>
            <a:ext cx="8135938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1B85B9"/>
                </a:solidFill>
              </a:rPr>
              <a:t> Eigenchannel adaptation for GMM</a:t>
            </a:r>
            <a:endParaRPr lang="cs-CZ" altLang="en-US" b="0">
              <a:solidFill>
                <a:srgbClr val="1B85B9"/>
              </a:solidFill>
            </a:endParaRPr>
          </a:p>
        </p:txBody>
      </p:sp>
      <p:sp>
        <p:nvSpPr>
          <p:cNvPr id="251930" name="AutoShape 264">
            <a:extLst>
              <a:ext uri="{FF2B5EF4-FFF2-40B4-BE49-F238E27FC236}">
                <a16:creationId xmlns:a16="http://schemas.microsoft.com/office/drawing/2014/main" id="{56A72E8C-3BAC-48B5-AEA0-1F41D02C4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447800"/>
            <a:ext cx="2552700" cy="609600"/>
          </a:xfrm>
          <a:prstGeom prst="wedgeRectCallout">
            <a:avLst>
              <a:gd name="adj1" fmla="val 28792"/>
              <a:gd name="adj2" fmla="val 13541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UBM or MAP-adapted speaker model</a:t>
            </a:r>
            <a:endParaRPr lang="cs-CZ" altLang="en-US" sz="1800" b="0">
              <a:latin typeface="Arial" panose="020B0604020202020204" pitchFamily="34" charset="0"/>
            </a:endParaRPr>
          </a:p>
        </p:txBody>
      </p:sp>
      <p:sp>
        <p:nvSpPr>
          <p:cNvPr id="251931" name="AutoShape 265">
            <a:extLst>
              <a:ext uri="{FF2B5EF4-FFF2-40B4-BE49-F238E27FC236}">
                <a16:creationId xmlns:a16="http://schemas.microsoft.com/office/drawing/2014/main" id="{AE954B94-1C34-48B1-AF07-E0D858DD9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914400"/>
            <a:ext cx="1981200" cy="381000"/>
          </a:xfrm>
          <a:prstGeom prst="wedgeRectCallout">
            <a:avLst>
              <a:gd name="adj1" fmla="val 22676"/>
              <a:gd name="adj2" fmla="val 38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Eigenchannels</a:t>
            </a:r>
            <a:endParaRPr lang="cs-CZ" altLang="en-US" sz="1800" b="0">
              <a:latin typeface="Arial" panose="020B0604020202020204" pitchFamily="34" charset="0"/>
            </a:endParaRPr>
          </a:p>
        </p:txBody>
      </p:sp>
      <p:sp>
        <p:nvSpPr>
          <p:cNvPr id="251932" name="AutoShape 266">
            <a:extLst>
              <a:ext uri="{FF2B5EF4-FFF2-40B4-BE49-F238E27FC236}">
                <a16:creationId xmlns:a16="http://schemas.microsoft.com/office/drawing/2014/main" id="{D743822F-8676-4F96-89F4-301558D4F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371600"/>
            <a:ext cx="1828800" cy="381000"/>
          </a:xfrm>
          <a:prstGeom prst="wedgeRectCallout">
            <a:avLst>
              <a:gd name="adj1" fmla="val 23176"/>
              <a:gd name="adj2" fmla="val 4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Channel factors</a:t>
            </a:r>
            <a:endParaRPr lang="cs-CZ" altLang="en-US" sz="1800" b="0">
              <a:latin typeface="Arial" panose="020B0604020202020204" pitchFamily="34" charset="0"/>
            </a:endParaRPr>
          </a:p>
        </p:txBody>
      </p:sp>
      <p:sp>
        <p:nvSpPr>
          <p:cNvPr id="251933" name="Rectangle 268">
            <a:extLst>
              <a:ext uri="{FF2B5EF4-FFF2-40B4-BE49-F238E27FC236}">
                <a16:creationId xmlns:a16="http://schemas.microsoft.com/office/drawing/2014/main" id="{57069DBA-D592-408B-9D9A-1C3E41EF36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3657600" cy="3200400"/>
          </a:xfrm>
        </p:spPr>
        <p:txBody>
          <a:bodyPr/>
          <a:lstStyle/>
          <a:p>
            <a:pPr eaLnBrk="1" hangingPunct="1"/>
            <a:r>
              <a:rPr lang="en-US" altLang="en-US" sz="2400"/>
              <a:t>Allows to move mean supervector in the directions with large channel variability</a:t>
            </a:r>
          </a:p>
          <a:p>
            <a:pPr eaLnBrk="1" hangingPunct="1"/>
            <a:r>
              <a:rPr lang="en-US" altLang="en-US" sz="2400"/>
              <a:t>Mixture weights and covariance matrices are fixed.</a:t>
            </a:r>
            <a:endParaRPr lang="cs-CZ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cs-CZ" altLang="en-US" sz="2200"/>
          </a:p>
        </p:txBody>
      </p:sp>
      <p:sp>
        <p:nvSpPr>
          <p:cNvPr id="56" name="Footer Placeholder 3">
            <a:extLst>
              <a:ext uri="{FF2B5EF4-FFF2-40B4-BE49-F238E27FC236}">
                <a16:creationId xmlns:a16="http://schemas.microsoft.com/office/drawing/2014/main" id="{2DBFE98B-7B8A-46CB-A6D2-4BCAC83A48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buNone/>
              <a:defRPr/>
            </a:pPr>
            <a:r>
              <a:rPr lang="en-US" dirty="0"/>
              <a:t>Speaker Recognition	</a:t>
            </a:r>
          </a:p>
        </p:txBody>
      </p:sp>
      <p:sp>
        <p:nvSpPr>
          <p:cNvPr id="251935" name="Slide Number Placeholder 4">
            <a:extLst>
              <a:ext uri="{FF2B5EF4-FFF2-40B4-BE49-F238E27FC236}">
                <a16:creationId xmlns:a16="http://schemas.microsoft.com/office/drawing/2014/main" id="{AFDDD1D4-5CF1-46C7-B0D9-52A1845120A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39998A11-5E82-48CF-A50B-3712A72576C2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30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40">
            <a:extLst>
              <a:ext uri="{FF2B5EF4-FFF2-40B4-BE49-F238E27FC236}">
                <a16:creationId xmlns:a16="http://schemas.microsoft.com/office/drawing/2014/main" id="{1C86E382-FF0F-4268-9E23-05289F068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1675" y="3416300"/>
            <a:ext cx="533400" cy="393700"/>
          </a:xfrm>
          <a:prstGeom prst="rect">
            <a:avLst/>
          </a:prstGeom>
          <a:solidFill>
            <a:schemeClr val="tx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53955" name="Oval 3">
            <a:extLst>
              <a:ext uri="{FF2B5EF4-FFF2-40B4-BE49-F238E27FC236}">
                <a16:creationId xmlns:a16="http://schemas.microsoft.com/office/drawing/2014/main" id="{534537D7-1EAD-493A-A196-41618C7D0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868863"/>
            <a:ext cx="1600200" cy="1219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53956" name="Oval 4">
            <a:extLst>
              <a:ext uri="{FF2B5EF4-FFF2-40B4-BE49-F238E27FC236}">
                <a16:creationId xmlns:a16="http://schemas.microsoft.com/office/drawing/2014/main" id="{DB1718D8-5BA3-4821-8B67-5AAAF047A85E}"/>
              </a:ext>
            </a:extLst>
          </p:cNvPr>
          <p:cNvSpPr>
            <a:spLocks noChangeArrowheads="1"/>
          </p:cNvSpPr>
          <p:nvPr/>
        </p:nvSpPr>
        <p:spPr bwMode="auto">
          <a:xfrm rot="1451871">
            <a:off x="3276600" y="1752600"/>
            <a:ext cx="1219200" cy="26670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53957" name="Oval 5">
            <a:extLst>
              <a:ext uri="{FF2B5EF4-FFF2-40B4-BE49-F238E27FC236}">
                <a16:creationId xmlns:a16="http://schemas.microsoft.com/office/drawing/2014/main" id="{D03A9873-6ADC-4D93-B398-3C5FD58DA36C}"/>
              </a:ext>
            </a:extLst>
          </p:cNvPr>
          <p:cNvSpPr>
            <a:spLocks noChangeArrowheads="1"/>
          </p:cNvSpPr>
          <p:nvPr/>
        </p:nvSpPr>
        <p:spPr bwMode="auto">
          <a:xfrm rot="3586130">
            <a:off x="3214688" y="3749675"/>
            <a:ext cx="1220788" cy="2103437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53958" name="Text Box 25">
            <a:extLst>
              <a:ext uri="{FF2B5EF4-FFF2-40B4-BE49-F238E27FC236}">
                <a16:creationId xmlns:a16="http://schemas.microsoft.com/office/drawing/2014/main" id="{7DC7C120-91DA-4469-B625-E74538790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0575" y="3352800"/>
            <a:ext cx="5334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x</a:t>
            </a:r>
            <a:r>
              <a:rPr lang="en-US" altLang="en-US" sz="1800" b="0" baseline="-25000">
                <a:latin typeface="Arial" panose="020B0604020202020204" pitchFamily="34" charset="0"/>
              </a:rPr>
              <a:t>1</a:t>
            </a:r>
            <a:endParaRPr lang="en-US" altLang="en-US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x</a:t>
            </a:r>
            <a:r>
              <a:rPr lang="en-US" altLang="en-US" sz="1800" b="0" baseline="-25000">
                <a:latin typeface="Arial" panose="020B0604020202020204" pitchFamily="34" charset="0"/>
              </a:rPr>
              <a:t>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x</a:t>
            </a:r>
            <a:r>
              <a:rPr lang="en-US" altLang="en-US" sz="1800" b="0" baseline="-25000">
                <a:latin typeface="Arial" panose="020B0604020202020204" pitchFamily="34" charset="0"/>
              </a:rPr>
              <a:t>3</a:t>
            </a:r>
          </a:p>
        </p:txBody>
      </p:sp>
      <p:grpSp>
        <p:nvGrpSpPr>
          <p:cNvPr id="253959" name="Group 26">
            <a:extLst>
              <a:ext uri="{FF2B5EF4-FFF2-40B4-BE49-F238E27FC236}">
                <a16:creationId xmlns:a16="http://schemas.microsoft.com/office/drawing/2014/main" id="{67EA369E-D4D4-4BA9-B5F5-286175204A5A}"/>
              </a:ext>
            </a:extLst>
          </p:cNvPr>
          <p:cNvGrpSpPr>
            <a:grpSpLocks/>
          </p:cNvGrpSpPr>
          <p:nvPr/>
        </p:nvGrpSpPr>
        <p:grpSpPr bwMode="auto">
          <a:xfrm>
            <a:off x="8258175" y="3352800"/>
            <a:ext cx="609600" cy="1333500"/>
            <a:chOff x="4464" y="2016"/>
            <a:chExt cx="384" cy="1536"/>
          </a:xfrm>
        </p:grpSpPr>
        <p:sp>
          <p:nvSpPr>
            <p:cNvPr id="253999" name="Line 27">
              <a:extLst>
                <a:ext uri="{FF2B5EF4-FFF2-40B4-BE49-F238E27FC236}">
                  <a16:creationId xmlns:a16="http://schemas.microsoft.com/office/drawing/2014/main" id="{7A8CA3C3-6372-446A-9916-E3BD33369C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2016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000" name="Line 28">
              <a:extLst>
                <a:ext uri="{FF2B5EF4-FFF2-40B4-BE49-F238E27FC236}">
                  <a16:creationId xmlns:a16="http://schemas.microsoft.com/office/drawing/2014/main" id="{2D020C42-4135-449F-848D-68919640B4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2016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001" name="Line 29">
              <a:extLst>
                <a:ext uri="{FF2B5EF4-FFF2-40B4-BE49-F238E27FC236}">
                  <a16:creationId xmlns:a16="http://schemas.microsoft.com/office/drawing/2014/main" id="{053218E6-787D-4B78-80F8-227565B549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64" y="201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002" name="Line 30">
              <a:extLst>
                <a:ext uri="{FF2B5EF4-FFF2-40B4-BE49-F238E27FC236}">
                  <a16:creationId xmlns:a16="http://schemas.microsoft.com/office/drawing/2014/main" id="{CCAEDA2D-482D-4B66-AB1D-5FD0F9CAD6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0" y="201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003" name="Line 31">
              <a:extLst>
                <a:ext uri="{FF2B5EF4-FFF2-40B4-BE49-F238E27FC236}">
                  <a16:creationId xmlns:a16="http://schemas.microsoft.com/office/drawing/2014/main" id="{E31461F5-50D2-41A9-89EC-A361734FDC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0" y="3552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004" name="Line 32">
              <a:extLst>
                <a:ext uri="{FF2B5EF4-FFF2-40B4-BE49-F238E27FC236}">
                  <a16:creationId xmlns:a16="http://schemas.microsoft.com/office/drawing/2014/main" id="{DD5A8272-52D4-48F8-843E-CF5820A821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64" y="3552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3960" name="Line 34">
            <a:extLst>
              <a:ext uri="{FF2B5EF4-FFF2-40B4-BE49-F238E27FC236}">
                <a16:creationId xmlns:a16="http://schemas.microsoft.com/office/drawing/2014/main" id="{F0B857B1-9B55-403B-B739-BA8C286333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7400" y="3048000"/>
            <a:ext cx="1828800" cy="1524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61" name="Line 35">
            <a:extLst>
              <a:ext uri="{FF2B5EF4-FFF2-40B4-BE49-F238E27FC236}">
                <a16:creationId xmlns:a16="http://schemas.microsoft.com/office/drawing/2014/main" id="{710B9421-73BC-4950-9C1A-F2F5526E36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7400" y="4800600"/>
            <a:ext cx="1752600" cy="914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62" name="Line 36">
            <a:extLst>
              <a:ext uri="{FF2B5EF4-FFF2-40B4-BE49-F238E27FC236}">
                <a16:creationId xmlns:a16="http://schemas.microsoft.com/office/drawing/2014/main" id="{581FC136-84DE-4BA2-91E0-73574C5348A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447800" y="3962400"/>
            <a:ext cx="838200" cy="15240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63" name="Text Box 105">
            <a:extLst>
              <a:ext uri="{FF2B5EF4-FFF2-40B4-BE49-F238E27FC236}">
                <a16:creationId xmlns:a16="http://schemas.microsoft.com/office/drawing/2014/main" id="{BBB789E1-84A8-4123-8010-C7FEC65E6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0" y="2590800"/>
            <a:ext cx="5334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en-US" altLang="en-US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2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2</a:t>
            </a: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grpSp>
        <p:nvGrpSpPr>
          <p:cNvPr id="253964" name="Group 106">
            <a:extLst>
              <a:ext uri="{FF2B5EF4-FFF2-40B4-BE49-F238E27FC236}">
                <a16:creationId xmlns:a16="http://schemas.microsoft.com/office/drawing/2014/main" id="{48414D76-A705-4067-A6AC-8E402103C75D}"/>
              </a:ext>
            </a:extLst>
          </p:cNvPr>
          <p:cNvGrpSpPr>
            <a:grpSpLocks/>
          </p:cNvGrpSpPr>
          <p:nvPr/>
        </p:nvGrpSpPr>
        <p:grpSpPr bwMode="auto">
          <a:xfrm>
            <a:off x="5207000" y="2667000"/>
            <a:ext cx="76200" cy="2438400"/>
            <a:chOff x="3648" y="2088"/>
            <a:chExt cx="48" cy="1536"/>
          </a:xfrm>
        </p:grpSpPr>
        <p:sp>
          <p:nvSpPr>
            <p:cNvPr id="253996" name="Line 107">
              <a:extLst>
                <a:ext uri="{FF2B5EF4-FFF2-40B4-BE49-F238E27FC236}">
                  <a16:creationId xmlns:a16="http://schemas.microsoft.com/office/drawing/2014/main" id="{EB957572-9C4B-4415-9C3B-7B7892B007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997" name="Line 108">
              <a:extLst>
                <a:ext uri="{FF2B5EF4-FFF2-40B4-BE49-F238E27FC236}">
                  <a16:creationId xmlns:a16="http://schemas.microsoft.com/office/drawing/2014/main" id="{872E9FC7-4751-4CDB-BCA2-AC2BF238BA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998" name="Line 109">
              <a:extLst>
                <a:ext uri="{FF2B5EF4-FFF2-40B4-BE49-F238E27FC236}">
                  <a16:creationId xmlns:a16="http://schemas.microsoft.com/office/drawing/2014/main" id="{E47CC5FA-9A1B-4286-A314-2844B944CF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3965" name="Group 110">
            <a:extLst>
              <a:ext uri="{FF2B5EF4-FFF2-40B4-BE49-F238E27FC236}">
                <a16:creationId xmlns:a16="http://schemas.microsoft.com/office/drawing/2014/main" id="{C309BA94-BE4F-4D17-901D-5FC9ADF21BF8}"/>
              </a:ext>
            </a:extLst>
          </p:cNvPr>
          <p:cNvGrpSpPr>
            <a:grpSpLocks/>
          </p:cNvGrpSpPr>
          <p:nvPr/>
        </p:nvGrpSpPr>
        <p:grpSpPr bwMode="auto">
          <a:xfrm>
            <a:off x="4673600" y="2667000"/>
            <a:ext cx="76200" cy="2438400"/>
            <a:chOff x="3312" y="2088"/>
            <a:chExt cx="48" cy="1536"/>
          </a:xfrm>
        </p:grpSpPr>
        <p:sp>
          <p:nvSpPr>
            <p:cNvPr id="253993" name="Line 111">
              <a:extLst>
                <a:ext uri="{FF2B5EF4-FFF2-40B4-BE49-F238E27FC236}">
                  <a16:creationId xmlns:a16="http://schemas.microsoft.com/office/drawing/2014/main" id="{DBA059FA-24AD-4882-B280-654FCC7AE5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994" name="Line 112">
              <a:extLst>
                <a:ext uri="{FF2B5EF4-FFF2-40B4-BE49-F238E27FC236}">
                  <a16:creationId xmlns:a16="http://schemas.microsoft.com/office/drawing/2014/main" id="{5120C257-3BFB-411D-B8FD-47950FC6E8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995" name="Line 113">
              <a:extLst>
                <a:ext uri="{FF2B5EF4-FFF2-40B4-BE49-F238E27FC236}">
                  <a16:creationId xmlns:a16="http://schemas.microsoft.com/office/drawing/2014/main" id="{9B22E0A1-66F6-457E-99E4-7C95FD5769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3966" name="Text Box 114">
            <a:extLst>
              <a:ext uri="{FF2B5EF4-FFF2-40B4-BE49-F238E27FC236}">
                <a16:creationId xmlns:a16="http://schemas.microsoft.com/office/drawing/2014/main" id="{B743911A-CBA8-4A3D-B7D5-AD2AB3267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1613" y="35956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=</a:t>
            </a:r>
            <a:endParaRPr lang="cs-CZ" altLang="en-US" sz="1800" b="0">
              <a:latin typeface="Arial" panose="020B0604020202020204" pitchFamily="34" charset="0"/>
            </a:endParaRPr>
          </a:p>
        </p:txBody>
      </p:sp>
      <p:grpSp>
        <p:nvGrpSpPr>
          <p:cNvPr id="253967" name="Group 116">
            <a:extLst>
              <a:ext uri="{FF2B5EF4-FFF2-40B4-BE49-F238E27FC236}">
                <a16:creationId xmlns:a16="http://schemas.microsoft.com/office/drawing/2014/main" id="{AB6DC7BF-5752-488D-ADBB-31F1A3AE4AB7}"/>
              </a:ext>
            </a:extLst>
          </p:cNvPr>
          <p:cNvGrpSpPr>
            <a:grpSpLocks/>
          </p:cNvGrpSpPr>
          <p:nvPr/>
        </p:nvGrpSpPr>
        <p:grpSpPr bwMode="auto">
          <a:xfrm>
            <a:off x="8075613" y="2667000"/>
            <a:ext cx="76200" cy="2438400"/>
            <a:chOff x="4656" y="2088"/>
            <a:chExt cx="48" cy="1536"/>
          </a:xfrm>
        </p:grpSpPr>
        <p:sp>
          <p:nvSpPr>
            <p:cNvPr id="253990" name="Line 117">
              <a:extLst>
                <a:ext uri="{FF2B5EF4-FFF2-40B4-BE49-F238E27FC236}">
                  <a16:creationId xmlns:a16="http://schemas.microsoft.com/office/drawing/2014/main" id="{46A07516-0B9A-4603-98C5-004B2C2041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991" name="Line 118">
              <a:extLst>
                <a:ext uri="{FF2B5EF4-FFF2-40B4-BE49-F238E27FC236}">
                  <a16:creationId xmlns:a16="http://schemas.microsoft.com/office/drawing/2014/main" id="{816CAE24-B30B-4946-BC66-CBAAF269A7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6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992" name="Line 119">
              <a:extLst>
                <a:ext uri="{FF2B5EF4-FFF2-40B4-BE49-F238E27FC236}">
                  <a16:creationId xmlns:a16="http://schemas.microsoft.com/office/drawing/2014/main" id="{0136E1A1-4763-48F5-B000-6E85088630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6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3968" name="Group 120">
            <a:extLst>
              <a:ext uri="{FF2B5EF4-FFF2-40B4-BE49-F238E27FC236}">
                <a16:creationId xmlns:a16="http://schemas.microsoft.com/office/drawing/2014/main" id="{0990FBAB-B085-44FA-8F05-509E144C5109}"/>
              </a:ext>
            </a:extLst>
          </p:cNvPr>
          <p:cNvGrpSpPr>
            <a:grpSpLocks/>
          </p:cNvGrpSpPr>
          <p:nvPr/>
        </p:nvGrpSpPr>
        <p:grpSpPr bwMode="auto">
          <a:xfrm>
            <a:off x="6475413" y="2667000"/>
            <a:ext cx="76200" cy="2438400"/>
            <a:chOff x="3936" y="2088"/>
            <a:chExt cx="48" cy="1536"/>
          </a:xfrm>
        </p:grpSpPr>
        <p:sp>
          <p:nvSpPr>
            <p:cNvPr id="253987" name="Line 121">
              <a:extLst>
                <a:ext uri="{FF2B5EF4-FFF2-40B4-BE49-F238E27FC236}">
                  <a16:creationId xmlns:a16="http://schemas.microsoft.com/office/drawing/2014/main" id="{92A47E42-FB9A-45C9-866D-CFFA1B7E27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988" name="Line 122">
              <a:extLst>
                <a:ext uri="{FF2B5EF4-FFF2-40B4-BE49-F238E27FC236}">
                  <a16:creationId xmlns:a16="http://schemas.microsoft.com/office/drawing/2014/main" id="{9E123D86-FAC3-4AB1-82A4-9327B787F2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6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989" name="Line 123">
              <a:extLst>
                <a:ext uri="{FF2B5EF4-FFF2-40B4-BE49-F238E27FC236}">
                  <a16:creationId xmlns:a16="http://schemas.microsoft.com/office/drawing/2014/main" id="{0AD3AAF6-6B03-46D5-8B7C-3BDDCDB8F8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6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3969" name="Text Box 124">
            <a:extLst>
              <a:ext uri="{FF2B5EF4-FFF2-40B4-BE49-F238E27FC236}">
                <a16:creationId xmlns:a16="http://schemas.microsoft.com/office/drawing/2014/main" id="{9717AAD9-1761-4DB9-9D40-35E98D38D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3325" y="2590800"/>
            <a:ext cx="9906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13</a:t>
            </a:r>
            <a:endParaRPr lang="en-US" altLang="en-US" sz="1800" b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23</a:t>
            </a:r>
            <a:endParaRPr lang="en-US" altLang="en-US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13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23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13</a:t>
            </a:r>
            <a:endParaRPr lang="en-US" altLang="en-US" sz="1800" b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23</a:t>
            </a: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253970" name="Text Box 128">
            <a:extLst>
              <a:ext uri="{FF2B5EF4-FFF2-40B4-BE49-F238E27FC236}">
                <a16:creationId xmlns:a16="http://schemas.microsoft.com/office/drawing/2014/main" id="{32204EDF-109B-4D66-A595-7D03E77E5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0713" y="2587625"/>
            <a:ext cx="5334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en-US" altLang="en-US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2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2</a:t>
            </a: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grpSp>
        <p:nvGrpSpPr>
          <p:cNvPr id="253971" name="Group 129">
            <a:extLst>
              <a:ext uri="{FF2B5EF4-FFF2-40B4-BE49-F238E27FC236}">
                <a16:creationId xmlns:a16="http://schemas.microsoft.com/office/drawing/2014/main" id="{05E9BEF3-2D97-49BA-85E1-8463D46AAFEF}"/>
              </a:ext>
            </a:extLst>
          </p:cNvPr>
          <p:cNvGrpSpPr>
            <a:grpSpLocks/>
          </p:cNvGrpSpPr>
          <p:nvPr/>
        </p:nvGrpSpPr>
        <p:grpSpPr bwMode="auto">
          <a:xfrm>
            <a:off x="6126163" y="2663825"/>
            <a:ext cx="76200" cy="2438400"/>
            <a:chOff x="3648" y="2088"/>
            <a:chExt cx="48" cy="1536"/>
          </a:xfrm>
        </p:grpSpPr>
        <p:sp>
          <p:nvSpPr>
            <p:cNvPr id="253984" name="Line 130">
              <a:extLst>
                <a:ext uri="{FF2B5EF4-FFF2-40B4-BE49-F238E27FC236}">
                  <a16:creationId xmlns:a16="http://schemas.microsoft.com/office/drawing/2014/main" id="{4DFE98D0-6C0C-4414-B1B8-91796D7534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985" name="Line 131">
              <a:extLst>
                <a:ext uri="{FF2B5EF4-FFF2-40B4-BE49-F238E27FC236}">
                  <a16:creationId xmlns:a16="http://schemas.microsoft.com/office/drawing/2014/main" id="{81EF3D63-CCE5-4C3B-978A-3C8F1F09CD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986" name="Line 132">
              <a:extLst>
                <a:ext uri="{FF2B5EF4-FFF2-40B4-BE49-F238E27FC236}">
                  <a16:creationId xmlns:a16="http://schemas.microsoft.com/office/drawing/2014/main" id="{3BBE092E-2327-4565-A081-C1FEE98A12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3972" name="Group 133">
            <a:extLst>
              <a:ext uri="{FF2B5EF4-FFF2-40B4-BE49-F238E27FC236}">
                <a16:creationId xmlns:a16="http://schemas.microsoft.com/office/drawing/2014/main" id="{76D5C248-C80D-40F0-ACDD-BD70B0B7CD50}"/>
              </a:ext>
            </a:extLst>
          </p:cNvPr>
          <p:cNvGrpSpPr>
            <a:grpSpLocks/>
          </p:cNvGrpSpPr>
          <p:nvPr/>
        </p:nvGrpSpPr>
        <p:grpSpPr bwMode="auto">
          <a:xfrm>
            <a:off x="5592763" y="2663825"/>
            <a:ext cx="76200" cy="2438400"/>
            <a:chOff x="3312" y="2088"/>
            <a:chExt cx="48" cy="1536"/>
          </a:xfrm>
        </p:grpSpPr>
        <p:sp>
          <p:nvSpPr>
            <p:cNvPr id="253981" name="Line 134">
              <a:extLst>
                <a:ext uri="{FF2B5EF4-FFF2-40B4-BE49-F238E27FC236}">
                  <a16:creationId xmlns:a16="http://schemas.microsoft.com/office/drawing/2014/main" id="{3C32B456-537E-4C6F-8382-8107975F0F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982" name="Line 135">
              <a:extLst>
                <a:ext uri="{FF2B5EF4-FFF2-40B4-BE49-F238E27FC236}">
                  <a16:creationId xmlns:a16="http://schemas.microsoft.com/office/drawing/2014/main" id="{2E3BE6EF-E768-4D96-92BF-74135DBDB9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983" name="Line 136">
              <a:extLst>
                <a:ext uri="{FF2B5EF4-FFF2-40B4-BE49-F238E27FC236}">
                  <a16:creationId xmlns:a16="http://schemas.microsoft.com/office/drawing/2014/main" id="{7A10332D-8898-4FC6-93AA-591C4978D3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3973" name="Text Box 137">
            <a:extLst>
              <a:ext uri="{FF2B5EF4-FFF2-40B4-BE49-F238E27FC236}">
                <a16:creationId xmlns:a16="http://schemas.microsoft.com/office/drawing/2014/main" id="{E4F723DF-44A7-4CEB-8E6F-17B934E25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3603625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+</a:t>
            </a:r>
            <a:endParaRPr lang="cs-CZ" altLang="en-US" sz="1800" b="0">
              <a:latin typeface="Arial" panose="020B0604020202020204" pitchFamily="34" charset="0"/>
            </a:endParaRPr>
          </a:p>
        </p:txBody>
      </p:sp>
      <p:sp>
        <p:nvSpPr>
          <p:cNvPr id="253974" name="Rectangle 64">
            <a:extLst>
              <a:ext uri="{FF2B5EF4-FFF2-40B4-BE49-F238E27FC236}">
                <a16:creationId xmlns:a16="http://schemas.microsoft.com/office/drawing/2014/main" id="{D68D87C6-AB99-4F2E-82E4-8C31F4829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4313" y="2679700"/>
            <a:ext cx="533400" cy="685800"/>
          </a:xfrm>
          <a:prstGeom prst="rect">
            <a:avLst/>
          </a:prstGeom>
          <a:solidFill>
            <a:schemeClr val="tx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53975" name="Rectangle 65">
            <a:extLst>
              <a:ext uri="{FF2B5EF4-FFF2-40B4-BE49-F238E27FC236}">
                <a16:creationId xmlns:a16="http://schemas.microsoft.com/office/drawing/2014/main" id="{C14F2ECB-C5FB-4537-BA31-0BC640387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4313" y="3505200"/>
            <a:ext cx="533400" cy="685800"/>
          </a:xfrm>
          <a:prstGeom prst="rect">
            <a:avLst/>
          </a:prstGeom>
          <a:solidFill>
            <a:schemeClr val="tx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53976" name="Rectangle 66">
            <a:extLst>
              <a:ext uri="{FF2B5EF4-FFF2-40B4-BE49-F238E27FC236}">
                <a16:creationId xmlns:a16="http://schemas.microsoft.com/office/drawing/2014/main" id="{DAA18A1B-E6D8-4F89-8963-25971299C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4313" y="4343400"/>
            <a:ext cx="533400" cy="685800"/>
          </a:xfrm>
          <a:prstGeom prst="rect">
            <a:avLst/>
          </a:prstGeom>
          <a:solidFill>
            <a:schemeClr val="tx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53977" name="Rectangle 52">
            <a:extLst>
              <a:ext uri="{FF2B5EF4-FFF2-40B4-BE49-F238E27FC236}">
                <a16:creationId xmlns:a16="http://schemas.microsoft.com/office/drawing/2014/main" id="{0628E37F-2E1D-4012-82E8-7FE305C30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-100013"/>
            <a:ext cx="8135938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1B85B9"/>
                </a:solidFill>
              </a:rPr>
              <a:t> Eigenchannel adaptation for GMM</a:t>
            </a:r>
            <a:endParaRPr lang="cs-CZ" altLang="en-US" b="0">
              <a:solidFill>
                <a:srgbClr val="1B85B9"/>
              </a:solidFill>
            </a:endParaRPr>
          </a:p>
        </p:txBody>
      </p:sp>
      <p:sp>
        <p:nvSpPr>
          <p:cNvPr id="253978" name="Text Box 16">
            <a:extLst>
              <a:ext uri="{FF2B5EF4-FFF2-40B4-BE49-F238E27FC236}">
                <a16:creationId xmlns:a16="http://schemas.microsoft.com/office/drawing/2014/main" id="{A1C7CC19-CF2A-4EC0-8D65-E6EE9C814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7813" y="2590800"/>
            <a:ext cx="9906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11  </a:t>
            </a: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12</a:t>
            </a:r>
            <a:endParaRPr lang="en-US" altLang="en-US" sz="1800" b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21  </a:t>
            </a: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22</a:t>
            </a:r>
            <a:endParaRPr lang="en-US" altLang="en-US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11  </a:t>
            </a: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12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21  </a:t>
            </a: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22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11  </a:t>
            </a: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12</a:t>
            </a:r>
            <a:endParaRPr lang="en-US" altLang="en-US" sz="1800" b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21  </a:t>
            </a: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22</a:t>
            </a: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53" name="Footer Placeholder 3">
            <a:extLst>
              <a:ext uri="{FF2B5EF4-FFF2-40B4-BE49-F238E27FC236}">
                <a16:creationId xmlns:a16="http://schemas.microsoft.com/office/drawing/2014/main" id="{5B29EE0A-092D-4702-BBD7-7F16B60A8A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buNone/>
              <a:defRPr/>
            </a:pPr>
            <a:r>
              <a:rPr lang="en-US" dirty="0"/>
              <a:t>Speaker Recognition	</a:t>
            </a:r>
          </a:p>
        </p:txBody>
      </p:sp>
      <p:sp>
        <p:nvSpPr>
          <p:cNvPr id="253980" name="Slide Number Placeholder 4">
            <a:extLst>
              <a:ext uri="{FF2B5EF4-FFF2-40B4-BE49-F238E27FC236}">
                <a16:creationId xmlns:a16="http://schemas.microsoft.com/office/drawing/2014/main" id="{181EC790-494C-4E38-81DC-F73B13CD84D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EC528BB1-8954-44D2-B2C0-C4227D7D60C2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31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40">
            <a:extLst>
              <a:ext uri="{FF2B5EF4-FFF2-40B4-BE49-F238E27FC236}">
                <a16:creationId xmlns:a16="http://schemas.microsoft.com/office/drawing/2014/main" id="{325518E2-ECB8-4814-9FD7-EAAA17D7F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1675" y="3416300"/>
            <a:ext cx="533400" cy="393700"/>
          </a:xfrm>
          <a:prstGeom prst="rect">
            <a:avLst/>
          </a:prstGeom>
          <a:solidFill>
            <a:schemeClr val="tx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56003" name="Rectangle 64">
            <a:extLst>
              <a:ext uri="{FF2B5EF4-FFF2-40B4-BE49-F238E27FC236}">
                <a16:creationId xmlns:a16="http://schemas.microsoft.com/office/drawing/2014/main" id="{974913DB-BB91-4196-A675-F1AD78458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4313" y="2679700"/>
            <a:ext cx="533400" cy="685800"/>
          </a:xfrm>
          <a:prstGeom prst="rect">
            <a:avLst/>
          </a:prstGeom>
          <a:solidFill>
            <a:schemeClr val="tx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56004" name="Rectangle 65">
            <a:extLst>
              <a:ext uri="{FF2B5EF4-FFF2-40B4-BE49-F238E27FC236}">
                <a16:creationId xmlns:a16="http://schemas.microsoft.com/office/drawing/2014/main" id="{FC176B64-F4AF-43DE-AEC9-2CA98A7D1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4313" y="3505200"/>
            <a:ext cx="533400" cy="685800"/>
          </a:xfrm>
          <a:prstGeom prst="rect">
            <a:avLst/>
          </a:prstGeom>
          <a:solidFill>
            <a:schemeClr val="tx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56005" name="Rectangle 66">
            <a:extLst>
              <a:ext uri="{FF2B5EF4-FFF2-40B4-BE49-F238E27FC236}">
                <a16:creationId xmlns:a16="http://schemas.microsoft.com/office/drawing/2014/main" id="{99AA02CE-6186-49E8-A472-C104D3A7F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4313" y="4343400"/>
            <a:ext cx="533400" cy="685800"/>
          </a:xfrm>
          <a:prstGeom prst="rect">
            <a:avLst/>
          </a:prstGeom>
          <a:solidFill>
            <a:schemeClr val="tx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56006" name="Oval 3">
            <a:extLst>
              <a:ext uri="{FF2B5EF4-FFF2-40B4-BE49-F238E27FC236}">
                <a16:creationId xmlns:a16="http://schemas.microsoft.com/office/drawing/2014/main" id="{60586565-1362-46B5-BFF1-F5C642FF8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564063"/>
            <a:ext cx="1600200" cy="1219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56007" name="Oval 4">
            <a:extLst>
              <a:ext uri="{FF2B5EF4-FFF2-40B4-BE49-F238E27FC236}">
                <a16:creationId xmlns:a16="http://schemas.microsoft.com/office/drawing/2014/main" id="{E9E20C90-2FBB-498A-B7BA-C087368D9F1C}"/>
              </a:ext>
            </a:extLst>
          </p:cNvPr>
          <p:cNvSpPr>
            <a:spLocks noChangeArrowheads="1"/>
          </p:cNvSpPr>
          <p:nvPr/>
        </p:nvSpPr>
        <p:spPr bwMode="auto">
          <a:xfrm rot="1451871">
            <a:off x="2819400" y="2125663"/>
            <a:ext cx="1219200" cy="26670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56008" name="Oval 5">
            <a:extLst>
              <a:ext uri="{FF2B5EF4-FFF2-40B4-BE49-F238E27FC236}">
                <a16:creationId xmlns:a16="http://schemas.microsoft.com/office/drawing/2014/main" id="{808A8483-996A-45F8-87AC-28FE6C15BE64}"/>
              </a:ext>
            </a:extLst>
          </p:cNvPr>
          <p:cNvSpPr>
            <a:spLocks noChangeArrowheads="1"/>
          </p:cNvSpPr>
          <p:nvPr/>
        </p:nvSpPr>
        <p:spPr bwMode="auto">
          <a:xfrm rot="3586130">
            <a:off x="2757488" y="3970338"/>
            <a:ext cx="1220787" cy="2103437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56009" name="Text Box 25">
            <a:extLst>
              <a:ext uri="{FF2B5EF4-FFF2-40B4-BE49-F238E27FC236}">
                <a16:creationId xmlns:a16="http://schemas.microsoft.com/office/drawing/2014/main" id="{8487AF29-5832-461C-A4B0-724D322EA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0575" y="3352800"/>
            <a:ext cx="5334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x</a:t>
            </a:r>
            <a:r>
              <a:rPr lang="en-US" altLang="en-US" sz="1800" b="0" baseline="-25000">
                <a:latin typeface="Arial" panose="020B0604020202020204" pitchFamily="34" charset="0"/>
              </a:rPr>
              <a:t>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x</a:t>
            </a:r>
            <a:r>
              <a:rPr lang="en-US" altLang="en-US" sz="1800" b="0" baseline="-25000">
                <a:latin typeface="Arial" panose="020B0604020202020204" pitchFamily="34" charset="0"/>
              </a:rPr>
              <a:t>3</a:t>
            </a:r>
          </a:p>
        </p:txBody>
      </p:sp>
      <p:grpSp>
        <p:nvGrpSpPr>
          <p:cNvPr id="256010" name="Group 26">
            <a:extLst>
              <a:ext uri="{FF2B5EF4-FFF2-40B4-BE49-F238E27FC236}">
                <a16:creationId xmlns:a16="http://schemas.microsoft.com/office/drawing/2014/main" id="{019215B2-7961-40D2-B311-8D78D4A1F842}"/>
              </a:ext>
            </a:extLst>
          </p:cNvPr>
          <p:cNvGrpSpPr>
            <a:grpSpLocks/>
          </p:cNvGrpSpPr>
          <p:nvPr/>
        </p:nvGrpSpPr>
        <p:grpSpPr bwMode="auto">
          <a:xfrm>
            <a:off x="8258175" y="3352800"/>
            <a:ext cx="609600" cy="1333500"/>
            <a:chOff x="4464" y="2016"/>
            <a:chExt cx="384" cy="1536"/>
          </a:xfrm>
        </p:grpSpPr>
        <p:sp>
          <p:nvSpPr>
            <p:cNvPr id="256048" name="Line 27">
              <a:extLst>
                <a:ext uri="{FF2B5EF4-FFF2-40B4-BE49-F238E27FC236}">
                  <a16:creationId xmlns:a16="http://schemas.microsoft.com/office/drawing/2014/main" id="{E331432F-F6DA-4177-94EF-BDC67190D8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2016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49" name="Line 28">
              <a:extLst>
                <a:ext uri="{FF2B5EF4-FFF2-40B4-BE49-F238E27FC236}">
                  <a16:creationId xmlns:a16="http://schemas.microsoft.com/office/drawing/2014/main" id="{1581FC06-EAAB-4736-AB65-1DDA4512FE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2016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50" name="Line 29">
              <a:extLst>
                <a:ext uri="{FF2B5EF4-FFF2-40B4-BE49-F238E27FC236}">
                  <a16:creationId xmlns:a16="http://schemas.microsoft.com/office/drawing/2014/main" id="{09E4D2AF-9E4E-402B-A4E5-293DECDFE5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64" y="201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51" name="Line 30">
              <a:extLst>
                <a:ext uri="{FF2B5EF4-FFF2-40B4-BE49-F238E27FC236}">
                  <a16:creationId xmlns:a16="http://schemas.microsoft.com/office/drawing/2014/main" id="{A08FEE82-547E-4BC6-B77A-5C741618E0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0" y="201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52" name="Line 31">
              <a:extLst>
                <a:ext uri="{FF2B5EF4-FFF2-40B4-BE49-F238E27FC236}">
                  <a16:creationId xmlns:a16="http://schemas.microsoft.com/office/drawing/2014/main" id="{7A8D9C9D-116E-4C29-A0E8-E517AF3F50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0" y="3552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53" name="Line 32">
              <a:extLst>
                <a:ext uri="{FF2B5EF4-FFF2-40B4-BE49-F238E27FC236}">
                  <a16:creationId xmlns:a16="http://schemas.microsoft.com/office/drawing/2014/main" id="{F4426B87-7ADD-4086-AE51-94F935618B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64" y="3552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11" name="Text Box 34">
            <a:extLst>
              <a:ext uri="{FF2B5EF4-FFF2-40B4-BE49-F238E27FC236}">
                <a16:creationId xmlns:a16="http://schemas.microsoft.com/office/drawing/2014/main" id="{DC740175-F4D8-4B9E-BA15-AD1043376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0888" y="3302000"/>
            <a:ext cx="581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x</a:t>
            </a:r>
            <a:r>
              <a:rPr lang="en-US" altLang="en-US" sz="2800" baseline="-25000">
                <a:latin typeface="Arial" panose="020B0604020202020204" pitchFamily="34" charset="0"/>
              </a:rPr>
              <a:t>1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endParaRPr lang="cs-CZ" altLang="en-US" sz="1800" b="0">
              <a:latin typeface="Arial" panose="020B0604020202020204" pitchFamily="34" charset="0"/>
            </a:endParaRPr>
          </a:p>
        </p:txBody>
      </p:sp>
      <p:sp>
        <p:nvSpPr>
          <p:cNvPr id="256012" name="Line 35">
            <a:extLst>
              <a:ext uri="{FF2B5EF4-FFF2-40B4-BE49-F238E27FC236}">
                <a16:creationId xmlns:a16="http://schemas.microsoft.com/office/drawing/2014/main" id="{944CD958-80A3-4CCA-B51F-CB950F0626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7400" y="3048000"/>
            <a:ext cx="1828800" cy="1524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13" name="Line 36">
            <a:extLst>
              <a:ext uri="{FF2B5EF4-FFF2-40B4-BE49-F238E27FC236}">
                <a16:creationId xmlns:a16="http://schemas.microsoft.com/office/drawing/2014/main" id="{B4C7E8B6-55BE-4D69-A03A-416B47C1EE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7400" y="4800600"/>
            <a:ext cx="1752600" cy="914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14" name="Line 37">
            <a:extLst>
              <a:ext uri="{FF2B5EF4-FFF2-40B4-BE49-F238E27FC236}">
                <a16:creationId xmlns:a16="http://schemas.microsoft.com/office/drawing/2014/main" id="{711AEE54-D40C-47A4-AC59-D3D1991580F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447800" y="3962400"/>
            <a:ext cx="838200" cy="15240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15" name="Text Box 53">
            <a:extLst>
              <a:ext uri="{FF2B5EF4-FFF2-40B4-BE49-F238E27FC236}">
                <a16:creationId xmlns:a16="http://schemas.microsoft.com/office/drawing/2014/main" id="{C94FAEE3-88EA-44EA-9F38-1222E7542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0" y="2590800"/>
            <a:ext cx="5334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en-US" altLang="en-US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2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2</a:t>
            </a: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grpSp>
        <p:nvGrpSpPr>
          <p:cNvPr id="256016" name="Group 54">
            <a:extLst>
              <a:ext uri="{FF2B5EF4-FFF2-40B4-BE49-F238E27FC236}">
                <a16:creationId xmlns:a16="http://schemas.microsoft.com/office/drawing/2014/main" id="{BC92EA46-D17F-4F4D-83DF-19793B1DE749}"/>
              </a:ext>
            </a:extLst>
          </p:cNvPr>
          <p:cNvGrpSpPr>
            <a:grpSpLocks/>
          </p:cNvGrpSpPr>
          <p:nvPr/>
        </p:nvGrpSpPr>
        <p:grpSpPr bwMode="auto">
          <a:xfrm>
            <a:off x="5207000" y="2667000"/>
            <a:ext cx="76200" cy="2438400"/>
            <a:chOff x="3648" y="2088"/>
            <a:chExt cx="48" cy="1536"/>
          </a:xfrm>
        </p:grpSpPr>
        <p:sp>
          <p:nvSpPr>
            <p:cNvPr id="256045" name="Line 55">
              <a:extLst>
                <a:ext uri="{FF2B5EF4-FFF2-40B4-BE49-F238E27FC236}">
                  <a16:creationId xmlns:a16="http://schemas.microsoft.com/office/drawing/2014/main" id="{D2BC32E4-DAB0-4339-A5AF-3D25178F32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46" name="Line 56">
              <a:extLst>
                <a:ext uri="{FF2B5EF4-FFF2-40B4-BE49-F238E27FC236}">
                  <a16:creationId xmlns:a16="http://schemas.microsoft.com/office/drawing/2014/main" id="{2ED4FB29-7D3E-4BA0-B35E-FEE26D1589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47" name="Line 57">
              <a:extLst>
                <a:ext uri="{FF2B5EF4-FFF2-40B4-BE49-F238E27FC236}">
                  <a16:creationId xmlns:a16="http://schemas.microsoft.com/office/drawing/2014/main" id="{20255AA4-5CED-4030-824D-6A25204EAA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17" name="Group 58">
            <a:extLst>
              <a:ext uri="{FF2B5EF4-FFF2-40B4-BE49-F238E27FC236}">
                <a16:creationId xmlns:a16="http://schemas.microsoft.com/office/drawing/2014/main" id="{09A1AFBD-3815-4DC6-86F7-FAB463028E44}"/>
              </a:ext>
            </a:extLst>
          </p:cNvPr>
          <p:cNvGrpSpPr>
            <a:grpSpLocks/>
          </p:cNvGrpSpPr>
          <p:nvPr/>
        </p:nvGrpSpPr>
        <p:grpSpPr bwMode="auto">
          <a:xfrm>
            <a:off x="4673600" y="2667000"/>
            <a:ext cx="76200" cy="2438400"/>
            <a:chOff x="3312" y="2088"/>
            <a:chExt cx="48" cy="1536"/>
          </a:xfrm>
        </p:grpSpPr>
        <p:sp>
          <p:nvSpPr>
            <p:cNvPr id="256042" name="Line 59">
              <a:extLst>
                <a:ext uri="{FF2B5EF4-FFF2-40B4-BE49-F238E27FC236}">
                  <a16:creationId xmlns:a16="http://schemas.microsoft.com/office/drawing/2014/main" id="{4E2E24C4-B28E-43D3-B767-69CE32A72B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43" name="Line 60">
              <a:extLst>
                <a:ext uri="{FF2B5EF4-FFF2-40B4-BE49-F238E27FC236}">
                  <a16:creationId xmlns:a16="http://schemas.microsoft.com/office/drawing/2014/main" id="{47ED26DC-FAC6-4063-8DFC-F4E03EB84D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44" name="Line 61">
              <a:extLst>
                <a:ext uri="{FF2B5EF4-FFF2-40B4-BE49-F238E27FC236}">
                  <a16:creationId xmlns:a16="http://schemas.microsoft.com/office/drawing/2014/main" id="{60CE01F6-836E-4DE5-B892-06589D5AD0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18" name="Text Box 62">
            <a:extLst>
              <a:ext uri="{FF2B5EF4-FFF2-40B4-BE49-F238E27FC236}">
                <a16:creationId xmlns:a16="http://schemas.microsoft.com/office/drawing/2014/main" id="{15E2C065-839E-4899-B3F6-535A1F14D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1613" y="35956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=</a:t>
            </a:r>
            <a:endParaRPr lang="cs-CZ" altLang="en-US" sz="1800" b="0">
              <a:latin typeface="Arial" panose="020B0604020202020204" pitchFamily="34" charset="0"/>
            </a:endParaRPr>
          </a:p>
        </p:txBody>
      </p:sp>
      <p:grpSp>
        <p:nvGrpSpPr>
          <p:cNvPr id="256019" name="Group 64">
            <a:extLst>
              <a:ext uri="{FF2B5EF4-FFF2-40B4-BE49-F238E27FC236}">
                <a16:creationId xmlns:a16="http://schemas.microsoft.com/office/drawing/2014/main" id="{16637C61-C136-4EDA-93DA-DB1CECB75353}"/>
              </a:ext>
            </a:extLst>
          </p:cNvPr>
          <p:cNvGrpSpPr>
            <a:grpSpLocks/>
          </p:cNvGrpSpPr>
          <p:nvPr/>
        </p:nvGrpSpPr>
        <p:grpSpPr bwMode="auto">
          <a:xfrm>
            <a:off x="8075613" y="2667000"/>
            <a:ext cx="76200" cy="2438400"/>
            <a:chOff x="4656" y="2088"/>
            <a:chExt cx="48" cy="1536"/>
          </a:xfrm>
        </p:grpSpPr>
        <p:sp>
          <p:nvSpPr>
            <p:cNvPr id="256039" name="Line 65">
              <a:extLst>
                <a:ext uri="{FF2B5EF4-FFF2-40B4-BE49-F238E27FC236}">
                  <a16:creationId xmlns:a16="http://schemas.microsoft.com/office/drawing/2014/main" id="{273087DD-AB4F-4854-B424-950B5F9134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40" name="Line 66">
              <a:extLst>
                <a:ext uri="{FF2B5EF4-FFF2-40B4-BE49-F238E27FC236}">
                  <a16:creationId xmlns:a16="http://schemas.microsoft.com/office/drawing/2014/main" id="{6C1E7BB8-27D7-4EFC-B507-757F2A6658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6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41" name="Line 67">
              <a:extLst>
                <a:ext uri="{FF2B5EF4-FFF2-40B4-BE49-F238E27FC236}">
                  <a16:creationId xmlns:a16="http://schemas.microsoft.com/office/drawing/2014/main" id="{4E33E361-F930-4183-B8D0-90AA695A98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6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20" name="Group 68">
            <a:extLst>
              <a:ext uri="{FF2B5EF4-FFF2-40B4-BE49-F238E27FC236}">
                <a16:creationId xmlns:a16="http://schemas.microsoft.com/office/drawing/2014/main" id="{063FE13D-1065-449C-8079-B79449BFF703}"/>
              </a:ext>
            </a:extLst>
          </p:cNvPr>
          <p:cNvGrpSpPr>
            <a:grpSpLocks/>
          </p:cNvGrpSpPr>
          <p:nvPr/>
        </p:nvGrpSpPr>
        <p:grpSpPr bwMode="auto">
          <a:xfrm>
            <a:off x="6475413" y="2667000"/>
            <a:ext cx="76200" cy="2438400"/>
            <a:chOff x="3936" y="2088"/>
            <a:chExt cx="48" cy="1536"/>
          </a:xfrm>
        </p:grpSpPr>
        <p:sp>
          <p:nvSpPr>
            <p:cNvPr id="256036" name="Line 69">
              <a:extLst>
                <a:ext uri="{FF2B5EF4-FFF2-40B4-BE49-F238E27FC236}">
                  <a16:creationId xmlns:a16="http://schemas.microsoft.com/office/drawing/2014/main" id="{D754C241-F1C4-4AAC-B676-AC3C0E012C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37" name="Line 70">
              <a:extLst>
                <a:ext uri="{FF2B5EF4-FFF2-40B4-BE49-F238E27FC236}">
                  <a16:creationId xmlns:a16="http://schemas.microsoft.com/office/drawing/2014/main" id="{ACCA3AA4-4001-4A51-8917-FADE396950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6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38" name="Line 71">
              <a:extLst>
                <a:ext uri="{FF2B5EF4-FFF2-40B4-BE49-F238E27FC236}">
                  <a16:creationId xmlns:a16="http://schemas.microsoft.com/office/drawing/2014/main" id="{8A196154-B11D-4938-86D2-8C21F4A54E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6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21" name="Text Box 72">
            <a:extLst>
              <a:ext uri="{FF2B5EF4-FFF2-40B4-BE49-F238E27FC236}">
                <a16:creationId xmlns:a16="http://schemas.microsoft.com/office/drawing/2014/main" id="{96FA9C40-8DD7-4B06-8B96-B75424771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3325" y="2590800"/>
            <a:ext cx="9906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13</a:t>
            </a:r>
            <a:endParaRPr lang="en-US" altLang="en-US" sz="1800" b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23</a:t>
            </a:r>
            <a:endParaRPr lang="en-US" altLang="en-US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13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23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13</a:t>
            </a:r>
            <a:endParaRPr lang="en-US" altLang="en-US" sz="1800" b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23</a:t>
            </a: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256022" name="Text Box 76">
            <a:extLst>
              <a:ext uri="{FF2B5EF4-FFF2-40B4-BE49-F238E27FC236}">
                <a16:creationId xmlns:a16="http://schemas.microsoft.com/office/drawing/2014/main" id="{408F5DFA-5CF4-49E8-8ABA-12244CBF7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0713" y="2587625"/>
            <a:ext cx="5334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en-US" altLang="en-US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2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2</a:t>
            </a: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grpSp>
        <p:nvGrpSpPr>
          <p:cNvPr id="256023" name="Group 77">
            <a:extLst>
              <a:ext uri="{FF2B5EF4-FFF2-40B4-BE49-F238E27FC236}">
                <a16:creationId xmlns:a16="http://schemas.microsoft.com/office/drawing/2014/main" id="{35A79023-D96A-4C51-98C4-EA2EC2B81D02}"/>
              </a:ext>
            </a:extLst>
          </p:cNvPr>
          <p:cNvGrpSpPr>
            <a:grpSpLocks/>
          </p:cNvGrpSpPr>
          <p:nvPr/>
        </p:nvGrpSpPr>
        <p:grpSpPr bwMode="auto">
          <a:xfrm>
            <a:off x="6126163" y="2663825"/>
            <a:ext cx="76200" cy="2438400"/>
            <a:chOff x="3648" y="2088"/>
            <a:chExt cx="48" cy="1536"/>
          </a:xfrm>
        </p:grpSpPr>
        <p:sp>
          <p:nvSpPr>
            <p:cNvPr id="256033" name="Line 78">
              <a:extLst>
                <a:ext uri="{FF2B5EF4-FFF2-40B4-BE49-F238E27FC236}">
                  <a16:creationId xmlns:a16="http://schemas.microsoft.com/office/drawing/2014/main" id="{28EA6523-592C-4EBF-AF07-9648508D9F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34" name="Line 79">
              <a:extLst>
                <a:ext uri="{FF2B5EF4-FFF2-40B4-BE49-F238E27FC236}">
                  <a16:creationId xmlns:a16="http://schemas.microsoft.com/office/drawing/2014/main" id="{98549A8F-B06C-4180-AA6D-3D926FD5DB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35" name="Line 80">
              <a:extLst>
                <a:ext uri="{FF2B5EF4-FFF2-40B4-BE49-F238E27FC236}">
                  <a16:creationId xmlns:a16="http://schemas.microsoft.com/office/drawing/2014/main" id="{8327DAEF-35B0-4172-AB29-114660F70C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24" name="Group 81">
            <a:extLst>
              <a:ext uri="{FF2B5EF4-FFF2-40B4-BE49-F238E27FC236}">
                <a16:creationId xmlns:a16="http://schemas.microsoft.com/office/drawing/2014/main" id="{C8C363D1-46DF-46CE-826E-A685E085ED40}"/>
              </a:ext>
            </a:extLst>
          </p:cNvPr>
          <p:cNvGrpSpPr>
            <a:grpSpLocks/>
          </p:cNvGrpSpPr>
          <p:nvPr/>
        </p:nvGrpSpPr>
        <p:grpSpPr bwMode="auto">
          <a:xfrm>
            <a:off x="5592763" y="2663825"/>
            <a:ext cx="76200" cy="2438400"/>
            <a:chOff x="3312" y="2088"/>
            <a:chExt cx="48" cy="1536"/>
          </a:xfrm>
        </p:grpSpPr>
        <p:sp>
          <p:nvSpPr>
            <p:cNvPr id="256030" name="Line 82">
              <a:extLst>
                <a:ext uri="{FF2B5EF4-FFF2-40B4-BE49-F238E27FC236}">
                  <a16:creationId xmlns:a16="http://schemas.microsoft.com/office/drawing/2014/main" id="{5BB7FDB5-7BDA-46D7-98D6-BDD0014F03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31" name="Line 83">
              <a:extLst>
                <a:ext uri="{FF2B5EF4-FFF2-40B4-BE49-F238E27FC236}">
                  <a16:creationId xmlns:a16="http://schemas.microsoft.com/office/drawing/2014/main" id="{5AA5474F-0EEF-4C8D-8621-BDDDCE2304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32" name="Line 84">
              <a:extLst>
                <a:ext uri="{FF2B5EF4-FFF2-40B4-BE49-F238E27FC236}">
                  <a16:creationId xmlns:a16="http://schemas.microsoft.com/office/drawing/2014/main" id="{3E75BF76-ADA5-4901-BCEB-8BFC4BCD61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25" name="Text Box 85">
            <a:extLst>
              <a:ext uri="{FF2B5EF4-FFF2-40B4-BE49-F238E27FC236}">
                <a16:creationId xmlns:a16="http://schemas.microsoft.com/office/drawing/2014/main" id="{B5DE5477-402C-4879-B5CB-5E65FEF69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3603625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+</a:t>
            </a:r>
            <a:endParaRPr lang="cs-CZ" altLang="en-US" sz="1800" b="0">
              <a:latin typeface="Arial" panose="020B0604020202020204" pitchFamily="34" charset="0"/>
            </a:endParaRPr>
          </a:p>
        </p:txBody>
      </p:sp>
      <p:sp>
        <p:nvSpPr>
          <p:cNvPr id="256026" name="Rectangle 53">
            <a:extLst>
              <a:ext uri="{FF2B5EF4-FFF2-40B4-BE49-F238E27FC236}">
                <a16:creationId xmlns:a16="http://schemas.microsoft.com/office/drawing/2014/main" id="{7B53BB9C-68CE-4A4E-A757-8C32C8967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-100013"/>
            <a:ext cx="8135938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1B85B9"/>
                </a:solidFill>
              </a:rPr>
              <a:t> Eigenchannel adaptation for GMM</a:t>
            </a:r>
            <a:endParaRPr lang="cs-CZ" altLang="en-US" b="0">
              <a:solidFill>
                <a:srgbClr val="1B85B9"/>
              </a:solidFill>
            </a:endParaRPr>
          </a:p>
        </p:txBody>
      </p:sp>
      <p:sp>
        <p:nvSpPr>
          <p:cNvPr id="256027" name="Text Box 16">
            <a:extLst>
              <a:ext uri="{FF2B5EF4-FFF2-40B4-BE49-F238E27FC236}">
                <a16:creationId xmlns:a16="http://schemas.microsoft.com/office/drawing/2014/main" id="{FBC4FD85-0F0D-489E-BDF5-22F781BAF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7813" y="2590800"/>
            <a:ext cx="9906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11  </a:t>
            </a: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12</a:t>
            </a:r>
            <a:endParaRPr lang="en-US" altLang="en-US" sz="1800" b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21  </a:t>
            </a: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22</a:t>
            </a:r>
            <a:endParaRPr lang="en-US" altLang="en-US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11  </a:t>
            </a: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12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21  </a:t>
            </a: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22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11  </a:t>
            </a: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12</a:t>
            </a:r>
            <a:endParaRPr lang="en-US" altLang="en-US" sz="1800" b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21  </a:t>
            </a: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22</a:t>
            </a: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54" name="Footer Placeholder 3">
            <a:extLst>
              <a:ext uri="{FF2B5EF4-FFF2-40B4-BE49-F238E27FC236}">
                <a16:creationId xmlns:a16="http://schemas.microsoft.com/office/drawing/2014/main" id="{81EE9FDB-F8CC-4C88-B053-F41E1FD3B4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buNone/>
              <a:defRPr/>
            </a:pPr>
            <a:r>
              <a:rPr lang="en-US" dirty="0"/>
              <a:t>Speaker Recognition	</a:t>
            </a:r>
          </a:p>
        </p:txBody>
      </p:sp>
      <p:sp>
        <p:nvSpPr>
          <p:cNvPr id="256029" name="Slide Number Placeholder 4">
            <a:extLst>
              <a:ext uri="{FF2B5EF4-FFF2-40B4-BE49-F238E27FC236}">
                <a16:creationId xmlns:a16="http://schemas.microsoft.com/office/drawing/2014/main" id="{D40AF329-58F5-4C35-8C76-CDD350D69FD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B1B9D66E-CCE3-4242-98F8-7AF5DF1A9258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32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40">
            <a:extLst>
              <a:ext uri="{FF2B5EF4-FFF2-40B4-BE49-F238E27FC236}">
                <a16:creationId xmlns:a16="http://schemas.microsoft.com/office/drawing/2014/main" id="{9E38DAEB-3FC7-4188-B1B1-8C1003827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1675" y="3416300"/>
            <a:ext cx="533400" cy="393700"/>
          </a:xfrm>
          <a:prstGeom prst="rect">
            <a:avLst/>
          </a:prstGeom>
          <a:solidFill>
            <a:schemeClr val="tx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58051" name="Rectangle 64">
            <a:extLst>
              <a:ext uri="{FF2B5EF4-FFF2-40B4-BE49-F238E27FC236}">
                <a16:creationId xmlns:a16="http://schemas.microsoft.com/office/drawing/2014/main" id="{BC0F775C-F034-4A52-BC83-80C51D1F7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4313" y="2679700"/>
            <a:ext cx="533400" cy="685800"/>
          </a:xfrm>
          <a:prstGeom prst="rect">
            <a:avLst/>
          </a:prstGeom>
          <a:solidFill>
            <a:schemeClr val="tx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58052" name="Rectangle 65">
            <a:extLst>
              <a:ext uri="{FF2B5EF4-FFF2-40B4-BE49-F238E27FC236}">
                <a16:creationId xmlns:a16="http://schemas.microsoft.com/office/drawing/2014/main" id="{402C1142-3859-41C1-8663-188EFE2C3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4313" y="3505200"/>
            <a:ext cx="533400" cy="685800"/>
          </a:xfrm>
          <a:prstGeom prst="rect">
            <a:avLst/>
          </a:prstGeom>
          <a:solidFill>
            <a:schemeClr val="tx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58053" name="Rectangle 66">
            <a:extLst>
              <a:ext uri="{FF2B5EF4-FFF2-40B4-BE49-F238E27FC236}">
                <a16:creationId xmlns:a16="http://schemas.microsoft.com/office/drawing/2014/main" id="{D12A4279-BA0F-4A7C-9A67-6AC1E157C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4313" y="4343400"/>
            <a:ext cx="533400" cy="685800"/>
          </a:xfrm>
          <a:prstGeom prst="rect">
            <a:avLst/>
          </a:prstGeom>
          <a:solidFill>
            <a:schemeClr val="tx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58054" name="Oval 3">
            <a:extLst>
              <a:ext uri="{FF2B5EF4-FFF2-40B4-BE49-F238E27FC236}">
                <a16:creationId xmlns:a16="http://schemas.microsoft.com/office/drawing/2014/main" id="{F8B0C720-473F-42A7-B4B7-9A0A7A397669}"/>
              </a:ext>
            </a:extLst>
          </p:cNvPr>
          <p:cNvSpPr>
            <a:spLocks noChangeArrowheads="1"/>
          </p:cNvSpPr>
          <p:nvPr/>
        </p:nvSpPr>
        <p:spPr bwMode="auto">
          <a:xfrm rot="1451871">
            <a:off x="2362200" y="2506663"/>
            <a:ext cx="1219200" cy="26670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58055" name="Oval 4">
            <a:extLst>
              <a:ext uri="{FF2B5EF4-FFF2-40B4-BE49-F238E27FC236}">
                <a16:creationId xmlns:a16="http://schemas.microsoft.com/office/drawing/2014/main" id="{694A639B-E788-4447-8F23-29BE18E18A1E}"/>
              </a:ext>
            </a:extLst>
          </p:cNvPr>
          <p:cNvSpPr>
            <a:spLocks noChangeArrowheads="1"/>
          </p:cNvSpPr>
          <p:nvPr/>
        </p:nvSpPr>
        <p:spPr bwMode="auto">
          <a:xfrm rot="3586130">
            <a:off x="2300288" y="4198938"/>
            <a:ext cx="1220787" cy="2103437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58056" name="Oval 5">
            <a:extLst>
              <a:ext uri="{FF2B5EF4-FFF2-40B4-BE49-F238E27FC236}">
                <a16:creationId xmlns:a16="http://schemas.microsoft.com/office/drawing/2014/main" id="{0FFD114E-A16B-4698-A3BB-9D257CCA4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183063"/>
            <a:ext cx="1600200" cy="1219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58057" name="Text Box 25">
            <a:extLst>
              <a:ext uri="{FF2B5EF4-FFF2-40B4-BE49-F238E27FC236}">
                <a16:creationId xmlns:a16="http://schemas.microsoft.com/office/drawing/2014/main" id="{79A456DC-FD72-410D-9EC0-24D09A419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0575" y="3352800"/>
            <a:ext cx="5334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x</a:t>
            </a:r>
            <a:r>
              <a:rPr lang="en-US" altLang="en-US" sz="1800" b="0" baseline="-25000">
                <a:latin typeface="Arial" panose="020B0604020202020204" pitchFamily="34" charset="0"/>
              </a:rPr>
              <a:t>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x</a:t>
            </a:r>
            <a:r>
              <a:rPr lang="en-US" altLang="en-US" sz="1800" b="0" baseline="-25000">
                <a:latin typeface="Arial" panose="020B0604020202020204" pitchFamily="34" charset="0"/>
              </a:rPr>
              <a:t>3</a:t>
            </a:r>
          </a:p>
        </p:txBody>
      </p:sp>
      <p:grpSp>
        <p:nvGrpSpPr>
          <p:cNvPr id="258058" name="Group 26">
            <a:extLst>
              <a:ext uri="{FF2B5EF4-FFF2-40B4-BE49-F238E27FC236}">
                <a16:creationId xmlns:a16="http://schemas.microsoft.com/office/drawing/2014/main" id="{A83157BF-B180-4280-85E5-3FB99630E291}"/>
              </a:ext>
            </a:extLst>
          </p:cNvPr>
          <p:cNvGrpSpPr>
            <a:grpSpLocks/>
          </p:cNvGrpSpPr>
          <p:nvPr/>
        </p:nvGrpSpPr>
        <p:grpSpPr bwMode="auto">
          <a:xfrm>
            <a:off x="8258175" y="3352800"/>
            <a:ext cx="609600" cy="1333500"/>
            <a:chOff x="4464" y="2016"/>
            <a:chExt cx="384" cy="1536"/>
          </a:xfrm>
        </p:grpSpPr>
        <p:sp>
          <p:nvSpPr>
            <p:cNvPr id="258096" name="Line 27">
              <a:extLst>
                <a:ext uri="{FF2B5EF4-FFF2-40B4-BE49-F238E27FC236}">
                  <a16:creationId xmlns:a16="http://schemas.microsoft.com/office/drawing/2014/main" id="{C2F296ED-04F9-4445-B758-2BBA13D983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2016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97" name="Line 28">
              <a:extLst>
                <a:ext uri="{FF2B5EF4-FFF2-40B4-BE49-F238E27FC236}">
                  <a16:creationId xmlns:a16="http://schemas.microsoft.com/office/drawing/2014/main" id="{76644105-FE84-4C35-8D65-11F124AD81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2016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98" name="Line 29">
              <a:extLst>
                <a:ext uri="{FF2B5EF4-FFF2-40B4-BE49-F238E27FC236}">
                  <a16:creationId xmlns:a16="http://schemas.microsoft.com/office/drawing/2014/main" id="{1AB11A4D-9F7E-4561-B66C-FC98FBE9E5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64" y="201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99" name="Line 30">
              <a:extLst>
                <a:ext uri="{FF2B5EF4-FFF2-40B4-BE49-F238E27FC236}">
                  <a16:creationId xmlns:a16="http://schemas.microsoft.com/office/drawing/2014/main" id="{846DAB46-3B47-4E45-A551-05AA357F6E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0" y="201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00" name="Line 31">
              <a:extLst>
                <a:ext uri="{FF2B5EF4-FFF2-40B4-BE49-F238E27FC236}">
                  <a16:creationId xmlns:a16="http://schemas.microsoft.com/office/drawing/2014/main" id="{F7828990-17F1-434B-887E-2920226661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0" y="3552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01" name="Line 32">
              <a:extLst>
                <a:ext uri="{FF2B5EF4-FFF2-40B4-BE49-F238E27FC236}">
                  <a16:creationId xmlns:a16="http://schemas.microsoft.com/office/drawing/2014/main" id="{8FAC4A59-A2AF-40F6-BEF3-222967DFF2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64" y="3552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8059" name="Text Box 34">
            <a:extLst>
              <a:ext uri="{FF2B5EF4-FFF2-40B4-BE49-F238E27FC236}">
                <a16:creationId xmlns:a16="http://schemas.microsoft.com/office/drawing/2014/main" id="{E773235F-CD11-4BD6-8B50-D87D0255C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7075" y="3252788"/>
            <a:ext cx="6715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x</a:t>
            </a:r>
            <a:r>
              <a:rPr lang="en-US" altLang="en-US" sz="3600" baseline="-25000">
                <a:latin typeface="Arial" panose="020B0604020202020204" pitchFamily="34" charset="0"/>
              </a:rPr>
              <a:t>1</a:t>
            </a:r>
            <a:r>
              <a:rPr lang="en-US" altLang="en-US" sz="1800" b="0">
                <a:latin typeface="Arial" panose="020B0604020202020204" pitchFamily="34" charset="0"/>
              </a:rPr>
              <a:t> </a:t>
            </a:r>
            <a:endParaRPr lang="cs-CZ" altLang="en-US" sz="1800" b="0">
              <a:latin typeface="Arial" panose="020B0604020202020204" pitchFamily="34" charset="0"/>
            </a:endParaRPr>
          </a:p>
        </p:txBody>
      </p:sp>
      <p:sp>
        <p:nvSpPr>
          <p:cNvPr id="258060" name="Line 35">
            <a:extLst>
              <a:ext uri="{FF2B5EF4-FFF2-40B4-BE49-F238E27FC236}">
                <a16:creationId xmlns:a16="http://schemas.microsoft.com/office/drawing/2014/main" id="{BD784AC2-6FA7-4AC4-B6BE-4D9DFE5C9F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7400" y="3048000"/>
            <a:ext cx="1828800" cy="1524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8061" name="Line 36">
            <a:extLst>
              <a:ext uri="{FF2B5EF4-FFF2-40B4-BE49-F238E27FC236}">
                <a16:creationId xmlns:a16="http://schemas.microsoft.com/office/drawing/2014/main" id="{7A050E15-F2BC-439F-9759-11C549EF7B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7400" y="4800600"/>
            <a:ext cx="1752600" cy="914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8062" name="Line 37">
            <a:extLst>
              <a:ext uri="{FF2B5EF4-FFF2-40B4-BE49-F238E27FC236}">
                <a16:creationId xmlns:a16="http://schemas.microsoft.com/office/drawing/2014/main" id="{47F47276-111B-4B7A-9CD6-3BD08C3DAB8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447800" y="3962400"/>
            <a:ext cx="838200" cy="15240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8063" name="Text Box 44">
            <a:extLst>
              <a:ext uri="{FF2B5EF4-FFF2-40B4-BE49-F238E27FC236}">
                <a16:creationId xmlns:a16="http://schemas.microsoft.com/office/drawing/2014/main" id="{26394985-B184-4B4E-8CEB-B2F7A372B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0" y="2590800"/>
            <a:ext cx="5334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en-US" altLang="en-US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2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2</a:t>
            </a: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grpSp>
        <p:nvGrpSpPr>
          <p:cNvPr id="258064" name="Group 45">
            <a:extLst>
              <a:ext uri="{FF2B5EF4-FFF2-40B4-BE49-F238E27FC236}">
                <a16:creationId xmlns:a16="http://schemas.microsoft.com/office/drawing/2014/main" id="{8B6107FB-CCC2-4077-BBB9-2A66BAC8DDF5}"/>
              </a:ext>
            </a:extLst>
          </p:cNvPr>
          <p:cNvGrpSpPr>
            <a:grpSpLocks/>
          </p:cNvGrpSpPr>
          <p:nvPr/>
        </p:nvGrpSpPr>
        <p:grpSpPr bwMode="auto">
          <a:xfrm>
            <a:off x="5207000" y="2667000"/>
            <a:ext cx="76200" cy="2438400"/>
            <a:chOff x="3648" y="2088"/>
            <a:chExt cx="48" cy="1536"/>
          </a:xfrm>
        </p:grpSpPr>
        <p:sp>
          <p:nvSpPr>
            <p:cNvPr id="258093" name="Line 46">
              <a:extLst>
                <a:ext uri="{FF2B5EF4-FFF2-40B4-BE49-F238E27FC236}">
                  <a16:creationId xmlns:a16="http://schemas.microsoft.com/office/drawing/2014/main" id="{DDD31427-F459-42A7-9F71-19D99018D6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94" name="Line 47">
              <a:extLst>
                <a:ext uri="{FF2B5EF4-FFF2-40B4-BE49-F238E27FC236}">
                  <a16:creationId xmlns:a16="http://schemas.microsoft.com/office/drawing/2014/main" id="{2456E037-13C7-499C-B53B-6478E3F314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95" name="Line 48">
              <a:extLst>
                <a:ext uri="{FF2B5EF4-FFF2-40B4-BE49-F238E27FC236}">
                  <a16:creationId xmlns:a16="http://schemas.microsoft.com/office/drawing/2014/main" id="{E3E96415-5CAC-4AE9-BBA3-2623AC4473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8065" name="Group 49">
            <a:extLst>
              <a:ext uri="{FF2B5EF4-FFF2-40B4-BE49-F238E27FC236}">
                <a16:creationId xmlns:a16="http://schemas.microsoft.com/office/drawing/2014/main" id="{56E19C03-BDCD-48A1-BBD9-3915666F25AD}"/>
              </a:ext>
            </a:extLst>
          </p:cNvPr>
          <p:cNvGrpSpPr>
            <a:grpSpLocks/>
          </p:cNvGrpSpPr>
          <p:nvPr/>
        </p:nvGrpSpPr>
        <p:grpSpPr bwMode="auto">
          <a:xfrm>
            <a:off x="4673600" y="2667000"/>
            <a:ext cx="76200" cy="2438400"/>
            <a:chOff x="3312" y="2088"/>
            <a:chExt cx="48" cy="1536"/>
          </a:xfrm>
        </p:grpSpPr>
        <p:sp>
          <p:nvSpPr>
            <p:cNvPr id="258090" name="Line 50">
              <a:extLst>
                <a:ext uri="{FF2B5EF4-FFF2-40B4-BE49-F238E27FC236}">
                  <a16:creationId xmlns:a16="http://schemas.microsoft.com/office/drawing/2014/main" id="{633E0A7A-703B-4AF4-97D3-19A4316056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91" name="Line 51">
              <a:extLst>
                <a:ext uri="{FF2B5EF4-FFF2-40B4-BE49-F238E27FC236}">
                  <a16:creationId xmlns:a16="http://schemas.microsoft.com/office/drawing/2014/main" id="{5BF1DD67-97DF-4C26-A92E-B5934E42A9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92" name="Line 52">
              <a:extLst>
                <a:ext uri="{FF2B5EF4-FFF2-40B4-BE49-F238E27FC236}">
                  <a16:creationId xmlns:a16="http://schemas.microsoft.com/office/drawing/2014/main" id="{6BCD8CA7-B70A-4EE9-B23E-73C8A258CC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8066" name="Text Box 53">
            <a:extLst>
              <a:ext uri="{FF2B5EF4-FFF2-40B4-BE49-F238E27FC236}">
                <a16:creationId xmlns:a16="http://schemas.microsoft.com/office/drawing/2014/main" id="{52CB4FD6-F35A-450E-8142-68FD74475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1613" y="35956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=</a:t>
            </a:r>
            <a:endParaRPr lang="cs-CZ" altLang="en-US" sz="1800" b="0">
              <a:latin typeface="Arial" panose="020B0604020202020204" pitchFamily="34" charset="0"/>
            </a:endParaRPr>
          </a:p>
        </p:txBody>
      </p:sp>
      <p:grpSp>
        <p:nvGrpSpPr>
          <p:cNvPr id="258067" name="Group 55">
            <a:extLst>
              <a:ext uri="{FF2B5EF4-FFF2-40B4-BE49-F238E27FC236}">
                <a16:creationId xmlns:a16="http://schemas.microsoft.com/office/drawing/2014/main" id="{04AB7352-E0D8-4842-8438-8847BA327A45}"/>
              </a:ext>
            </a:extLst>
          </p:cNvPr>
          <p:cNvGrpSpPr>
            <a:grpSpLocks/>
          </p:cNvGrpSpPr>
          <p:nvPr/>
        </p:nvGrpSpPr>
        <p:grpSpPr bwMode="auto">
          <a:xfrm>
            <a:off x="8075613" y="2667000"/>
            <a:ext cx="76200" cy="2438400"/>
            <a:chOff x="4656" y="2088"/>
            <a:chExt cx="48" cy="1536"/>
          </a:xfrm>
        </p:grpSpPr>
        <p:sp>
          <p:nvSpPr>
            <p:cNvPr id="258087" name="Line 56">
              <a:extLst>
                <a:ext uri="{FF2B5EF4-FFF2-40B4-BE49-F238E27FC236}">
                  <a16:creationId xmlns:a16="http://schemas.microsoft.com/office/drawing/2014/main" id="{9D71E3A3-3C61-4D70-A994-D88323AB20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88" name="Line 57">
              <a:extLst>
                <a:ext uri="{FF2B5EF4-FFF2-40B4-BE49-F238E27FC236}">
                  <a16:creationId xmlns:a16="http://schemas.microsoft.com/office/drawing/2014/main" id="{CE970042-4091-4413-93E8-B0D120408E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6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89" name="Line 58">
              <a:extLst>
                <a:ext uri="{FF2B5EF4-FFF2-40B4-BE49-F238E27FC236}">
                  <a16:creationId xmlns:a16="http://schemas.microsoft.com/office/drawing/2014/main" id="{6796D600-1DEF-4498-803D-47E7BDC2F5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6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8068" name="Group 59">
            <a:extLst>
              <a:ext uri="{FF2B5EF4-FFF2-40B4-BE49-F238E27FC236}">
                <a16:creationId xmlns:a16="http://schemas.microsoft.com/office/drawing/2014/main" id="{E562EBC8-0CDF-4A82-9463-7C88CB8D0E95}"/>
              </a:ext>
            </a:extLst>
          </p:cNvPr>
          <p:cNvGrpSpPr>
            <a:grpSpLocks/>
          </p:cNvGrpSpPr>
          <p:nvPr/>
        </p:nvGrpSpPr>
        <p:grpSpPr bwMode="auto">
          <a:xfrm>
            <a:off x="6475413" y="2667000"/>
            <a:ext cx="76200" cy="2438400"/>
            <a:chOff x="3936" y="2088"/>
            <a:chExt cx="48" cy="1536"/>
          </a:xfrm>
        </p:grpSpPr>
        <p:sp>
          <p:nvSpPr>
            <p:cNvPr id="258084" name="Line 60">
              <a:extLst>
                <a:ext uri="{FF2B5EF4-FFF2-40B4-BE49-F238E27FC236}">
                  <a16:creationId xmlns:a16="http://schemas.microsoft.com/office/drawing/2014/main" id="{0C7486E0-EEAF-4E02-BB78-C6B409E140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85" name="Line 61">
              <a:extLst>
                <a:ext uri="{FF2B5EF4-FFF2-40B4-BE49-F238E27FC236}">
                  <a16:creationId xmlns:a16="http://schemas.microsoft.com/office/drawing/2014/main" id="{8E79B5FF-00C0-4275-BA2E-67048C872B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6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86" name="Line 62">
              <a:extLst>
                <a:ext uri="{FF2B5EF4-FFF2-40B4-BE49-F238E27FC236}">
                  <a16:creationId xmlns:a16="http://schemas.microsoft.com/office/drawing/2014/main" id="{60B0FC3A-FA3F-4534-B767-74D095D764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6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8069" name="Text Box 63">
            <a:extLst>
              <a:ext uri="{FF2B5EF4-FFF2-40B4-BE49-F238E27FC236}">
                <a16:creationId xmlns:a16="http://schemas.microsoft.com/office/drawing/2014/main" id="{B5DD9BFB-FE5A-4123-96F7-B1E5419C0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3325" y="2590800"/>
            <a:ext cx="9906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13</a:t>
            </a:r>
            <a:endParaRPr lang="en-US" altLang="en-US" sz="1800" b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23</a:t>
            </a:r>
            <a:endParaRPr lang="en-US" altLang="en-US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13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23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13</a:t>
            </a:r>
            <a:endParaRPr lang="en-US" altLang="en-US" sz="1800" b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23</a:t>
            </a: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258070" name="Text Box 67">
            <a:extLst>
              <a:ext uri="{FF2B5EF4-FFF2-40B4-BE49-F238E27FC236}">
                <a16:creationId xmlns:a16="http://schemas.microsoft.com/office/drawing/2014/main" id="{12A84FB6-03CB-4BB6-8C1D-05E700F77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0713" y="2587625"/>
            <a:ext cx="5334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en-US" altLang="en-US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2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2</a:t>
            </a: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grpSp>
        <p:nvGrpSpPr>
          <p:cNvPr id="258071" name="Group 68">
            <a:extLst>
              <a:ext uri="{FF2B5EF4-FFF2-40B4-BE49-F238E27FC236}">
                <a16:creationId xmlns:a16="http://schemas.microsoft.com/office/drawing/2014/main" id="{0D93176E-FD12-47D4-BE17-DF2E95022D77}"/>
              </a:ext>
            </a:extLst>
          </p:cNvPr>
          <p:cNvGrpSpPr>
            <a:grpSpLocks/>
          </p:cNvGrpSpPr>
          <p:nvPr/>
        </p:nvGrpSpPr>
        <p:grpSpPr bwMode="auto">
          <a:xfrm>
            <a:off x="6126163" y="2663825"/>
            <a:ext cx="76200" cy="2438400"/>
            <a:chOff x="3648" y="2088"/>
            <a:chExt cx="48" cy="1536"/>
          </a:xfrm>
        </p:grpSpPr>
        <p:sp>
          <p:nvSpPr>
            <p:cNvPr id="258081" name="Line 69">
              <a:extLst>
                <a:ext uri="{FF2B5EF4-FFF2-40B4-BE49-F238E27FC236}">
                  <a16:creationId xmlns:a16="http://schemas.microsoft.com/office/drawing/2014/main" id="{639911A2-D68C-4832-A133-D00DE95C23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82" name="Line 70">
              <a:extLst>
                <a:ext uri="{FF2B5EF4-FFF2-40B4-BE49-F238E27FC236}">
                  <a16:creationId xmlns:a16="http://schemas.microsoft.com/office/drawing/2014/main" id="{0F740560-3202-4906-931B-A4270A2474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83" name="Line 71">
              <a:extLst>
                <a:ext uri="{FF2B5EF4-FFF2-40B4-BE49-F238E27FC236}">
                  <a16:creationId xmlns:a16="http://schemas.microsoft.com/office/drawing/2014/main" id="{82D44379-A7EA-40EB-AA6C-8EFA83723B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8072" name="Group 72">
            <a:extLst>
              <a:ext uri="{FF2B5EF4-FFF2-40B4-BE49-F238E27FC236}">
                <a16:creationId xmlns:a16="http://schemas.microsoft.com/office/drawing/2014/main" id="{41AF8430-D649-41ED-AA38-CEA885296B71}"/>
              </a:ext>
            </a:extLst>
          </p:cNvPr>
          <p:cNvGrpSpPr>
            <a:grpSpLocks/>
          </p:cNvGrpSpPr>
          <p:nvPr/>
        </p:nvGrpSpPr>
        <p:grpSpPr bwMode="auto">
          <a:xfrm>
            <a:off x="5592763" y="2663825"/>
            <a:ext cx="76200" cy="2438400"/>
            <a:chOff x="3312" y="2088"/>
            <a:chExt cx="48" cy="1536"/>
          </a:xfrm>
        </p:grpSpPr>
        <p:sp>
          <p:nvSpPr>
            <p:cNvPr id="258078" name="Line 73">
              <a:extLst>
                <a:ext uri="{FF2B5EF4-FFF2-40B4-BE49-F238E27FC236}">
                  <a16:creationId xmlns:a16="http://schemas.microsoft.com/office/drawing/2014/main" id="{40DD5BD3-B743-4324-B360-6B0ACF7782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79" name="Line 74">
              <a:extLst>
                <a:ext uri="{FF2B5EF4-FFF2-40B4-BE49-F238E27FC236}">
                  <a16:creationId xmlns:a16="http://schemas.microsoft.com/office/drawing/2014/main" id="{2EE6A1B8-0024-42D0-A707-7A0EEF5121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80" name="Line 75">
              <a:extLst>
                <a:ext uri="{FF2B5EF4-FFF2-40B4-BE49-F238E27FC236}">
                  <a16:creationId xmlns:a16="http://schemas.microsoft.com/office/drawing/2014/main" id="{174302C3-44E8-4751-AE15-5EAF6F2F71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8073" name="Text Box 76">
            <a:extLst>
              <a:ext uri="{FF2B5EF4-FFF2-40B4-BE49-F238E27FC236}">
                <a16:creationId xmlns:a16="http://schemas.microsoft.com/office/drawing/2014/main" id="{A7CE1E9E-E356-44DB-9983-299DD9002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3603625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+</a:t>
            </a:r>
            <a:endParaRPr lang="cs-CZ" altLang="en-US" sz="1800" b="0">
              <a:latin typeface="Arial" panose="020B0604020202020204" pitchFamily="34" charset="0"/>
            </a:endParaRPr>
          </a:p>
        </p:txBody>
      </p:sp>
      <p:sp>
        <p:nvSpPr>
          <p:cNvPr id="258074" name="Rectangle 53">
            <a:extLst>
              <a:ext uri="{FF2B5EF4-FFF2-40B4-BE49-F238E27FC236}">
                <a16:creationId xmlns:a16="http://schemas.microsoft.com/office/drawing/2014/main" id="{EB57F282-3CEC-4226-B160-877526628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-100013"/>
            <a:ext cx="8135938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1B85B9"/>
                </a:solidFill>
              </a:rPr>
              <a:t> Eigenchannel adaptation for GMM</a:t>
            </a:r>
            <a:endParaRPr lang="cs-CZ" altLang="en-US" b="0">
              <a:solidFill>
                <a:srgbClr val="1B85B9"/>
              </a:solidFill>
            </a:endParaRPr>
          </a:p>
        </p:txBody>
      </p:sp>
      <p:sp>
        <p:nvSpPr>
          <p:cNvPr id="258075" name="Text Box 16">
            <a:extLst>
              <a:ext uri="{FF2B5EF4-FFF2-40B4-BE49-F238E27FC236}">
                <a16:creationId xmlns:a16="http://schemas.microsoft.com/office/drawing/2014/main" id="{229EA73E-7DCE-4FB3-8AD0-0AA4B3F28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7813" y="2590800"/>
            <a:ext cx="9906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11  </a:t>
            </a: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12</a:t>
            </a:r>
            <a:endParaRPr lang="en-US" altLang="en-US" sz="1800" b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21  </a:t>
            </a: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22</a:t>
            </a:r>
            <a:endParaRPr lang="en-US" altLang="en-US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11  </a:t>
            </a: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12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21  </a:t>
            </a: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22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11  </a:t>
            </a: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12</a:t>
            </a:r>
            <a:endParaRPr lang="en-US" altLang="en-US" sz="1800" b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21  </a:t>
            </a: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22</a:t>
            </a: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54" name="Footer Placeholder 3">
            <a:extLst>
              <a:ext uri="{FF2B5EF4-FFF2-40B4-BE49-F238E27FC236}">
                <a16:creationId xmlns:a16="http://schemas.microsoft.com/office/drawing/2014/main" id="{BC44828E-28E4-48DA-A26D-FB02AC2B7B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buNone/>
              <a:defRPr/>
            </a:pPr>
            <a:r>
              <a:rPr lang="en-US" dirty="0"/>
              <a:t>Speaker Recognition	</a:t>
            </a:r>
          </a:p>
        </p:txBody>
      </p:sp>
      <p:sp>
        <p:nvSpPr>
          <p:cNvPr id="258077" name="Slide Number Placeholder 4">
            <a:extLst>
              <a:ext uri="{FF2B5EF4-FFF2-40B4-BE49-F238E27FC236}">
                <a16:creationId xmlns:a16="http://schemas.microsoft.com/office/drawing/2014/main" id="{6D78E6EF-EC39-466C-8BB9-1A20575A85E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E5FB5B6F-5020-425C-B8F5-D0360CF1281E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33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40">
            <a:extLst>
              <a:ext uri="{FF2B5EF4-FFF2-40B4-BE49-F238E27FC236}">
                <a16:creationId xmlns:a16="http://schemas.microsoft.com/office/drawing/2014/main" id="{C7796EE4-EE94-4148-BD18-07AA8AE58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1675" y="3416300"/>
            <a:ext cx="533400" cy="393700"/>
          </a:xfrm>
          <a:prstGeom prst="rect">
            <a:avLst/>
          </a:prstGeom>
          <a:solidFill>
            <a:schemeClr val="tx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60099" name="Rectangle 64">
            <a:extLst>
              <a:ext uri="{FF2B5EF4-FFF2-40B4-BE49-F238E27FC236}">
                <a16:creationId xmlns:a16="http://schemas.microsoft.com/office/drawing/2014/main" id="{38CF72F1-FE7D-458D-A11F-582938515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4313" y="2679700"/>
            <a:ext cx="533400" cy="685800"/>
          </a:xfrm>
          <a:prstGeom prst="rect">
            <a:avLst/>
          </a:prstGeom>
          <a:solidFill>
            <a:schemeClr val="tx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60100" name="Rectangle 65">
            <a:extLst>
              <a:ext uri="{FF2B5EF4-FFF2-40B4-BE49-F238E27FC236}">
                <a16:creationId xmlns:a16="http://schemas.microsoft.com/office/drawing/2014/main" id="{7F084DF5-934F-4C9B-ACAC-439D678A0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4313" y="3505200"/>
            <a:ext cx="533400" cy="685800"/>
          </a:xfrm>
          <a:prstGeom prst="rect">
            <a:avLst/>
          </a:prstGeom>
          <a:solidFill>
            <a:schemeClr val="tx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60101" name="Rectangle 66">
            <a:extLst>
              <a:ext uri="{FF2B5EF4-FFF2-40B4-BE49-F238E27FC236}">
                <a16:creationId xmlns:a16="http://schemas.microsoft.com/office/drawing/2014/main" id="{D8408989-06F9-492F-9780-1DCDEB73C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4313" y="4343400"/>
            <a:ext cx="533400" cy="685800"/>
          </a:xfrm>
          <a:prstGeom prst="rect">
            <a:avLst/>
          </a:prstGeom>
          <a:solidFill>
            <a:schemeClr val="tx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60102" name="Oval 3">
            <a:extLst>
              <a:ext uri="{FF2B5EF4-FFF2-40B4-BE49-F238E27FC236}">
                <a16:creationId xmlns:a16="http://schemas.microsoft.com/office/drawing/2014/main" id="{161B556A-D7AA-4140-ADFD-6D5E38925961}"/>
              </a:ext>
            </a:extLst>
          </p:cNvPr>
          <p:cNvSpPr>
            <a:spLocks noChangeArrowheads="1"/>
          </p:cNvSpPr>
          <p:nvPr/>
        </p:nvSpPr>
        <p:spPr bwMode="auto">
          <a:xfrm rot="1451871">
            <a:off x="1905000" y="2887663"/>
            <a:ext cx="1219200" cy="26670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60103" name="Oval 4">
            <a:extLst>
              <a:ext uri="{FF2B5EF4-FFF2-40B4-BE49-F238E27FC236}">
                <a16:creationId xmlns:a16="http://schemas.microsoft.com/office/drawing/2014/main" id="{53D34ADD-3110-46C3-95E9-7771AA3428D4}"/>
              </a:ext>
            </a:extLst>
          </p:cNvPr>
          <p:cNvSpPr>
            <a:spLocks noChangeArrowheads="1"/>
          </p:cNvSpPr>
          <p:nvPr/>
        </p:nvSpPr>
        <p:spPr bwMode="auto">
          <a:xfrm rot="3586130">
            <a:off x="1843088" y="4427538"/>
            <a:ext cx="1220787" cy="2103437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60104" name="Oval 5">
            <a:extLst>
              <a:ext uri="{FF2B5EF4-FFF2-40B4-BE49-F238E27FC236}">
                <a16:creationId xmlns:a16="http://schemas.microsoft.com/office/drawing/2014/main" id="{CDA9E0DA-E1F5-40F2-9499-56BE94760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802063"/>
            <a:ext cx="1600200" cy="1219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60105" name="Text Box 25">
            <a:extLst>
              <a:ext uri="{FF2B5EF4-FFF2-40B4-BE49-F238E27FC236}">
                <a16:creationId xmlns:a16="http://schemas.microsoft.com/office/drawing/2014/main" id="{A50F879B-D83C-418A-B0BC-A918201DB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0575" y="3352800"/>
            <a:ext cx="5334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x</a:t>
            </a:r>
            <a:r>
              <a:rPr lang="en-US" altLang="en-US" sz="1800" b="0" baseline="-25000">
                <a:latin typeface="Arial" panose="020B0604020202020204" pitchFamily="34" charset="0"/>
              </a:rPr>
              <a:t>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x</a:t>
            </a:r>
            <a:r>
              <a:rPr lang="en-US" altLang="en-US" sz="1800" b="0" baseline="-25000">
                <a:latin typeface="Arial" panose="020B0604020202020204" pitchFamily="34" charset="0"/>
              </a:rPr>
              <a:t>3</a:t>
            </a:r>
          </a:p>
        </p:txBody>
      </p:sp>
      <p:grpSp>
        <p:nvGrpSpPr>
          <p:cNvPr id="260106" name="Group 26">
            <a:extLst>
              <a:ext uri="{FF2B5EF4-FFF2-40B4-BE49-F238E27FC236}">
                <a16:creationId xmlns:a16="http://schemas.microsoft.com/office/drawing/2014/main" id="{B74AA032-49D6-4EBE-8941-296CC93B1113}"/>
              </a:ext>
            </a:extLst>
          </p:cNvPr>
          <p:cNvGrpSpPr>
            <a:grpSpLocks/>
          </p:cNvGrpSpPr>
          <p:nvPr/>
        </p:nvGrpSpPr>
        <p:grpSpPr bwMode="auto">
          <a:xfrm>
            <a:off x="8258175" y="3352800"/>
            <a:ext cx="609600" cy="1333500"/>
            <a:chOff x="4464" y="2016"/>
            <a:chExt cx="384" cy="1536"/>
          </a:xfrm>
        </p:grpSpPr>
        <p:sp>
          <p:nvSpPr>
            <p:cNvPr id="260144" name="Line 27">
              <a:extLst>
                <a:ext uri="{FF2B5EF4-FFF2-40B4-BE49-F238E27FC236}">
                  <a16:creationId xmlns:a16="http://schemas.microsoft.com/office/drawing/2014/main" id="{59994CAD-2064-4412-A87D-DFC6468F4A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2016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145" name="Line 28">
              <a:extLst>
                <a:ext uri="{FF2B5EF4-FFF2-40B4-BE49-F238E27FC236}">
                  <a16:creationId xmlns:a16="http://schemas.microsoft.com/office/drawing/2014/main" id="{4B5CA283-5B0A-4C95-9E5F-145A7A194F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2016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146" name="Line 29">
              <a:extLst>
                <a:ext uri="{FF2B5EF4-FFF2-40B4-BE49-F238E27FC236}">
                  <a16:creationId xmlns:a16="http://schemas.microsoft.com/office/drawing/2014/main" id="{DDBB12ED-5AF6-425A-B0F4-CC5B2A4095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64" y="201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147" name="Line 30">
              <a:extLst>
                <a:ext uri="{FF2B5EF4-FFF2-40B4-BE49-F238E27FC236}">
                  <a16:creationId xmlns:a16="http://schemas.microsoft.com/office/drawing/2014/main" id="{43C213C4-D3BD-4A35-BB5C-EE4436F188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0" y="201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148" name="Line 31">
              <a:extLst>
                <a:ext uri="{FF2B5EF4-FFF2-40B4-BE49-F238E27FC236}">
                  <a16:creationId xmlns:a16="http://schemas.microsoft.com/office/drawing/2014/main" id="{C39452E1-08CA-4DA4-8BC8-F529D17FD4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0" y="3552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149" name="Line 32">
              <a:extLst>
                <a:ext uri="{FF2B5EF4-FFF2-40B4-BE49-F238E27FC236}">
                  <a16:creationId xmlns:a16="http://schemas.microsoft.com/office/drawing/2014/main" id="{1E9CEC11-CE41-4092-88B3-32558D5C24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64" y="3552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0107" name="Text Box 34">
            <a:extLst>
              <a:ext uri="{FF2B5EF4-FFF2-40B4-BE49-F238E27FC236}">
                <a16:creationId xmlns:a16="http://schemas.microsoft.com/office/drawing/2014/main" id="{FBADCDCB-D2F1-49F9-85BB-D1B3D8A4B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3575" y="3173413"/>
            <a:ext cx="7985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latin typeface="Arial" panose="020B0604020202020204" pitchFamily="34" charset="0"/>
              </a:rPr>
              <a:t>x</a:t>
            </a:r>
            <a:r>
              <a:rPr lang="en-US" altLang="en-US" sz="4400" baseline="-25000">
                <a:latin typeface="Arial" panose="020B0604020202020204" pitchFamily="34" charset="0"/>
              </a:rPr>
              <a:t>1</a:t>
            </a:r>
            <a:r>
              <a:rPr lang="en-US" altLang="en-US" sz="2800" b="0">
                <a:latin typeface="Arial" panose="020B0604020202020204" pitchFamily="34" charset="0"/>
              </a:rPr>
              <a:t> </a:t>
            </a:r>
            <a:endParaRPr lang="cs-CZ" altLang="en-US" sz="2800" b="0">
              <a:latin typeface="Arial" panose="020B0604020202020204" pitchFamily="34" charset="0"/>
            </a:endParaRPr>
          </a:p>
        </p:txBody>
      </p:sp>
      <p:sp>
        <p:nvSpPr>
          <p:cNvPr id="260108" name="Line 35">
            <a:extLst>
              <a:ext uri="{FF2B5EF4-FFF2-40B4-BE49-F238E27FC236}">
                <a16:creationId xmlns:a16="http://schemas.microsoft.com/office/drawing/2014/main" id="{51C4E8A2-3C93-4F2D-B63C-94CA29CEEE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7400" y="3048000"/>
            <a:ext cx="1828800" cy="1524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09" name="Line 36">
            <a:extLst>
              <a:ext uri="{FF2B5EF4-FFF2-40B4-BE49-F238E27FC236}">
                <a16:creationId xmlns:a16="http://schemas.microsoft.com/office/drawing/2014/main" id="{67648E69-0874-46C7-8503-E7E72D1B1C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7400" y="4800600"/>
            <a:ext cx="1752600" cy="914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10" name="Line 37">
            <a:extLst>
              <a:ext uri="{FF2B5EF4-FFF2-40B4-BE49-F238E27FC236}">
                <a16:creationId xmlns:a16="http://schemas.microsoft.com/office/drawing/2014/main" id="{3375D6B0-6101-47A5-9295-87BA35CA198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447800" y="3962400"/>
            <a:ext cx="838200" cy="15240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11" name="Text Box 44">
            <a:extLst>
              <a:ext uri="{FF2B5EF4-FFF2-40B4-BE49-F238E27FC236}">
                <a16:creationId xmlns:a16="http://schemas.microsoft.com/office/drawing/2014/main" id="{D7EF2766-DA6A-4878-BEAB-576F62D71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0" y="2590800"/>
            <a:ext cx="5334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en-US" altLang="en-US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2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2</a:t>
            </a: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grpSp>
        <p:nvGrpSpPr>
          <p:cNvPr id="260112" name="Group 45">
            <a:extLst>
              <a:ext uri="{FF2B5EF4-FFF2-40B4-BE49-F238E27FC236}">
                <a16:creationId xmlns:a16="http://schemas.microsoft.com/office/drawing/2014/main" id="{40D3E008-9F75-4B8E-A135-F87CFF5DE294}"/>
              </a:ext>
            </a:extLst>
          </p:cNvPr>
          <p:cNvGrpSpPr>
            <a:grpSpLocks/>
          </p:cNvGrpSpPr>
          <p:nvPr/>
        </p:nvGrpSpPr>
        <p:grpSpPr bwMode="auto">
          <a:xfrm>
            <a:off x="5207000" y="2667000"/>
            <a:ext cx="76200" cy="2438400"/>
            <a:chOff x="3648" y="2088"/>
            <a:chExt cx="48" cy="1536"/>
          </a:xfrm>
        </p:grpSpPr>
        <p:sp>
          <p:nvSpPr>
            <p:cNvPr id="260141" name="Line 46">
              <a:extLst>
                <a:ext uri="{FF2B5EF4-FFF2-40B4-BE49-F238E27FC236}">
                  <a16:creationId xmlns:a16="http://schemas.microsoft.com/office/drawing/2014/main" id="{99B793CC-E5DB-4A68-82E8-82D17B1591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142" name="Line 47">
              <a:extLst>
                <a:ext uri="{FF2B5EF4-FFF2-40B4-BE49-F238E27FC236}">
                  <a16:creationId xmlns:a16="http://schemas.microsoft.com/office/drawing/2014/main" id="{AB72D4A5-2ACE-4FA6-9FA6-323A42021E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143" name="Line 48">
              <a:extLst>
                <a:ext uri="{FF2B5EF4-FFF2-40B4-BE49-F238E27FC236}">
                  <a16:creationId xmlns:a16="http://schemas.microsoft.com/office/drawing/2014/main" id="{2F062DCA-F8CC-4F6E-B91D-0F51218CF2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0113" name="Group 49">
            <a:extLst>
              <a:ext uri="{FF2B5EF4-FFF2-40B4-BE49-F238E27FC236}">
                <a16:creationId xmlns:a16="http://schemas.microsoft.com/office/drawing/2014/main" id="{B28EB41C-B639-4284-B2F9-501DAB0615FF}"/>
              </a:ext>
            </a:extLst>
          </p:cNvPr>
          <p:cNvGrpSpPr>
            <a:grpSpLocks/>
          </p:cNvGrpSpPr>
          <p:nvPr/>
        </p:nvGrpSpPr>
        <p:grpSpPr bwMode="auto">
          <a:xfrm>
            <a:off x="4673600" y="2667000"/>
            <a:ext cx="76200" cy="2438400"/>
            <a:chOff x="3312" y="2088"/>
            <a:chExt cx="48" cy="1536"/>
          </a:xfrm>
        </p:grpSpPr>
        <p:sp>
          <p:nvSpPr>
            <p:cNvPr id="260138" name="Line 50">
              <a:extLst>
                <a:ext uri="{FF2B5EF4-FFF2-40B4-BE49-F238E27FC236}">
                  <a16:creationId xmlns:a16="http://schemas.microsoft.com/office/drawing/2014/main" id="{AEE454E3-8629-4D48-8ACC-D74B811FFD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139" name="Line 51">
              <a:extLst>
                <a:ext uri="{FF2B5EF4-FFF2-40B4-BE49-F238E27FC236}">
                  <a16:creationId xmlns:a16="http://schemas.microsoft.com/office/drawing/2014/main" id="{4975C2AE-DA57-49AB-BAB1-1C96F57B69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140" name="Line 52">
              <a:extLst>
                <a:ext uri="{FF2B5EF4-FFF2-40B4-BE49-F238E27FC236}">
                  <a16:creationId xmlns:a16="http://schemas.microsoft.com/office/drawing/2014/main" id="{FBF1985B-C4F2-4819-813A-072D6159FA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0114" name="Text Box 53">
            <a:extLst>
              <a:ext uri="{FF2B5EF4-FFF2-40B4-BE49-F238E27FC236}">
                <a16:creationId xmlns:a16="http://schemas.microsoft.com/office/drawing/2014/main" id="{84EFE539-2BD2-4422-852E-EFCB9F1C0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1613" y="35956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=</a:t>
            </a:r>
            <a:endParaRPr lang="cs-CZ" altLang="en-US" sz="1800" b="0">
              <a:latin typeface="Arial" panose="020B0604020202020204" pitchFamily="34" charset="0"/>
            </a:endParaRPr>
          </a:p>
        </p:txBody>
      </p:sp>
      <p:grpSp>
        <p:nvGrpSpPr>
          <p:cNvPr id="260115" name="Group 55">
            <a:extLst>
              <a:ext uri="{FF2B5EF4-FFF2-40B4-BE49-F238E27FC236}">
                <a16:creationId xmlns:a16="http://schemas.microsoft.com/office/drawing/2014/main" id="{E9FCE0A1-C248-4D6D-90A4-84CC8016A798}"/>
              </a:ext>
            </a:extLst>
          </p:cNvPr>
          <p:cNvGrpSpPr>
            <a:grpSpLocks/>
          </p:cNvGrpSpPr>
          <p:nvPr/>
        </p:nvGrpSpPr>
        <p:grpSpPr bwMode="auto">
          <a:xfrm>
            <a:off x="8075613" y="2667000"/>
            <a:ext cx="76200" cy="2438400"/>
            <a:chOff x="4656" y="2088"/>
            <a:chExt cx="48" cy="1536"/>
          </a:xfrm>
        </p:grpSpPr>
        <p:sp>
          <p:nvSpPr>
            <p:cNvPr id="260135" name="Line 56">
              <a:extLst>
                <a:ext uri="{FF2B5EF4-FFF2-40B4-BE49-F238E27FC236}">
                  <a16:creationId xmlns:a16="http://schemas.microsoft.com/office/drawing/2014/main" id="{1B3F4F5A-5641-4473-ABC6-E36B0BEA1C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136" name="Line 57">
              <a:extLst>
                <a:ext uri="{FF2B5EF4-FFF2-40B4-BE49-F238E27FC236}">
                  <a16:creationId xmlns:a16="http://schemas.microsoft.com/office/drawing/2014/main" id="{22917E89-0410-4EC7-A956-8AD5F937C6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6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137" name="Line 58">
              <a:extLst>
                <a:ext uri="{FF2B5EF4-FFF2-40B4-BE49-F238E27FC236}">
                  <a16:creationId xmlns:a16="http://schemas.microsoft.com/office/drawing/2014/main" id="{59AFDE06-9AAA-4AF0-A349-99B6F68FE8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6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0116" name="Group 59">
            <a:extLst>
              <a:ext uri="{FF2B5EF4-FFF2-40B4-BE49-F238E27FC236}">
                <a16:creationId xmlns:a16="http://schemas.microsoft.com/office/drawing/2014/main" id="{E6779F2A-E0B0-40ED-BAC0-D47046185448}"/>
              </a:ext>
            </a:extLst>
          </p:cNvPr>
          <p:cNvGrpSpPr>
            <a:grpSpLocks/>
          </p:cNvGrpSpPr>
          <p:nvPr/>
        </p:nvGrpSpPr>
        <p:grpSpPr bwMode="auto">
          <a:xfrm>
            <a:off x="6475413" y="2667000"/>
            <a:ext cx="76200" cy="2438400"/>
            <a:chOff x="3936" y="2088"/>
            <a:chExt cx="48" cy="1536"/>
          </a:xfrm>
        </p:grpSpPr>
        <p:sp>
          <p:nvSpPr>
            <p:cNvPr id="260132" name="Line 60">
              <a:extLst>
                <a:ext uri="{FF2B5EF4-FFF2-40B4-BE49-F238E27FC236}">
                  <a16:creationId xmlns:a16="http://schemas.microsoft.com/office/drawing/2014/main" id="{1107B4E9-10E9-43DB-8D08-A59C278355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133" name="Line 61">
              <a:extLst>
                <a:ext uri="{FF2B5EF4-FFF2-40B4-BE49-F238E27FC236}">
                  <a16:creationId xmlns:a16="http://schemas.microsoft.com/office/drawing/2014/main" id="{6BB70EE4-2890-4B94-B204-48778137CE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6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134" name="Line 62">
              <a:extLst>
                <a:ext uri="{FF2B5EF4-FFF2-40B4-BE49-F238E27FC236}">
                  <a16:creationId xmlns:a16="http://schemas.microsoft.com/office/drawing/2014/main" id="{1AAC43ED-FBA6-4DDA-BAE8-28349CB3CD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6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0117" name="Text Box 63">
            <a:extLst>
              <a:ext uri="{FF2B5EF4-FFF2-40B4-BE49-F238E27FC236}">
                <a16:creationId xmlns:a16="http://schemas.microsoft.com/office/drawing/2014/main" id="{C1DB6459-061E-4B5D-BDF3-40C31963F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3325" y="2590800"/>
            <a:ext cx="9906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13</a:t>
            </a:r>
            <a:endParaRPr lang="en-US" altLang="en-US" sz="1800" b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23</a:t>
            </a:r>
            <a:endParaRPr lang="en-US" altLang="en-US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13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23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13</a:t>
            </a:r>
            <a:endParaRPr lang="en-US" altLang="en-US" sz="1800" b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23</a:t>
            </a: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260118" name="Text Box 67">
            <a:extLst>
              <a:ext uri="{FF2B5EF4-FFF2-40B4-BE49-F238E27FC236}">
                <a16:creationId xmlns:a16="http://schemas.microsoft.com/office/drawing/2014/main" id="{EBC5AF38-D543-4509-B1C9-3F18A1BC4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0713" y="2587625"/>
            <a:ext cx="5334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en-US" altLang="en-US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2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2</a:t>
            </a: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grpSp>
        <p:nvGrpSpPr>
          <p:cNvPr id="260119" name="Group 68">
            <a:extLst>
              <a:ext uri="{FF2B5EF4-FFF2-40B4-BE49-F238E27FC236}">
                <a16:creationId xmlns:a16="http://schemas.microsoft.com/office/drawing/2014/main" id="{F28AADA1-09C6-44E0-908B-3EA623223293}"/>
              </a:ext>
            </a:extLst>
          </p:cNvPr>
          <p:cNvGrpSpPr>
            <a:grpSpLocks/>
          </p:cNvGrpSpPr>
          <p:nvPr/>
        </p:nvGrpSpPr>
        <p:grpSpPr bwMode="auto">
          <a:xfrm>
            <a:off x="6126163" y="2663825"/>
            <a:ext cx="76200" cy="2438400"/>
            <a:chOff x="3648" y="2088"/>
            <a:chExt cx="48" cy="1536"/>
          </a:xfrm>
        </p:grpSpPr>
        <p:sp>
          <p:nvSpPr>
            <p:cNvPr id="260129" name="Line 69">
              <a:extLst>
                <a:ext uri="{FF2B5EF4-FFF2-40B4-BE49-F238E27FC236}">
                  <a16:creationId xmlns:a16="http://schemas.microsoft.com/office/drawing/2014/main" id="{FDE3FBBC-A4A0-4D28-8250-903E2FAAD9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130" name="Line 70">
              <a:extLst>
                <a:ext uri="{FF2B5EF4-FFF2-40B4-BE49-F238E27FC236}">
                  <a16:creationId xmlns:a16="http://schemas.microsoft.com/office/drawing/2014/main" id="{EA1D474C-C465-4710-9E75-DCD16F9664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131" name="Line 71">
              <a:extLst>
                <a:ext uri="{FF2B5EF4-FFF2-40B4-BE49-F238E27FC236}">
                  <a16:creationId xmlns:a16="http://schemas.microsoft.com/office/drawing/2014/main" id="{390FAF92-2962-4592-9D51-C4DF69D9F9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0120" name="Group 72">
            <a:extLst>
              <a:ext uri="{FF2B5EF4-FFF2-40B4-BE49-F238E27FC236}">
                <a16:creationId xmlns:a16="http://schemas.microsoft.com/office/drawing/2014/main" id="{C66E3A51-967A-42A5-B961-9049D5E9A71A}"/>
              </a:ext>
            </a:extLst>
          </p:cNvPr>
          <p:cNvGrpSpPr>
            <a:grpSpLocks/>
          </p:cNvGrpSpPr>
          <p:nvPr/>
        </p:nvGrpSpPr>
        <p:grpSpPr bwMode="auto">
          <a:xfrm>
            <a:off x="5592763" y="2663825"/>
            <a:ext cx="76200" cy="2438400"/>
            <a:chOff x="3312" y="2088"/>
            <a:chExt cx="48" cy="1536"/>
          </a:xfrm>
        </p:grpSpPr>
        <p:sp>
          <p:nvSpPr>
            <p:cNvPr id="260126" name="Line 73">
              <a:extLst>
                <a:ext uri="{FF2B5EF4-FFF2-40B4-BE49-F238E27FC236}">
                  <a16:creationId xmlns:a16="http://schemas.microsoft.com/office/drawing/2014/main" id="{A7A1A716-97DE-40B1-91FC-E05C8CB9D4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127" name="Line 74">
              <a:extLst>
                <a:ext uri="{FF2B5EF4-FFF2-40B4-BE49-F238E27FC236}">
                  <a16:creationId xmlns:a16="http://schemas.microsoft.com/office/drawing/2014/main" id="{31B9D116-410A-4745-AB39-57678CF97F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128" name="Line 75">
              <a:extLst>
                <a:ext uri="{FF2B5EF4-FFF2-40B4-BE49-F238E27FC236}">
                  <a16:creationId xmlns:a16="http://schemas.microsoft.com/office/drawing/2014/main" id="{ADF30D97-9FA1-4C4D-B569-D3937F1ACC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0121" name="Text Box 76">
            <a:extLst>
              <a:ext uri="{FF2B5EF4-FFF2-40B4-BE49-F238E27FC236}">
                <a16:creationId xmlns:a16="http://schemas.microsoft.com/office/drawing/2014/main" id="{A5EA1FD7-8689-40BE-B9AB-245CCEFDB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3603625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+</a:t>
            </a:r>
            <a:endParaRPr lang="cs-CZ" altLang="en-US" sz="1800" b="0">
              <a:latin typeface="Arial" panose="020B0604020202020204" pitchFamily="34" charset="0"/>
            </a:endParaRPr>
          </a:p>
        </p:txBody>
      </p:sp>
      <p:sp>
        <p:nvSpPr>
          <p:cNvPr id="260122" name="Rectangle 53">
            <a:extLst>
              <a:ext uri="{FF2B5EF4-FFF2-40B4-BE49-F238E27FC236}">
                <a16:creationId xmlns:a16="http://schemas.microsoft.com/office/drawing/2014/main" id="{C1A9A6F3-7268-4A4C-B8C5-2FEBDCF07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-100013"/>
            <a:ext cx="8135938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1B85B9"/>
                </a:solidFill>
              </a:rPr>
              <a:t> Eigenchannel adaptation for GMM</a:t>
            </a:r>
            <a:endParaRPr lang="cs-CZ" altLang="en-US" b="0">
              <a:solidFill>
                <a:srgbClr val="1B85B9"/>
              </a:solidFill>
            </a:endParaRPr>
          </a:p>
        </p:txBody>
      </p:sp>
      <p:sp>
        <p:nvSpPr>
          <p:cNvPr id="260123" name="Text Box 16">
            <a:extLst>
              <a:ext uri="{FF2B5EF4-FFF2-40B4-BE49-F238E27FC236}">
                <a16:creationId xmlns:a16="http://schemas.microsoft.com/office/drawing/2014/main" id="{A9AC7344-07CC-49F4-A69A-6E8E96C12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7813" y="2590800"/>
            <a:ext cx="9906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11  </a:t>
            </a: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12</a:t>
            </a:r>
            <a:endParaRPr lang="en-US" altLang="en-US" sz="1800" b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21  </a:t>
            </a: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22</a:t>
            </a:r>
            <a:endParaRPr lang="en-US" altLang="en-US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11  </a:t>
            </a: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12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21  </a:t>
            </a: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22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11  </a:t>
            </a: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12</a:t>
            </a:r>
            <a:endParaRPr lang="en-US" altLang="en-US" sz="1800" b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21  </a:t>
            </a: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22</a:t>
            </a: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54" name="Footer Placeholder 3">
            <a:extLst>
              <a:ext uri="{FF2B5EF4-FFF2-40B4-BE49-F238E27FC236}">
                <a16:creationId xmlns:a16="http://schemas.microsoft.com/office/drawing/2014/main" id="{A7148BB3-4EE7-4E23-9B8D-B6BCB829D5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buNone/>
              <a:defRPr/>
            </a:pPr>
            <a:r>
              <a:rPr lang="en-US" dirty="0"/>
              <a:t>Speaker Recognition	</a:t>
            </a:r>
          </a:p>
        </p:txBody>
      </p:sp>
      <p:sp>
        <p:nvSpPr>
          <p:cNvPr id="260125" name="Slide Number Placeholder 4">
            <a:extLst>
              <a:ext uri="{FF2B5EF4-FFF2-40B4-BE49-F238E27FC236}">
                <a16:creationId xmlns:a16="http://schemas.microsoft.com/office/drawing/2014/main" id="{3F72ACF8-0C9E-45D7-B5BB-3CE8083F9BB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8AAD4E0A-0774-4396-B0B5-BAAADCBEC421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34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40">
            <a:extLst>
              <a:ext uri="{FF2B5EF4-FFF2-40B4-BE49-F238E27FC236}">
                <a16:creationId xmlns:a16="http://schemas.microsoft.com/office/drawing/2014/main" id="{FC5128A3-A96A-43EF-9CD3-3B3CC31B6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1675" y="3416300"/>
            <a:ext cx="533400" cy="393700"/>
          </a:xfrm>
          <a:prstGeom prst="rect">
            <a:avLst/>
          </a:prstGeom>
          <a:solidFill>
            <a:schemeClr val="tx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62147" name="Rectangle 64">
            <a:extLst>
              <a:ext uri="{FF2B5EF4-FFF2-40B4-BE49-F238E27FC236}">
                <a16:creationId xmlns:a16="http://schemas.microsoft.com/office/drawing/2014/main" id="{73536988-115A-4149-AA7F-716E410B3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4313" y="2679700"/>
            <a:ext cx="533400" cy="685800"/>
          </a:xfrm>
          <a:prstGeom prst="rect">
            <a:avLst/>
          </a:prstGeom>
          <a:solidFill>
            <a:schemeClr val="tx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62148" name="Rectangle 65">
            <a:extLst>
              <a:ext uri="{FF2B5EF4-FFF2-40B4-BE49-F238E27FC236}">
                <a16:creationId xmlns:a16="http://schemas.microsoft.com/office/drawing/2014/main" id="{8E99E777-796C-402A-8DE4-8DE4A30CB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4313" y="3505200"/>
            <a:ext cx="533400" cy="685800"/>
          </a:xfrm>
          <a:prstGeom prst="rect">
            <a:avLst/>
          </a:prstGeom>
          <a:solidFill>
            <a:schemeClr val="tx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62149" name="Rectangle 66">
            <a:extLst>
              <a:ext uri="{FF2B5EF4-FFF2-40B4-BE49-F238E27FC236}">
                <a16:creationId xmlns:a16="http://schemas.microsoft.com/office/drawing/2014/main" id="{95B79003-5007-41DA-9990-7CD40ED91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4313" y="4343400"/>
            <a:ext cx="533400" cy="685800"/>
          </a:xfrm>
          <a:prstGeom prst="rect">
            <a:avLst/>
          </a:prstGeom>
          <a:solidFill>
            <a:schemeClr val="tx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62150" name="Oval 3">
            <a:extLst>
              <a:ext uri="{FF2B5EF4-FFF2-40B4-BE49-F238E27FC236}">
                <a16:creationId xmlns:a16="http://schemas.microsoft.com/office/drawing/2014/main" id="{34633714-E284-4515-9289-5EE6C619936D}"/>
              </a:ext>
            </a:extLst>
          </p:cNvPr>
          <p:cNvSpPr>
            <a:spLocks noChangeArrowheads="1"/>
          </p:cNvSpPr>
          <p:nvPr/>
        </p:nvSpPr>
        <p:spPr bwMode="auto">
          <a:xfrm rot="3586130">
            <a:off x="1474788" y="4662488"/>
            <a:ext cx="1220787" cy="2103437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62151" name="Oval 4">
            <a:extLst>
              <a:ext uri="{FF2B5EF4-FFF2-40B4-BE49-F238E27FC236}">
                <a16:creationId xmlns:a16="http://schemas.microsoft.com/office/drawing/2014/main" id="{35E5D4D2-D55B-4B72-939D-B77341D0FB39}"/>
              </a:ext>
            </a:extLst>
          </p:cNvPr>
          <p:cNvSpPr>
            <a:spLocks noChangeArrowheads="1"/>
          </p:cNvSpPr>
          <p:nvPr/>
        </p:nvSpPr>
        <p:spPr bwMode="auto">
          <a:xfrm rot="1451871">
            <a:off x="1447800" y="3268663"/>
            <a:ext cx="1219200" cy="26670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62152" name="Oval 5">
            <a:extLst>
              <a:ext uri="{FF2B5EF4-FFF2-40B4-BE49-F238E27FC236}">
                <a16:creationId xmlns:a16="http://schemas.microsoft.com/office/drawing/2014/main" id="{40A3CDB2-C7E4-482F-83EC-4EB2C2284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429000"/>
            <a:ext cx="1600200" cy="1219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62153" name="Text Box 25">
            <a:extLst>
              <a:ext uri="{FF2B5EF4-FFF2-40B4-BE49-F238E27FC236}">
                <a16:creationId xmlns:a16="http://schemas.microsoft.com/office/drawing/2014/main" id="{893E8CAB-D3F6-420F-A6B8-F2E96E3D9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0575" y="3352800"/>
            <a:ext cx="5334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x</a:t>
            </a:r>
            <a:r>
              <a:rPr lang="en-US" altLang="en-US" sz="1800" b="0" baseline="-25000">
                <a:latin typeface="Arial" panose="020B0604020202020204" pitchFamily="34" charset="0"/>
              </a:rPr>
              <a:t>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x</a:t>
            </a:r>
            <a:r>
              <a:rPr lang="en-US" altLang="en-US" sz="1800" b="0" baseline="-25000">
                <a:latin typeface="Arial" panose="020B0604020202020204" pitchFamily="34" charset="0"/>
              </a:rPr>
              <a:t>3</a:t>
            </a:r>
          </a:p>
        </p:txBody>
      </p:sp>
      <p:grpSp>
        <p:nvGrpSpPr>
          <p:cNvPr id="262154" name="Group 26">
            <a:extLst>
              <a:ext uri="{FF2B5EF4-FFF2-40B4-BE49-F238E27FC236}">
                <a16:creationId xmlns:a16="http://schemas.microsoft.com/office/drawing/2014/main" id="{60903611-FC08-4121-AD77-5599B9FD49C0}"/>
              </a:ext>
            </a:extLst>
          </p:cNvPr>
          <p:cNvGrpSpPr>
            <a:grpSpLocks/>
          </p:cNvGrpSpPr>
          <p:nvPr/>
        </p:nvGrpSpPr>
        <p:grpSpPr bwMode="auto">
          <a:xfrm>
            <a:off x="8258175" y="3352800"/>
            <a:ext cx="609600" cy="1333500"/>
            <a:chOff x="4464" y="2016"/>
            <a:chExt cx="384" cy="1536"/>
          </a:xfrm>
        </p:grpSpPr>
        <p:sp>
          <p:nvSpPr>
            <p:cNvPr id="262192" name="Line 27">
              <a:extLst>
                <a:ext uri="{FF2B5EF4-FFF2-40B4-BE49-F238E27FC236}">
                  <a16:creationId xmlns:a16="http://schemas.microsoft.com/office/drawing/2014/main" id="{6AA452D7-A844-44B7-BAF2-BF681886A0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2016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193" name="Line 28">
              <a:extLst>
                <a:ext uri="{FF2B5EF4-FFF2-40B4-BE49-F238E27FC236}">
                  <a16:creationId xmlns:a16="http://schemas.microsoft.com/office/drawing/2014/main" id="{17610269-9BD2-41C4-B395-AC533D763E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2016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194" name="Line 29">
              <a:extLst>
                <a:ext uri="{FF2B5EF4-FFF2-40B4-BE49-F238E27FC236}">
                  <a16:creationId xmlns:a16="http://schemas.microsoft.com/office/drawing/2014/main" id="{108BD586-CEB3-408D-AAC5-C7803C5C9B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64" y="201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195" name="Line 30">
              <a:extLst>
                <a:ext uri="{FF2B5EF4-FFF2-40B4-BE49-F238E27FC236}">
                  <a16:creationId xmlns:a16="http://schemas.microsoft.com/office/drawing/2014/main" id="{024DEB11-DCB3-4CA8-91FE-1D221D65F2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0" y="201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196" name="Line 31">
              <a:extLst>
                <a:ext uri="{FF2B5EF4-FFF2-40B4-BE49-F238E27FC236}">
                  <a16:creationId xmlns:a16="http://schemas.microsoft.com/office/drawing/2014/main" id="{ACD6B8FA-1670-463A-93DB-959D468D02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0" y="3552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197" name="Line 32">
              <a:extLst>
                <a:ext uri="{FF2B5EF4-FFF2-40B4-BE49-F238E27FC236}">
                  <a16:creationId xmlns:a16="http://schemas.microsoft.com/office/drawing/2014/main" id="{DDD59DF9-529A-4E3E-903E-F5D721E897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64" y="3552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2155" name="Text Box 34">
            <a:extLst>
              <a:ext uri="{FF2B5EF4-FFF2-40B4-BE49-F238E27FC236}">
                <a16:creationId xmlns:a16="http://schemas.microsoft.com/office/drawing/2014/main" id="{DB5E2584-D5BA-4D0B-B15D-9CAD57996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8650" y="3076575"/>
            <a:ext cx="9175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latin typeface="Arial" panose="020B0604020202020204" pitchFamily="34" charset="0"/>
              </a:rPr>
              <a:t>x</a:t>
            </a:r>
            <a:r>
              <a:rPr lang="en-US" altLang="en-US" sz="5400" baseline="-25000">
                <a:latin typeface="Arial" panose="020B0604020202020204" pitchFamily="34" charset="0"/>
              </a:rPr>
              <a:t>1</a:t>
            </a:r>
            <a:r>
              <a:rPr lang="en-US" altLang="en-US" sz="2800" b="0">
                <a:latin typeface="Arial" panose="020B0604020202020204" pitchFamily="34" charset="0"/>
              </a:rPr>
              <a:t> </a:t>
            </a:r>
            <a:endParaRPr lang="cs-CZ" altLang="en-US" sz="2800" b="0">
              <a:latin typeface="Arial" panose="020B0604020202020204" pitchFamily="34" charset="0"/>
            </a:endParaRPr>
          </a:p>
        </p:txBody>
      </p:sp>
      <p:sp>
        <p:nvSpPr>
          <p:cNvPr id="262156" name="Line 35">
            <a:extLst>
              <a:ext uri="{FF2B5EF4-FFF2-40B4-BE49-F238E27FC236}">
                <a16:creationId xmlns:a16="http://schemas.microsoft.com/office/drawing/2014/main" id="{A62B1FB5-08C9-4319-934B-AB2296E5A5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7400" y="3048000"/>
            <a:ext cx="1828800" cy="1524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57" name="Line 36">
            <a:extLst>
              <a:ext uri="{FF2B5EF4-FFF2-40B4-BE49-F238E27FC236}">
                <a16:creationId xmlns:a16="http://schemas.microsoft.com/office/drawing/2014/main" id="{1DA3B7E3-F3BC-4CBF-A6F2-1855D52331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7400" y="4800600"/>
            <a:ext cx="1752600" cy="914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58" name="Line 37">
            <a:extLst>
              <a:ext uri="{FF2B5EF4-FFF2-40B4-BE49-F238E27FC236}">
                <a16:creationId xmlns:a16="http://schemas.microsoft.com/office/drawing/2014/main" id="{073799F2-9FEA-411B-95B9-198E7435C02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447800" y="3962400"/>
            <a:ext cx="838200" cy="15240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159" name="Text Box 44">
            <a:extLst>
              <a:ext uri="{FF2B5EF4-FFF2-40B4-BE49-F238E27FC236}">
                <a16:creationId xmlns:a16="http://schemas.microsoft.com/office/drawing/2014/main" id="{0AC4C915-3B34-4C67-A26B-213F3CECD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0" y="2590800"/>
            <a:ext cx="5334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en-US" altLang="en-US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2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2</a:t>
            </a: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grpSp>
        <p:nvGrpSpPr>
          <p:cNvPr id="262160" name="Group 45">
            <a:extLst>
              <a:ext uri="{FF2B5EF4-FFF2-40B4-BE49-F238E27FC236}">
                <a16:creationId xmlns:a16="http://schemas.microsoft.com/office/drawing/2014/main" id="{4ADCA236-8DB0-4B09-BDBA-0D23C8AB8CBB}"/>
              </a:ext>
            </a:extLst>
          </p:cNvPr>
          <p:cNvGrpSpPr>
            <a:grpSpLocks/>
          </p:cNvGrpSpPr>
          <p:nvPr/>
        </p:nvGrpSpPr>
        <p:grpSpPr bwMode="auto">
          <a:xfrm>
            <a:off x="5207000" y="2667000"/>
            <a:ext cx="76200" cy="2438400"/>
            <a:chOff x="3648" y="2088"/>
            <a:chExt cx="48" cy="1536"/>
          </a:xfrm>
        </p:grpSpPr>
        <p:sp>
          <p:nvSpPr>
            <p:cNvPr id="262189" name="Line 46">
              <a:extLst>
                <a:ext uri="{FF2B5EF4-FFF2-40B4-BE49-F238E27FC236}">
                  <a16:creationId xmlns:a16="http://schemas.microsoft.com/office/drawing/2014/main" id="{E726D693-8313-4054-870C-25890EDEAB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190" name="Line 47">
              <a:extLst>
                <a:ext uri="{FF2B5EF4-FFF2-40B4-BE49-F238E27FC236}">
                  <a16:creationId xmlns:a16="http://schemas.microsoft.com/office/drawing/2014/main" id="{9BE4D627-0FCD-411C-BC51-3802E66311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191" name="Line 48">
              <a:extLst>
                <a:ext uri="{FF2B5EF4-FFF2-40B4-BE49-F238E27FC236}">
                  <a16:creationId xmlns:a16="http://schemas.microsoft.com/office/drawing/2014/main" id="{637E41F2-B663-48F0-924A-8601C3C525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2161" name="Group 49">
            <a:extLst>
              <a:ext uri="{FF2B5EF4-FFF2-40B4-BE49-F238E27FC236}">
                <a16:creationId xmlns:a16="http://schemas.microsoft.com/office/drawing/2014/main" id="{5D4E8772-AA42-480D-80CD-39F4054AB8D1}"/>
              </a:ext>
            </a:extLst>
          </p:cNvPr>
          <p:cNvGrpSpPr>
            <a:grpSpLocks/>
          </p:cNvGrpSpPr>
          <p:nvPr/>
        </p:nvGrpSpPr>
        <p:grpSpPr bwMode="auto">
          <a:xfrm>
            <a:off x="4673600" y="2667000"/>
            <a:ext cx="76200" cy="2438400"/>
            <a:chOff x="3312" y="2088"/>
            <a:chExt cx="48" cy="1536"/>
          </a:xfrm>
        </p:grpSpPr>
        <p:sp>
          <p:nvSpPr>
            <p:cNvPr id="262186" name="Line 50">
              <a:extLst>
                <a:ext uri="{FF2B5EF4-FFF2-40B4-BE49-F238E27FC236}">
                  <a16:creationId xmlns:a16="http://schemas.microsoft.com/office/drawing/2014/main" id="{B22A3108-337F-4FEE-BF70-0A4EDF4024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187" name="Line 51">
              <a:extLst>
                <a:ext uri="{FF2B5EF4-FFF2-40B4-BE49-F238E27FC236}">
                  <a16:creationId xmlns:a16="http://schemas.microsoft.com/office/drawing/2014/main" id="{14C5B964-49C4-4777-910B-26E450F460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188" name="Line 52">
              <a:extLst>
                <a:ext uri="{FF2B5EF4-FFF2-40B4-BE49-F238E27FC236}">
                  <a16:creationId xmlns:a16="http://schemas.microsoft.com/office/drawing/2014/main" id="{D9429723-06F3-4700-B6FA-EF06027519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2162" name="Text Box 53">
            <a:extLst>
              <a:ext uri="{FF2B5EF4-FFF2-40B4-BE49-F238E27FC236}">
                <a16:creationId xmlns:a16="http://schemas.microsoft.com/office/drawing/2014/main" id="{1C2F613D-BE2E-4028-B7AF-916020674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1613" y="35956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=</a:t>
            </a:r>
            <a:endParaRPr lang="cs-CZ" altLang="en-US" sz="1800" b="0">
              <a:latin typeface="Arial" panose="020B0604020202020204" pitchFamily="34" charset="0"/>
            </a:endParaRPr>
          </a:p>
        </p:txBody>
      </p:sp>
      <p:grpSp>
        <p:nvGrpSpPr>
          <p:cNvPr id="262163" name="Group 55">
            <a:extLst>
              <a:ext uri="{FF2B5EF4-FFF2-40B4-BE49-F238E27FC236}">
                <a16:creationId xmlns:a16="http://schemas.microsoft.com/office/drawing/2014/main" id="{6A19F6F7-B348-4A09-9D26-C5E18BA74179}"/>
              </a:ext>
            </a:extLst>
          </p:cNvPr>
          <p:cNvGrpSpPr>
            <a:grpSpLocks/>
          </p:cNvGrpSpPr>
          <p:nvPr/>
        </p:nvGrpSpPr>
        <p:grpSpPr bwMode="auto">
          <a:xfrm>
            <a:off x="8075613" y="2667000"/>
            <a:ext cx="76200" cy="2438400"/>
            <a:chOff x="4656" y="2088"/>
            <a:chExt cx="48" cy="1536"/>
          </a:xfrm>
        </p:grpSpPr>
        <p:sp>
          <p:nvSpPr>
            <p:cNvPr id="262183" name="Line 56">
              <a:extLst>
                <a:ext uri="{FF2B5EF4-FFF2-40B4-BE49-F238E27FC236}">
                  <a16:creationId xmlns:a16="http://schemas.microsoft.com/office/drawing/2014/main" id="{C7F6BAB9-57CC-423C-BF26-D22BCDB23E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184" name="Line 57">
              <a:extLst>
                <a:ext uri="{FF2B5EF4-FFF2-40B4-BE49-F238E27FC236}">
                  <a16:creationId xmlns:a16="http://schemas.microsoft.com/office/drawing/2014/main" id="{45E10241-77DE-4ED0-A7AF-E9E614E409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6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185" name="Line 58">
              <a:extLst>
                <a:ext uri="{FF2B5EF4-FFF2-40B4-BE49-F238E27FC236}">
                  <a16:creationId xmlns:a16="http://schemas.microsoft.com/office/drawing/2014/main" id="{B711F911-C43F-4573-AC23-A40BEE5301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6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2164" name="Group 59">
            <a:extLst>
              <a:ext uri="{FF2B5EF4-FFF2-40B4-BE49-F238E27FC236}">
                <a16:creationId xmlns:a16="http://schemas.microsoft.com/office/drawing/2014/main" id="{086B88AE-44F3-4ABD-AC9D-46E5CD78889A}"/>
              </a:ext>
            </a:extLst>
          </p:cNvPr>
          <p:cNvGrpSpPr>
            <a:grpSpLocks/>
          </p:cNvGrpSpPr>
          <p:nvPr/>
        </p:nvGrpSpPr>
        <p:grpSpPr bwMode="auto">
          <a:xfrm>
            <a:off x="6475413" y="2667000"/>
            <a:ext cx="76200" cy="2438400"/>
            <a:chOff x="3936" y="2088"/>
            <a:chExt cx="48" cy="1536"/>
          </a:xfrm>
        </p:grpSpPr>
        <p:sp>
          <p:nvSpPr>
            <p:cNvPr id="262180" name="Line 60">
              <a:extLst>
                <a:ext uri="{FF2B5EF4-FFF2-40B4-BE49-F238E27FC236}">
                  <a16:creationId xmlns:a16="http://schemas.microsoft.com/office/drawing/2014/main" id="{6E32DAE1-01F1-412E-A32E-45263C5A86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181" name="Line 61">
              <a:extLst>
                <a:ext uri="{FF2B5EF4-FFF2-40B4-BE49-F238E27FC236}">
                  <a16:creationId xmlns:a16="http://schemas.microsoft.com/office/drawing/2014/main" id="{9A49947E-4708-46E9-AEEC-DE85A4BB27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6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182" name="Line 62">
              <a:extLst>
                <a:ext uri="{FF2B5EF4-FFF2-40B4-BE49-F238E27FC236}">
                  <a16:creationId xmlns:a16="http://schemas.microsoft.com/office/drawing/2014/main" id="{48E59C8E-EF41-431A-89EF-91E4D38DB7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6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2165" name="Text Box 63">
            <a:extLst>
              <a:ext uri="{FF2B5EF4-FFF2-40B4-BE49-F238E27FC236}">
                <a16:creationId xmlns:a16="http://schemas.microsoft.com/office/drawing/2014/main" id="{73F15C73-826B-469E-B2DF-0D63C8E89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3325" y="2590800"/>
            <a:ext cx="9906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13</a:t>
            </a:r>
            <a:endParaRPr lang="en-US" altLang="en-US" sz="1800" b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23</a:t>
            </a:r>
            <a:endParaRPr lang="en-US" altLang="en-US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13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23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13</a:t>
            </a:r>
            <a:endParaRPr lang="en-US" altLang="en-US" sz="1800" b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23</a:t>
            </a: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262166" name="Text Box 67">
            <a:extLst>
              <a:ext uri="{FF2B5EF4-FFF2-40B4-BE49-F238E27FC236}">
                <a16:creationId xmlns:a16="http://schemas.microsoft.com/office/drawing/2014/main" id="{9478094C-EABD-4CB9-A874-02C306C6C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0713" y="2587625"/>
            <a:ext cx="5334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en-US" altLang="en-US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2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2</a:t>
            </a: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grpSp>
        <p:nvGrpSpPr>
          <p:cNvPr id="262167" name="Group 68">
            <a:extLst>
              <a:ext uri="{FF2B5EF4-FFF2-40B4-BE49-F238E27FC236}">
                <a16:creationId xmlns:a16="http://schemas.microsoft.com/office/drawing/2014/main" id="{F92C8FCB-17C2-4362-8613-95079DEA9E36}"/>
              </a:ext>
            </a:extLst>
          </p:cNvPr>
          <p:cNvGrpSpPr>
            <a:grpSpLocks/>
          </p:cNvGrpSpPr>
          <p:nvPr/>
        </p:nvGrpSpPr>
        <p:grpSpPr bwMode="auto">
          <a:xfrm>
            <a:off x="6126163" y="2663825"/>
            <a:ext cx="76200" cy="2438400"/>
            <a:chOff x="3648" y="2088"/>
            <a:chExt cx="48" cy="1536"/>
          </a:xfrm>
        </p:grpSpPr>
        <p:sp>
          <p:nvSpPr>
            <p:cNvPr id="262177" name="Line 69">
              <a:extLst>
                <a:ext uri="{FF2B5EF4-FFF2-40B4-BE49-F238E27FC236}">
                  <a16:creationId xmlns:a16="http://schemas.microsoft.com/office/drawing/2014/main" id="{E6950ADB-A003-4819-9C39-D653977420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178" name="Line 70">
              <a:extLst>
                <a:ext uri="{FF2B5EF4-FFF2-40B4-BE49-F238E27FC236}">
                  <a16:creationId xmlns:a16="http://schemas.microsoft.com/office/drawing/2014/main" id="{E0B292FD-5B71-4312-8753-E2698CFA84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179" name="Line 71">
              <a:extLst>
                <a:ext uri="{FF2B5EF4-FFF2-40B4-BE49-F238E27FC236}">
                  <a16:creationId xmlns:a16="http://schemas.microsoft.com/office/drawing/2014/main" id="{C5361313-9E25-467F-AF50-8AC08102CE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2168" name="Group 72">
            <a:extLst>
              <a:ext uri="{FF2B5EF4-FFF2-40B4-BE49-F238E27FC236}">
                <a16:creationId xmlns:a16="http://schemas.microsoft.com/office/drawing/2014/main" id="{A87A28E9-F70D-4FDD-AE37-4DE3F69F8AC8}"/>
              </a:ext>
            </a:extLst>
          </p:cNvPr>
          <p:cNvGrpSpPr>
            <a:grpSpLocks/>
          </p:cNvGrpSpPr>
          <p:nvPr/>
        </p:nvGrpSpPr>
        <p:grpSpPr bwMode="auto">
          <a:xfrm>
            <a:off x="5592763" y="2663825"/>
            <a:ext cx="76200" cy="2438400"/>
            <a:chOff x="3312" y="2088"/>
            <a:chExt cx="48" cy="1536"/>
          </a:xfrm>
        </p:grpSpPr>
        <p:sp>
          <p:nvSpPr>
            <p:cNvPr id="262174" name="Line 73">
              <a:extLst>
                <a:ext uri="{FF2B5EF4-FFF2-40B4-BE49-F238E27FC236}">
                  <a16:creationId xmlns:a16="http://schemas.microsoft.com/office/drawing/2014/main" id="{2915F752-3858-4864-9B50-FC60A4CADC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175" name="Line 74">
              <a:extLst>
                <a:ext uri="{FF2B5EF4-FFF2-40B4-BE49-F238E27FC236}">
                  <a16:creationId xmlns:a16="http://schemas.microsoft.com/office/drawing/2014/main" id="{3B7F90CA-5BE1-47DE-8293-4CDCFF05FA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176" name="Line 75">
              <a:extLst>
                <a:ext uri="{FF2B5EF4-FFF2-40B4-BE49-F238E27FC236}">
                  <a16:creationId xmlns:a16="http://schemas.microsoft.com/office/drawing/2014/main" id="{E5466E80-13CA-40D3-9C02-06B70111BF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2169" name="Text Box 76">
            <a:extLst>
              <a:ext uri="{FF2B5EF4-FFF2-40B4-BE49-F238E27FC236}">
                <a16:creationId xmlns:a16="http://schemas.microsoft.com/office/drawing/2014/main" id="{F5F06F25-9585-4984-A981-3859F4C6C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3603625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+</a:t>
            </a:r>
            <a:endParaRPr lang="cs-CZ" altLang="en-US" sz="1800" b="0">
              <a:latin typeface="Arial" panose="020B0604020202020204" pitchFamily="34" charset="0"/>
            </a:endParaRPr>
          </a:p>
        </p:txBody>
      </p:sp>
      <p:sp>
        <p:nvSpPr>
          <p:cNvPr id="262170" name="Rectangle 53">
            <a:extLst>
              <a:ext uri="{FF2B5EF4-FFF2-40B4-BE49-F238E27FC236}">
                <a16:creationId xmlns:a16="http://schemas.microsoft.com/office/drawing/2014/main" id="{9010E1E7-821D-4E61-93B4-30676F74E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-100013"/>
            <a:ext cx="8135938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1B85B9"/>
                </a:solidFill>
              </a:rPr>
              <a:t> Eigenchannel adaptation for GMM</a:t>
            </a:r>
            <a:endParaRPr lang="cs-CZ" altLang="en-US" b="0">
              <a:solidFill>
                <a:srgbClr val="1B85B9"/>
              </a:solidFill>
            </a:endParaRPr>
          </a:p>
        </p:txBody>
      </p:sp>
      <p:sp>
        <p:nvSpPr>
          <p:cNvPr id="262171" name="Text Box 16">
            <a:extLst>
              <a:ext uri="{FF2B5EF4-FFF2-40B4-BE49-F238E27FC236}">
                <a16:creationId xmlns:a16="http://schemas.microsoft.com/office/drawing/2014/main" id="{A554C4C9-53C1-4F1B-99ED-C03193BA9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7813" y="2590800"/>
            <a:ext cx="9906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11  </a:t>
            </a: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12</a:t>
            </a:r>
            <a:endParaRPr lang="en-US" altLang="en-US" sz="1800" b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21  </a:t>
            </a: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22</a:t>
            </a:r>
            <a:endParaRPr lang="en-US" altLang="en-US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11  </a:t>
            </a: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12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21  </a:t>
            </a: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22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11  </a:t>
            </a: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12</a:t>
            </a:r>
            <a:endParaRPr lang="en-US" altLang="en-US" sz="1800" b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21  </a:t>
            </a: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22</a:t>
            </a: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54" name="Footer Placeholder 3">
            <a:extLst>
              <a:ext uri="{FF2B5EF4-FFF2-40B4-BE49-F238E27FC236}">
                <a16:creationId xmlns:a16="http://schemas.microsoft.com/office/drawing/2014/main" id="{26925BEB-FD3B-4B97-B09C-E3E2F8E0E8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buNone/>
              <a:defRPr/>
            </a:pPr>
            <a:r>
              <a:rPr lang="en-US" dirty="0"/>
              <a:t>Speaker Recognition	</a:t>
            </a:r>
          </a:p>
        </p:txBody>
      </p:sp>
      <p:sp>
        <p:nvSpPr>
          <p:cNvPr id="262173" name="Slide Number Placeholder 4">
            <a:extLst>
              <a:ext uri="{FF2B5EF4-FFF2-40B4-BE49-F238E27FC236}">
                <a16:creationId xmlns:a16="http://schemas.microsoft.com/office/drawing/2014/main" id="{C5DB34F0-6720-4296-94FF-4134DEA3636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E32F099C-ED3A-4429-A808-C53BCC77F84C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35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46">
            <a:extLst>
              <a:ext uri="{FF2B5EF4-FFF2-40B4-BE49-F238E27FC236}">
                <a16:creationId xmlns:a16="http://schemas.microsoft.com/office/drawing/2014/main" id="{A66D8C4F-C1CF-49A1-A72B-CCE076B58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7863" y="4232275"/>
            <a:ext cx="533400" cy="393700"/>
          </a:xfrm>
          <a:prstGeom prst="rect">
            <a:avLst/>
          </a:prstGeom>
          <a:solidFill>
            <a:schemeClr val="tx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64195" name="Rectangle 69">
            <a:extLst>
              <a:ext uri="{FF2B5EF4-FFF2-40B4-BE49-F238E27FC236}">
                <a16:creationId xmlns:a16="http://schemas.microsoft.com/office/drawing/2014/main" id="{31EAD617-097E-4970-9D2C-638851023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7288" y="2679700"/>
            <a:ext cx="533400" cy="685800"/>
          </a:xfrm>
          <a:prstGeom prst="rect">
            <a:avLst/>
          </a:prstGeom>
          <a:solidFill>
            <a:schemeClr val="tx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64196" name="Rectangle 70">
            <a:extLst>
              <a:ext uri="{FF2B5EF4-FFF2-40B4-BE49-F238E27FC236}">
                <a16:creationId xmlns:a16="http://schemas.microsoft.com/office/drawing/2014/main" id="{9C312E71-735A-495B-AB25-8C293CBE8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7288" y="3505200"/>
            <a:ext cx="533400" cy="685800"/>
          </a:xfrm>
          <a:prstGeom prst="rect">
            <a:avLst/>
          </a:prstGeom>
          <a:solidFill>
            <a:schemeClr val="tx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64197" name="Rectangle 71">
            <a:extLst>
              <a:ext uri="{FF2B5EF4-FFF2-40B4-BE49-F238E27FC236}">
                <a16:creationId xmlns:a16="http://schemas.microsoft.com/office/drawing/2014/main" id="{FA03EA62-3B1D-462C-985F-65763ADB1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7288" y="4343400"/>
            <a:ext cx="533400" cy="685800"/>
          </a:xfrm>
          <a:prstGeom prst="rect">
            <a:avLst/>
          </a:prstGeom>
          <a:solidFill>
            <a:schemeClr val="tx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64198" name="Oval 3">
            <a:extLst>
              <a:ext uri="{FF2B5EF4-FFF2-40B4-BE49-F238E27FC236}">
                <a16:creationId xmlns:a16="http://schemas.microsoft.com/office/drawing/2014/main" id="{89CC9CDE-4C3C-420A-856D-F35114A7081F}"/>
              </a:ext>
            </a:extLst>
          </p:cNvPr>
          <p:cNvSpPr>
            <a:spLocks noChangeArrowheads="1"/>
          </p:cNvSpPr>
          <p:nvPr/>
        </p:nvSpPr>
        <p:spPr bwMode="auto">
          <a:xfrm rot="1451871">
            <a:off x="1905000" y="2887663"/>
            <a:ext cx="1219200" cy="26670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64199" name="Oval 4">
            <a:extLst>
              <a:ext uri="{FF2B5EF4-FFF2-40B4-BE49-F238E27FC236}">
                <a16:creationId xmlns:a16="http://schemas.microsoft.com/office/drawing/2014/main" id="{DBB387B1-9451-47A3-945B-556D0A775FF8}"/>
              </a:ext>
            </a:extLst>
          </p:cNvPr>
          <p:cNvSpPr>
            <a:spLocks noChangeArrowheads="1"/>
          </p:cNvSpPr>
          <p:nvPr/>
        </p:nvSpPr>
        <p:spPr bwMode="auto">
          <a:xfrm rot="3586130">
            <a:off x="1843088" y="4427538"/>
            <a:ext cx="1220787" cy="2103437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64200" name="Oval 5">
            <a:extLst>
              <a:ext uri="{FF2B5EF4-FFF2-40B4-BE49-F238E27FC236}">
                <a16:creationId xmlns:a16="http://schemas.microsoft.com/office/drawing/2014/main" id="{4B3BE863-72B5-4D30-BC58-0058CE130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802063"/>
            <a:ext cx="1600200" cy="1219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64201" name="Text Box 25">
            <a:extLst>
              <a:ext uri="{FF2B5EF4-FFF2-40B4-BE49-F238E27FC236}">
                <a16:creationId xmlns:a16="http://schemas.microsoft.com/office/drawing/2014/main" id="{81651574-F27A-41E2-A984-89A2BCF4E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0575" y="3352800"/>
            <a:ext cx="5334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x</a:t>
            </a:r>
            <a:r>
              <a:rPr lang="en-US" altLang="en-US" sz="1800" b="0" baseline="-25000">
                <a:latin typeface="Arial" panose="020B0604020202020204" pitchFamily="34" charset="0"/>
              </a:rPr>
              <a:t>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x</a:t>
            </a:r>
            <a:r>
              <a:rPr lang="en-US" altLang="en-US" sz="1800" b="0" baseline="-25000">
                <a:latin typeface="Arial" panose="020B0604020202020204" pitchFamily="34" charset="0"/>
              </a:rPr>
              <a:t>3</a:t>
            </a:r>
          </a:p>
        </p:txBody>
      </p:sp>
      <p:grpSp>
        <p:nvGrpSpPr>
          <p:cNvPr id="264202" name="Group 26">
            <a:extLst>
              <a:ext uri="{FF2B5EF4-FFF2-40B4-BE49-F238E27FC236}">
                <a16:creationId xmlns:a16="http://schemas.microsoft.com/office/drawing/2014/main" id="{06F381ED-749A-4B96-8CA4-471C9A9D577B}"/>
              </a:ext>
            </a:extLst>
          </p:cNvPr>
          <p:cNvGrpSpPr>
            <a:grpSpLocks/>
          </p:cNvGrpSpPr>
          <p:nvPr/>
        </p:nvGrpSpPr>
        <p:grpSpPr bwMode="auto">
          <a:xfrm>
            <a:off x="8258175" y="3352800"/>
            <a:ext cx="609600" cy="1333500"/>
            <a:chOff x="4464" y="2016"/>
            <a:chExt cx="384" cy="1536"/>
          </a:xfrm>
        </p:grpSpPr>
        <p:sp>
          <p:nvSpPr>
            <p:cNvPr id="264240" name="Line 27">
              <a:extLst>
                <a:ext uri="{FF2B5EF4-FFF2-40B4-BE49-F238E27FC236}">
                  <a16:creationId xmlns:a16="http://schemas.microsoft.com/office/drawing/2014/main" id="{5CAB8BA7-B539-466A-8AFC-F7F0D802BB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2016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241" name="Line 28">
              <a:extLst>
                <a:ext uri="{FF2B5EF4-FFF2-40B4-BE49-F238E27FC236}">
                  <a16:creationId xmlns:a16="http://schemas.microsoft.com/office/drawing/2014/main" id="{E73D289E-FF76-4AF5-8ABE-66E7557B96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2016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242" name="Line 29">
              <a:extLst>
                <a:ext uri="{FF2B5EF4-FFF2-40B4-BE49-F238E27FC236}">
                  <a16:creationId xmlns:a16="http://schemas.microsoft.com/office/drawing/2014/main" id="{8B9A0D61-00C3-46CA-868C-568BD16FAB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64" y="201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243" name="Line 30">
              <a:extLst>
                <a:ext uri="{FF2B5EF4-FFF2-40B4-BE49-F238E27FC236}">
                  <a16:creationId xmlns:a16="http://schemas.microsoft.com/office/drawing/2014/main" id="{0853BE6F-634B-4691-BA6F-25E4345D0A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0" y="201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244" name="Line 31">
              <a:extLst>
                <a:ext uri="{FF2B5EF4-FFF2-40B4-BE49-F238E27FC236}">
                  <a16:creationId xmlns:a16="http://schemas.microsoft.com/office/drawing/2014/main" id="{1160DB50-90B5-4E21-99C7-71EDC4C5EF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0" y="3552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245" name="Line 32">
              <a:extLst>
                <a:ext uri="{FF2B5EF4-FFF2-40B4-BE49-F238E27FC236}">
                  <a16:creationId xmlns:a16="http://schemas.microsoft.com/office/drawing/2014/main" id="{B6A95F1E-FDAE-4F86-B642-17DE9D5C1F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64" y="3552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4203" name="Text Box 34">
            <a:extLst>
              <a:ext uri="{FF2B5EF4-FFF2-40B4-BE49-F238E27FC236}">
                <a16:creationId xmlns:a16="http://schemas.microsoft.com/office/drawing/2014/main" id="{465D6806-2408-4ACB-B953-B26FED3D9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3575" y="3173413"/>
            <a:ext cx="7985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latin typeface="Arial" panose="020B0604020202020204" pitchFamily="34" charset="0"/>
              </a:rPr>
              <a:t>x</a:t>
            </a:r>
            <a:r>
              <a:rPr lang="en-US" altLang="en-US" sz="4400" baseline="-25000">
                <a:latin typeface="Arial" panose="020B0604020202020204" pitchFamily="34" charset="0"/>
              </a:rPr>
              <a:t>1</a:t>
            </a:r>
            <a:r>
              <a:rPr lang="en-US" altLang="en-US" sz="2800" b="0">
                <a:latin typeface="Arial" panose="020B0604020202020204" pitchFamily="34" charset="0"/>
              </a:rPr>
              <a:t> </a:t>
            </a:r>
            <a:endParaRPr lang="cs-CZ" altLang="en-US" sz="2800" b="0">
              <a:latin typeface="Arial" panose="020B0604020202020204" pitchFamily="34" charset="0"/>
            </a:endParaRPr>
          </a:p>
        </p:txBody>
      </p:sp>
      <p:sp>
        <p:nvSpPr>
          <p:cNvPr id="264204" name="Line 35">
            <a:extLst>
              <a:ext uri="{FF2B5EF4-FFF2-40B4-BE49-F238E27FC236}">
                <a16:creationId xmlns:a16="http://schemas.microsoft.com/office/drawing/2014/main" id="{A11B83B3-8AC8-46D8-B052-7D72898664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3492500"/>
            <a:ext cx="12700" cy="9271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4205" name="Line 36">
            <a:extLst>
              <a:ext uri="{FF2B5EF4-FFF2-40B4-BE49-F238E27FC236}">
                <a16:creationId xmlns:a16="http://schemas.microsoft.com/office/drawing/2014/main" id="{EE80B77A-3186-4129-B8D1-F8594F23664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14600" y="26670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4206" name="Line 37">
            <a:extLst>
              <a:ext uri="{FF2B5EF4-FFF2-40B4-BE49-F238E27FC236}">
                <a16:creationId xmlns:a16="http://schemas.microsoft.com/office/drawing/2014/main" id="{99741E96-6B92-4113-9F44-58FCBB8BB5E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295400" y="4572000"/>
            <a:ext cx="1143000" cy="914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4207" name="Text Box 45">
            <a:extLst>
              <a:ext uri="{FF2B5EF4-FFF2-40B4-BE49-F238E27FC236}">
                <a16:creationId xmlns:a16="http://schemas.microsoft.com/office/drawing/2014/main" id="{AAE055F7-2B57-4BC2-AC22-DBA12AB17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0" y="2590800"/>
            <a:ext cx="5334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en-US" altLang="en-US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2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2</a:t>
            </a: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grpSp>
        <p:nvGrpSpPr>
          <p:cNvPr id="264208" name="Group 46">
            <a:extLst>
              <a:ext uri="{FF2B5EF4-FFF2-40B4-BE49-F238E27FC236}">
                <a16:creationId xmlns:a16="http://schemas.microsoft.com/office/drawing/2014/main" id="{AA9E87A1-F987-4063-B2F9-27391D1AD73F}"/>
              </a:ext>
            </a:extLst>
          </p:cNvPr>
          <p:cNvGrpSpPr>
            <a:grpSpLocks/>
          </p:cNvGrpSpPr>
          <p:nvPr/>
        </p:nvGrpSpPr>
        <p:grpSpPr bwMode="auto">
          <a:xfrm>
            <a:off x="5207000" y="2667000"/>
            <a:ext cx="76200" cy="2438400"/>
            <a:chOff x="3648" y="2088"/>
            <a:chExt cx="48" cy="1536"/>
          </a:xfrm>
        </p:grpSpPr>
        <p:sp>
          <p:nvSpPr>
            <p:cNvPr id="264237" name="Line 47">
              <a:extLst>
                <a:ext uri="{FF2B5EF4-FFF2-40B4-BE49-F238E27FC236}">
                  <a16:creationId xmlns:a16="http://schemas.microsoft.com/office/drawing/2014/main" id="{32A2C767-661B-4FEC-919D-3C54B9FFAD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238" name="Line 48">
              <a:extLst>
                <a:ext uri="{FF2B5EF4-FFF2-40B4-BE49-F238E27FC236}">
                  <a16:creationId xmlns:a16="http://schemas.microsoft.com/office/drawing/2014/main" id="{8A836BB9-D2EC-489A-A343-381AC0B924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239" name="Line 49">
              <a:extLst>
                <a:ext uri="{FF2B5EF4-FFF2-40B4-BE49-F238E27FC236}">
                  <a16:creationId xmlns:a16="http://schemas.microsoft.com/office/drawing/2014/main" id="{19F76DAD-FDE5-4E4E-BBE1-81DA143C04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4209" name="Group 50">
            <a:extLst>
              <a:ext uri="{FF2B5EF4-FFF2-40B4-BE49-F238E27FC236}">
                <a16:creationId xmlns:a16="http://schemas.microsoft.com/office/drawing/2014/main" id="{93710281-CFFF-4620-8B6E-CF08D302BBEA}"/>
              </a:ext>
            </a:extLst>
          </p:cNvPr>
          <p:cNvGrpSpPr>
            <a:grpSpLocks/>
          </p:cNvGrpSpPr>
          <p:nvPr/>
        </p:nvGrpSpPr>
        <p:grpSpPr bwMode="auto">
          <a:xfrm>
            <a:off x="4673600" y="2667000"/>
            <a:ext cx="76200" cy="2438400"/>
            <a:chOff x="3312" y="2088"/>
            <a:chExt cx="48" cy="1536"/>
          </a:xfrm>
        </p:grpSpPr>
        <p:sp>
          <p:nvSpPr>
            <p:cNvPr id="264234" name="Line 51">
              <a:extLst>
                <a:ext uri="{FF2B5EF4-FFF2-40B4-BE49-F238E27FC236}">
                  <a16:creationId xmlns:a16="http://schemas.microsoft.com/office/drawing/2014/main" id="{3B3B9E46-E37C-415F-BF99-BCD8F9E0DA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235" name="Line 52">
              <a:extLst>
                <a:ext uri="{FF2B5EF4-FFF2-40B4-BE49-F238E27FC236}">
                  <a16:creationId xmlns:a16="http://schemas.microsoft.com/office/drawing/2014/main" id="{9BCF4CFC-7D53-4757-A6FF-2977B47277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236" name="Line 53">
              <a:extLst>
                <a:ext uri="{FF2B5EF4-FFF2-40B4-BE49-F238E27FC236}">
                  <a16:creationId xmlns:a16="http://schemas.microsoft.com/office/drawing/2014/main" id="{4A774876-2129-4CEE-BCF5-12D97CDA26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4210" name="Text Box 54">
            <a:extLst>
              <a:ext uri="{FF2B5EF4-FFF2-40B4-BE49-F238E27FC236}">
                <a16:creationId xmlns:a16="http://schemas.microsoft.com/office/drawing/2014/main" id="{72A2FE3B-5F13-4AD4-AB16-2019797A9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1613" y="35956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=</a:t>
            </a:r>
            <a:endParaRPr lang="cs-CZ" altLang="en-US" sz="1800" b="0">
              <a:latin typeface="Arial" panose="020B0604020202020204" pitchFamily="34" charset="0"/>
            </a:endParaRPr>
          </a:p>
        </p:txBody>
      </p:sp>
      <p:grpSp>
        <p:nvGrpSpPr>
          <p:cNvPr id="264211" name="Group 56">
            <a:extLst>
              <a:ext uri="{FF2B5EF4-FFF2-40B4-BE49-F238E27FC236}">
                <a16:creationId xmlns:a16="http://schemas.microsoft.com/office/drawing/2014/main" id="{2C1C48D0-A704-4EA5-8632-7E22C921FE76}"/>
              </a:ext>
            </a:extLst>
          </p:cNvPr>
          <p:cNvGrpSpPr>
            <a:grpSpLocks/>
          </p:cNvGrpSpPr>
          <p:nvPr/>
        </p:nvGrpSpPr>
        <p:grpSpPr bwMode="auto">
          <a:xfrm>
            <a:off x="8075613" y="2667000"/>
            <a:ext cx="76200" cy="2438400"/>
            <a:chOff x="4656" y="2088"/>
            <a:chExt cx="48" cy="1536"/>
          </a:xfrm>
        </p:grpSpPr>
        <p:sp>
          <p:nvSpPr>
            <p:cNvPr id="264231" name="Line 57">
              <a:extLst>
                <a:ext uri="{FF2B5EF4-FFF2-40B4-BE49-F238E27FC236}">
                  <a16:creationId xmlns:a16="http://schemas.microsoft.com/office/drawing/2014/main" id="{883897B6-6C41-4C05-8AEF-5B38FCE94E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232" name="Line 58">
              <a:extLst>
                <a:ext uri="{FF2B5EF4-FFF2-40B4-BE49-F238E27FC236}">
                  <a16:creationId xmlns:a16="http://schemas.microsoft.com/office/drawing/2014/main" id="{987172EF-2676-46D9-8CC3-A8CB76D7EF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6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233" name="Line 59">
              <a:extLst>
                <a:ext uri="{FF2B5EF4-FFF2-40B4-BE49-F238E27FC236}">
                  <a16:creationId xmlns:a16="http://schemas.microsoft.com/office/drawing/2014/main" id="{13E1D4A9-A14F-4A5A-9906-A7C4D7862D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6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4212" name="Group 60">
            <a:extLst>
              <a:ext uri="{FF2B5EF4-FFF2-40B4-BE49-F238E27FC236}">
                <a16:creationId xmlns:a16="http://schemas.microsoft.com/office/drawing/2014/main" id="{783C1BEC-19A7-4840-8EB6-D2C92422CBC0}"/>
              </a:ext>
            </a:extLst>
          </p:cNvPr>
          <p:cNvGrpSpPr>
            <a:grpSpLocks/>
          </p:cNvGrpSpPr>
          <p:nvPr/>
        </p:nvGrpSpPr>
        <p:grpSpPr bwMode="auto">
          <a:xfrm>
            <a:off x="6475413" y="2667000"/>
            <a:ext cx="76200" cy="2438400"/>
            <a:chOff x="3936" y="2088"/>
            <a:chExt cx="48" cy="1536"/>
          </a:xfrm>
        </p:grpSpPr>
        <p:sp>
          <p:nvSpPr>
            <p:cNvPr id="264228" name="Line 61">
              <a:extLst>
                <a:ext uri="{FF2B5EF4-FFF2-40B4-BE49-F238E27FC236}">
                  <a16:creationId xmlns:a16="http://schemas.microsoft.com/office/drawing/2014/main" id="{49E8AFF7-E366-49DA-B48E-0802907BDB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229" name="Line 62">
              <a:extLst>
                <a:ext uri="{FF2B5EF4-FFF2-40B4-BE49-F238E27FC236}">
                  <a16:creationId xmlns:a16="http://schemas.microsoft.com/office/drawing/2014/main" id="{117A8AB7-538E-415E-B42B-88BA7D4A56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6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230" name="Line 63">
              <a:extLst>
                <a:ext uri="{FF2B5EF4-FFF2-40B4-BE49-F238E27FC236}">
                  <a16:creationId xmlns:a16="http://schemas.microsoft.com/office/drawing/2014/main" id="{341EE29C-8941-48D9-BF1D-5C983382D1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6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4213" name="Text Box 64">
            <a:extLst>
              <a:ext uri="{FF2B5EF4-FFF2-40B4-BE49-F238E27FC236}">
                <a16:creationId xmlns:a16="http://schemas.microsoft.com/office/drawing/2014/main" id="{57FC0A93-809B-4501-9C58-9BDCBA648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3325" y="2590800"/>
            <a:ext cx="9906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13</a:t>
            </a:r>
            <a:endParaRPr lang="en-US" altLang="en-US" sz="1800" b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23</a:t>
            </a:r>
            <a:endParaRPr lang="en-US" altLang="en-US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13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23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13</a:t>
            </a:r>
            <a:endParaRPr lang="en-US" altLang="en-US" sz="1800" b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23</a:t>
            </a: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264214" name="Text Box 68">
            <a:extLst>
              <a:ext uri="{FF2B5EF4-FFF2-40B4-BE49-F238E27FC236}">
                <a16:creationId xmlns:a16="http://schemas.microsoft.com/office/drawing/2014/main" id="{1D39E6CF-BF5B-4DC1-ABB7-3A300CC10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0713" y="2587625"/>
            <a:ext cx="5334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en-US" altLang="en-US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2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2</a:t>
            </a: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grpSp>
        <p:nvGrpSpPr>
          <p:cNvPr id="264215" name="Group 69">
            <a:extLst>
              <a:ext uri="{FF2B5EF4-FFF2-40B4-BE49-F238E27FC236}">
                <a16:creationId xmlns:a16="http://schemas.microsoft.com/office/drawing/2014/main" id="{4B9CF9CD-0925-4A0A-A4C1-E63C91D8C5C5}"/>
              </a:ext>
            </a:extLst>
          </p:cNvPr>
          <p:cNvGrpSpPr>
            <a:grpSpLocks/>
          </p:cNvGrpSpPr>
          <p:nvPr/>
        </p:nvGrpSpPr>
        <p:grpSpPr bwMode="auto">
          <a:xfrm>
            <a:off x="6126163" y="2663825"/>
            <a:ext cx="76200" cy="2438400"/>
            <a:chOff x="3648" y="2088"/>
            <a:chExt cx="48" cy="1536"/>
          </a:xfrm>
        </p:grpSpPr>
        <p:sp>
          <p:nvSpPr>
            <p:cNvPr id="264225" name="Line 70">
              <a:extLst>
                <a:ext uri="{FF2B5EF4-FFF2-40B4-BE49-F238E27FC236}">
                  <a16:creationId xmlns:a16="http://schemas.microsoft.com/office/drawing/2014/main" id="{CB942EC8-48AA-4A2E-B0F7-F659FD727D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226" name="Line 71">
              <a:extLst>
                <a:ext uri="{FF2B5EF4-FFF2-40B4-BE49-F238E27FC236}">
                  <a16:creationId xmlns:a16="http://schemas.microsoft.com/office/drawing/2014/main" id="{B8E3A210-B4CD-40B3-903B-C3C3CCA164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227" name="Line 72">
              <a:extLst>
                <a:ext uri="{FF2B5EF4-FFF2-40B4-BE49-F238E27FC236}">
                  <a16:creationId xmlns:a16="http://schemas.microsoft.com/office/drawing/2014/main" id="{5605E0DC-B0DC-427F-B45A-5F02F9FADF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4216" name="Group 73">
            <a:extLst>
              <a:ext uri="{FF2B5EF4-FFF2-40B4-BE49-F238E27FC236}">
                <a16:creationId xmlns:a16="http://schemas.microsoft.com/office/drawing/2014/main" id="{CBBCCAA2-3ABC-46D2-986F-78C3EAED8C11}"/>
              </a:ext>
            </a:extLst>
          </p:cNvPr>
          <p:cNvGrpSpPr>
            <a:grpSpLocks/>
          </p:cNvGrpSpPr>
          <p:nvPr/>
        </p:nvGrpSpPr>
        <p:grpSpPr bwMode="auto">
          <a:xfrm>
            <a:off x="5592763" y="2663825"/>
            <a:ext cx="76200" cy="2438400"/>
            <a:chOff x="3312" y="2088"/>
            <a:chExt cx="48" cy="1536"/>
          </a:xfrm>
        </p:grpSpPr>
        <p:sp>
          <p:nvSpPr>
            <p:cNvPr id="264222" name="Line 74">
              <a:extLst>
                <a:ext uri="{FF2B5EF4-FFF2-40B4-BE49-F238E27FC236}">
                  <a16:creationId xmlns:a16="http://schemas.microsoft.com/office/drawing/2014/main" id="{540E073F-149A-4973-B145-B95979D9CE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223" name="Line 75">
              <a:extLst>
                <a:ext uri="{FF2B5EF4-FFF2-40B4-BE49-F238E27FC236}">
                  <a16:creationId xmlns:a16="http://schemas.microsoft.com/office/drawing/2014/main" id="{3DE17EA9-2BE5-497D-9B9C-0C2AF32D90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224" name="Line 76">
              <a:extLst>
                <a:ext uri="{FF2B5EF4-FFF2-40B4-BE49-F238E27FC236}">
                  <a16:creationId xmlns:a16="http://schemas.microsoft.com/office/drawing/2014/main" id="{F6C303DF-216F-4102-B824-E7DCBFC3C0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4217" name="Text Box 77">
            <a:extLst>
              <a:ext uri="{FF2B5EF4-FFF2-40B4-BE49-F238E27FC236}">
                <a16:creationId xmlns:a16="http://schemas.microsoft.com/office/drawing/2014/main" id="{6A9E89F9-68A1-4F49-9F23-1909B4BF9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3603625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+</a:t>
            </a:r>
            <a:endParaRPr lang="cs-CZ" altLang="en-US" sz="1800" b="0">
              <a:latin typeface="Arial" panose="020B0604020202020204" pitchFamily="34" charset="0"/>
            </a:endParaRPr>
          </a:p>
        </p:txBody>
      </p:sp>
      <p:sp>
        <p:nvSpPr>
          <p:cNvPr id="264218" name="Rectangle 53">
            <a:extLst>
              <a:ext uri="{FF2B5EF4-FFF2-40B4-BE49-F238E27FC236}">
                <a16:creationId xmlns:a16="http://schemas.microsoft.com/office/drawing/2014/main" id="{EA442999-0779-4CA7-979A-C30522802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-100013"/>
            <a:ext cx="8135938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1B85B9"/>
                </a:solidFill>
              </a:rPr>
              <a:t> Eigenchannel adaptation for GMM</a:t>
            </a:r>
            <a:endParaRPr lang="cs-CZ" altLang="en-US" b="0">
              <a:solidFill>
                <a:srgbClr val="1B85B9"/>
              </a:solidFill>
            </a:endParaRPr>
          </a:p>
        </p:txBody>
      </p:sp>
      <p:sp>
        <p:nvSpPr>
          <p:cNvPr id="264219" name="Text Box 16">
            <a:extLst>
              <a:ext uri="{FF2B5EF4-FFF2-40B4-BE49-F238E27FC236}">
                <a16:creationId xmlns:a16="http://schemas.microsoft.com/office/drawing/2014/main" id="{B55B5CF7-8D39-4ED6-BEA7-6A846BDE3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7813" y="2590800"/>
            <a:ext cx="9906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11  </a:t>
            </a: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12</a:t>
            </a:r>
            <a:endParaRPr lang="en-US" altLang="en-US" sz="1800" b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21  </a:t>
            </a: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22</a:t>
            </a:r>
            <a:endParaRPr lang="en-US" altLang="en-US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11  </a:t>
            </a: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12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21  </a:t>
            </a: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22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11  </a:t>
            </a: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12</a:t>
            </a:r>
            <a:endParaRPr lang="en-US" altLang="en-US" sz="1800" b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21  </a:t>
            </a: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22</a:t>
            </a: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54" name="Footer Placeholder 3">
            <a:extLst>
              <a:ext uri="{FF2B5EF4-FFF2-40B4-BE49-F238E27FC236}">
                <a16:creationId xmlns:a16="http://schemas.microsoft.com/office/drawing/2014/main" id="{DB0D04AB-1725-40A6-A750-25AFEE3981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buNone/>
              <a:defRPr/>
            </a:pPr>
            <a:r>
              <a:rPr lang="en-US" dirty="0"/>
              <a:t>Speaker Recognition	</a:t>
            </a:r>
          </a:p>
        </p:txBody>
      </p:sp>
      <p:sp>
        <p:nvSpPr>
          <p:cNvPr id="264221" name="Slide Number Placeholder 4">
            <a:extLst>
              <a:ext uri="{FF2B5EF4-FFF2-40B4-BE49-F238E27FC236}">
                <a16:creationId xmlns:a16="http://schemas.microsoft.com/office/drawing/2014/main" id="{C2BE50E6-A236-44B5-B4AB-FCEB904C6EB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6B71DAF6-D09D-446B-B745-1293E3DE5D2E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36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46">
            <a:extLst>
              <a:ext uri="{FF2B5EF4-FFF2-40B4-BE49-F238E27FC236}">
                <a16:creationId xmlns:a16="http://schemas.microsoft.com/office/drawing/2014/main" id="{79C09240-4D72-4BD5-81FE-37339955D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7863" y="4232275"/>
            <a:ext cx="533400" cy="393700"/>
          </a:xfrm>
          <a:prstGeom prst="rect">
            <a:avLst/>
          </a:prstGeom>
          <a:solidFill>
            <a:schemeClr val="tx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66243" name="Rectangle 69">
            <a:extLst>
              <a:ext uri="{FF2B5EF4-FFF2-40B4-BE49-F238E27FC236}">
                <a16:creationId xmlns:a16="http://schemas.microsoft.com/office/drawing/2014/main" id="{C0B449ED-4770-4DF7-9ECB-3C2F75AEC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7288" y="2679700"/>
            <a:ext cx="533400" cy="685800"/>
          </a:xfrm>
          <a:prstGeom prst="rect">
            <a:avLst/>
          </a:prstGeom>
          <a:solidFill>
            <a:schemeClr val="tx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66244" name="Rectangle 70">
            <a:extLst>
              <a:ext uri="{FF2B5EF4-FFF2-40B4-BE49-F238E27FC236}">
                <a16:creationId xmlns:a16="http://schemas.microsoft.com/office/drawing/2014/main" id="{02E35C6D-4429-4083-BDD0-868C98C09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7288" y="3505200"/>
            <a:ext cx="533400" cy="685800"/>
          </a:xfrm>
          <a:prstGeom prst="rect">
            <a:avLst/>
          </a:prstGeom>
          <a:solidFill>
            <a:schemeClr val="tx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66245" name="Rectangle 71">
            <a:extLst>
              <a:ext uri="{FF2B5EF4-FFF2-40B4-BE49-F238E27FC236}">
                <a16:creationId xmlns:a16="http://schemas.microsoft.com/office/drawing/2014/main" id="{931F8431-8121-4FF4-B631-FFCCD3D53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7288" y="4343400"/>
            <a:ext cx="533400" cy="685800"/>
          </a:xfrm>
          <a:prstGeom prst="rect">
            <a:avLst/>
          </a:prstGeom>
          <a:solidFill>
            <a:schemeClr val="tx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66246" name="Text Box 25">
            <a:extLst>
              <a:ext uri="{FF2B5EF4-FFF2-40B4-BE49-F238E27FC236}">
                <a16:creationId xmlns:a16="http://schemas.microsoft.com/office/drawing/2014/main" id="{2DAFCC3E-26D9-4C17-BCD2-87E4A92C0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25" y="3208338"/>
            <a:ext cx="533400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 </a:t>
            </a:r>
            <a:endParaRPr lang="en-US" altLang="en-US" sz="1800" b="0" baseline="-250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x</a:t>
            </a:r>
            <a:r>
              <a:rPr lang="en-US" altLang="en-US" sz="2800" baseline="-250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66247" name="Text Box 50">
            <a:extLst>
              <a:ext uri="{FF2B5EF4-FFF2-40B4-BE49-F238E27FC236}">
                <a16:creationId xmlns:a16="http://schemas.microsoft.com/office/drawing/2014/main" id="{D41794F6-994A-4944-8989-00C254D30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5338" y="3357563"/>
            <a:ext cx="5334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x</a:t>
            </a:r>
            <a:r>
              <a:rPr lang="en-US" altLang="en-US" sz="1800" b="0" baseline="-25000">
                <a:latin typeface="Arial" panose="020B0604020202020204" pitchFamily="34" charset="0"/>
              </a:rPr>
              <a:t>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0" baseline="-25000">
              <a:latin typeface="Arial" panose="020B0604020202020204" pitchFamily="34" charset="0"/>
            </a:endParaRPr>
          </a:p>
        </p:txBody>
      </p:sp>
      <p:sp>
        <p:nvSpPr>
          <p:cNvPr id="266248" name="Text Box 35">
            <a:extLst>
              <a:ext uri="{FF2B5EF4-FFF2-40B4-BE49-F238E27FC236}">
                <a16:creationId xmlns:a16="http://schemas.microsoft.com/office/drawing/2014/main" id="{DF0DEB56-0174-4060-B310-F7BBD4CE8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3575" y="3173413"/>
            <a:ext cx="7985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latin typeface="Arial" panose="020B0604020202020204" pitchFamily="34" charset="0"/>
              </a:rPr>
              <a:t>x</a:t>
            </a:r>
            <a:r>
              <a:rPr lang="en-US" altLang="en-US" sz="4400" baseline="-25000">
                <a:latin typeface="Arial" panose="020B0604020202020204" pitchFamily="34" charset="0"/>
              </a:rPr>
              <a:t>1</a:t>
            </a:r>
            <a:r>
              <a:rPr lang="en-US" altLang="en-US" sz="2800" b="0">
                <a:latin typeface="Arial" panose="020B0604020202020204" pitchFamily="34" charset="0"/>
              </a:rPr>
              <a:t> </a:t>
            </a:r>
            <a:endParaRPr lang="cs-CZ" altLang="en-US" sz="2800" b="0">
              <a:latin typeface="Arial" panose="020B0604020202020204" pitchFamily="34" charset="0"/>
            </a:endParaRPr>
          </a:p>
        </p:txBody>
      </p:sp>
      <p:sp>
        <p:nvSpPr>
          <p:cNvPr id="266249" name="Oval 3">
            <a:extLst>
              <a:ext uri="{FF2B5EF4-FFF2-40B4-BE49-F238E27FC236}">
                <a16:creationId xmlns:a16="http://schemas.microsoft.com/office/drawing/2014/main" id="{40B1255E-9858-48DB-94D3-95A814381C5F}"/>
              </a:ext>
            </a:extLst>
          </p:cNvPr>
          <p:cNvSpPr>
            <a:spLocks noChangeArrowheads="1"/>
          </p:cNvSpPr>
          <p:nvPr/>
        </p:nvSpPr>
        <p:spPr bwMode="auto">
          <a:xfrm rot="1451871">
            <a:off x="1905000" y="2514600"/>
            <a:ext cx="1219200" cy="26670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66250" name="Oval 4">
            <a:extLst>
              <a:ext uri="{FF2B5EF4-FFF2-40B4-BE49-F238E27FC236}">
                <a16:creationId xmlns:a16="http://schemas.microsoft.com/office/drawing/2014/main" id="{138112B7-CD8F-4DF1-AD8D-0BD222ABB13B}"/>
              </a:ext>
            </a:extLst>
          </p:cNvPr>
          <p:cNvSpPr>
            <a:spLocks noChangeArrowheads="1"/>
          </p:cNvSpPr>
          <p:nvPr/>
        </p:nvSpPr>
        <p:spPr bwMode="auto">
          <a:xfrm rot="3586130">
            <a:off x="1584325" y="4206875"/>
            <a:ext cx="1220788" cy="2103438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66251" name="Oval 5">
            <a:extLst>
              <a:ext uri="{FF2B5EF4-FFF2-40B4-BE49-F238E27FC236}">
                <a16:creationId xmlns:a16="http://schemas.microsoft.com/office/drawing/2014/main" id="{27C5FD1C-DFE2-4D2F-A1B9-8B1C3F1AE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581400"/>
            <a:ext cx="1600200" cy="1219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grpSp>
        <p:nvGrpSpPr>
          <p:cNvPr id="266252" name="Group 26">
            <a:extLst>
              <a:ext uri="{FF2B5EF4-FFF2-40B4-BE49-F238E27FC236}">
                <a16:creationId xmlns:a16="http://schemas.microsoft.com/office/drawing/2014/main" id="{926DDCB6-AE48-42C0-A496-DBC84AF8FEFC}"/>
              </a:ext>
            </a:extLst>
          </p:cNvPr>
          <p:cNvGrpSpPr>
            <a:grpSpLocks/>
          </p:cNvGrpSpPr>
          <p:nvPr/>
        </p:nvGrpSpPr>
        <p:grpSpPr bwMode="auto">
          <a:xfrm>
            <a:off x="8258175" y="3352800"/>
            <a:ext cx="609600" cy="1333500"/>
            <a:chOff x="4464" y="2016"/>
            <a:chExt cx="384" cy="1536"/>
          </a:xfrm>
        </p:grpSpPr>
        <p:sp>
          <p:nvSpPr>
            <p:cNvPr id="266289" name="Line 27">
              <a:extLst>
                <a:ext uri="{FF2B5EF4-FFF2-40B4-BE49-F238E27FC236}">
                  <a16:creationId xmlns:a16="http://schemas.microsoft.com/office/drawing/2014/main" id="{5DB03F8E-6F9E-4CDF-A5A0-32379C9563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2016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290" name="Line 28">
              <a:extLst>
                <a:ext uri="{FF2B5EF4-FFF2-40B4-BE49-F238E27FC236}">
                  <a16:creationId xmlns:a16="http://schemas.microsoft.com/office/drawing/2014/main" id="{CA2C296D-EB8F-4341-91C8-F7BB6ACF92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2016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291" name="Line 29">
              <a:extLst>
                <a:ext uri="{FF2B5EF4-FFF2-40B4-BE49-F238E27FC236}">
                  <a16:creationId xmlns:a16="http://schemas.microsoft.com/office/drawing/2014/main" id="{49088B49-8434-424E-8658-B93D0F1339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64" y="201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292" name="Line 30">
              <a:extLst>
                <a:ext uri="{FF2B5EF4-FFF2-40B4-BE49-F238E27FC236}">
                  <a16:creationId xmlns:a16="http://schemas.microsoft.com/office/drawing/2014/main" id="{64FB055B-4362-47B3-B35E-C2EEA4510F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0" y="201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293" name="Line 31">
              <a:extLst>
                <a:ext uri="{FF2B5EF4-FFF2-40B4-BE49-F238E27FC236}">
                  <a16:creationId xmlns:a16="http://schemas.microsoft.com/office/drawing/2014/main" id="{75408882-8B91-4925-89E1-CF9F197A6A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0" y="3552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294" name="Line 32">
              <a:extLst>
                <a:ext uri="{FF2B5EF4-FFF2-40B4-BE49-F238E27FC236}">
                  <a16:creationId xmlns:a16="http://schemas.microsoft.com/office/drawing/2014/main" id="{DD599C64-5F9B-45FF-A341-2C04431383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64" y="3552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253" name="Line 36">
            <a:extLst>
              <a:ext uri="{FF2B5EF4-FFF2-40B4-BE49-F238E27FC236}">
                <a16:creationId xmlns:a16="http://schemas.microsoft.com/office/drawing/2014/main" id="{0CD4D8F1-F088-4295-81B6-D606D1D798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3492500"/>
            <a:ext cx="12700" cy="9271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54" name="Line 37">
            <a:extLst>
              <a:ext uri="{FF2B5EF4-FFF2-40B4-BE49-F238E27FC236}">
                <a16:creationId xmlns:a16="http://schemas.microsoft.com/office/drawing/2014/main" id="{4A41DD43-8459-4209-83C6-696CDB6C7C4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14600" y="26670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55" name="Line 38">
            <a:extLst>
              <a:ext uri="{FF2B5EF4-FFF2-40B4-BE49-F238E27FC236}">
                <a16:creationId xmlns:a16="http://schemas.microsoft.com/office/drawing/2014/main" id="{AC123DAD-9729-4273-8CED-1945A83037B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295400" y="4572000"/>
            <a:ext cx="1143000" cy="914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56" name="Text Box 54">
            <a:extLst>
              <a:ext uri="{FF2B5EF4-FFF2-40B4-BE49-F238E27FC236}">
                <a16:creationId xmlns:a16="http://schemas.microsoft.com/office/drawing/2014/main" id="{A9000B61-072A-4B85-9FF3-F75316AF1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0" y="2590800"/>
            <a:ext cx="5334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en-US" altLang="en-US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2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2</a:t>
            </a: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grpSp>
        <p:nvGrpSpPr>
          <p:cNvPr id="266257" name="Group 55">
            <a:extLst>
              <a:ext uri="{FF2B5EF4-FFF2-40B4-BE49-F238E27FC236}">
                <a16:creationId xmlns:a16="http://schemas.microsoft.com/office/drawing/2014/main" id="{E3CCAD30-5438-43C1-A7A1-490C67C50D5C}"/>
              </a:ext>
            </a:extLst>
          </p:cNvPr>
          <p:cNvGrpSpPr>
            <a:grpSpLocks/>
          </p:cNvGrpSpPr>
          <p:nvPr/>
        </p:nvGrpSpPr>
        <p:grpSpPr bwMode="auto">
          <a:xfrm>
            <a:off x="5207000" y="2667000"/>
            <a:ext cx="76200" cy="2438400"/>
            <a:chOff x="3648" y="2088"/>
            <a:chExt cx="48" cy="1536"/>
          </a:xfrm>
        </p:grpSpPr>
        <p:sp>
          <p:nvSpPr>
            <p:cNvPr id="266286" name="Line 56">
              <a:extLst>
                <a:ext uri="{FF2B5EF4-FFF2-40B4-BE49-F238E27FC236}">
                  <a16:creationId xmlns:a16="http://schemas.microsoft.com/office/drawing/2014/main" id="{18AC1529-A83B-4969-BE17-4BE3DDB038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287" name="Line 57">
              <a:extLst>
                <a:ext uri="{FF2B5EF4-FFF2-40B4-BE49-F238E27FC236}">
                  <a16:creationId xmlns:a16="http://schemas.microsoft.com/office/drawing/2014/main" id="{E2C18E05-94ED-41F1-88E5-66124BEE7C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288" name="Line 58">
              <a:extLst>
                <a:ext uri="{FF2B5EF4-FFF2-40B4-BE49-F238E27FC236}">
                  <a16:creationId xmlns:a16="http://schemas.microsoft.com/office/drawing/2014/main" id="{D3FFB0D9-E179-437B-8F04-06DC662FE0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258" name="Group 59">
            <a:extLst>
              <a:ext uri="{FF2B5EF4-FFF2-40B4-BE49-F238E27FC236}">
                <a16:creationId xmlns:a16="http://schemas.microsoft.com/office/drawing/2014/main" id="{14455C1B-DFCA-4697-94B5-24E2C39F5325}"/>
              </a:ext>
            </a:extLst>
          </p:cNvPr>
          <p:cNvGrpSpPr>
            <a:grpSpLocks/>
          </p:cNvGrpSpPr>
          <p:nvPr/>
        </p:nvGrpSpPr>
        <p:grpSpPr bwMode="auto">
          <a:xfrm>
            <a:off x="4673600" y="2667000"/>
            <a:ext cx="76200" cy="2438400"/>
            <a:chOff x="3312" y="2088"/>
            <a:chExt cx="48" cy="1536"/>
          </a:xfrm>
        </p:grpSpPr>
        <p:sp>
          <p:nvSpPr>
            <p:cNvPr id="266283" name="Line 60">
              <a:extLst>
                <a:ext uri="{FF2B5EF4-FFF2-40B4-BE49-F238E27FC236}">
                  <a16:creationId xmlns:a16="http://schemas.microsoft.com/office/drawing/2014/main" id="{F2C6841F-8E33-49D7-8C76-6C586A6680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284" name="Line 61">
              <a:extLst>
                <a:ext uri="{FF2B5EF4-FFF2-40B4-BE49-F238E27FC236}">
                  <a16:creationId xmlns:a16="http://schemas.microsoft.com/office/drawing/2014/main" id="{0C9C9E29-86C0-41A4-9994-48371FE4DA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285" name="Line 62">
              <a:extLst>
                <a:ext uri="{FF2B5EF4-FFF2-40B4-BE49-F238E27FC236}">
                  <a16:creationId xmlns:a16="http://schemas.microsoft.com/office/drawing/2014/main" id="{E30E68BD-9993-4910-A093-2047D033A7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259" name="Text Box 63">
            <a:extLst>
              <a:ext uri="{FF2B5EF4-FFF2-40B4-BE49-F238E27FC236}">
                <a16:creationId xmlns:a16="http://schemas.microsoft.com/office/drawing/2014/main" id="{43E3FB04-E6E5-49ED-80DC-87CBCC188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1613" y="35956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=</a:t>
            </a:r>
            <a:endParaRPr lang="cs-CZ" altLang="en-US" sz="1800" b="0">
              <a:latin typeface="Arial" panose="020B0604020202020204" pitchFamily="34" charset="0"/>
            </a:endParaRPr>
          </a:p>
        </p:txBody>
      </p:sp>
      <p:grpSp>
        <p:nvGrpSpPr>
          <p:cNvPr id="266260" name="Group 65">
            <a:extLst>
              <a:ext uri="{FF2B5EF4-FFF2-40B4-BE49-F238E27FC236}">
                <a16:creationId xmlns:a16="http://schemas.microsoft.com/office/drawing/2014/main" id="{787E454A-3BE3-46BC-ADF4-E00EEF56C5AB}"/>
              </a:ext>
            </a:extLst>
          </p:cNvPr>
          <p:cNvGrpSpPr>
            <a:grpSpLocks/>
          </p:cNvGrpSpPr>
          <p:nvPr/>
        </p:nvGrpSpPr>
        <p:grpSpPr bwMode="auto">
          <a:xfrm>
            <a:off x="8075613" y="2667000"/>
            <a:ext cx="76200" cy="2438400"/>
            <a:chOff x="4656" y="2088"/>
            <a:chExt cx="48" cy="1536"/>
          </a:xfrm>
        </p:grpSpPr>
        <p:sp>
          <p:nvSpPr>
            <p:cNvPr id="266280" name="Line 66">
              <a:extLst>
                <a:ext uri="{FF2B5EF4-FFF2-40B4-BE49-F238E27FC236}">
                  <a16:creationId xmlns:a16="http://schemas.microsoft.com/office/drawing/2014/main" id="{FC355A82-B40A-4804-9DA0-C4DE3C50A8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281" name="Line 67">
              <a:extLst>
                <a:ext uri="{FF2B5EF4-FFF2-40B4-BE49-F238E27FC236}">
                  <a16:creationId xmlns:a16="http://schemas.microsoft.com/office/drawing/2014/main" id="{E0D5BB03-DDE1-4BC8-95A1-49D50A28C8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6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282" name="Line 68">
              <a:extLst>
                <a:ext uri="{FF2B5EF4-FFF2-40B4-BE49-F238E27FC236}">
                  <a16:creationId xmlns:a16="http://schemas.microsoft.com/office/drawing/2014/main" id="{4348698D-33E2-4A8E-93AC-5BE059D783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6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261" name="Group 69">
            <a:extLst>
              <a:ext uri="{FF2B5EF4-FFF2-40B4-BE49-F238E27FC236}">
                <a16:creationId xmlns:a16="http://schemas.microsoft.com/office/drawing/2014/main" id="{4BF49F06-1E7F-4483-8EDE-914F9276E017}"/>
              </a:ext>
            </a:extLst>
          </p:cNvPr>
          <p:cNvGrpSpPr>
            <a:grpSpLocks/>
          </p:cNvGrpSpPr>
          <p:nvPr/>
        </p:nvGrpSpPr>
        <p:grpSpPr bwMode="auto">
          <a:xfrm>
            <a:off x="6475413" y="2667000"/>
            <a:ext cx="76200" cy="2438400"/>
            <a:chOff x="3936" y="2088"/>
            <a:chExt cx="48" cy="1536"/>
          </a:xfrm>
        </p:grpSpPr>
        <p:sp>
          <p:nvSpPr>
            <p:cNvPr id="266277" name="Line 70">
              <a:extLst>
                <a:ext uri="{FF2B5EF4-FFF2-40B4-BE49-F238E27FC236}">
                  <a16:creationId xmlns:a16="http://schemas.microsoft.com/office/drawing/2014/main" id="{602FAA60-6ECB-4D8C-ADB9-30A6453994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278" name="Line 71">
              <a:extLst>
                <a:ext uri="{FF2B5EF4-FFF2-40B4-BE49-F238E27FC236}">
                  <a16:creationId xmlns:a16="http://schemas.microsoft.com/office/drawing/2014/main" id="{F1AD2188-B0FE-47C1-8305-1E898A8E5F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6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279" name="Line 72">
              <a:extLst>
                <a:ext uri="{FF2B5EF4-FFF2-40B4-BE49-F238E27FC236}">
                  <a16:creationId xmlns:a16="http://schemas.microsoft.com/office/drawing/2014/main" id="{DC7DDCA9-F02E-4228-8CC2-0F38FC3937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6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262" name="Text Box 73">
            <a:extLst>
              <a:ext uri="{FF2B5EF4-FFF2-40B4-BE49-F238E27FC236}">
                <a16:creationId xmlns:a16="http://schemas.microsoft.com/office/drawing/2014/main" id="{05511EA5-7AAA-4469-87AE-F7E84FD50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3325" y="2590800"/>
            <a:ext cx="9906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13</a:t>
            </a:r>
            <a:endParaRPr lang="en-US" altLang="en-US" sz="1800" b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23</a:t>
            </a:r>
            <a:endParaRPr lang="en-US" altLang="en-US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13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23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13</a:t>
            </a:r>
            <a:endParaRPr lang="en-US" altLang="en-US" sz="1800" b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23</a:t>
            </a: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266263" name="Text Box 77">
            <a:extLst>
              <a:ext uri="{FF2B5EF4-FFF2-40B4-BE49-F238E27FC236}">
                <a16:creationId xmlns:a16="http://schemas.microsoft.com/office/drawing/2014/main" id="{0677CCE2-908A-4B89-A862-86E83A16D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0713" y="2587625"/>
            <a:ext cx="5334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en-US" altLang="en-US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2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2</a:t>
            </a: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grpSp>
        <p:nvGrpSpPr>
          <p:cNvPr id="266264" name="Group 78">
            <a:extLst>
              <a:ext uri="{FF2B5EF4-FFF2-40B4-BE49-F238E27FC236}">
                <a16:creationId xmlns:a16="http://schemas.microsoft.com/office/drawing/2014/main" id="{22170196-EC9F-4BBB-8F3C-5570076263CE}"/>
              </a:ext>
            </a:extLst>
          </p:cNvPr>
          <p:cNvGrpSpPr>
            <a:grpSpLocks/>
          </p:cNvGrpSpPr>
          <p:nvPr/>
        </p:nvGrpSpPr>
        <p:grpSpPr bwMode="auto">
          <a:xfrm>
            <a:off x="6126163" y="2663825"/>
            <a:ext cx="76200" cy="2438400"/>
            <a:chOff x="3648" y="2088"/>
            <a:chExt cx="48" cy="1536"/>
          </a:xfrm>
        </p:grpSpPr>
        <p:sp>
          <p:nvSpPr>
            <p:cNvPr id="266274" name="Line 79">
              <a:extLst>
                <a:ext uri="{FF2B5EF4-FFF2-40B4-BE49-F238E27FC236}">
                  <a16:creationId xmlns:a16="http://schemas.microsoft.com/office/drawing/2014/main" id="{57C8F1F6-1DA9-4FB4-9F5A-AC6961E7FE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275" name="Line 80">
              <a:extLst>
                <a:ext uri="{FF2B5EF4-FFF2-40B4-BE49-F238E27FC236}">
                  <a16:creationId xmlns:a16="http://schemas.microsoft.com/office/drawing/2014/main" id="{BDA55D22-CFEB-4D32-A462-02F7A991CA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276" name="Line 81">
              <a:extLst>
                <a:ext uri="{FF2B5EF4-FFF2-40B4-BE49-F238E27FC236}">
                  <a16:creationId xmlns:a16="http://schemas.microsoft.com/office/drawing/2014/main" id="{0CF4306D-B11B-4861-AE6B-C94DD92CE9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265" name="Group 82">
            <a:extLst>
              <a:ext uri="{FF2B5EF4-FFF2-40B4-BE49-F238E27FC236}">
                <a16:creationId xmlns:a16="http://schemas.microsoft.com/office/drawing/2014/main" id="{040515AD-DA51-4243-8FDD-CA29A62D97BD}"/>
              </a:ext>
            </a:extLst>
          </p:cNvPr>
          <p:cNvGrpSpPr>
            <a:grpSpLocks/>
          </p:cNvGrpSpPr>
          <p:nvPr/>
        </p:nvGrpSpPr>
        <p:grpSpPr bwMode="auto">
          <a:xfrm>
            <a:off x="5592763" y="2663825"/>
            <a:ext cx="76200" cy="2438400"/>
            <a:chOff x="3312" y="2088"/>
            <a:chExt cx="48" cy="1536"/>
          </a:xfrm>
        </p:grpSpPr>
        <p:sp>
          <p:nvSpPr>
            <p:cNvPr id="266271" name="Line 83">
              <a:extLst>
                <a:ext uri="{FF2B5EF4-FFF2-40B4-BE49-F238E27FC236}">
                  <a16:creationId xmlns:a16="http://schemas.microsoft.com/office/drawing/2014/main" id="{25823B4A-A8B6-4172-BC11-2630736483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272" name="Line 84">
              <a:extLst>
                <a:ext uri="{FF2B5EF4-FFF2-40B4-BE49-F238E27FC236}">
                  <a16:creationId xmlns:a16="http://schemas.microsoft.com/office/drawing/2014/main" id="{6B6140A0-FB86-413B-A275-038FA03177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273" name="Line 85">
              <a:extLst>
                <a:ext uri="{FF2B5EF4-FFF2-40B4-BE49-F238E27FC236}">
                  <a16:creationId xmlns:a16="http://schemas.microsoft.com/office/drawing/2014/main" id="{1D1C7B6A-395E-4EE9-ADE4-1C2B2A8BD9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266" name="Text Box 86">
            <a:extLst>
              <a:ext uri="{FF2B5EF4-FFF2-40B4-BE49-F238E27FC236}">
                <a16:creationId xmlns:a16="http://schemas.microsoft.com/office/drawing/2014/main" id="{2CF5C876-4BE8-4183-AD2A-260595BB2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3603625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+</a:t>
            </a:r>
            <a:endParaRPr lang="cs-CZ" altLang="en-US" sz="1800" b="0">
              <a:latin typeface="Arial" panose="020B0604020202020204" pitchFamily="34" charset="0"/>
            </a:endParaRPr>
          </a:p>
        </p:txBody>
      </p:sp>
      <p:sp>
        <p:nvSpPr>
          <p:cNvPr id="266267" name="Rectangle 54">
            <a:extLst>
              <a:ext uri="{FF2B5EF4-FFF2-40B4-BE49-F238E27FC236}">
                <a16:creationId xmlns:a16="http://schemas.microsoft.com/office/drawing/2014/main" id="{A9352610-92DF-43EE-9CAB-D913B1DAA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-100013"/>
            <a:ext cx="8135938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1B85B9"/>
                </a:solidFill>
              </a:rPr>
              <a:t> Eigenchannel adaptation for GMM</a:t>
            </a:r>
            <a:endParaRPr lang="cs-CZ" altLang="en-US" b="0">
              <a:solidFill>
                <a:srgbClr val="1B85B9"/>
              </a:solidFill>
            </a:endParaRPr>
          </a:p>
        </p:txBody>
      </p:sp>
      <p:sp>
        <p:nvSpPr>
          <p:cNvPr id="266268" name="Text Box 16">
            <a:extLst>
              <a:ext uri="{FF2B5EF4-FFF2-40B4-BE49-F238E27FC236}">
                <a16:creationId xmlns:a16="http://schemas.microsoft.com/office/drawing/2014/main" id="{3E849011-751C-4777-BC3B-1B66DE0CA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7813" y="2590800"/>
            <a:ext cx="9906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11  </a:t>
            </a: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12</a:t>
            </a:r>
            <a:endParaRPr lang="en-US" altLang="en-US" sz="1800" b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21  </a:t>
            </a: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22</a:t>
            </a:r>
            <a:endParaRPr lang="en-US" altLang="en-US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11  </a:t>
            </a: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12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21  </a:t>
            </a: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22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11  </a:t>
            </a: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12</a:t>
            </a:r>
            <a:endParaRPr lang="en-US" altLang="en-US" sz="1800" b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21  </a:t>
            </a: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22</a:t>
            </a: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55" name="Footer Placeholder 3">
            <a:extLst>
              <a:ext uri="{FF2B5EF4-FFF2-40B4-BE49-F238E27FC236}">
                <a16:creationId xmlns:a16="http://schemas.microsoft.com/office/drawing/2014/main" id="{1DE21D7A-4909-4505-AE6E-68297D67C4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buNone/>
              <a:defRPr/>
            </a:pPr>
            <a:r>
              <a:rPr lang="en-US" dirty="0"/>
              <a:t>Speaker Recognition	</a:t>
            </a:r>
          </a:p>
        </p:txBody>
      </p:sp>
      <p:sp>
        <p:nvSpPr>
          <p:cNvPr id="266270" name="Slide Number Placeholder 4">
            <a:extLst>
              <a:ext uri="{FF2B5EF4-FFF2-40B4-BE49-F238E27FC236}">
                <a16:creationId xmlns:a16="http://schemas.microsoft.com/office/drawing/2014/main" id="{84E4B763-73C7-460E-8892-EB266FD668C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9D699E19-56C4-4452-BDDB-AA4CB4FDF640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37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46">
            <a:extLst>
              <a:ext uri="{FF2B5EF4-FFF2-40B4-BE49-F238E27FC236}">
                <a16:creationId xmlns:a16="http://schemas.microsoft.com/office/drawing/2014/main" id="{89F71C78-F627-44F2-9D0C-D04605A2E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7863" y="4232275"/>
            <a:ext cx="533400" cy="393700"/>
          </a:xfrm>
          <a:prstGeom prst="rect">
            <a:avLst/>
          </a:prstGeom>
          <a:solidFill>
            <a:schemeClr val="tx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68291" name="Rectangle 69">
            <a:extLst>
              <a:ext uri="{FF2B5EF4-FFF2-40B4-BE49-F238E27FC236}">
                <a16:creationId xmlns:a16="http://schemas.microsoft.com/office/drawing/2014/main" id="{B2D9859D-824E-432F-819B-9795E62BC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7288" y="2679700"/>
            <a:ext cx="533400" cy="685800"/>
          </a:xfrm>
          <a:prstGeom prst="rect">
            <a:avLst/>
          </a:prstGeom>
          <a:solidFill>
            <a:schemeClr val="tx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68292" name="Rectangle 70">
            <a:extLst>
              <a:ext uri="{FF2B5EF4-FFF2-40B4-BE49-F238E27FC236}">
                <a16:creationId xmlns:a16="http://schemas.microsoft.com/office/drawing/2014/main" id="{E4327DD2-21E9-4EC4-AEBF-D46A380DC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7288" y="3505200"/>
            <a:ext cx="533400" cy="685800"/>
          </a:xfrm>
          <a:prstGeom prst="rect">
            <a:avLst/>
          </a:prstGeom>
          <a:solidFill>
            <a:schemeClr val="tx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68293" name="Rectangle 71">
            <a:extLst>
              <a:ext uri="{FF2B5EF4-FFF2-40B4-BE49-F238E27FC236}">
                <a16:creationId xmlns:a16="http://schemas.microsoft.com/office/drawing/2014/main" id="{8D24BCCC-1AF9-4B7A-8D4F-736300170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7288" y="4343400"/>
            <a:ext cx="533400" cy="685800"/>
          </a:xfrm>
          <a:prstGeom prst="rect">
            <a:avLst/>
          </a:prstGeom>
          <a:solidFill>
            <a:schemeClr val="tx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68294" name="Text Box 48">
            <a:extLst>
              <a:ext uri="{FF2B5EF4-FFF2-40B4-BE49-F238E27FC236}">
                <a16:creationId xmlns:a16="http://schemas.microsoft.com/office/drawing/2014/main" id="{7285D793-1A79-45D2-9902-B01D97F8E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5338" y="3357563"/>
            <a:ext cx="5334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x</a:t>
            </a:r>
            <a:r>
              <a:rPr lang="en-US" altLang="en-US" sz="1800" b="0" baseline="-250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68295" name="Oval 3">
            <a:extLst>
              <a:ext uri="{FF2B5EF4-FFF2-40B4-BE49-F238E27FC236}">
                <a16:creationId xmlns:a16="http://schemas.microsoft.com/office/drawing/2014/main" id="{4458D03A-035B-496B-A4CA-E1E1C57B2E97}"/>
              </a:ext>
            </a:extLst>
          </p:cNvPr>
          <p:cNvSpPr>
            <a:spLocks noChangeArrowheads="1"/>
          </p:cNvSpPr>
          <p:nvPr/>
        </p:nvSpPr>
        <p:spPr bwMode="auto">
          <a:xfrm rot="1451871">
            <a:off x="1905000" y="2133600"/>
            <a:ext cx="1219200" cy="26670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68296" name="Oval 4">
            <a:extLst>
              <a:ext uri="{FF2B5EF4-FFF2-40B4-BE49-F238E27FC236}">
                <a16:creationId xmlns:a16="http://schemas.microsoft.com/office/drawing/2014/main" id="{9CB4D986-1007-4AA7-9EC2-123A44EA5D1B}"/>
              </a:ext>
            </a:extLst>
          </p:cNvPr>
          <p:cNvSpPr>
            <a:spLocks noChangeArrowheads="1"/>
          </p:cNvSpPr>
          <p:nvPr/>
        </p:nvSpPr>
        <p:spPr bwMode="auto">
          <a:xfrm rot="3586130">
            <a:off x="1279525" y="3978275"/>
            <a:ext cx="1220788" cy="2103438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68297" name="Oval 5">
            <a:extLst>
              <a:ext uri="{FF2B5EF4-FFF2-40B4-BE49-F238E27FC236}">
                <a16:creationId xmlns:a16="http://schemas.microsoft.com/office/drawing/2014/main" id="{084A4DCD-1800-4902-9806-98ECA6EB4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352800"/>
            <a:ext cx="1600200" cy="1219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grpSp>
        <p:nvGrpSpPr>
          <p:cNvPr id="268298" name="Group 26">
            <a:extLst>
              <a:ext uri="{FF2B5EF4-FFF2-40B4-BE49-F238E27FC236}">
                <a16:creationId xmlns:a16="http://schemas.microsoft.com/office/drawing/2014/main" id="{4D45F4C7-297E-4A5C-B759-8D5728DE2FBF}"/>
              </a:ext>
            </a:extLst>
          </p:cNvPr>
          <p:cNvGrpSpPr>
            <a:grpSpLocks/>
          </p:cNvGrpSpPr>
          <p:nvPr/>
        </p:nvGrpSpPr>
        <p:grpSpPr bwMode="auto">
          <a:xfrm>
            <a:off x="8258175" y="3352800"/>
            <a:ext cx="609600" cy="1333500"/>
            <a:chOff x="4464" y="2016"/>
            <a:chExt cx="384" cy="1536"/>
          </a:xfrm>
        </p:grpSpPr>
        <p:sp>
          <p:nvSpPr>
            <p:cNvPr id="268337" name="Line 27">
              <a:extLst>
                <a:ext uri="{FF2B5EF4-FFF2-40B4-BE49-F238E27FC236}">
                  <a16:creationId xmlns:a16="http://schemas.microsoft.com/office/drawing/2014/main" id="{F033E998-570F-4F4D-A4EF-BE862D0D2F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2016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38" name="Line 28">
              <a:extLst>
                <a:ext uri="{FF2B5EF4-FFF2-40B4-BE49-F238E27FC236}">
                  <a16:creationId xmlns:a16="http://schemas.microsoft.com/office/drawing/2014/main" id="{74751189-4EAC-4F96-A0FD-6406B1C2DB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2016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39" name="Line 29">
              <a:extLst>
                <a:ext uri="{FF2B5EF4-FFF2-40B4-BE49-F238E27FC236}">
                  <a16:creationId xmlns:a16="http://schemas.microsoft.com/office/drawing/2014/main" id="{4A0218FC-F99C-4607-87EF-71FDF8E8C6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64" y="201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40" name="Line 30">
              <a:extLst>
                <a:ext uri="{FF2B5EF4-FFF2-40B4-BE49-F238E27FC236}">
                  <a16:creationId xmlns:a16="http://schemas.microsoft.com/office/drawing/2014/main" id="{C7752939-7773-47F6-8CF5-A5FA077F58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0" y="201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41" name="Line 31">
              <a:extLst>
                <a:ext uri="{FF2B5EF4-FFF2-40B4-BE49-F238E27FC236}">
                  <a16:creationId xmlns:a16="http://schemas.microsoft.com/office/drawing/2014/main" id="{1ED52B4D-4863-445E-A8FF-4B96511515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0" y="3552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42" name="Line 32">
              <a:extLst>
                <a:ext uri="{FF2B5EF4-FFF2-40B4-BE49-F238E27FC236}">
                  <a16:creationId xmlns:a16="http://schemas.microsoft.com/office/drawing/2014/main" id="{3F44A564-ACB2-4E5B-A5B9-5E6CA50F47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64" y="3552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8299" name="Text Box 35">
            <a:extLst>
              <a:ext uri="{FF2B5EF4-FFF2-40B4-BE49-F238E27FC236}">
                <a16:creationId xmlns:a16="http://schemas.microsoft.com/office/drawing/2014/main" id="{1827CE8C-8456-4376-BBE8-D3FE6CF32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3575" y="3173413"/>
            <a:ext cx="7985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latin typeface="Arial" panose="020B0604020202020204" pitchFamily="34" charset="0"/>
              </a:rPr>
              <a:t>x</a:t>
            </a:r>
            <a:r>
              <a:rPr lang="en-US" altLang="en-US" sz="4400" baseline="-25000">
                <a:latin typeface="Arial" panose="020B0604020202020204" pitchFamily="34" charset="0"/>
              </a:rPr>
              <a:t>1</a:t>
            </a:r>
            <a:r>
              <a:rPr lang="en-US" altLang="en-US" sz="2800" b="0">
                <a:latin typeface="Arial" panose="020B0604020202020204" pitchFamily="34" charset="0"/>
              </a:rPr>
              <a:t> </a:t>
            </a:r>
            <a:endParaRPr lang="cs-CZ" altLang="en-US" sz="2800" b="0">
              <a:latin typeface="Arial" panose="020B0604020202020204" pitchFamily="34" charset="0"/>
            </a:endParaRPr>
          </a:p>
        </p:txBody>
      </p:sp>
      <p:sp>
        <p:nvSpPr>
          <p:cNvPr id="268300" name="Line 36">
            <a:extLst>
              <a:ext uri="{FF2B5EF4-FFF2-40B4-BE49-F238E27FC236}">
                <a16:creationId xmlns:a16="http://schemas.microsoft.com/office/drawing/2014/main" id="{BB7520B5-991C-4C96-90CB-0F384A5C26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3492500"/>
            <a:ext cx="12700" cy="9271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8301" name="Line 37">
            <a:extLst>
              <a:ext uri="{FF2B5EF4-FFF2-40B4-BE49-F238E27FC236}">
                <a16:creationId xmlns:a16="http://schemas.microsoft.com/office/drawing/2014/main" id="{D07250CD-FB92-4E3D-9974-F0E76645DF5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14600" y="26670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8302" name="Line 38">
            <a:extLst>
              <a:ext uri="{FF2B5EF4-FFF2-40B4-BE49-F238E27FC236}">
                <a16:creationId xmlns:a16="http://schemas.microsoft.com/office/drawing/2014/main" id="{C07E0460-EA22-47ED-A7EB-2F5DA1E17B1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295400" y="4572000"/>
            <a:ext cx="1143000" cy="914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8303" name="Text Box 47">
            <a:extLst>
              <a:ext uri="{FF2B5EF4-FFF2-40B4-BE49-F238E27FC236}">
                <a16:creationId xmlns:a16="http://schemas.microsoft.com/office/drawing/2014/main" id="{B6CDF76B-C968-4229-95C5-24F85B4D4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7075" y="4041775"/>
            <a:ext cx="641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x</a:t>
            </a:r>
            <a:r>
              <a:rPr lang="en-US" altLang="en-US" sz="3600" baseline="-250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68304" name="Text Box 51">
            <a:extLst>
              <a:ext uri="{FF2B5EF4-FFF2-40B4-BE49-F238E27FC236}">
                <a16:creationId xmlns:a16="http://schemas.microsoft.com/office/drawing/2014/main" id="{17F65B3F-9F32-4B8B-83B3-9DDAA32C7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0" y="2590800"/>
            <a:ext cx="5334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en-US" altLang="en-US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2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2</a:t>
            </a: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grpSp>
        <p:nvGrpSpPr>
          <p:cNvPr id="268305" name="Group 52">
            <a:extLst>
              <a:ext uri="{FF2B5EF4-FFF2-40B4-BE49-F238E27FC236}">
                <a16:creationId xmlns:a16="http://schemas.microsoft.com/office/drawing/2014/main" id="{9AB5FCDA-BD84-41A0-ACC5-8D85F223A54B}"/>
              </a:ext>
            </a:extLst>
          </p:cNvPr>
          <p:cNvGrpSpPr>
            <a:grpSpLocks/>
          </p:cNvGrpSpPr>
          <p:nvPr/>
        </p:nvGrpSpPr>
        <p:grpSpPr bwMode="auto">
          <a:xfrm>
            <a:off x="5207000" y="2667000"/>
            <a:ext cx="76200" cy="2438400"/>
            <a:chOff x="3648" y="2088"/>
            <a:chExt cx="48" cy="1536"/>
          </a:xfrm>
        </p:grpSpPr>
        <p:sp>
          <p:nvSpPr>
            <p:cNvPr id="268334" name="Line 53">
              <a:extLst>
                <a:ext uri="{FF2B5EF4-FFF2-40B4-BE49-F238E27FC236}">
                  <a16:creationId xmlns:a16="http://schemas.microsoft.com/office/drawing/2014/main" id="{D4F84690-E190-444B-9A69-82DDED5F63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35" name="Line 54">
              <a:extLst>
                <a:ext uri="{FF2B5EF4-FFF2-40B4-BE49-F238E27FC236}">
                  <a16:creationId xmlns:a16="http://schemas.microsoft.com/office/drawing/2014/main" id="{41F9C2E3-89C5-46A1-AA40-689540C87A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36" name="Line 55">
              <a:extLst>
                <a:ext uri="{FF2B5EF4-FFF2-40B4-BE49-F238E27FC236}">
                  <a16:creationId xmlns:a16="http://schemas.microsoft.com/office/drawing/2014/main" id="{47B1D5E4-C9D0-4780-99A4-E3FAD1866C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8306" name="Group 56">
            <a:extLst>
              <a:ext uri="{FF2B5EF4-FFF2-40B4-BE49-F238E27FC236}">
                <a16:creationId xmlns:a16="http://schemas.microsoft.com/office/drawing/2014/main" id="{BAE4A184-E96A-4AFC-A509-3BC4244C96DF}"/>
              </a:ext>
            </a:extLst>
          </p:cNvPr>
          <p:cNvGrpSpPr>
            <a:grpSpLocks/>
          </p:cNvGrpSpPr>
          <p:nvPr/>
        </p:nvGrpSpPr>
        <p:grpSpPr bwMode="auto">
          <a:xfrm>
            <a:off x="4673600" y="2667000"/>
            <a:ext cx="76200" cy="2438400"/>
            <a:chOff x="3312" y="2088"/>
            <a:chExt cx="48" cy="1536"/>
          </a:xfrm>
        </p:grpSpPr>
        <p:sp>
          <p:nvSpPr>
            <p:cNvPr id="268331" name="Line 57">
              <a:extLst>
                <a:ext uri="{FF2B5EF4-FFF2-40B4-BE49-F238E27FC236}">
                  <a16:creationId xmlns:a16="http://schemas.microsoft.com/office/drawing/2014/main" id="{5338FFE1-0F99-43E3-A156-146A084B88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32" name="Line 58">
              <a:extLst>
                <a:ext uri="{FF2B5EF4-FFF2-40B4-BE49-F238E27FC236}">
                  <a16:creationId xmlns:a16="http://schemas.microsoft.com/office/drawing/2014/main" id="{8D594626-4EEC-41D2-9055-75C935B515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33" name="Line 59">
              <a:extLst>
                <a:ext uri="{FF2B5EF4-FFF2-40B4-BE49-F238E27FC236}">
                  <a16:creationId xmlns:a16="http://schemas.microsoft.com/office/drawing/2014/main" id="{98B1B6F3-07A9-4659-8B01-8F9E435440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8307" name="Text Box 60">
            <a:extLst>
              <a:ext uri="{FF2B5EF4-FFF2-40B4-BE49-F238E27FC236}">
                <a16:creationId xmlns:a16="http://schemas.microsoft.com/office/drawing/2014/main" id="{4D66E6F5-D41A-4F92-B81F-8EE63E0F4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1613" y="35956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=</a:t>
            </a:r>
            <a:endParaRPr lang="cs-CZ" altLang="en-US" sz="1800" b="0">
              <a:latin typeface="Arial" panose="020B0604020202020204" pitchFamily="34" charset="0"/>
            </a:endParaRPr>
          </a:p>
        </p:txBody>
      </p:sp>
      <p:grpSp>
        <p:nvGrpSpPr>
          <p:cNvPr id="268308" name="Group 62">
            <a:extLst>
              <a:ext uri="{FF2B5EF4-FFF2-40B4-BE49-F238E27FC236}">
                <a16:creationId xmlns:a16="http://schemas.microsoft.com/office/drawing/2014/main" id="{D38969B2-7040-4778-9127-9575DDB2DF2A}"/>
              </a:ext>
            </a:extLst>
          </p:cNvPr>
          <p:cNvGrpSpPr>
            <a:grpSpLocks/>
          </p:cNvGrpSpPr>
          <p:nvPr/>
        </p:nvGrpSpPr>
        <p:grpSpPr bwMode="auto">
          <a:xfrm>
            <a:off x="8075613" y="2667000"/>
            <a:ext cx="76200" cy="2438400"/>
            <a:chOff x="4656" y="2088"/>
            <a:chExt cx="48" cy="1536"/>
          </a:xfrm>
        </p:grpSpPr>
        <p:sp>
          <p:nvSpPr>
            <p:cNvPr id="268328" name="Line 63">
              <a:extLst>
                <a:ext uri="{FF2B5EF4-FFF2-40B4-BE49-F238E27FC236}">
                  <a16:creationId xmlns:a16="http://schemas.microsoft.com/office/drawing/2014/main" id="{FD575B27-A7BF-4251-9805-8D420A19F8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29" name="Line 64">
              <a:extLst>
                <a:ext uri="{FF2B5EF4-FFF2-40B4-BE49-F238E27FC236}">
                  <a16:creationId xmlns:a16="http://schemas.microsoft.com/office/drawing/2014/main" id="{3CC850DC-B964-4EC5-B988-A70916E0C4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6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30" name="Line 65">
              <a:extLst>
                <a:ext uri="{FF2B5EF4-FFF2-40B4-BE49-F238E27FC236}">
                  <a16:creationId xmlns:a16="http://schemas.microsoft.com/office/drawing/2014/main" id="{7BEC8125-D2F9-4288-95DE-1145733A94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6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8309" name="Group 66">
            <a:extLst>
              <a:ext uri="{FF2B5EF4-FFF2-40B4-BE49-F238E27FC236}">
                <a16:creationId xmlns:a16="http://schemas.microsoft.com/office/drawing/2014/main" id="{C2CC820B-1961-4A96-8A7C-FAD7B9FD6F61}"/>
              </a:ext>
            </a:extLst>
          </p:cNvPr>
          <p:cNvGrpSpPr>
            <a:grpSpLocks/>
          </p:cNvGrpSpPr>
          <p:nvPr/>
        </p:nvGrpSpPr>
        <p:grpSpPr bwMode="auto">
          <a:xfrm>
            <a:off x="6475413" y="2667000"/>
            <a:ext cx="76200" cy="2438400"/>
            <a:chOff x="3936" y="2088"/>
            <a:chExt cx="48" cy="1536"/>
          </a:xfrm>
        </p:grpSpPr>
        <p:sp>
          <p:nvSpPr>
            <p:cNvPr id="268325" name="Line 67">
              <a:extLst>
                <a:ext uri="{FF2B5EF4-FFF2-40B4-BE49-F238E27FC236}">
                  <a16:creationId xmlns:a16="http://schemas.microsoft.com/office/drawing/2014/main" id="{9F6F87FF-EC40-47C2-9EFC-4FEF328080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26" name="Line 68">
              <a:extLst>
                <a:ext uri="{FF2B5EF4-FFF2-40B4-BE49-F238E27FC236}">
                  <a16:creationId xmlns:a16="http://schemas.microsoft.com/office/drawing/2014/main" id="{E74EC319-3C3D-4EA9-8CF0-9FEBFCDFEA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6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27" name="Line 69">
              <a:extLst>
                <a:ext uri="{FF2B5EF4-FFF2-40B4-BE49-F238E27FC236}">
                  <a16:creationId xmlns:a16="http://schemas.microsoft.com/office/drawing/2014/main" id="{CB0F59C0-CE87-4B07-83FD-112BFABB51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6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8310" name="Text Box 70">
            <a:extLst>
              <a:ext uri="{FF2B5EF4-FFF2-40B4-BE49-F238E27FC236}">
                <a16:creationId xmlns:a16="http://schemas.microsoft.com/office/drawing/2014/main" id="{A5B75B78-08AB-499D-86C0-748CB02A0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3325" y="2590800"/>
            <a:ext cx="9906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13</a:t>
            </a:r>
            <a:endParaRPr lang="en-US" altLang="en-US" sz="1800" b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23</a:t>
            </a:r>
            <a:endParaRPr lang="en-US" altLang="en-US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13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23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13</a:t>
            </a:r>
            <a:endParaRPr lang="en-US" altLang="en-US" sz="1800" b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23</a:t>
            </a: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268311" name="Text Box 74">
            <a:extLst>
              <a:ext uri="{FF2B5EF4-FFF2-40B4-BE49-F238E27FC236}">
                <a16:creationId xmlns:a16="http://schemas.microsoft.com/office/drawing/2014/main" id="{7395FCF7-36F1-43D5-8B26-FE1590DC0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0713" y="2587625"/>
            <a:ext cx="5334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en-US" altLang="en-US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2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2</a:t>
            </a: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grpSp>
        <p:nvGrpSpPr>
          <p:cNvPr id="268312" name="Group 75">
            <a:extLst>
              <a:ext uri="{FF2B5EF4-FFF2-40B4-BE49-F238E27FC236}">
                <a16:creationId xmlns:a16="http://schemas.microsoft.com/office/drawing/2014/main" id="{5046D40D-FAEF-43A1-896D-7D4AEEF1A907}"/>
              </a:ext>
            </a:extLst>
          </p:cNvPr>
          <p:cNvGrpSpPr>
            <a:grpSpLocks/>
          </p:cNvGrpSpPr>
          <p:nvPr/>
        </p:nvGrpSpPr>
        <p:grpSpPr bwMode="auto">
          <a:xfrm>
            <a:off x="6126163" y="2663825"/>
            <a:ext cx="76200" cy="2438400"/>
            <a:chOff x="3648" y="2088"/>
            <a:chExt cx="48" cy="1536"/>
          </a:xfrm>
        </p:grpSpPr>
        <p:sp>
          <p:nvSpPr>
            <p:cNvPr id="268322" name="Line 76">
              <a:extLst>
                <a:ext uri="{FF2B5EF4-FFF2-40B4-BE49-F238E27FC236}">
                  <a16:creationId xmlns:a16="http://schemas.microsoft.com/office/drawing/2014/main" id="{E533B9DA-1B8B-466E-9A30-8057089C98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23" name="Line 77">
              <a:extLst>
                <a:ext uri="{FF2B5EF4-FFF2-40B4-BE49-F238E27FC236}">
                  <a16:creationId xmlns:a16="http://schemas.microsoft.com/office/drawing/2014/main" id="{54D484CC-90BB-4AAE-896F-F21085B72C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24" name="Line 78">
              <a:extLst>
                <a:ext uri="{FF2B5EF4-FFF2-40B4-BE49-F238E27FC236}">
                  <a16:creationId xmlns:a16="http://schemas.microsoft.com/office/drawing/2014/main" id="{A87250E5-D023-46B7-9969-E97A7BBF74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8313" name="Group 79">
            <a:extLst>
              <a:ext uri="{FF2B5EF4-FFF2-40B4-BE49-F238E27FC236}">
                <a16:creationId xmlns:a16="http://schemas.microsoft.com/office/drawing/2014/main" id="{513552B8-A118-438F-ABCC-015D929287BB}"/>
              </a:ext>
            </a:extLst>
          </p:cNvPr>
          <p:cNvGrpSpPr>
            <a:grpSpLocks/>
          </p:cNvGrpSpPr>
          <p:nvPr/>
        </p:nvGrpSpPr>
        <p:grpSpPr bwMode="auto">
          <a:xfrm>
            <a:off x="5592763" y="2663825"/>
            <a:ext cx="76200" cy="2438400"/>
            <a:chOff x="3312" y="2088"/>
            <a:chExt cx="48" cy="1536"/>
          </a:xfrm>
        </p:grpSpPr>
        <p:sp>
          <p:nvSpPr>
            <p:cNvPr id="268319" name="Line 80">
              <a:extLst>
                <a:ext uri="{FF2B5EF4-FFF2-40B4-BE49-F238E27FC236}">
                  <a16:creationId xmlns:a16="http://schemas.microsoft.com/office/drawing/2014/main" id="{66122610-9258-4653-B4BC-337697DBC9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20" name="Line 81">
              <a:extLst>
                <a:ext uri="{FF2B5EF4-FFF2-40B4-BE49-F238E27FC236}">
                  <a16:creationId xmlns:a16="http://schemas.microsoft.com/office/drawing/2014/main" id="{5AAE1840-5F10-40BD-99FE-2073A86548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21" name="Line 82">
              <a:extLst>
                <a:ext uri="{FF2B5EF4-FFF2-40B4-BE49-F238E27FC236}">
                  <a16:creationId xmlns:a16="http://schemas.microsoft.com/office/drawing/2014/main" id="{827DA834-06DE-4000-874B-7E36717FE0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8314" name="Text Box 83">
            <a:extLst>
              <a:ext uri="{FF2B5EF4-FFF2-40B4-BE49-F238E27FC236}">
                <a16:creationId xmlns:a16="http://schemas.microsoft.com/office/drawing/2014/main" id="{3B15E865-0CDB-4056-8DE3-64F06BEB8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3603625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+</a:t>
            </a:r>
            <a:endParaRPr lang="cs-CZ" altLang="en-US" sz="1800" b="0">
              <a:latin typeface="Arial" panose="020B0604020202020204" pitchFamily="34" charset="0"/>
            </a:endParaRPr>
          </a:p>
        </p:txBody>
      </p:sp>
      <p:sp>
        <p:nvSpPr>
          <p:cNvPr id="268315" name="Rectangle 54">
            <a:extLst>
              <a:ext uri="{FF2B5EF4-FFF2-40B4-BE49-F238E27FC236}">
                <a16:creationId xmlns:a16="http://schemas.microsoft.com/office/drawing/2014/main" id="{A54A887B-6803-4EEB-840B-8C94AA976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-100013"/>
            <a:ext cx="8135938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tabLst>
                <a:tab pos="3492500" algn="l"/>
              </a:tabLst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tabLst>
                <a:tab pos="34925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92500" algn="l"/>
              </a:tabLst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3492500" algn="l"/>
              </a:tabLs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49250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9250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9250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9250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9250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1B85B9"/>
                </a:solidFill>
              </a:rPr>
              <a:t> Eigenchannel adaptation for GMM</a:t>
            </a:r>
            <a:endParaRPr lang="cs-CZ" altLang="en-US" b="0">
              <a:solidFill>
                <a:srgbClr val="1B85B9"/>
              </a:solidFill>
            </a:endParaRPr>
          </a:p>
        </p:txBody>
      </p:sp>
      <p:sp>
        <p:nvSpPr>
          <p:cNvPr id="268316" name="Text Box 16">
            <a:extLst>
              <a:ext uri="{FF2B5EF4-FFF2-40B4-BE49-F238E27FC236}">
                <a16:creationId xmlns:a16="http://schemas.microsoft.com/office/drawing/2014/main" id="{E2D14CC9-E9AE-494A-8B4A-8669BBE15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7813" y="2590800"/>
            <a:ext cx="9906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11  </a:t>
            </a: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12</a:t>
            </a:r>
            <a:endParaRPr lang="en-US" altLang="en-US" sz="1800" b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21  </a:t>
            </a: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22</a:t>
            </a:r>
            <a:endParaRPr lang="en-US" altLang="en-US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11  </a:t>
            </a: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12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21  </a:t>
            </a: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22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11  </a:t>
            </a: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12</a:t>
            </a:r>
            <a:endParaRPr lang="en-US" altLang="en-US" sz="1800" b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21  </a:t>
            </a: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22</a:t>
            </a: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55" name="Footer Placeholder 3">
            <a:extLst>
              <a:ext uri="{FF2B5EF4-FFF2-40B4-BE49-F238E27FC236}">
                <a16:creationId xmlns:a16="http://schemas.microsoft.com/office/drawing/2014/main" id="{09C25157-3302-4CDE-8A3A-F0DAA32994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buNone/>
              <a:defRPr/>
            </a:pPr>
            <a:r>
              <a:rPr lang="en-US" dirty="0"/>
              <a:t>Speaker Recognition	</a:t>
            </a:r>
          </a:p>
        </p:txBody>
      </p:sp>
      <p:sp>
        <p:nvSpPr>
          <p:cNvPr id="268318" name="Slide Number Placeholder 4">
            <a:extLst>
              <a:ext uri="{FF2B5EF4-FFF2-40B4-BE49-F238E27FC236}">
                <a16:creationId xmlns:a16="http://schemas.microsoft.com/office/drawing/2014/main" id="{44D80E76-9824-447C-A777-E94086D5C48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01EEA149-AC03-4000-AF7E-22C356C1ECD9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38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46">
            <a:extLst>
              <a:ext uri="{FF2B5EF4-FFF2-40B4-BE49-F238E27FC236}">
                <a16:creationId xmlns:a16="http://schemas.microsoft.com/office/drawing/2014/main" id="{512422A8-28A0-485C-A345-BEFD426D4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7863" y="4232275"/>
            <a:ext cx="533400" cy="393700"/>
          </a:xfrm>
          <a:prstGeom prst="rect">
            <a:avLst/>
          </a:prstGeom>
          <a:solidFill>
            <a:schemeClr val="tx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70339" name="Rectangle 69">
            <a:extLst>
              <a:ext uri="{FF2B5EF4-FFF2-40B4-BE49-F238E27FC236}">
                <a16:creationId xmlns:a16="http://schemas.microsoft.com/office/drawing/2014/main" id="{E0451DD0-2FCF-4F3B-B192-90D3ABAAF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7288" y="2679700"/>
            <a:ext cx="533400" cy="685800"/>
          </a:xfrm>
          <a:prstGeom prst="rect">
            <a:avLst/>
          </a:prstGeom>
          <a:solidFill>
            <a:schemeClr val="tx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70340" name="Rectangle 70">
            <a:extLst>
              <a:ext uri="{FF2B5EF4-FFF2-40B4-BE49-F238E27FC236}">
                <a16:creationId xmlns:a16="http://schemas.microsoft.com/office/drawing/2014/main" id="{FBD8198B-60CE-4B1C-B5D3-299A3EB42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7288" y="3505200"/>
            <a:ext cx="533400" cy="685800"/>
          </a:xfrm>
          <a:prstGeom prst="rect">
            <a:avLst/>
          </a:prstGeom>
          <a:solidFill>
            <a:schemeClr val="tx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70341" name="Rectangle 71">
            <a:extLst>
              <a:ext uri="{FF2B5EF4-FFF2-40B4-BE49-F238E27FC236}">
                <a16:creationId xmlns:a16="http://schemas.microsoft.com/office/drawing/2014/main" id="{0CD6ACD8-201D-420B-BF3E-60500D58A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7288" y="4343400"/>
            <a:ext cx="533400" cy="685800"/>
          </a:xfrm>
          <a:prstGeom prst="rect">
            <a:avLst/>
          </a:prstGeom>
          <a:solidFill>
            <a:schemeClr val="tx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70342" name="Oval 3">
            <a:extLst>
              <a:ext uri="{FF2B5EF4-FFF2-40B4-BE49-F238E27FC236}">
                <a16:creationId xmlns:a16="http://schemas.microsoft.com/office/drawing/2014/main" id="{2FCF4076-5D2A-4960-B5E7-5B32E5DDE1BA}"/>
              </a:ext>
            </a:extLst>
          </p:cNvPr>
          <p:cNvSpPr>
            <a:spLocks noChangeArrowheads="1"/>
          </p:cNvSpPr>
          <p:nvPr/>
        </p:nvSpPr>
        <p:spPr bwMode="auto">
          <a:xfrm rot="1451871">
            <a:off x="1905000" y="1752600"/>
            <a:ext cx="1219200" cy="26670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70343" name="Oval 4">
            <a:extLst>
              <a:ext uri="{FF2B5EF4-FFF2-40B4-BE49-F238E27FC236}">
                <a16:creationId xmlns:a16="http://schemas.microsoft.com/office/drawing/2014/main" id="{4D8D9258-7725-44DD-8BBB-DF3A913247B5}"/>
              </a:ext>
            </a:extLst>
          </p:cNvPr>
          <p:cNvSpPr>
            <a:spLocks noChangeArrowheads="1"/>
          </p:cNvSpPr>
          <p:nvPr/>
        </p:nvSpPr>
        <p:spPr bwMode="auto">
          <a:xfrm rot="3586130">
            <a:off x="974725" y="3749675"/>
            <a:ext cx="1220788" cy="2103438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70344" name="Oval 5">
            <a:extLst>
              <a:ext uri="{FF2B5EF4-FFF2-40B4-BE49-F238E27FC236}">
                <a16:creationId xmlns:a16="http://schemas.microsoft.com/office/drawing/2014/main" id="{EB739FBA-EF57-420B-B722-BAF605962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124200"/>
            <a:ext cx="1600200" cy="1219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70345" name="Text Box 25">
            <a:extLst>
              <a:ext uri="{FF2B5EF4-FFF2-40B4-BE49-F238E27FC236}">
                <a16:creationId xmlns:a16="http://schemas.microsoft.com/office/drawing/2014/main" id="{B45222B3-8603-450B-89E0-5C06F061B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8175" y="3352800"/>
            <a:ext cx="8112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 </a:t>
            </a:r>
            <a:r>
              <a:rPr lang="en-US" altLang="en-US" sz="4400">
                <a:latin typeface="Arial" panose="020B0604020202020204" pitchFamily="34" charset="0"/>
              </a:rPr>
              <a:t>x</a:t>
            </a:r>
            <a:r>
              <a:rPr lang="en-US" altLang="en-US" sz="4400" baseline="-25000">
                <a:latin typeface="Arial" panose="020B0604020202020204" pitchFamily="34" charset="0"/>
              </a:rPr>
              <a:t>3</a:t>
            </a:r>
          </a:p>
        </p:txBody>
      </p:sp>
      <p:grpSp>
        <p:nvGrpSpPr>
          <p:cNvPr id="270346" name="Group 26">
            <a:extLst>
              <a:ext uri="{FF2B5EF4-FFF2-40B4-BE49-F238E27FC236}">
                <a16:creationId xmlns:a16="http://schemas.microsoft.com/office/drawing/2014/main" id="{95F48430-E9AC-4B5D-9627-280DCF69C203}"/>
              </a:ext>
            </a:extLst>
          </p:cNvPr>
          <p:cNvGrpSpPr>
            <a:grpSpLocks/>
          </p:cNvGrpSpPr>
          <p:nvPr/>
        </p:nvGrpSpPr>
        <p:grpSpPr bwMode="auto">
          <a:xfrm>
            <a:off x="8258175" y="3352800"/>
            <a:ext cx="609600" cy="1333500"/>
            <a:chOff x="4464" y="2016"/>
            <a:chExt cx="384" cy="1536"/>
          </a:xfrm>
        </p:grpSpPr>
        <p:sp>
          <p:nvSpPr>
            <p:cNvPr id="270385" name="Line 27">
              <a:extLst>
                <a:ext uri="{FF2B5EF4-FFF2-40B4-BE49-F238E27FC236}">
                  <a16:creationId xmlns:a16="http://schemas.microsoft.com/office/drawing/2014/main" id="{1B1DFF6F-2A9C-4304-B039-EC72BDBCD1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2016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386" name="Line 28">
              <a:extLst>
                <a:ext uri="{FF2B5EF4-FFF2-40B4-BE49-F238E27FC236}">
                  <a16:creationId xmlns:a16="http://schemas.microsoft.com/office/drawing/2014/main" id="{93154574-306A-45D3-9C51-5391F4CB23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2016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387" name="Line 29">
              <a:extLst>
                <a:ext uri="{FF2B5EF4-FFF2-40B4-BE49-F238E27FC236}">
                  <a16:creationId xmlns:a16="http://schemas.microsoft.com/office/drawing/2014/main" id="{855B394C-FE91-428E-B3D4-486F2FE633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64" y="201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388" name="Line 30">
              <a:extLst>
                <a:ext uri="{FF2B5EF4-FFF2-40B4-BE49-F238E27FC236}">
                  <a16:creationId xmlns:a16="http://schemas.microsoft.com/office/drawing/2014/main" id="{7747BF0E-81BE-4AA8-BBBC-ADF59C40C9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0" y="201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389" name="Line 31">
              <a:extLst>
                <a:ext uri="{FF2B5EF4-FFF2-40B4-BE49-F238E27FC236}">
                  <a16:creationId xmlns:a16="http://schemas.microsoft.com/office/drawing/2014/main" id="{709FA7E3-5366-4513-B427-E5D5C7EBFC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0" y="3552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390" name="Line 32">
              <a:extLst>
                <a:ext uri="{FF2B5EF4-FFF2-40B4-BE49-F238E27FC236}">
                  <a16:creationId xmlns:a16="http://schemas.microsoft.com/office/drawing/2014/main" id="{1E9EB75C-06E4-4102-88FB-57E7DF1514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64" y="3552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0347" name="Text Box 34">
            <a:extLst>
              <a:ext uri="{FF2B5EF4-FFF2-40B4-BE49-F238E27FC236}">
                <a16:creationId xmlns:a16="http://schemas.microsoft.com/office/drawing/2014/main" id="{2216F0CF-68E6-40C5-A4B0-238B0155A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75" y="3173413"/>
            <a:ext cx="7985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latin typeface="Arial" panose="020B0604020202020204" pitchFamily="34" charset="0"/>
              </a:rPr>
              <a:t>x</a:t>
            </a:r>
            <a:r>
              <a:rPr lang="en-US" altLang="en-US" sz="4400" baseline="-25000">
                <a:latin typeface="Arial" panose="020B0604020202020204" pitchFamily="34" charset="0"/>
              </a:rPr>
              <a:t>1</a:t>
            </a:r>
            <a:r>
              <a:rPr lang="en-US" altLang="en-US" sz="2800" b="0">
                <a:latin typeface="Arial" panose="020B0604020202020204" pitchFamily="34" charset="0"/>
              </a:rPr>
              <a:t> </a:t>
            </a:r>
            <a:endParaRPr lang="cs-CZ" altLang="en-US" sz="2800" b="0">
              <a:latin typeface="Arial" panose="020B0604020202020204" pitchFamily="34" charset="0"/>
            </a:endParaRPr>
          </a:p>
        </p:txBody>
      </p:sp>
      <p:sp>
        <p:nvSpPr>
          <p:cNvPr id="270348" name="Line 36">
            <a:extLst>
              <a:ext uri="{FF2B5EF4-FFF2-40B4-BE49-F238E27FC236}">
                <a16:creationId xmlns:a16="http://schemas.microsoft.com/office/drawing/2014/main" id="{2B78070D-59A5-4A10-AF79-5AFC1CFDC1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3492500"/>
            <a:ext cx="12700" cy="9271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49" name="Line 37">
            <a:extLst>
              <a:ext uri="{FF2B5EF4-FFF2-40B4-BE49-F238E27FC236}">
                <a16:creationId xmlns:a16="http://schemas.microsoft.com/office/drawing/2014/main" id="{885F47B5-B07B-4534-8E91-7B157B2820A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14600" y="26670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50" name="Line 38">
            <a:extLst>
              <a:ext uri="{FF2B5EF4-FFF2-40B4-BE49-F238E27FC236}">
                <a16:creationId xmlns:a16="http://schemas.microsoft.com/office/drawing/2014/main" id="{3EE3F1F7-FAAE-47FC-9AD4-05139D5A496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295400" y="4572000"/>
            <a:ext cx="1143000" cy="914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51" name="Text Box 49">
            <a:extLst>
              <a:ext uri="{FF2B5EF4-FFF2-40B4-BE49-F238E27FC236}">
                <a16:creationId xmlns:a16="http://schemas.microsoft.com/office/drawing/2014/main" id="{BE80AB22-CB5A-4ACC-A521-CA0D1DE18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5338" y="3357563"/>
            <a:ext cx="5334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x</a:t>
            </a:r>
            <a:r>
              <a:rPr lang="en-US" altLang="en-US" sz="1800" b="0" baseline="-25000">
                <a:latin typeface="Arial" panose="020B0604020202020204" pitchFamily="34" charset="0"/>
              </a:rPr>
              <a:t>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0" baseline="-25000">
              <a:latin typeface="Arial" panose="020B0604020202020204" pitchFamily="34" charset="0"/>
            </a:endParaRPr>
          </a:p>
        </p:txBody>
      </p:sp>
      <p:sp>
        <p:nvSpPr>
          <p:cNvPr id="270352" name="Text Box 52">
            <a:extLst>
              <a:ext uri="{FF2B5EF4-FFF2-40B4-BE49-F238E27FC236}">
                <a16:creationId xmlns:a16="http://schemas.microsoft.com/office/drawing/2014/main" id="{EDB9CA9C-49F2-472C-BF32-D8E7E668A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0" y="2590800"/>
            <a:ext cx="5334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en-US" altLang="en-US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2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2</a:t>
            </a: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grpSp>
        <p:nvGrpSpPr>
          <p:cNvPr id="270353" name="Group 53">
            <a:extLst>
              <a:ext uri="{FF2B5EF4-FFF2-40B4-BE49-F238E27FC236}">
                <a16:creationId xmlns:a16="http://schemas.microsoft.com/office/drawing/2014/main" id="{9135E4B3-CFFB-4C31-9994-7A66DA945A93}"/>
              </a:ext>
            </a:extLst>
          </p:cNvPr>
          <p:cNvGrpSpPr>
            <a:grpSpLocks/>
          </p:cNvGrpSpPr>
          <p:nvPr/>
        </p:nvGrpSpPr>
        <p:grpSpPr bwMode="auto">
          <a:xfrm>
            <a:off x="5207000" y="2667000"/>
            <a:ext cx="76200" cy="2438400"/>
            <a:chOff x="3648" y="2088"/>
            <a:chExt cx="48" cy="1536"/>
          </a:xfrm>
        </p:grpSpPr>
        <p:sp>
          <p:nvSpPr>
            <p:cNvPr id="270382" name="Line 54">
              <a:extLst>
                <a:ext uri="{FF2B5EF4-FFF2-40B4-BE49-F238E27FC236}">
                  <a16:creationId xmlns:a16="http://schemas.microsoft.com/office/drawing/2014/main" id="{3D7920E0-F351-4686-8A57-E8970DDEE5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383" name="Line 55">
              <a:extLst>
                <a:ext uri="{FF2B5EF4-FFF2-40B4-BE49-F238E27FC236}">
                  <a16:creationId xmlns:a16="http://schemas.microsoft.com/office/drawing/2014/main" id="{9D34D768-5BD3-49AC-9D76-22C5CB57B5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384" name="Line 56">
              <a:extLst>
                <a:ext uri="{FF2B5EF4-FFF2-40B4-BE49-F238E27FC236}">
                  <a16:creationId xmlns:a16="http://schemas.microsoft.com/office/drawing/2014/main" id="{64DD74DB-B638-4F11-9066-0A651905B3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0354" name="Group 57">
            <a:extLst>
              <a:ext uri="{FF2B5EF4-FFF2-40B4-BE49-F238E27FC236}">
                <a16:creationId xmlns:a16="http://schemas.microsoft.com/office/drawing/2014/main" id="{67F8CAC7-0871-4A4B-9C68-190E731D14BE}"/>
              </a:ext>
            </a:extLst>
          </p:cNvPr>
          <p:cNvGrpSpPr>
            <a:grpSpLocks/>
          </p:cNvGrpSpPr>
          <p:nvPr/>
        </p:nvGrpSpPr>
        <p:grpSpPr bwMode="auto">
          <a:xfrm>
            <a:off x="4673600" y="2667000"/>
            <a:ext cx="76200" cy="2438400"/>
            <a:chOff x="3312" y="2088"/>
            <a:chExt cx="48" cy="1536"/>
          </a:xfrm>
        </p:grpSpPr>
        <p:sp>
          <p:nvSpPr>
            <p:cNvPr id="270379" name="Line 58">
              <a:extLst>
                <a:ext uri="{FF2B5EF4-FFF2-40B4-BE49-F238E27FC236}">
                  <a16:creationId xmlns:a16="http://schemas.microsoft.com/office/drawing/2014/main" id="{B99E70D7-7D17-4017-A5F3-DE8ECEF793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380" name="Line 59">
              <a:extLst>
                <a:ext uri="{FF2B5EF4-FFF2-40B4-BE49-F238E27FC236}">
                  <a16:creationId xmlns:a16="http://schemas.microsoft.com/office/drawing/2014/main" id="{4C26F598-D205-4AFE-B136-2781B327FA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381" name="Line 60">
              <a:extLst>
                <a:ext uri="{FF2B5EF4-FFF2-40B4-BE49-F238E27FC236}">
                  <a16:creationId xmlns:a16="http://schemas.microsoft.com/office/drawing/2014/main" id="{BFEE352F-EA7B-4433-ADA2-BF2701E8C0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0355" name="Text Box 61">
            <a:extLst>
              <a:ext uri="{FF2B5EF4-FFF2-40B4-BE49-F238E27FC236}">
                <a16:creationId xmlns:a16="http://schemas.microsoft.com/office/drawing/2014/main" id="{0376F45E-9008-404F-ACFB-533914E80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1613" y="35956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=</a:t>
            </a:r>
            <a:endParaRPr lang="cs-CZ" altLang="en-US" sz="1800" b="0">
              <a:latin typeface="Arial" panose="020B0604020202020204" pitchFamily="34" charset="0"/>
            </a:endParaRPr>
          </a:p>
        </p:txBody>
      </p:sp>
      <p:grpSp>
        <p:nvGrpSpPr>
          <p:cNvPr id="270356" name="Group 63">
            <a:extLst>
              <a:ext uri="{FF2B5EF4-FFF2-40B4-BE49-F238E27FC236}">
                <a16:creationId xmlns:a16="http://schemas.microsoft.com/office/drawing/2014/main" id="{930C034C-FF39-47D6-B7D8-9A078D677855}"/>
              </a:ext>
            </a:extLst>
          </p:cNvPr>
          <p:cNvGrpSpPr>
            <a:grpSpLocks/>
          </p:cNvGrpSpPr>
          <p:nvPr/>
        </p:nvGrpSpPr>
        <p:grpSpPr bwMode="auto">
          <a:xfrm>
            <a:off x="8075613" y="2667000"/>
            <a:ext cx="76200" cy="2438400"/>
            <a:chOff x="4656" y="2088"/>
            <a:chExt cx="48" cy="1536"/>
          </a:xfrm>
        </p:grpSpPr>
        <p:sp>
          <p:nvSpPr>
            <p:cNvPr id="270376" name="Line 64">
              <a:extLst>
                <a:ext uri="{FF2B5EF4-FFF2-40B4-BE49-F238E27FC236}">
                  <a16:creationId xmlns:a16="http://schemas.microsoft.com/office/drawing/2014/main" id="{E2E37E54-E5FF-498A-9A83-9B0CE69547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377" name="Line 65">
              <a:extLst>
                <a:ext uri="{FF2B5EF4-FFF2-40B4-BE49-F238E27FC236}">
                  <a16:creationId xmlns:a16="http://schemas.microsoft.com/office/drawing/2014/main" id="{7A544755-1F73-4F46-AF4B-A747B2FA18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6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378" name="Line 66">
              <a:extLst>
                <a:ext uri="{FF2B5EF4-FFF2-40B4-BE49-F238E27FC236}">
                  <a16:creationId xmlns:a16="http://schemas.microsoft.com/office/drawing/2014/main" id="{671C65A3-4DC1-41F5-945D-769F785D58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6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0357" name="Group 67">
            <a:extLst>
              <a:ext uri="{FF2B5EF4-FFF2-40B4-BE49-F238E27FC236}">
                <a16:creationId xmlns:a16="http://schemas.microsoft.com/office/drawing/2014/main" id="{C3BF6D90-996D-4764-B721-25868DD01A26}"/>
              </a:ext>
            </a:extLst>
          </p:cNvPr>
          <p:cNvGrpSpPr>
            <a:grpSpLocks/>
          </p:cNvGrpSpPr>
          <p:nvPr/>
        </p:nvGrpSpPr>
        <p:grpSpPr bwMode="auto">
          <a:xfrm>
            <a:off x="6475413" y="2667000"/>
            <a:ext cx="76200" cy="2438400"/>
            <a:chOff x="3936" y="2088"/>
            <a:chExt cx="48" cy="1536"/>
          </a:xfrm>
        </p:grpSpPr>
        <p:sp>
          <p:nvSpPr>
            <p:cNvPr id="270373" name="Line 68">
              <a:extLst>
                <a:ext uri="{FF2B5EF4-FFF2-40B4-BE49-F238E27FC236}">
                  <a16:creationId xmlns:a16="http://schemas.microsoft.com/office/drawing/2014/main" id="{A116FEAC-0AEB-416A-8CD1-67823770EF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374" name="Line 69">
              <a:extLst>
                <a:ext uri="{FF2B5EF4-FFF2-40B4-BE49-F238E27FC236}">
                  <a16:creationId xmlns:a16="http://schemas.microsoft.com/office/drawing/2014/main" id="{8FAF62D2-AD5C-4429-893A-51BC5F7D0C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6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375" name="Line 70">
              <a:extLst>
                <a:ext uri="{FF2B5EF4-FFF2-40B4-BE49-F238E27FC236}">
                  <a16:creationId xmlns:a16="http://schemas.microsoft.com/office/drawing/2014/main" id="{D5501504-5EB6-4FB8-8EF5-299622CB22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6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0358" name="Text Box 71">
            <a:extLst>
              <a:ext uri="{FF2B5EF4-FFF2-40B4-BE49-F238E27FC236}">
                <a16:creationId xmlns:a16="http://schemas.microsoft.com/office/drawing/2014/main" id="{99051740-8BBD-4168-8512-F78B8F187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3325" y="2590800"/>
            <a:ext cx="9906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13</a:t>
            </a:r>
            <a:endParaRPr lang="en-US" altLang="en-US" sz="1800" b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23</a:t>
            </a:r>
            <a:endParaRPr lang="en-US" altLang="en-US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13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23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13</a:t>
            </a:r>
            <a:endParaRPr lang="en-US" altLang="en-US" sz="1800" b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23</a:t>
            </a: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270359" name="Text Box 75">
            <a:extLst>
              <a:ext uri="{FF2B5EF4-FFF2-40B4-BE49-F238E27FC236}">
                <a16:creationId xmlns:a16="http://schemas.microsoft.com/office/drawing/2014/main" id="{CB82967A-7172-48E5-899E-85D48916D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0713" y="2587625"/>
            <a:ext cx="5334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en-US" altLang="en-US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2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2</a:t>
            </a: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grpSp>
        <p:nvGrpSpPr>
          <p:cNvPr id="270360" name="Group 76">
            <a:extLst>
              <a:ext uri="{FF2B5EF4-FFF2-40B4-BE49-F238E27FC236}">
                <a16:creationId xmlns:a16="http://schemas.microsoft.com/office/drawing/2014/main" id="{347B0E96-BCDB-4EAE-AB67-5B229F0829E9}"/>
              </a:ext>
            </a:extLst>
          </p:cNvPr>
          <p:cNvGrpSpPr>
            <a:grpSpLocks/>
          </p:cNvGrpSpPr>
          <p:nvPr/>
        </p:nvGrpSpPr>
        <p:grpSpPr bwMode="auto">
          <a:xfrm>
            <a:off x="6126163" y="2663825"/>
            <a:ext cx="76200" cy="2438400"/>
            <a:chOff x="3648" y="2088"/>
            <a:chExt cx="48" cy="1536"/>
          </a:xfrm>
        </p:grpSpPr>
        <p:sp>
          <p:nvSpPr>
            <p:cNvPr id="270370" name="Line 77">
              <a:extLst>
                <a:ext uri="{FF2B5EF4-FFF2-40B4-BE49-F238E27FC236}">
                  <a16:creationId xmlns:a16="http://schemas.microsoft.com/office/drawing/2014/main" id="{FABFEBEB-EAEF-4496-9B34-7723BBB7E9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371" name="Line 78">
              <a:extLst>
                <a:ext uri="{FF2B5EF4-FFF2-40B4-BE49-F238E27FC236}">
                  <a16:creationId xmlns:a16="http://schemas.microsoft.com/office/drawing/2014/main" id="{580B52BB-B578-431D-8B76-44C717B72B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372" name="Line 79">
              <a:extLst>
                <a:ext uri="{FF2B5EF4-FFF2-40B4-BE49-F238E27FC236}">
                  <a16:creationId xmlns:a16="http://schemas.microsoft.com/office/drawing/2014/main" id="{92E9FD73-5E1D-4E2E-A362-A7937572AE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0361" name="Group 80">
            <a:extLst>
              <a:ext uri="{FF2B5EF4-FFF2-40B4-BE49-F238E27FC236}">
                <a16:creationId xmlns:a16="http://schemas.microsoft.com/office/drawing/2014/main" id="{543170DB-8762-4D3E-95B2-37231D56D79D}"/>
              </a:ext>
            </a:extLst>
          </p:cNvPr>
          <p:cNvGrpSpPr>
            <a:grpSpLocks/>
          </p:cNvGrpSpPr>
          <p:nvPr/>
        </p:nvGrpSpPr>
        <p:grpSpPr bwMode="auto">
          <a:xfrm>
            <a:off x="5592763" y="2663825"/>
            <a:ext cx="76200" cy="2438400"/>
            <a:chOff x="3312" y="2088"/>
            <a:chExt cx="48" cy="1536"/>
          </a:xfrm>
        </p:grpSpPr>
        <p:sp>
          <p:nvSpPr>
            <p:cNvPr id="270367" name="Line 81">
              <a:extLst>
                <a:ext uri="{FF2B5EF4-FFF2-40B4-BE49-F238E27FC236}">
                  <a16:creationId xmlns:a16="http://schemas.microsoft.com/office/drawing/2014/main" id="{57CFBDF1-5565-4DAE-B07A-9FE745EE29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368" name="Line 82">
              <a:extLst>
                <a:ext uri="{FF2B5EF4-FFF2-40B4-BE49-F238E27FC236}">
                  <a16:creationId xmlns:a16="http://schemas.microsoft.com/office/drawing/2014/main" id="{6B9BC579-67F1-412B-BAAD-6AFC16FA76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369" name="Line 83">
              <a:extLst>
                <a:ext uri="{FF2B5EF4-FFF2-40B4-BE49-F238E27FC236}">
                  <a16:creationId xmlns:a16="http://schemas.microsoft.com/office/drawing/2014/main" id="{87706377-53F8-419F-857E-3387CC981D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0362" name="Text Box 84">
            <a:extLst>
              <a:ext uri="{FF2B5EF4-FFF2-40B4-BE49-F238E27FC236}">
                <a16:creationId xmlns:a16="http://schemas.microsoft.com/office/drawing/2014/main" id="{420EA2EB-92F8-4FF3-9783-5A012F1FD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3603625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+</a:t>
            </a:r>
            <a:endParaRPr lang="cs-CZ" altLang="en-US" sz="1800" b="0">
              <a:latin typeface="Arial" panose="020B0604020202020204" pitchFamily="34" charset="0"/>
            </a:endParaRPr>
          </a:p>
        </p:txBody>
      </p:sp>
      <p:sp>
        <p:nvSpPr>
          <p:cNvPr id="270363" name="Rectangle 54">
            <a:extLst>
              <a:ext uri="{FF2B5EF4-FFF2-40B4-BE49-F238E27FC236}">
                <a16:creationId xmlns:a16="http://schemas.microsoft.com/office/drawing/2014/main" id="{3005AC07-94F2-486F-9712-CB1B84062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-100013"/>
            <a:ext cx="8135938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1B85B9"/>
                </a:solidFill>
              </a:rPr>
              <a:t> Eigenchannel adaptation for GMM</a:t>
            </a:r>
            <a:endParaRPr lang="cs-CZ" altLang="en-US" b="0">
              <a:solidFill>
                <a:srgbClr val="1B85B9"/>
              </a:solidFill>
            </a:endParaRPr>
          </a:p>
        </p:txBody>
      </p:sp>
      <p:sp>
        <p:nvSpPr>
          <p:cNvPr id="270364" name="Text Box 16">
            <a:extLst>
              <a:ext uri="{FF2B5EF4-FFF2-40B4-BE49-F238E27FC236}">
                <a16:creationId xmlns:a16="http://schemas.microsoft.com/office/drawing/2014/main" id="{08F9B266-BFD2-456D-BFB5-55D11C289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7813" y="2590800"/>
            <a:ext cx="9906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11  </a:t>
            </a: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12</a:t>
            </a:r>
            <a:endParaRPr lang="en-US" altLang="en-US" sz="1800" b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21  </a:t>
            </a: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22</a:t>
            </a:r>
            <a:endParaRPr lang="en-US" altLang="en-US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11  </a:t>
            </a: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12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21  </a:t>
            </a: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22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11  </a:t>
            </a: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12</a:t>
            </a:r>
            <a:endParaRPr lang="en-US" altLang="en-US" sz="1800" b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21  </a:t>
            </a: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22</a:t>
            </a: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55" name="Footer Placeholder 3">
            <a:extLst>
              <a:ext uri="{FF2B5EF4-FFF2-40B4-BE49-F238E27FC236}">
                <a16:creationId xmlns:a16="http://schemas.microsoft.com/office/drawing/2014/main" id="{687E2BD0-8F34-406C-8EC7-5AD9925F61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buNone/>
              <a:defRPr/>
            </a:pPr>
            <a:r>
              <a:rPr lang="en-US" dirty="0"/>
              <a:t>Speaker Recognition	</a:t>
            </a:r>
          </a:p>
        </p:txBody>
      </p:sp>
      <p:sp>
        <p:nvSpPr>
          <p:cNvPr id="270366" name="Slide Number Placeholder 4">
            <a:extLst>
              <a:ext uri="{FF2B5EF4-FFF2-40B4-BE49-F238E27FC236}">
                <a16:creationId xmlns:a16="http://schemas.microsoft.com/office/drawing/2014/main" id="{298F2297-3E4C-4C75-908F-7BB1BC604B8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00F3EE54-A3C3-421A-B6DE-C5D77E5F1312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39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A82265F-14A8-4729-B710-0F66EDA271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Speaker Recognition	</a:t>
            </a:r>
          </a:p>
        </p:txBody>
      </p:sp>
      <p:sp>
        <p:nvSpPr>
          <p:cNvPr id="223235" name="Zástupný symbol pro číslo snímku 4">
            <a:extLst>
              <a:ext uri="{FF2B5EF4-FFF2-40B4-BE49-F238E27FC236}">
                <a16:creationId xmlns:a16="http://schemas.microsoft.com/office/drawing/2014/main" id="{F6A5014F-2634-445C-B4E2-623C0EEAE6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2935EB-3A11-489B-B231-4E6FE7AF4050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23236" name="Rectangle 2">
            <a:extLst>
              <a:ext uri="{FF2B5EF4-FFF2-40B4-BE49-F238E27FC236}">
                <a16:creationId xmlns:a16="http://schemas.microsoft.com/office/drawing/2014/main" id="{E90DA24E-DC10-43DC-A9DE-15BA94DD80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Biometrics</a:t>
            </a:r>
            <a:endParaRPr lang="cs-CZ" altLang="en-US"/>
          </a:p>
        </p:txBody>
      </p:sp>
      <p:sp>
        <p:nvSpPr>
          <p:cNvPr id="223237" name="Rectangle 3">
            <a:extLst>
              <a:ext uri="{FF2B5EF4-FFF2-40B4-BE49-F238E27FC236}">
                <a16:creationId xmlns:a16="http://schemas.microsoft.com/office/drawing/2014/main" id="{E2B60E53-D81E-4F23-90E2-AAB28B614C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/>
              <a:t>Biometric</a:t>
            </a:r>
            <a:r>
              <a:rPr lang="en-US" altLang="en-US"/>
              <a:t>: a human generated signal or attribute for authenticating a person’s identity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Voice biometric can be combined with other forms to reach highest security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Voice +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Finger print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Face, Iris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Badge – your identification card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PIN code, password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/>
              <a:t>Voice is popular biometric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Natural signal to produce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Does not require a specialized input device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Can be obtained remotely, without speaker assistance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46">
            <a:extLst>
              <a:ext uri="{FF2B5EF4-FFF2-40B4-BE49-F238E27FC236}">
                <a16:creationId xmlns:a16="http://schemas.microsoft.com/office/drawing/2014/main" id="{601590BF-94E4-476D-AF38-91A7625C8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7863" y="4232275"/>
            <a:ext cx="533400" cy="393700"/>
          </a:xfrm>
          <a:prstGeom prst="rect">
            <a:avLst/>
          </a:prstGeom>
          <a:solidFill>
            <a:schemeClr val="tx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72387" name="Rectangle 69">
            <a:extLst>
              <a:ext uri="{FF2B5EF4-FFF2-40B4-BE49-F238E27FC236}">
                <a16:creationId xmlns:a16="http://schemas.microsoft.com/office/drawing/2014/main" id="{5DF7938C-7050-438B-B9D4-097185922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7288" y="2679700"/>
            <a:ext cx="533400" cy="685800"/>
          </a:xfrm>
          <a:prstGeom prst="rect">
            <a:avLst/>
          </a:prstGeom>
          <a:solidFill>
            <a:schemeClr val="tx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72388" name="Rectangle 70">
            <a:extLst>
              <a:ext uri="{FF2B5EF4-FFF2-40B4-BE49-F238E27FC236}">
                <a16:creationId xmlns:a16="http://schemas.microsoft.com/office/drawing/2014/main" id="{F6DC2427-E4B6-4D8D-8A6E-8DFA83B34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7288" y="3505200"/>
            <a:ext cx="533400" cy="685800"/>
          </a:xfrm>
          <a:prstGeom prst="rect">
            <a:avLst/>
          </a:prstGeom>
          <a:solidFill>
            <a:schemeClr val="tx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72389" name="Rectangle 71">
            <a:extLst>
              <a:ext uri="{FF2B5EF4-FFF2-40B4-BE49-F238E27FC236}">
                <a16:creationId xmlns:a16="http://schemas.microsoft.com/office/drawing/2014/main" id="{56B4EE9C-9140-4067-B4F1-5D648B852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7288" y="4343400"/>
            <a:ext cx="533400" cy="685800"/>
          </a:xfrm>
          <a:prstGeom prst="rect">
            <a:avLst/>
          </a:prstGeom>
          <a:solidFill>
            <a:schemeClr val="tx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72390" name="Oval 3">
            <a:extLst>
              <a:ext uri="{FF2B5EF4-FFF2-40B4-BE49-F238E27FC236}">
                <a16:creationId xmlns:a16="http://schemas.microsoft.com/office/drawing/2014/main" id="{48919239-FF8D-43C7-84E0-10EA89F42022}"/>
              </a:ext>
            </a:extLst>
          </p:cNvPr>
          <p:cNvSpPr>
            <a:spLocks noChangeArrowheads="1"/>
          </p:cNvSpPr>
          <p:nvPr/>
        </p:nvSpPr>
        <p:spPr bwMode="auto">
          <a:xfrm rot="1451871">
            <a:off x="1905000" y="1371600"/>
            <a:ext cx="1219200" cy="26670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72391" name="Oval 4">
            <a:extLst>
              <a:ext uri="{FF2B5EF4-FFF2-40B4-BE49-F238E27FC236}">
                <a16:creationId xmlns:a16="http://schemas.microsoft.com/office/drawing/2014/main" id="{F1C3FD27-6F1D-4234-8F99-20E9FE27399B}"/>
              </a:ext>
            </a:extLst>
          </p:cNvPr>
          <p:cNvSpPr>
            <a:spLocks noChangeArrowheads="1"/>
          </p:cNvSpPr>
          <p:nvPr/>
        </p:nvSpPr>
        <p:spPr bwMode="auto">
          <a:xfrm rot="3586130">
            <a:off x="669925" y="3521075"/>
            <a:ext cx="1220788" cy="2103438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72392" name="Oval 5">
            <a:extLst>
              <a:ext uri="{FF2B5EF4-FFF2-40B4-BE49-F238E27FC236}">
                <a16:creationId xmlns:a16="http://schemas.microsoft.com/office/drawing/2014/main" id="{C92445C7-A151-4666-B2E6-468C7AEB6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895600"/>
            <a:ext cx="1600200" cy="1219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latin typeface="Arial" panose="020B0604020202020204" pitchFamily="34" charset="0"/>
            </a:endParaRPr>
          </a:p>
        </p:txBody>
      </p:sp>
      <p:sp>
        <p:nvSpPr>
          <p:cNvPr id="272393" name="Text Box 25">
            <a:extLst>
              <a:ext uri="{FF2B5EF4-FFF2-40B4-BE49-F238E27FC236}">
                <a16:creationId xmlns:a16="http://schemas.microsoft.com/office/drawing/2014/main" id="{18D46F7C-89A6-4427-9878-067D34F4C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0400" y="3852863"/>
            <a:ext cx="889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>
                <a:latin typeface="Arial" panose="020B0604020202020204" pitchFamily="34" charset="0"/>
              </a:rPr>
              <a:t>x</a:t>
            </a:r>
            <a:r>
              <a:rPr lang="en-US" altLang="en-US" sz="5400" baseline="-25000">
                <a:latin typeface="Arial" panose="020B0604020202020204" pitchFamily="34" charset="0"/>
              </a:rPr>
              <a:t>3</a:t>
            </a:r>
          </a:p>
        </p:txBody>
      </p:sp>
      <p:grpSp>
        <p:nvGrpSpPr>
          <p:cNvPr id="272394" name="Group 26">
            <a:extLst>
              <a:ext uri="{FF2B5EF4-FFF2-40B4-BE49-F238E27FC236}">
                <a16:creationId xmlns:a16="http://schemas.microsoft.com/office/drawing/2014/main" id="{172604F9-6571-49B4-82F7-44B8184775A8}"/>
              </a:ext>
            </a:extLst>
          </p:cNvPr>
          <p:cNvGrpSpPr>
            <a:grpSpLocks/>
          </p:cNvGrpSpPr>
          <p:nvPr/>
        </p:nvGrpSpPr>
        <p:grpSpPr bwMode="auto">
          <a:xfrm>
            <a:off x="8258175" y="3352800"/>
            <a:ext cx="609600" cy="1333500"/>
            <a:chOff x="4464" y="2016"/>
            <a:chExt cx="384" cy="1536"/>
          </a:xfrm>
        </p:grpSpPr>
        <p:sp>
          <p:nvSpPr>
            <p:cNvPr id="272433" name="Line 27">
              <a:extLst>
                <a:ext uri="{FF2B5EF4-FFF2-40B4-BE49-F238E27FC236}">
                  <a16:creationId xmlns:a16="http://schemas.microsoft.com/office/drawing/2014/main" id="{E43955C9-A652-4C1A-BEDB-D138783B92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2016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434" name="Line 28">
              <a:extLst>
                <a:ext uri="{FF2B5EF4-FFF2-40B4-BE49-F238E27FC236}">
                  <a16:creationId xmlns:a16="http://schemas.microsoft.com/office/drawing/2014/main" id="{1B3446E0-F512-4490-B349-708C76D099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2016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435" name="Line 29">
              <a:extLst>
                <a:ext uri="{FF2B5EF4-FFF2-40B4-BE49-F238E27FC236}">
                  <a16:creationId xmlns:a16="http://schemas.microsoft.com/office/drawing/2014/main" id="{A1273772-733E-4184-922B-21DDB4BDED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64" y="201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436" name="Line 30">
              <a:extLst>
                <a:ext uri="{FF2B5EF4-FFF2-40B4-BE49-F238E27FC236}">
                  <a16:creationId xmlns:a16="http://schemas.microsoft.com/office/drawing/2014/main" id="{D48C854B-7720-47BE-992E-1EB0FD7E2C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0" y="201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437" name="Line 31">
              <a:extLst>
                <a:ext uri="{FF2B5EF4-FFF2-40B4-BE49-F238E27FC236}">
                  <a16:creationId xmlns:a16="http://schemas.microsoft.com/office/drawing/2014/main" id="{42422039-E27A-451E-B82C-41B124DF45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0" y="3552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438" name="Line 32">
              <a:extLst>
                <a:ext uri="{FF2B5EF4-FFF2-40B4-BE49-F238E27FC236}">
                  <a16:creationId xmlns:a16="http://schemas.microsoft.com/office/drawing/2014/main" id="{263431D0-87C6-495E-886B-AF3B9874AA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64" y="3552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2395" name="Text Box 34">
            <a:extLst>
              <a:ext uri="{FF2B5EF4-FFF2-40B4-BE49-F238E27FC236}">
                <a16:creationId xmlns:a16="http://schemas.microsoft.com/office/drawing/2014/main" id="{817EB46B-F6A5-4801-9064-A4289D2E3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75" y="3173413"/>
            <a:ext cx="7985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latin typeface="Arial" panose="020B0604020202020204" pitchFamily="34" charset="0"/>
              </a:rPr>
              <a:t>x</a:t>
            </a:r>
            <a:r>
              <a:rPr lang="en-US" altLang="en-US" sz="4400" baseline="-25000">
                <a:latin typeface="Arial" panose="020B0604020202020204" pitchFamily="34" charset="0"/>
              </a:rPr>
              <a:t>1</a:t>
            </a:r>
            <a:r>
              <a:rPr lang="en-US" altLang="en-US" sz="2800" b="0">
                <a:latin typeface="Arial" panose="020B0604020202020204" pitchFamily="34" charset="0"/>
              </a:rPr>
              <a:t> </a:t>
            </a:r>
            <a:endParaRPr lang="cs-CZ" altLang="en-US" sz="2800" b="0">
              <a:latin typeface="Arial" panose="020B0604020202020204" pitchFamily="34" charset="0"/>
            </a:endParaRPr>
          </a:p>
        </p:txBody>
      </p:sp>
      <p:sp>
        <p:nvSpPr>
          <p:cNvPr id="272396" name="Text Box 35">
            <a:extLst>
              <a:ext uri="{FF2B5EF4-FFF2-40B4-BE49-F238E27FC236}">
                <a16:creationId xmlns:a16="http://schemas.microsoft.com/office/drawing/2014/main" id="{5071F051-75A7-4B43-B5E4-6A295CCB9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2163" y="3646488"/>
            <a:ext cx="4810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x</a:t>
            </a:r>
            <a:r>
              <a:rPr lang="en-US" altLang="en-US" sz="1800" b="0" baseline="-25000">
                <a:latin typeface="Arial" panose="020B0604020202020204" pitchFamily="34" charset="0"/>
              </a:rPr>
              <a:t>2</a:t>
            </a:r>
            <a:r>
              <a:rPr lang="en-US" altLang="en-US" sz="2800" b="0">
                <a:latin typeface="Arial" panose="020B0604020202020204" pitchFamily="34" charset="0"/>
              </a:rPr>
              <a:t> </a:t>
            </a:r>
            <a:endParaRPr lang="cs-CZ" altLang="en-US" sz="2800" b="0">
              <a:latin typeface="Arial" panose="020B0604020202020204" pitchFamily="34" charset="0"/>
            </a:endParaRPr>
          </a:p>
        </p:txBody>
      </p:sp>
      <p:sp>
        <p:nvSpPr>
          <p:cNvPr id="272397" name="Line 36">
            <a:extLst>
              <a:ext uri="{FF2B5EF4-FFF2-40B4-BE49-F238E27FC236}">
                <a16:creationId xmlns:a16="http://schemas.microsoft.com/office/drawing/2014/main" id="{B33EEC1A-859B-4F6C-B1D0-A5C4CC9329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3492500"/>
            <a:ext cx="12700" cy="9271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398" name="Line 37">
            <a:extLst>
              <a:ext uri="{FF2B5EF4-FFF2-40B4-BE49-F238E27FC236}">
                <a16:creationId xmlns:a16="http://schemas.microsoft.com/office/drawing/2014/main" id="{C8058692-800F-4FCE-97D0-623EFFBE660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14600" y="26670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399" name="Line 38">
            <a:extLst>
              <a:ext uri="{FF2B5EF4-FFF2-40B4-BE49-F238E27FC236}">
                <a16:creationId xmlns:a16="http://schemas.microsoft.com/office/drawing/2014/main" id="{582FA9D0-2DAD-4FFC-931C-F7AD91D01B8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295400" y="4572000"/>
            <a:ext cx="1143000" cy="914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00" name="Text Box 49">
            <a:extLst>
              <a:ext uri="{FF2B5EF4-FFF2-40B4-BE49-F238E27FC236}">
                <a16:creationId xmlns:a16="http://schemas.microsoft.com/office/drawing/2014/main" id="{B28CB5AB-FDBB-48EA-9313-A5333AFB6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0" y="2590800"/>
            <a:ext cx="5334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en-US" altLang="en-US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2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μ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2</a:t>
            </a: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grpSp>
        <p:nvGrpSpPr>
          <p:cNvPr id="272401" name="Group 50">
            <a:extLst>
              <a:ext uri="{FF2B5EF4-FFF2-40B4-BE49-F238E27FC236}">
                <a16:creationId xmlns:a16="http://schemas.microsoft.com/office/drawing/2014/main" id="{9411F28F-F6A8-4011-BBD6-ED4B8F985071}"/>
              </a:ext>
            </a:extLst>
          </p:cNvPr>
          <p:cNvGrpSpPr>
            <a:grpSpLocks/>
          </p:cNvGrpSpPr>
          <p:nvPr/>
        </p:nvGrpSpPr>
        <p:grpSpPr bwMode="auto">
          <a:xfrm>
            <a:off x="5207000" y="2667000"/>
            <a:ext cx="76200" cy="2438400"/>
            <a:chOff x="3648" y="2088"/>
            <a:chExt cx="48" cy="1536"/>
          </a:xfrm>
        </p:grpSpPr>
        <p:sp>
          <p:nvSpPr>
            <p:cNvPr id="272430" name="Line 51">
              <a:extLst>
                <a:ext uri="{FF2B5EF4-FFF2-40B4-BE49-F238E27FC236}">
                  <a16:creationId xmlns:a16="http://schemas.microsoft.com/office/drawing/2014/main" id="{5048F7DA-52DD-4054-B09E-8E54291459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431" name="Line 52">
              <a:extLst>
                <a:ext uri="{FF2B5EF4-FFF2-40B4-BE49-F238E27FC236}">
                  <a16:creationId xmlns:a16="http://schemas.microsoft.com/office/drawing/2014/main" id="{B520A1C2-5698-44CD-9366-6A6FCFE1E7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432" name="Line 53">
              <a:extLst>
                <a:ext uri="{FF2B5EF4-FFF2-40B4-BE49-F238E27FC236}">
                  <a16:creationId xmlns:a16="http://schemas.microsoft.com/office/drawing/2014/main" id="{3390BEB5-5BDF-4BA8-B78C-146AEEC2DE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2402" name="Group 54">
            <a:extLst>
              <a:ext uri="{FF2B5EF4-FFF2-40B4-BE49-F238E27FC236}">
                <a16:creationId xmlns:a16="http://schemas.microsoft.com/office/drawing/2014/main" id="{0E36FF03-A815-4482-A528-15F607706D3C}"/>
              </a:ext>
            </a:extLst>
          </p:cNvPr>
          <p:cNvGrpSpPr>
            <a:grpSpLocks/>
          </p:cNvGrpSpPr>
          <p:nvPr/>
        </p:nvGrpSpPr>
        <p:grpSpPr bwMode="auto">
          <a:xfrm>
            <a:off x="4673600" y="2667000"/>
            <a:ext cx="76200" cy="2438400"/>
            <a:chOff x="3312" y="2088"/>
            <a:chExt cx="48" cy="1536"/>
          </a:xfrm>
        </p:grpSpPr>
        <p:sp>
          <p:nvSpPr>
            <p:cNvPr id="272427" name="Line 55">
              <a:extLst>
                <a:ext uri="{FF2B5EF4-FFF2-40B4-BE49-F238E27FC236}">
                  <a16:creationId xmlns:a16="http://schemas.microsoft.com/office/drawing/2014/main" id="{62185FB9-CA39-4C11-997B-4E7A939F68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428" name="Line 56">
              <a:extLst>
                <a:ext uri="{FF2B5EF4-FFF2-40B4-BE49-F238E27FC236}">
                  <a16:creationId xmlns:a16="http://schemas.microsoft.com/office/drawing/2014/main" id="{FC79D848-11CD-4360-8E30-5230B6193E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429" name="Line 57">
              <a:extLst>
                <a:ext uri="{FF2B5EF4-FFF2-40B4-BE49-F238E27FC236}">
                  <a16:creationId xmlns:a16="http://schemas.microsoft.com/office/drawing/2014/main" id="{BBA10F61-3B30-435C-A149-8B07D5BB0D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2403" name="Text Box 58">
            <a:extLst>
              <a:ext uri="{FF2B5EF4-FFF2-40B4-BE49-F238E27FC236}">
                <a16:creationId xmlns:a16="http://schemas.microsoft.com/office/drawing/2014/main" id="{C3707D81-2B4A-4392-A232-301573B4F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1613" y="35956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=</a:t>
            </a:r>
            <a:endParaRPr lang="cs-CZ" altLang="en-US" sz="1800" b="0">
              <a:latin typeface="Arial" panose="020B0604020202020204" pitchFamily="34" charset="0"/>
            </a:endParaRPr>
          </a:p>
        </p:txBody>
      </p:sp>
      <p:grpSp>
        <p:nvGrpSpPr>
          <p:cNvPr id="272404" name="Group 60">
            <a:extLst>
              <a:ext uri="{FF2B5EF4-FFF2-40B4-BE49-F238E27FC236}">
                <a16:creationId xmlns:a16="http://schemas.microsoft.com/office/drawing/2014/main" id="{93EE04D5-11BF-48DB-8575-4BD59A2A8710}"/>
              </a:ext>
            </a:extLst>
          </p:cNvPr>
          <p:cNvGrpSpPr>
            <a:grpSpLocks/>
          </p:cNvGrpSpPr>
          <p:nvPr/>
        </p:nvGrpSpPr>
        <p:grpSpPr bwMode="auto">
          <a:xfrm>
            <a:off x="8075613" y="2667000"/>
            <a:ext cx="76200" cy="2438400"/>
            <a:chOff x="4656" y="2088"/>
            <a:chExt cx="48" cy="1536"/>
          </a:xfrm>
        </p:grpSpPr>
        <p:sp>
          <p:nvSpPr>
            <p:cNvPr id="272424" name="Line 61">
              <a:extLst>
                <a:ext uri="{FF2B5EF4-FFF2-40B4-BE49-F238E27FC236}">
                  <a16:creationId xmlns:a16="http://schemas.microsoft.com/office/drawing/2014/main" id="{1328EB0E-6C28-42B2-84FF-6F4DBA74F7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425" name="Line 62">
              <a:extLst>
                <a:ext uri="{FF2B5EF4-FFF2-40B4-BE49-F238E27FC236}">
                  <a16:creationId xmlns:a16="http://schemas.microsoft.com/office/drawing/2014/main" id="{79E28999-F19B-4E92-BD64-944046A4EB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6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426" name="Line 63">
              <a:extLst>
                <a:ext uri="{FF2B5EF4-FFF2-40B4-BE49-F238E27FC236}">
                  <a16:creationId xmlns:a16="http://schemas.microsoft.com/office/drawing/2014/main" id="{C2696325-B125-4E5C-BCCA-BE34B7FA33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6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2405" name="Group 64">
            <a:extLst>
              <a:ext uri="{FF2B5EF4-FFF2-40B4-BE49-F238E27FC236}">
                <a16:creationId xmlns:a16="http://schemas.microsoft.com/office/drawing/2014/main" id="{09BD2EE2-7D29-49CA-8D8E-E6C6D205BA0A}"/>
              </a:ext>
            </a:extLst>
          </p:cNvPr>
          <p:cNvGrpSpPr>
            <a:grpSpLocks/>
          </p:cNvGrpSpPr>
          <p:nvPr/>
        </p:nvGrpSpPr>
        <p:grpSpPr bwMode="auto">
          <a:xfrm>
            <a:off x="6475413" y="2667000"/>
            <a:ext cx="76200" cy="2438400"/>
            <a:chOff x="3936" y="2088"/>
            <a:chExt cx="48" cy="1536"/>
          </a:xfrm>
        </p:grpSpPr>
        <p:sp>
          <p:nvSpPr>
            <p:cNvPr id="272421" name="Line 65">
              <a:extLst>
                <a:ext uri="{FF2B5EF4-FFF2-40B4-BE49-F238E27FC236}">
                  <a16:creationId xmlns:a16="http://schemas.microsoft.com/office/drawing/2014/main" id="{FEE08924-9E24-4F3B-9D6B-4DDB3EBBA4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422" name="Line 66">
              <a:extLst>
                <a:ext uri="{FF2B5EF4-FFF2-40B4-BE49-F238E27FC236}">
                  <a16:creationId xmlns:a16="http://schemas.microsoft.com/office/drawing/2014/main" id="{DB04C0D4-A090-449E-87E6-6EB7649AFA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6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423" name="Line 67">
              <a:extLst>
                <a:ext uri="{FF2B5EF4-FFF2-40B4-BE49-F238E27FC236}">
                  <a16:creationId xmlns:a16="http://schemas.microsoft.com/office/drawing/2014/main" id="{1E8C6E5A-8A24-4CEC-BB43-9616E726E6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6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2406" name="Text Box 68">
            <a:extLst>
              <a:ext uri="{FF2B5EF4-FFF2-40B4-BE49-F238E27FC236}">
                <a16:creationId xmlns:a16="http://schemas.microsoft.com/office/drawing/2014/main" id="{3CC5ADCC-7262-467F-9259-2955266CC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3325" y="2590800"/>
            <a:ext cx="9906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13</a:t>
            </a:r>
            <a:endParaRPr lang="en-US" altLang="en-US" sz="1800" b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23</a:t>
            </a:r>
            <a:endParaRPr lang="en-US" altLang="en-US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13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23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13</a:t>
            </a:r>
            <a:endParaRPr lang="en-US" altLang="en-US" sz="1800" b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23</a:t>
            </a: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272407" name="Text Box 72">
            <a:extLst>
              <a:ext uri="{FF2B5EF4-FFF2-40B4-BE49-F238E27FC236}">
                <a16:creationId xmlns:a16="http://schemas.microsoft.com/office/drawing/2014/main" id="{A1875BAA-172D-4123-A333-7D5378CC0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0713" y="2587625"/>
            <a:ext cx="5334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en-US" altLang="en-US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2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1</a:t>
            </a:r>
            <a:endParaRPr lang="en-US" altLang="en-US" sz="1800" b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2</a:t>
            </a: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grpSp>
        <p:nvGrpSpPr>
          <p:cNvPr id="272408" name="Group 73">
            <a:extLst>
              <a:ext uri="{FF2B5EF4-FFF2-40B4-BE49-F238E27FC236}">
                <a16:creationId xmlns:a16="http://schemas.microsoft.com/office/drawing/2014/main" id="{DA6A9AEC-85F2-4424-9469-C07680476865}"/>
              </a:ext>
            </a:extLst>
          </p:cNvPr>
          <p:cNvGrpSpPr>
            <a:grpSpLocks/>
          </p:cNvGrpSpPr>
          <p:nvPr/>
        </p:nvGrpSpPr>
        <p:grpSpPr bwMode="auto">
          <a:xfrm>
            <a:off x="6126163" y="2663825"/>
            <a:ext cx="76200" cy="2438400"/>
            <a:chOff x="3648" y="2088"/>
            <a:chExt cx="48" cy="1536"/>
          </a:xfrm>
        </p:grpSpPr>
        <p:sp>
          <p:nvSpPr>
            <p:cNvPr id="272418" name="Line 74">
              <a:extLst>
                <a:ext uri="{FF2B5EF4-FFF2-40B4-BE49-F238E27FC236}">
                  <a16:creationId xmlns:a16="http://schemas.microsoft.com/office/drawing/2014/main" id="{5938275C-5826-4D16-B3C8-F49AF85782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419" name="Line 75">
              <a:extLst>
                <a:ext uri="{FF2B5EF4-FFF2-40B4-BE49-F238E27FC236}">
                  <a16:creationId xmlns:a16="http://schemas.microsoft.com/office/drawing/2014/main" id="{85B9F93A-2290-4531-A96C-E9E82F38D0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420" name="Line 76">
              <a:extLst>
                <a:ext uri="{FF2B5EF4-FFF2-40B4-BE49-F238E27FC236}">
                  <a16:creationId xmlns:a16="http://schemas.microsoft.com/office/drawing/2014/main" id="{389EFA3F-C56E-43A4-9CEF-1D45970097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2409" name="Group 77">
            <a:extLst>
              <a:ext uri="{FF2B5EF4-FFF2-40B4-BE49-F238E27FC236}">
                <a16:creationId xmlns:a16="http://schemas.microsoft.com/office/drawing/2014/main" id="{5770DFB6-80EF-4258-8B4C-EB1E7D3A0987}"/>
              </a:ext>
            </a:extLst>
          </p:cNvPr>
          <p:cNvGrpSpPr>
            <a:grpSpLocks/>
          </p:cNvGrpSpPr>
          <p:nvPr/>
        </p:nvGrpSpPr>
        <p:grpSpPr bwMode="auto">
          <a:xfrm>
            <a:off x="5592763" y="2663825"/>
            <a:ext cx="76200" cy="2438400"/>
            <a:chOff x="3312" y="2088"/>
            <a:chExt cx="48" cy="1536"/>
          </a:xfrm>
        </p:grpSpPr>
        <p:sp>
          <p:nvSpPr>
            <p:cNvPr id="272415" name="Line 78">
              <a:extLst>
                <a:ext uri="{FF2B5EF4-FFF2-40B4-BE49-F238E27FC236}">
                  <a16:creationId xmlns:a16="http://schemas.microsoft.com/office/drawing/2014/main" id="{0C511920-87D6-47B3-8453-F31C4042F6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08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416" name="Line 79">
              <a:extLst>
                <a:ext uri="{FF2B5EF4-FFF2-40B4-BE49-F238E27FC236}">
                  <a16:creationId xmlns:a16="http://schemas.microsoft.com/office/drawing/2014/main" id="{764FFE64-09AF-4E95-9D63-D3D2D9F15C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2088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417" name="Line 80">
              <a:extLst>
                <a:ext uri="{FF2B5EF4-FFF2-40B4-BE49-F238E27FC236}">
                  <a16:creationId xmlns:a16="http://schemas.microsoft.com/office/drawing/2014/main" id="{E1624928-3A94-49A3-B6EA-EF6AC500A0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362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2410" name="Text Box 81">
            <a:extLst>
              <a:ext uri="{FF2B5EF4-FFF2-40B4-BE49-F238E27FC236}">
                <a16:creationId xmlns:a16="http://schemas.microsoft.com/office/drawing/2014/main" id="{DF65CE92-D568-4CDD-9EDA-47AD6C9B3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3603625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latin typeface="Arial" panose="020B0604020202020204" pitchFamily="34" charset="0"/>
              </a:rPr>
              <a:t>+</a:t>
            </a:r>
            <a:endParaRPr lang="cs-CZ" altLang="en-US" sz="1800" b="0">
              <a:latin typeface="Arial" panose="020B0604020202020204" pitchFamily="34" charset="0"/>
            </a:endParaRPr>
          </a:p>
        </p:txBody>
      </p:sp>
      <p:sp>
        <p:nvSpPr>
          <p:cNvPr id="272411" name="Rectangle 54">
            <a:extLst>
              <a:ext uri="{FF2B5EF4-FFF2-40B4-BE49-F238E27FC236}">
                <a16:creationId xmlns:a16="http://schemas.microsoft.com/office/drawing/2014/main" id="{F8268456-CAC6-4F64-9A24-AE5504839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-100013"/>
            <a:ext cx="8135938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1B85B9"/>
                </a:solidFill>
              </a:rPr>
              <a:t> Eigenchannel adaptation for GMM</a:t>
            </a:r>
            <a:endParaRPr lang="cs-CZ" altLang="en-US" b="0">
              <a:solidFill>
                <a:srgbClr val="1B85B9"/>
              </a:solidFill>
            </a:endParaRPr>
          </a:p>
        </p:txBody>
      </p:sp>
      <p:sp>
        <p:nvSpPr>
          <p:cNvPr id="272412" name="Text Box 16">
            <a:extLst>
              <a:ext uri="{FF2B5EF4-FFF2-40B4-BE49-F238E27FC236}">
                <a16:creationId xmlns:a16="http://schemas.microsoft.com/office/drawing/2014/main" id="{EF0BA671-8A5A-4CD1-83DB-26F8DE7C2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7813" y="2590800"/>
            <a:ext cx="9906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11  </a:t>
            </a: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12</a:t>
            </a:r>
            <a:endParaRPr lang="en-US" altLang="en-US" sz="1800" b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21  </a:t>
            </a:r>
            <a:r>
              <a:rPr lang="en-US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FF0000"/>
                </a:solidFill>
                <a:latin typeface="Arial" panose="020B0604020202020204" pitchFamily="34" charset="0"/>
              </a:rPr>
              <a:t>22</a:t>
            </a:r>
            <a:endParaRPr lang="en-US" altLang="en-US" sz="1800" b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11  </a:t>
            </a: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12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21  </a:t>
            </a:r>
            <a:r>
              <a:rPr lang="en-US" altLang="en-US" sz="1800" b="0">
                <a:solidFill>
                  <a:srgbClr val="009999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9999"/>
                </a:solidFill>
                <a:latin typeface="Arial" panose="020B0604020202020204" pitchFamily="34" charset="0"/>
              </a:rPr>
              <a:t>22</a:t>
            </a:r>
            <a:endParaRPr lang="en-US" altLang="en-US" sz="1800" b="0">
              <a:solidFill>
                <a:srgbClr val="0099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11  </a:t>
            </a: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12</a:t>
            </a:r>
            <a:endParaRPr lang="en-US" altLang="en-US" sz="1800" b="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21  </a:t>
            </a:r>
            <a:r>
              <a:rPr lang="en-US" altLang="en-US" sz="1800" b="0">
                <a:solidFill>
                  <a:srgbClr val="008000"/>
                </a:solidFill>
                <a:latin typeface="Arial" panose="020B0604020202020204" pitchFamily="34" charset="0"/>
              </a:rPr>
              <a:t>u</a:t>
            </a:r>
            <a:r>
              <a:rPr lang="en-US" altLang="en-US" sz="1800" b="0" baseline="-25000">
                <a:solidFill>
                  <a:srgbClr val="008000"/>
                </a:solidFill>
                <a:latin typeface="Arial" panose="020B0604020202020204" pitchFamily="34" charset="0"/>
              </a:rPr>
              <a:t>22</a:t>
            </a: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l-GR" altLang="en-US" sz="1800" b="0" baseline="-2500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55" name="Footer Placeholder 3">
            <a:extLst>
              <a:ext uri="{FF2B5EF4-FFF2-40B4-BE49-F238E27FC236}">
                <a16:creationId xmlns:a16="http://schemas.microsoft.com/office/drawing/2014/main" id="{81DEBE52-C33B-452D-913A-898950685D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buNone/>
              <a:defRPr/>
            </a:pPr>
            <a:r>
              <a:rPr lang="en-US" dirty="0"/>
              <a:t>Speaker Recognition	</a:t>
            </a:r>
          </a:p>
        </p:txBody>
      </p:sp>
      <p:sp>
        <p:nvSpPr>
          <p:cNvPr id="272414" name="Slide Number Placeholder 4">
            <a:extLst>
              <a:ext uri="{FF2B5EF4-FFF2-40B4-BE49-F238E27FC236}">
                <a16:creationId xmlns:a16="http://schemas.microsoft.com/office/drawing/2014/main" id="{471F39EB-E3D8-4F93-9EF7-D76349A4511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70C16F2E-FD55-4B08-BCB2-3F443203726D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40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Nadpis 1">
            <a:extLst>
              <a:ext uri="{FF2B5EF4-FFF2-40B4-BE49-F238E27FC236}">
                <a16:creationId xmlns:a16="http://schemas.microsoft.com/office/drawing/2014/main" id="{F988DA38-A7EA-4CA5-ACC1-FE13926889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Current verification approach</a:t>
            </a:r>
            <a:endParaRPr lang="en-US" alt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B49E344-7270-4BC6-9FD6-71BE4A0BB4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Speaker Recognition	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74436" name="Zástupný symbol pro číslo snímku 4">
            <a:extLst>
              <a:ext uri="{FF2B5EF4-FFF2-40B4-BE49-F238E27FC236}">
                <a16:creationId xmlns:a16="http://schemas.microsoft.com/office/drawing/2014/main" id="{A657798D-BA08-4449-ACF1-20D334026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FB66A2-ACCA-4474-8FFB-3623FF791526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r>
              <a:rPr lang="en-US" altLang="en-US" sz="1400">
                <a:solidFill>
                  <a:schemeClr val="bg1"/>
                </a:solidFill>
              </a:rPr>
              <a:t>/29</a:t>
            </a:r>
          </a:p>
        </p:txBody>
      </p:sp>
      <p:grpSp>
        <p:nvGrpSpPr>
          <p:cNvPr id="274437" name="Group 3">
            <a:extLst>
              <a:ext uri="{FF2B5EF4-FFF2-40B4-BE49-F238E27FC236}">
                <a16:creationId xmlns:a16="http://schemas.microsoft.com/office/drawing/2014/main" id="{15D4E726-3A57-42ED-90DD-0E3D64CBF3A5}"/>
              </a:ext>
            </a:extLst>
          </p:cNvPr>
          <p:cNvGrpSpPr>
            <a:grpSpLocks/>
          </p:cNvGrpSpPr>
          <p:nvPr/>
        </p:nvGrpSpPr>
        <p:grpSpPr bwMode="auto">
          <a:xfrm>
            <a:off x="1243013" y="1143000"/>
            <a:ext cx="6689725" cy="2390775"/>
            <a:chOff x="48" y="2266"/>
            <a:chExt cx="4214" cy="1506"/>
          </a:xfrm>
        </p:grpSpPr>
        <p:sp>
          <p:nvSpPr>
            <p:cNvPr id="274465" name="Text Box 4">
              <a:extLst>
                <a:ext uri="{FF2B5EF4-FFF2-40B4-BE49-F238E27FC236}">
                  <a16:creationId xmlns:a16="http://schemas.microsoft.com/office/drawing/2014/main" id="{0033E211-4B90-4DF7-B5ED-1DEC0C3B1A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9" y="2830"/>
              <a:ext cx="977" cy="32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1400">
                  <a:solidFill>
                    <a:schemeClr val="tx1"/>
                  </a:solidFill>
                  <a:latin typeface="Arial" panose="020B0604020202020204" pitchFamily="34" charset="0"/>
                </a:rPr>
                <a:t>Speaker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1400">
                  <a:solidFill>
                    <a:schemeClr val="tx1"/>
                  </a:solidFill>
                  <a:latin typeface="Arial" panose="020B0604020202020204" pitchFamily="34" charset="0"/>
                </a:rPr>
                <a:t>Model</a:t>
              </a:r>
              <a:endParaRPr lang="cs-CZ" alt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466" name="Text Box 5">
              <a:extLst>
                <a:ext uri="{FF2B5EF4-FFF2-40B4-BE49-F238E27FC236}">
                  <a16:creationId xmlns:a16="http://schemas.microsoft.com/office/drawing/2014/main" id="{F2492792-DEB9-459F-B6C2-B0E2273BE1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5" y="3312"/>
              <a:ext cx="985" cy="4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1400">
                  <a:solidFill>
                    <a:schemeClr val="tx1"/>
                  </a:solidFill>
                  <a:latin typeface="Arial" panose="020B0604020202020204" pitchFamily="34" charset="0"/>
                </a:rPr>
                <a:t>Universal Background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1400">
                  <a:solidFill>
                    <a:schemeClr val="tx1"/>
                  </a:solidFill>
                  <a:latin typeface="Arial" panose="020B0604020202020204" pitchFamily="34" charset="0"/>
                </a:rPr>
                <a:t>Model</a:t>
              </a:r>
              <a:endParaRPr lang="cs-CZ" alt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467" name="Text Box 6">
              <a:extLst>
                <a:ext uri="{FF2B5EF4-FFF2-40B4-BE49-F238E27FC236}">
                  <a16:creationId xmlns:a16="http://schemas.microsoft.com/office/drawing/2014/main" id="{E7BBF4D5-A6C2-4EB4-B15F-20C5F91A5A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9" y="3070"/>
              <a:ext cx="962" cy="32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1400">
                  <a:solidFill>
                    <a:schemeClr val="tx1"/>
                  </a:solidFill>
                  <a:latin typeface="Arial" panose="020B0604020202020204" pitchFamily="34" charset="0"/>
                </a:rPr>
                <a:t>Feature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1400">
                  <a:solidFill>
                    <a:schemeClr val="tx1"/>
                  </a:solidFill>
                  <a:latin typeface="Arial" panose="020B0604020202020204" pitchFamily="34" charset="0"/>
                </a:rPr>
                <a:t>Extraction</a:t>
              </a:r>
              <a:endParaRPr lang="cs-CZ" alt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468" name="Text Box 7">
              <a:extLst>
                <a:ext uri="{FF2B5EF4-FFF2-40B4-BE49-F238E27FC236}">
                  <a16:creationId xmlns:a16="http://schemas.microsoft.com/office/drawing/2014/main" id="{53618162-1972-4C69-8DFD-C847894598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7" y="3141"/>
              <a:ext cx="815" cy="19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2000" anchor="ctr" anchorCtr="1">
              <a:spAutoFit/>
            </a:bodyPr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1400">
                  <a:solidFill>
                    <a:schemeClr val="tx1"/>
                  </a:solidFill>
                  <a:latin typeface="Arial" panose="020B0604020202020204" pitchFamily="34" charset="0"/>
                </a:rPr>
                <a:t>Decision</a:t>
              </a:r>
            </a:p>
          </p:txBody>
        </p:sp>
        <p:sp>
          <p:nvSpPr>
            <p:cNvPr id="274469" name="Text Box 8">
              <a:extLst>
                <a:ext uri="{FF2B5EF4-FFF2-40B4-BE49-F238E27FC236}">
                  <a16:creationId xmlns:a16="http://schemas.microsoft.com/office/drawing/2014/main" id="{30FC8DAD-FCC9-4960-A4E5-5AA70C4C7F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2448"/>
              <a:ext cx="962" cy="32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1400">
                  <a:solidFill>
                    <a:schemeClr val="tx1"/>
                  </a:solidFill>
                  <a:latin typeface="Arial" panose="020B0604020202020204" pitchFamily="34" charset="0"/>
                </a:rPr>
                <a:t>Feature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1400">
                  <a:solidFill>
                    <a:schemeClr val="tx1"/>
                  </a:solidFill>
                  <a:latin typeface="Arial" panose="020B0604020202020204" pitchFamily="34" charset="0"/>
                </a:rPr>
                <a:t>Extraction</a:t>
              </a:r>
              <a:endParaRPr lang="cs-CZ" alt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74470" name="Obrázek 38">
              <a:extLst>
                <a:ext uri="{FF2B5EF4-FFF2-40B4-BE49-F238E27FC236}">
                  <a16:creationId xmlns:a16="http://schemas.microsoft.com/office/drawing/2014/main" id="{6784C1FE-3535-4728-8AD3-2D3A115B44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266"/>
              <a:ext cx="954" cy="6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4471" name="Text Box 10">
              <a:extLst>
                <a:ext uri="{FF2B5EF4-FFF2-40B4-BE49-F238E27FC236}">
                  <a16:creationId xmlns:a16="http://schemas.microsoft.com/office/drawing/2014/main" id="{4478570A-C768-4877-B1DE-3415145157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0" y="2782"/>
              <a:ext cx="977" cy="33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1400">
                  <a:solidFill>
                    <a:schemeClr val="tx1"/>
                  </a:solidFill>
                  <a:latin typeface="Arial" panose="020B0604020202020204" pitchFamily="34" charset="0"/>
                </a:rPr>
                <a:t>Speaker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1400">
                  <a:solidFill>
                    <a:schemeClr val="tx1"/>
                  </a:solidFill>
                  <a:latin typeface="Arial" panose="020B0604020202020204" pitchFamily="34" charset="0"/>
                </a:rPr>
                <a:t>Model</a:t>
              </a:r>
              <a:endParaRPr lang="cs-CZ" alt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472" name="Text Box 11">
              <a:extLst>
                <a:ext uri="{FF2B5EF4-FFF2-40B4-BE49-F238E27FC236}">
                  <a16:creationId xmlns:a16="http://schemas.microsoft.com/office/drawing/2014/main" id="{4B0D851B-A00F-4B8A-8FD4-77922ADD25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3264"/>
              <a:ext cx="985" cy="47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1400">
                  <a:solidFill>
                    <a:schemeClr val="tx1"/>
                  </a:solidFill>
                  <a:latin typeface="Arial" panose="020B0604020202020204" pitchFamily="34" charset="0"/>
                </a:rPr>
                <a:t>Universal Background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1400">
                  <a:solidFill>
                    <a:schemeClr val="tx1"/>
                  </a:solidFill>
                  <a:latin typeface="Arial" panose="020B0604020202020204" pitchFamily="34" charset="0"/>
                </a:rPr>
                <a:t>Model</a:t>
              </a:r>
              <a:endParaRPr lang="cs-CZ" alt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473" name="Text Box 12">
              <a:extLst>
                <a:ext uri="{FF2B5EF4-FFF2-40B4-BE49-F238E27FC236}">
                  <a16:creationId xmlns:a16="http://schemas.microsoft.com/office/drawing/2014/main" id="{F51C78EC-779A-4E17-83A0-AD2035038D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" y="3022"/>
              <a:ext cx="962" cy="33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1400">
                  <a:solidFill>
                    <a:schemeClr val="tx1"/>
                  </a:solidFill>
                  <a:latin typeface="Arial" panose="020B0604020202020204" pitchFamily="34" charset="0"/>
                </a:rPr>
                <a:t>Feature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1400">
                  <a:solidFill>
                    <a:schemeClr val="tx1"/>
                  </a:solidFill>
                  <a:latin typeface="Arial" panose="020B0604020202020204" pitchFamily="34" charset="0"/>
                </a:rPr>
                <a:t>Extraction</a:t>
              </a:r>
              <a:endParaRPr lang="cs-CZ" alt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474" name="Text Box 13">
              <a:extLst>
                <a:ext uri="{FF2B5EF4-FFF2-40B4-BE49-F238E27FC236}">
                  <a16:creationId xmlns:a16="http://schemas.microsoft.com/office/drawing/2014/main" id="{62CB89D5-0839-4DD7-B754-18C67082CA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087"/>
              <a:ext cx="815" cy="20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62000" anchor="ctr" anchorCtr="1">
              <a:spAutoFit/>
            </a:bodyPr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1400">
                  <a:solidFill>
                    <a:schemeClr val="tx1"/>
                  </a:solidFill>
                  <a:latin typeface="Arial" panose="020B0604020202020204" pitchFamily="34" charset="0"/>
                </a:rPr>
                <a:t>Decision</a:t>
              </a:r>
            </a:p>
          </p:txBody>
        </p:sp>
        <p:pic>
          <p:nvPicPr>
            <p:cNvPr id="274475" name="Obrázek 43">
              <a:extLst>
                <a:ext uri="{FF2B5EF4-FFF2-40B4-BE49-F238E27FC236}">
                  <a16:creationId xmlns:a16="http://schemas.microsoft.com/office/drawing/2014/main" id="{7ADEF1FF-3DBD-4330-8A2E-14A544087B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" y="2886"/>
              <a:ext cx="954" cy="6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4476" name="Line 15">
              <a:extLst>
                <a:ext uri="{FF2B5EF4-FFF2-40B4-BE49-F238E27FC236}">
                  <a16:creationId xmlns:a16="http://schemas.microsoft.com/office/drawing/2014/main" id="{66D4E398-37EC-4162-A8EB-BBC57E81E0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6" y="2928"/>
              <a:ext cx="0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477" name="Line 16">
              <a:extLst>
                <a:ext uri="{FF2B5EF4-FFF2-40B4-BE49-F238E27FC236}">
                  <a16:creationId xmlns:a16="http://schemas.microsoft.com/office/drawing/2014/main" id="{6D25DEB2-C809-4213-825C-86B5938ABA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2" y="3206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478" name="Line 17">
              <a:extLst>
                <a:ext uri="{FF2B5EF4-FFF2-40B4-BE49-F238E27FC236}">
                  <a16:creationId xmlns:a16="http://schemas.microsoft.com/office/drawing/2014/main" id="{6F2FE49F-56EB-4EED-A192-2E4F6BB825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4" y="3206"/>
              <a:ext cx="1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479" name="Line 18">
              <a:extLst>
                <a:ext uri="{FF2B5EF4-FFF2-40B4-BE49-F238E27FC236}">
                  <a16:creationId xmlns:a16="http://schemas.microsoft.com/office/drawing/2014/main" id="{BACF5E16-A110-4F91-8CF2-0D6F43A19C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6" y="2928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480" name="Line 19">
              <a:extLst>
                <a:ext uri="{FF2B5EF4-FFF2-40B4-BE49-F238E27FC236}">
                  <a16:creationId xmlns:a16="http://schemas.microsoft.com/office/drawing/2014/main" id="{29501768-17D1-42A5-BD30-4A242816CF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6" y="3504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481" name="Line 20">
              <a:extLst>
                <a:ext uri="{FF2B5EF4-FFF2-40B4-BE49-F238E27FC236}">
                  <a16:creationId xmlns:a16="http://schemas.microsoft.com/office/drawing/2014/main" id="{CD6AB55D-16E4-4F5C-81D4-764C4D9859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6" y="2928"/>
              <a:ext cx="5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482" name="Line 21">
              <a:extLst>
                <a:ext uri="{FF2B5EF4-FFF2-40B4-BE49-F238E27FC236}">
                  <a16:creationId xmlns:a16="http://schemas.microsoft.com/office/drawing/2014/main" id="{B97C8C20-4AEB-4F3F-AC62-E9A91E2ECB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5" y="2928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483" name="Line 22">
              <a:extLst>
                <a:ext uri="{FF2B5EF4-FFF2-40B4-BE49-F238E27FC236}">
                  <a16:creationId xmlns:a16="http://schemas.microsoft.com/office/drawing/2014/main" id="{55B36335-82FC-42A0-9844-EDC281F9C1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6" y="3504"/>
              <a:ext cx="5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484" name="Line 23">
              <a:extLst>
                <a:ext uri="{FF2B5EF4-FFF2-40B4-BE49-F238E27FC236}">
                  <a16:creationId xmlns:a16="http://schemas.microsoft.com/office/drawing/2014/main" id="{70087D14-A79F-45C4-9B13-FD3ED54C80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331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485" name="Text Box 24">
              <a:extLst>
                <a:ext uri="{FF2B5EF4-FFF2-40B4-BE49-F238E27FC236}">
                  <a16:creationId xmlns:a16="http://schemas.microsoft.com/office/drawing/2014/main" id="{B131E276-776F-4DC5-B748-88EC5A47E8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7" y="2400"/>
              <a:ext cx="962" cy="33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1400">
                  <a:solidFill>
                    <a:schemeClr val="tx1"/>
                  </a:solidFill>
                  <a:latin typeface="Arial" panose="020B0604020202020204" pitchFamily="34" charset="0"/>
                </a:rPr>
                <a:t>Feature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1400">
                  <a:solidFill>
                    <a:schemeClr val="tx1"/>
                  </a:solidFill>
                  <a:latin typeface="Arial" panose="020B0604020202020204" pitchFamily="34" charset="0"/>
                </a:rPr>
                <a:t>Extraction</a:t>
              </a:r>
              <a:endParaRPr lang="cs-CZ" alt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486" name="Line 25">
              <a:extLst>
                <a:ext uri="{FF2B5EF4-FFF2-40B4-BE49-F238E27FC236}">
                  <a16:creationId xmlns:a16="http://schemas.microsoft.com/office/drawing/2014/main" id="{47735CB5-DA42-441F-928F-0A3D69E995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1" y="2586"/>
              <a:ext cx="1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487" name="Line 26">
              <a:extLst>
                <a:ext uri="{FF2B5EF4-FFF2-40B4-BE49-F238E27FC236}">
                  <a16:creationId xmlns:a16="http://schemas.microsoft.com/office/drawing/2014/main" id="{4E7564E7-DF0E-48FE-A441-E0C58166BD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2" y="2586"/>
              <a:ext cx="80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488" name="Line 27">
              <a:extLst>
                <a:ext uri="{FF2B5EF4-FFF2-40B4-BE49-F238E27FC236}">
                  <a16:creationId xmlns:a16="http://schemas.microsoft.com/office/drawing/2014/main" id="{6854BDC6-A333-482C-BC87-632BC4922C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579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489" name="Text Box 28">
              <a:extLst>
                <a:ext uri="{FF2B5EF4-FFF2-40B4-BE49-F238E27FC236}">
                  <a16:creationId xmlns:a16="http://schemas.microsoft.com/office/drawing/2014/main" id="{592154B2-5321-4125-9C38-18FAB5A4D9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2400"/>
              <a:ext cx="6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>
                  <a:solidFill>
                    <a:schemeClr val="tx1"/>
                  </a:solidFill>
                  <a:latin typeface="Arial" panose="020B0604020202020204" pitchFamily="34" charset="0"/>
                </a:rPr>
                <a:t>training</a:t>
              </a:r>
              <a:endParaRPr lang="cs-CZ" alt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490" name="Text Box 29">
              <a:extLst>
                <a:ext uri="{FF2B5EF4-FFF2-40B4-BE49-F238E27FC236}">
                  <a16:creationId xmlns:a16="http://schemas.microsoft.com/office/drawing/2014/main" id="{0B002C48-93D1-4581-BE65-BADF73651A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2650"/>
              <a:ext cx="96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>
                  <a:solidFill>
                    <a:schemeClr val="tx1"/>
                  </a:solidFill>
                  <a:latin typeface="Arial" panose="020B0604020202020204" pitchFamily="34" charset="0"/>
                </a:rPr>
                <a:t>enrollment recording</a:t>
              </a:r>
              <a:endParaRPr lang="cs-CZ" alt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491" name="Text Box 30">
              <a:extLst>
                <a:ext uri="{FF2B5EF4-FFF2-40B4-BE49-F238E27FC236}">
                  <a16:creationId xmlns:a16="http://schemas.microsoft.com/office/drawing/2014/main" id="{E14B7F18-CA93-4F2D-A282-473C8F3E5E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3322"/>
              <a:ext cx="67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>
                  <a:solidFill>
                    <a:schemeClr val="tx1"/>
                  </a:solidFill>
                  <a:latin typeface="Arial" panose="020B0604020202020204" pitchFamily="34" charset="0"/>
                </a:rPr>
                <a:t>test recording</a:t>
              </a:r>
              <a:endParaRPr lang="cs-CZ" alt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74438" name="Group 31">
            <a:extLst>
              <a:ext uri="{FF2B5EF4-FFF2-40B4-BE49-F238E27FC236}">
                <a16:creationId xmlns:a16="http://schemas.microsoft.com/office/drawing/2014/main" id="{B88D2933-2141-48C9-8FB4-9623D3E2F9FB}"/>
              </a:ext>
            </a:extLst>
          </p:cNvPr>
          <p:cNvGrpSpPr>
            <a:grpSpLocks/>
          </p:cNvGrpSpPr>
          <p:nvPr/>
        </p:nvGrpSpPr>
        <p:grpSpPr bwMode="auto">
          <a:xfrm>
            <a:off x="1058863" y="4360863"/>
            <a:ext cx="7026275" cy="1868487"/>
            <a:chOff x="672" y="2880"/>
            <a:chExt cx="4425" cy="1177"/>
          </a:xfrm>
        </p:grpSpPr>
        <p:sp>
          <p:nvSpPr>
            <p:cNvPr id="274441" name="Text Box 32">
              <a:extLst>
                <a:ext uri="{FF2B5EF4-FFF2-40B4-BE49-F238E27FC236}">
                  <a16:creationId xmlns:a16="http://schemas.microsoft.com/office/drawing/2014/main" id="{67456EEF-CE83-4096-86A6-C6E3BB0438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1" y="3070"/>
              <a:ext cx="977" cy="32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1400">
                  <a:solidFill>
                    <a:schemeClr val="tx1"/>
                  </a:solidFill>
                  <a:latin typeface="Arial" panose="020B0604020202020204" pitchFamily="34" charset="0"/>
                </a:rPr>
                <a:t>Speaker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1400">
                  <a:solidFill>
                    <a:schemeClr val="tx1"/>
                  </a:solidFill>
                  <a:latin typeface="Arial" panose="020B0604020202020204" pitchFamily="34" charset="0"/>
                </a:rPr>
                <a:t>Model</a:t>
              </a:r>
              <a:endParaRPr lang="cs-CZ" alt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442" name="Text Box 33">
              <a:extLst>
                <a:ext uri="{FF2B5EF4-FFF2-40B4-BE49-F238E27FC236}">
                  <a16:creationId xmlns:a16="http://schemas.microsoft.com/office/drawing/2014/main" id="{3AFE31FB-9009-41FA-B817-3E1DCEEFD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7" y="3610"/>
              <a:ext cx="985" cy="32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1400">
                  <a:solidFill>
                    <a:schemeClr val="tx1"/>
                  </a:solidFill>
                  <a:latin typeface="Arial" panose="020B0604020202020204" pitchFamily="34" charset="0"/>
                </a:rPr>
                <a:t>Different Speakr Model</a:t>
              </a:r>
              <a:endParaRPr lang="cs-CZ" alt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443" name="Text Box 34">
              <a:extLst>
                <a:ext uri="{FF2B5EF4-FFF2-40B4-BE49-F238E27FC236}">
                  <a16:creationId xmlns:a16="http://schemas.microsoft.com/office/drawing/2014/main" id="{21518748-7C13-47CE-B2F8-E3B57FF38D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1" y="3613"/>
              <a:ext cx="962" cy="32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1400">
                  <a:solidFill>
                    <a:schemeClr val="tx1"/>
                  </a:solidFill>
                  <a:latin typeface="Arial" panose="020B0604020202020204" pitchFamily="34" charset="0"/>
                </a:rPr>
                <a:t>Feature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1400">
                  <a:solidFill>
                    <a:schemeClr val="tx1"/>
                  </a:solidFill>
                  <a:latin typeface="Arial" panose="020B0604020202020204" pitchFamily="34" charset="0"/>
                </a:rPr>
                <a:t>Extraction</a:t>
              </a:r>
              <a:endParaRPr lang="cs-CZ" alt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444" name="Text Box 35">
              <a:extLst>
                <a:ext uri="{FF2B5EF4-FFF2-40B4-BE49-F238E27FC236}">
                  <a16:creationId xmlns:a16="http://schemas.microsoft.com/office/drawing/2014/main" id="{C45E6159-F713-4261-B4F6-399FD4ABCD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2" y="3373"/>
              <a:ext cx="815" cy="19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2000" anchor="ctr" anchorCtr="1">
              <a:spAutoFit/>
            </a:bodyPr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1400">
                  <a:solidFill>
                    <a:schemeClr val="tx1"/>
                  </a:solidFill>
                  <a:latin typeface="Arial" panose="020B0604020202020204" pitchFamily="34" charset="0"/>
                </a:rPr>
                <a:t>Decision</a:t>
              </a:r>
            </a:p>
          </p:txBody>
        </p:sp>
        <p:sp>
          <p:nvSpPr>
            <p:cNvPr id="274445" name="Text Box 36">
              <a:extLst>
                <a:ext uri="{FF2B5EF4-FFF2-40B4-BE49-F238E27FC236}">
                  <a16:creationId xmlns:a16="http://schemas.microsoft.com/office/drawing/2014/main" id="{C1765B83-A776-4EC3-8A54-B343C04B3E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3062"/>
              <a:ext cx="962" cy="32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1400">
                  <a:solidFill>
                    <a:schemeClr val="tx1"/>
                  </a:solidFill>
                  <a:latin typeface="Arial" panose="020B0604020202020204" pitchFamily="34" charset="0"/>
                </a:rPr>
                <a:t>Feature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1400">
                  <a:solidFill>
                    <a:schemeClr val="tx1"/>
                  </a:solidFill>
                  <a:latin typeface="Arial" panose="020B0604020202020204" pitchFamily="34" charset="0"/>
                </a:rPr>
                <a:t>Extraction</a:t>
              </a:r>
              <a:endParaRPr lang="cs-CZ" alt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74446" name="Obrázek 14">
              <a:extLst>
                <a:ext uri="{FF2B5EF4-FFF2-40B4-BE49-F238E27FC236}">
                  <a16:creationId xmlns:a16="http://schemas.microsoft.com/office/drawing/2014/main" id="{B0D10AC1-381B-42B9-9C4B-A5D6BC7342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880"/>
              <a:ext cx="954" cy="6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4447" name="Text Box 38">
              <a:extLst>
                <a:ext uri="{FF2B5EF4-FFF2-40B4-BE49-F238E27FC236}">
                  <a16:creationId xmlns:a16="http://schemas.microsoft.com/office/drawing/2014/main" id="{9CD9DC23-D9EA-4F6C-9581-BCBA68A56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2" y="3022"/>
              <a:ext cx="1148" cy="33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1400">
                  <a:solidFill>
                    <a:schemeClr val="tx1"/>
                  </a:solidFill>
                  <a:latin typeface="Arial" panose="020B0604020202020204" pitchFamily="34" charset="0"/>
                </a:rPr>
                <a:t>Same Speaker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1400">
                  <a:solidFill>
                    <a:schemeClr val="tx1"/>
                  </a:solidFill>
                  <a:latin typeface="Arial" panose="020B0604020202020204" pitchFamily="34" charset="0"/>
                </a:rPr>
                <a:t>Hypothesis</a:t>
              </a:r>
              <a:endParaRPr lang="cs-CZ" alt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448" name="Text Box 39">
              <a:extLst>
                <a:ext uri="{FF2B5EF4-FFF2-40B4-BE49-F238E27FC236}">
                  <a16:creationId xmlns:a16="http://schemas.microsoft.com/office/drawing/2014/main" id="{06F9AEB8-83AB-448C-A395-CCA25F90E5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8" y="3562"/>
              <a:ext cx="1152" cy="33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1400">
                  <a:solidFill>
                    <a:schemeClr val="tx1"/>
                  </a:solidFill>
                  <a:latin typeface="Arial" panose="020B0604020202020204" pitchFamily="34" charset="0"/>
                </a:rPr>
                <a:t>Different Speakers Hypothesis</a:t>
              </a:r>
              <a:endParaRPr lang="cs-CZ" alt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449" name="Text Box 40">
              <a:extLst>
                <a:ext uri="{FF2B5EF4-FFF2-40B4-BE49-F238E27FC236}">
                  <a16:creationId xmlns:a16="http://schemas.microsoft.com/office/drawing/2014/main" id="{C3BC9EC3-25C5-48A2-B7B6-DC9266F75F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2" y="3329"/>
              <a:ext cx="815" cy="20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62000" anchor="ctr" anchorCtr="1">
              <a:spAutoFit/>
            </a:bodyPr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1400">
                  <a:solidFill>
                    <a:schemeClr val="tx1"/>
                  </a:solidFill>
                  <a:latin typeface="Arial" panose="020B0604020202020204" pitchFamily="34" charset="0"/>
                </a:rPr>
                <a:t>Decision</a:t>
              </a:r>
            </a:p>
          </p:txBody>
        </p:sp>
        <p:pic>
          <p:nvPicPr>
            <p:cNvPr id="274450" name="Obrázek 18">
              <a:extLst>
                <a:ext uri="{FF2B5EF4-FFF2-40B4-BE49-F238E27FC236}">
                  <a16:creationId xmlns:a16="http://schemas.microsoft.com/office/drawing/2014/main" id="{659C08D9-9BB4-4EC6-BA89-8A95F07D6B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" y="3432"/>
              <a:ext cx="954" cy="6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4451" name="Line 42">
              <a:extLst>
                <a:ext uri="{FF2B5EF4-FFF2-40B4-BE49-F238E27FC236}">
                  <a16:creationId xmlns:a16="http://schemas.microsoft.com/office/drawing/2014/main" id="{1484632B-1DAE-4FF9-B337-7268454964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8" y="3749"/>
              <a:ext cx="1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452" name="Line 43">
              <a:extLst>
                <a:ext uri="{FF2B5EF4-FFF2-40B4-BE49-F238E27FC236}">
                  <a16:creationId xmlns:a16="http://schemas.microsoft.com/office/drawing/2014/main" id="{D29F4BF9-4CA6-43C8-B0C8-D6C5CEAB87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3209"/>
              <a:ext cx="39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453" name="Line 44">
              <a:extLst>
                <a:ext uri="{FF2B5EF4-FFF2-40B4-BE49-F238E27FC236}">
                  <a16:creationId xmlns:a16="http://schemas.microsoft.com/office/drawing/2014/main" id="{E2C899E4-3209-41A9-9B12-AB018EC32D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3744"/>
              <a:ext cx="3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454" name="Line 45">
              <a:extLst>
                <a:ext uri="{FF2B5EF4-FFF2-40B4-BE49-F238E27FC236}">
                  <a16:creationId xmlns:a16="http://schemas.microsoft.com/office/drawing/2014/main" id="{1AA9470E-A075-4EEC-AD32-45784D7A81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0" y="316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455" name="Line 46">
              <a:extLst>
                <a:ext uri="{FF2B5EF4-FFF2-40B4-BE49-F238E27FC236}">
                  <a16:creationId xmlns:a16="http://schemas.microsoft.com/office/drawing/2014/main" id="{4FB32CFD-8305-42A0-9E51-E700E31094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7" y="3168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456" name="Line 47">
              <a:extLst>
                <a:ext uri="{FF2B5EF4-FFF2-40B4-BE49-F238E27FC236}">
                  <a16:creationId xmlns:a16="http://schemas.microsoft.com/office/drawing/2014/main" id="{618EACE6-9EE5-4F0F-AAD6-4765139C0A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0" y="3744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457" name="Line 48">
              <a:extLst>
                <a:ext uri="{FF2B5EF4-FFF2-40B4-BE49-F238E27FC236}">
                  <a16:creationId xmlns:a16="http://schemas.microsoft.com/office/drawing/2014/main" id="{36DB4671-290A-4DA7-9EA2-448296FC0F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4" y="355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458" name="Text Box 49">
              <a:extLst>
                <a:ext uri="{FF2B5EF4-FFF2-40B4-BE49-F238E27FC236}">
                  <a16:creationId xmlns:a16="http://schemas.microsoft.com/office/drawing/2014/main" id="{0EAE7FBA-9FB0-4051-927D-6B082341D1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1" y="3014"/>
              <a:ext cx="962" cy="33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1400">
                  <a:solidFill>
                    <a:schemeClr val="tx1"/>
                  </a:solidFill>
                  <a:latin typeface="Arial" panose="020B0604020202020204" pitchFamily="34" charset="0"/>
                </a:rPr>
                <a:t>Feature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1400">
                  <a:solidFill>
                    <a:schemeClr val="tx1"/>
                  </a:solidFill>
                  <a:latin typeface="Arial" panose="020B0604020202020204" pitchFamily="34" charset="0"/>
                </a:rPr>
                <a:t>Extraction</a:t>
              </a:r>
              <a:endParaRPr lang="cs-CZ" alt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459" name="Line 50">
              <a:extLst>
                <a:ext uri="{FF2B5EF4-FFF2-40B4-BE49-F238E27FC236}">
                  <a16:creationId xmlns:a16="http://schemas.microsoft.com/office/drawing/2014/main" id="{E2422927-A5B0-4B11-BC1B-CAD1600B07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5" y="3200"/>
              <a:ext cx="1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460" name="Text Box 51">
              <a:extLst>
                <a:ext uri="{FF2B5EF4-FFF2-40B4-BE49-F238E27FC236}">
                  <a16:creationId xmlns:a16="http://schemas.microsoft.com/office/drawing/2014/main" id="{DD510D02-FEA7-4DDF-ADD0-A11E8B16BE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3264"/>
              <a:ext cx="9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>
                  <a:solidFill>
                    <a:schemeClr val="tx1"/>
                  </a:solidFill>
                  <a:latin typeface="Arial" panose="020B0604020202020204" pitchFamily="34" charset="0"/>
                </a:rPr>
                <a:t>recording 1</a:t>
              </a:r>
              <a:endParaRPr lang="cs-CZ" alt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461" name="Text Box 52">
              <a:extLst>
                <a:ext uri="{FF2B5EF4-FFF2-40B4-BE49-F238E27FC236}">
                  <a16:creationId xmlns:a16="http://schemas.microsoft.com/office/drawing/2014/main" id="{D0441CE9-F048-4A51-AA5A-BDD99D441C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3865"/>
              <a:ext cx="8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>
                  <a:solidFill>
                    <a:schemeClr val="tx1"/>
                  </a:solidFill>
                  <a:latin typeface="Arial" panose="020B0604020202020204" pitchFamily="34" charset="0"/>
                </a:rPr>
                <a:t>recording 2</a:t>
              </a:r>
              <a:endParaRPr lang="cs-CZ" alt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462" name="Line 53">
              <a:extLst>
                <a:ext uri="{FF2B5EF4-FFF2-40B4-BE49-F238E27FC236}">
                  <a16:creationId xmlns:a16="http://schemas.microsoft.com/office/drawing/2014/main" id="{0B71C791-3035-4D9E-A737-44DA9BB8D5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5" y="3214"/>
              <a:ext cx="323" cy="38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463" name="Line 54">
              <a:extLst>
                <a:ext uri="{FF2B5EF4-FFF2-40B4-BE49-F238E27FC236}">
                  <a16:creationId xmlns:a16="http://schemas.microsoft.com/office/drawing/2014/main" id="{54604A2E-3FDC-45DB-8CCE-EA7516D1F5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2" y="3312"/>
              <a:ext cx="336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464" name="Text Box 55">
              <a:extLst>
                <a:ext uri="{FF2B5EF4-FFF2-40B4-BE49-F238E27FC236}">
                  <a16:creationId xmlns:a16="http://schemas.microsoft.com/office/drawing/2014/main" id="{260D2E12-218F-4CD6-97B3-18F399DC2E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3565"/>
              <a:ext cx="962" cy="33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1400">
                  <a:solidFill>
                    <a:schemeClr val="tx1"/>
                  </a:solidFill>
                  <a:latin typeface="Arial" panose="020B0604020202020204" pitchFamily="34" charset="0"/>
                </a:rPr>
                <a:t>Feature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1400">
                  <a:solidFill>
                    <a:schemeClr val="tx1"/>
                  </a:solidFill>
                  <a:latin typeface="Arial" panose="020B0604020202020204" pitchFamily="34" charset="0"/>
                </a:rPr>
                <a:t>Extraction</a:t>
              </a:r>
              <a:endParaRPr lang="cs-CZ" alt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74439" name="Rectangle 56">
            <a:extLst>
              <a:ext uri="{FF2B5EF4-FFF2-40B4-BE49-F238E27FC236}">
                <a16:creationId xmlns:a16="http://schemas.microsoft.com/office/drawing/2014/main" id="{2F1E1C45-A749-4F1D-978D-9F2B22C44605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50825" y="609600"/>
            <a:ext cx="86407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1">
              <a:lnSpc>
                <a:spcPct val="80000"/>
              </a:lnSpc>
              <a:buFont typeface="Arial" panose="020B0604020202020204" pitchFamily="34" charset="0"/>
              <a:buChar char="–"/>
            </a:pPr>
            <a:r>
              <a:rPr lang="en-US" altLang="en-US" sz="2000"/>
              <a:t>Given a example recording of a speakers, detect recordings of the same speaker.</a:t>
            </a:r>
            <a:endParaRPr lang="cs-CZ" altLang="en-US" sz="2000"/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–"/>
            </a:pPr>
            <a:endParaRPr lang="en-US" altLang="en-US"/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–"/>
            </a:pPr>
            <a:endParaRPr lang="en-US" altLang="en-US"/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–"/>
            </a:pPr>
            <a:endParaRPr lang="en-US" altLang="en-US"/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–"/>
            </a:pPr>
            <a:endParaRPr lang="en-US" altLang="en-US"/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–"/>
            </a:pPr>
            <a:endParaRPr lang="en-US" altLang="en-US"/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–"/>
            </a:pPr>
            <a:endParaRPr lang="en-US" altLang="en-US"/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–"/>
            </a:pPr>
            <a:endParaRPr lang="en-US" altLang="en-US"/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–"/>
            </a:pPr>
            <a:r>
              <a:rPr lang="en-US" altLang="en-US" sz="2000"/>
              <a:t>Given a pair of recordings (trial), decide whether these are recordings of the same speaker or two different speakers.</a:t>
            </a:r>
          </a:p>
        </p:txBody>
      </p:sp>
      <p:sp>
        <p:nvSpPr>
          <p:cNvPr id="274440" name="Rectangle 5">
            <a:extLst>
              <a:ext uri="{FF2B5EF4-FFF2-40B4-BE49-F238E27FC236}">
                <a16:creationId xmlns:a16="http://schemas.microsoft.com/office/drawing/2014/main" id="{5B918B24-6C15-4AA7-9AE0-264998C36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590550"/>
            <a:ext cx="8382000" cy="3124200"/>
          </a:xfrm>
          <a:prstGeom prst="rect">
            <a:avLst/>
          </a:prstGeom>
          <a:solidFill>
            <a:schemeClr val="bg2">
              <a:alpha val="6509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cs-CZ" altLang="en-US" sz="2400">
              <a:solidFill>
                <a:srgbClr val="CFD4C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>
            <a:extLst>
              <a:ext uri="{FF2B5EF4-FFF2-40B4-BE49-F238E27FC236}">
                <a16:creationId xmlns:a16="http://schemas.microsoft.com/office/drawing/2014/main" id="{C61F9DA3-C91B-4F59-B131-B85F99FCD7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iVectors – low-dimensional </a:t>
            </a:r>
            <a:r>
              <a:rPr lang="en-US" altLang="en-US" sz="2800"/>
              <a:t>recording</a:t>
            </a:r>
            <a:r>
              <a:rPr lang="en-US" altLang="en-US"/>
              <a:t> representation</a:t>
            </a:r>
            <a:endParaRPr lang="cs-CZ" altLang="en-US"/>
          </a:p>
        </p:txBody>
      </p:sp>
      <p:sp>
        <p:nvSpPr>
          <p:cNvPr id="420867" name="Rectangle 3">
            <a:extLst>
              <a:ext uri="{FF2B5EF4-FFF2-40B4-BE49-F238E27FC236}">
                <a16:creationId xmlns:a16="http://schemas.microsoft.com/office/drawing/2014/main" id="{916AC217-F6FE-480C-9877-6E35FAC1E6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98575"/>
            <a:ext cx="8610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cs-CZ" sz="2000" dirty="0" err="1">
                <a:solidFill>
                  <a:schemeClr val="tx1"/>
                </a:solidFill>
              </a:rPr>
              <a:t>The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main</a:t>
            </a:r>
            <a:r>
              <a:rPr lang="cs-CZ" sz="2000" dirty="0">
                <a:solidFill>
                  <a:schemeClr val="tx1"/>
                </a:solidFill>
              </a:rPr>
              <a:t> idea </a:t>
            </a:r>
            <a:r>
              <a:rPr lang="cs-CZ" sz="2000" dirty="0" err="1">
                <a:solidFill>
                  <a:schemeClr val="tx1"/>
                </a:solidFill>
              </a:rPr>
              <a:t>is</a:t>
            </a:r>
            <a:r>
              <a:rPr lang="cs-CZ" sz="2000" dirty="0">
                <a:solidFill>
                  <a:schemeClr val="tx1"/>
                </a:solidFill>
              </a:rPr>
              <a:t> to </a:t>
            </a:r>
            <a:r>
              <a:rPr lang="cs-CZ" sz="2000" dirty="0" err="1">
                <a:solidFill>
                  <a:schemeClr val="tx1"/>
                </a:solidFill>
              </a:rPr>
              <a:t>transform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large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utterance-specific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GMM </a:t>
            </a:r>
            <a:r>
              <a:rPr lang="cs-CZ" sz="2000" dirty="0" err="1">
                <a:solidFill>
                  <a:schemeClr val="tx1"/>
                </a:solidFill>
              </a:rPr>
              <a:t>supervector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into</a:t>
            </a:r>
            <a:r>
              <a:rPr lang="cs-CZ" sz="2000" dirty="0">
                <a:solidFill>
                  <a:schemeClr val="tx1"/>
                </a:solidFill>
              </a:rPr>
              <a:t> a </a:t>
            </a:r>
            <a:r>
              <a:rPr lang="cs-CZ" sz="2000" dirty="0" err="1">
                <a:solidFill>
                  <a:schemeClr val="tx1"/>
                </a:solidFill>
              </a:rPr>
              <a:t>small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subspace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while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retaining</a:t>
            </a:r>
            <a:r>
              <a:rPr lang="cs-CZ" sz="2000" dirty="0">
                <a:solidFill>
                  <a:schemeClr val="tx1"/>
                </a:solidFill>
              </a:rPr>
              <a:t> most </a:t>
            </a:r>
            <a:r>
              <a:rPr lang="cs-CZ" sz="2000" dirty="0" err="1">
                <a:solidFill>
                  <a:schemeClr val="tx1"/>
                </a:solidFill>
              </a:rPr>
              <a:t>of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the</a:t>
            </a:r>
            <a:r>
              <a:rPr lang="cs-CZ" sz="2000" dirty="0">
                <a:solidFill>
                  <a:schemeClr val="tx1"/>
                </a:solidFill>
              </a:rPr>
              <a:t> variability</a:t>
            </a:r>
            <a:endParaRPr lang="en-US" sz="2000" dirty="0">
              <a:sym typeface="Wingdings" pitchFamily="2" charset="2"/>
            </a:endParaRPr>
          </a:p>
          <a:p>
            <a:pPr eaLnBrk="1" hangingPunct="1">
              <a:defRPr/>
            </a:pPr>
            <a:r>
              <a:rPr lang="en-US" sz="2000" dirty="0" err="1">
                <a:solidFill>
                  <a:schemeClr val="tx1"/>
                </a:solidFill>
                <a:sym typeface="Wingdings" pitchFamily="2" charset="2"/>
              </a:rPr>
              <a:t>iVector</a:t>
            </a: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 extractor is model similar to JFA </a:t>
            </a:r>
          </a:p>
          <a:p>
            <a:pPr lvl="1" eaLnBrk="1" hangingPunct="1">
              <a:defRPr/>
            </a:pPr>
            <a:r>
              <a:rPr lang="en-US" sz="1800" dirty="0">
                <a:sym typeface="Wingdings" pitchFamily="2" charset="2"/>
              </a:rPr>
              <a:t>with single subspace </a:t>
            </a:r>
            <a:r>
              <a:rPr lang="en-US" sz="2200" b="1" dirty="0">
                <a:latin typeface="Times New Roman" pitchFamily="18" charset="0"/>
                <a:sym typeface="Wingdings" pitchFamily="2" charset="2"/>
              </a:rPr>
              <a:t>T</a:t>
            </a:r>
            <a:r>
              <a:rPr lang="en-US" sz="1800" dirty="0">
                <a:sym typeface="Wingdings" pitchFamily="2" charset="2"/>
              </a:rPr>
              <a:t>  easier to train</a:t>
            </a:r>
          </a:p>
          <a:p>
            <a:pPr lvl="1" eaLnBrk="1" hangingPunct="1">
              <a:defRPr/>
            </a:pPr>
            <a:r>
              <a:rPr lang="en-US" sz="1800" dirty="0">
                <a:sym typeface="Wingdings" pitchFamily="2" charset="2"/>
              </a:rPr>
              <a:t>no need for speaker labels  the subspace can be trained on large amount of unlabeled recordings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low-dimensional (typically 200-600 dimensions)</a:t>
            </a:r>
          </a:p>
          <a:p>
            <a:pPr eaLnBrk="1" hangingPunct="1">
              <a:defRPr/>
            </a:pPr>
            <a:r>
              <a:rPr lang="en-US" sz="2000" dirty="0" err="1">
                <a:solidFill>
                  <a:schemeClr val="tx1"/>
                </a:solidFill>
                <a:sym typeface="Wingdings" pitchFamily="2" charset="2"/>
              </a:rPr>
              <a:t>i</a:t>
            </a: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-vector is information rich</a:t>
            </a:r>
          </a:p>
          <a:p>
            <a:pPr lvl="1" eaLnBrk="1" hangingPunct="1">
              <a:defRPr/>
            </a:pPr>
            <a:r>
              <a:rPr lang="en-US" sz="1800" dirty="0">
                <a:sym typeface="Wingdings" pitchFamily="2" charset="2"/>
              </a:rPr>
              <a:t>contains information about speaker, language, emotion, … and also channel </a:t>
            </a:r>
            <a:r>
              <a:rPr lang="en-US" sz="1800" b="1" dirty="0">
                <a:sym typeface="Wingdings" pitchFamily="2" charset="2"/>
              </a:rPr>
              <a:t> needs to be considered by the following classifier</a:t>
            </a:r>
            <a:r>
              <a:rPr lang="en-US" sz="1800" dirty="0">
                <a:sym typeface="Wingdings" pitchFamily="2" charset="2"/>
              </a:rPr>
              <a:t>.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We assume standard normal prior </a:t>
            </a:r>
            <a:r>
              <a:rPr lang="en-US" sz="2000" dirty="0">
                <a:sym typeface="Wingdings" pitchFamily="2" charset="2"/>
              </a:rPr>
              <a:t>for factors </a:t>
            </a:r>
            <a:r>
              <a:rPr lang="en-US" sz="2400" b="1" dirty="0" err="1">
                <a:latin typeface="Times New Roman" pitchFamily="18" charset="0"/>
                <a:sym typeface="Wingdings" pitchFamily="2" charset="2"/>
              </a:rPr>
              <a:t>i</a:t>
            </a:r>
            <a:r>
              <a:rPr lang="en-US" sz="2000" dirty="0">
                <a:sym typeface="Wingdings" pitchFamily="2" charset="2"/>
              </a:rPr>
              <a:t>.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schemeClr val="accent6"/>
                </a:solidFill>
                <a:sym typeface="Wingdings" pitchFamily="2" charset="2"/>
              </a:rPr>
              <a:t>Estimate </a:t>
            </a:r>
            <a:r>
              <a:rPr lang="cs-CZ" sz="2000" b="1" dirty="0" err="1">
                <a:solidFill>
                  <a:schemeClr val="accent6"/>
                </a:solidFill>
                <a:sym typeface="Wingdings" pitchFamily="2" charset="2"/>
              </a:rPr>
              <a:t>the</a:t>
            </a:r>
            <a:r>
              <a:rPr lang="cs-CZ" sz="2000" b="1" dirty="0">
                <a:solidFill>
                  <a:schemeClr val="accent6"/>
                </a:solidFill>
                <a:sym typeface="Wingdings" pitchFamily="2" charset="2"/>
              </a:rPr>
              <a:t> i-</a:t>
            </a:r>
            <a:r>
              <a:rPr lang="cs-CZ" sz="2000" b="1" dirty="0" err="1">
                <a:solidFill>
                  <a:schemeClr val="accent6"/>
                </a:solidFill>
                <a:sym typeface="Wingdings" pitchFamily="2" charset="2"/>
              </a:rPr>
              <a:t>vector</a:t>
            </a:r>
            <a:r>
              <a:rPr lang="cs-CZ" sz="2000" b="1" dirty="0">
                <a:solidFill>
                  <a:schemeClr val="accent6"/>
                </a:solidFill>
                <a:sym typeface="Wingdings" pitchFamily="2" charset="2"/>
              </a:rPr>
              <a:t> -- MAP point </a:t>
            </a:r>
            <a:r>
              <a:rPr lang="cs-CZ" sz="2000" b="1" dirty="0" err="1">
                <a:solidFill>
                  <a:schemeClr val="accent6"/>
                </a:solidFill>
                <a:sym typeface="Wingdings" pitchFamily="2" charset="2"/>
              </a:rPr>
              <a:t>estimate</a:t>
            </a:r>
            <a:r>
              <a:rPr lang="cs-CZ" sz="2000" b="1" dirty="0">
                <a:solidFill>
                  <a:schemeClr val="accent6"/>
                </a:solidFill>
                <a:sym typeface="Wingdings" pitchFamily="2" charset="2"/>
              </a:rPr>
              <a:t> </a:t>
            </a:r>
            <a:r>
              <a:rPr lang="cs-CZ" sz="2000" b="1" dirty="0" err="1">
                <a:solidFill>
                  <a:schemeClr val="accent6"/>
                </a:solidFill>
                <a:sym typeface="Wingdings" pitchFamily="2" charset="2"/>
              </a:rPr>
              <a:t>of</a:t>
            </a:r>
            <a:r>
              <a:rPr lang="cs-CZ" sz="2000" b="1" dirty="0">
                <a:solidFill>
                  <a:schemeClr val="accent6"/>
                </a:solidFill>
                <a:sym typeface="Wingdings" pitchFamily="2" charset="2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sym typeface="Wingdings" pitchFamily="2" charset="2"/>
              </a:rPr>
              <a:t>i</a:t>
            </a:r>
            <a:r>
              <a:rPr lang="cs-CZ" sz="2000" b="1" dirty="0">
                <a:solidFill>
                  <a:schemeClr val="accent6"/>
                </a:solidFill>
                <a:sym typeface="Wingdings" pitchFamily="2" charset="2"/>
              </a:rPr>
              <a:t>, </a:t>
            </a:r>
            <a:r>
              <a:rPr lang="en-US" sz="2000" b="1" dirty="0">
                <a:solidFill>
                  <a:schemeClr val="accent6"/>
                </a:solidFill>
                <a:sym typeface="Wingdings" pitchFamily="2" charset="2"/>
              </a:rPr>
              <a:t> for every recording</a:t>
            </a:r>
            <a:endParaRPr lang="en-US" sz="2000" b="1" dirty="0">
              <a:sym typeface="Wingdings" pitchFamily="2" charset="2"/>
            </a:endParaRPr>
          </a:p>
          <a:p>
            <a:pPr eaLnBrk="1" hangingPunct="1">
              <a:buFontTx/>
              <a:buNone/>
              <a:defRPr/>
            </a:pPr>
            <a:endParaRPr lang="en-US" sz="2000" dirty="0">
              <a:sym typeface="Wingdings" pitchFamily="2" charset="2"/>
            </a:endParaRPr>
          </a:p>
          <a:p>
            <a:pPr eaLnBrk="1" hangingPunct="1">
              <a:defRPr/>
            </a:pPr>
            <a:endParaRPr lang="en-US" sz="2000" dirty="0">
              <a:sym typeface="Wingdings" pitchFamily="2" charset="2"/>
            </a:endParaRPr>
          </a:p>
        </p:txBody>
      </p:sp>
      <p:sp>
        <p:nvSpPr>
          <p:cNvPr id="275460" name="Rectangle 25">
            <a:extLst>
              <a:ext uri="{FF2B5EF4-FFF2-40B4-BE49-F238E27FC236}">
                <a16:creationId xmlns:a16="http://schemas.microsoft.com/office/drawing/2014/main" id="{26984674-2871-4721-8174-18408ED19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883275"/>
            <a:ext cx="8458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b="0" i="1"/>
              <a:t>Dehak, N., </a:t>
            </a:r>
            <a:r>
              <a:rPr lang="en-US" altLang="en-US" sz="1400" b="0" i="1"/>
              <a:t>et al.</a:t>
            </a:r>
            <a:r>
              <a:rPr lang="cs-CZ" altLang="en-US" sz="1400" b="0" i="1"/>
              <a:t>, Support Vector Machines versus Fast Scoring in the Low-Dimensional Total Variability Space for Speaker Verification</a:t>
            </a:r>
            <a:r>
              <a:rPr lang="en-US" altLang="en-US" sz="1400" b="0" i="1"/>
              <a:t>,</a:t>
            </a:r>
            <a:r>
              <a:rPr lang="cs-CZ" altLang="en-US" sz="1400" b="0" i="1"/>
              <a:t> In Proc  Interspeech 2009, Brighton, UK, September 2009</a:t>
            </a:r>
          </a:p>
        </p:txBody>
      </p:sp>
      <p:pic>
        <p:nvPicPr>
          <p:cNvPr id="275461" name="Picture 79">
            <a:extLst>
              <a:ext uri="{FF2B5EF4-FFF2-40B4-BE49-F238E27FC236}">
                <a16:creationId xmlns:a16="http://schemas.microsoft.com/office/drawing/2014/main" id="{3E3ABF69-598C-46E9-AF80-2FE190ED6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765175"/>
            <a:ext cx="2428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0FCF437-59C7-4684-B121-466149D35C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buNone/>
              <a:defRPr/>
            </a:pPr>
            <a:r>
              <a:rPr lang="en-US" dirty="0"/>
              <a:t>Speaker Recognition	</a:t>
            </a:r>
          </a:p>
        </p:txBody>
      </p:sp>
      <p:sp>
        <p:nvSpPr>
          <p:cNvPr id="275463" name="Slide Number Placeholder 4">
            <a:extLst>
              <a:ext uri="{FF2B5EF4-FFF2-40B4-BE49-F238E27FC236}">
                <a16:creationId xmlns:a16="http://schemas.microsoft.com/office/drawing/2014/main" id="{90DA06EE-D4CD-4289-B401-045F6157A94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1C2B461D-84A1-4F03-830F-1D771EB5482A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42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>
            <a:extLst>
              <a:ext uri="{FF2B5EF4-FFF2-40B4-BE49-F238E27FC236}">
                <a16:creationId xmlns:a16="http://schemas.microsoft.com/office/drawing/2014/main" id="{ED9290C2-AE32-43B7-A10B-D469E9D2CDE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Probabilistic Linear Discriminant Analysis (PLDA)</a:t>
            </a:r>
            <a:endParaRPr lang="cs-CZ" altLang="en-US"/>
          </a:p>
        </p:txBody>
      </p:sp>
      <p:sp>
        <p:nvSpPr>
          <p:cNvPr id="276483" name="Rectangle 3">
            <a:extLst>
              <a:ext uri="{FF2B5EF4-FFF2-40B4-BE49-F238E27FC236}">
                <a16:creationId xmlns:a16="http://schemas.microsoft.com/office/drawing/2014/main" id="{D0A1FEE7-E292-4BF8-B80D-BBFA868062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812213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>
                <a:solidFill>
                  <a:schemeClr val="tx1"/>
                </a:solidFill>
              </a:rPr>
              <a:t>What would be now the appropriate probabilistic model for verification?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i-vector still contains channel information </a:t>
            </a:r>
            <a:r>
              <a:rPr lang="en-US" altLang="en-US" sz="2000">
                <a:sym typeface="Wingdings" panose="05000000000000000000" pitchFamily="2" charset="2"/>
              </a:rPr>
              <a:t> our model should consider both speaker and channel variability, just like in JFA.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chemeClr val="tx1"/>
                </a:solidFill>
              </a:rPr>
              <a:t>Natural choice is </a:t>
            </a:r>
            <a:r>
              <a:rPr lang="en-US" altLang="en-US" sz="2400">
                <a:solidFill>
                  <a:schemeClr val="accent2"/>
                </a:solidFill>
              </a:rPr>
              <a:t>simplified JFA model with only single Gaussian</a:t>
            </a:r>
            <a:r>
              <a:rPr lang="en-US" altLang="en-US" sz="2400">
                <a:solidFill>
                  <a:schemeClr val="tx1"/>
                </a:solidFill>
              </a:rPr>
              <a:t>. Such model is known as </a:t>
            </a:r>
            <a:r>
              <a:rPr lang="en-US" altLang="en-US" sz="2400">
                <a:solidFill>
                  <a:schemeClr val="accent2"/>
                </a:solidFill>
              </a:rPr>
              <a:t>PLDA </a:t>
            </a:r>
            <a:r>
              <a:rPr lang="en-US" altLang="en-US" sz="2400">
                <a:solidFill>
                  <a:schemeClr val="tx1"/>
                </a:solidFill>
              </a:rPr>
              <a:t>and is described by familiar equation: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chemeClr val="tx1"/>
                </a:solidFill>
              </a:rPr>
              <a:t>However, this equation now describes directly the variability of observed data – i-vectors (not variability of mean supervectors like in JFA).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chemeClr val="tx1"/>
                </a:solidFill>
              </a:rPr>
              <a:t>Parameters </a:t>
            </a:r>
            <a:r>
              <a:rPr lang="el-GR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μ</a:t>
            </a:r>
            <a:r>
              <a:rPr lang="en-US" altLang="en-US" sz="2400">
                <a:solidFill>
                  <a:schemeClr val="tx1"/>
                </a:solidFill>
              </a:rPr>
              <a:t>, </a:t>
            </a: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2400">
                <a:solidFill>
                  <a:schemeClr val="tx1"/>
                </a:solidFill>
              </a:rPr>
              <a:t>, </a:t>
            </a: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U</a:t>
            </a:r>
            <a:r>
              <a:rPr lang="en-US" altLang="en-US" sz="2400">
                <a:solidFill>
                  <a:schemeClr val="tx1"/>
                </a:solidFill>
              </a:rPr>
              <a:t> and diagonal covariance matrix of residual noise vector </a:t>
            </a:r>
            <a:r>
              <a:rPr lang="en-US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en-US" altLang="en-US" sz="2400">
                <a:solidFill>
                  <a:schemeClr val="tx1"/>
                </a:solidFill>
              </a:rPr>
              <a:t> can be estimated using EM algorithm.</a:t>
            </a:r>
          </a:p>
        </p:txBody>
      </p:sp>
      <p:pic>
        <p:nvPicPr>
          <p:cNvPr id="276484" name="Picture 232">
            <a:extLst>
              <a:ext uri="{FF2B5EF4-FFF2-40B4-BE49-F238E27FC236}">
                <a16:creationId xmlns:a16="http://schemas.microsoft.com/office/drawing/2014/main" id="{BE3DC8B0-48AA-41B9-814C-FE9F7D285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3124200"/>
            <a:ext cx="340518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65C4690-E328-423A-8F1F-040509E482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buNone/>
              <a:defRPr/>
            </a:pPr>
            <a:r>
              <a:rPr lang="en-US" dirty="0"/>
              <a:t>Speaker Recognition</a:t>
            </a:r>
          </a:p>
        </p:txBody>
      </p:sp>
      <p:sp>
        <p:nvSpPr>
          <p:cNvPr id="276486" name="Slide Number Placeholder 4">
            <a:extLst>
              <a:ext uri="{FF2B5EF4-FFF2-40B4-BE49-F238E27FC236}">
                <a16:creationId xmlns:a16="http://schemas.microsoft.com/office/drawing/2014/main" id="{606983FA-1C38-4508-BCE8-34CDF5AAAE0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9FFAC2CE-3F63-405E-84F9-F904B578F61E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43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0" name="Picture 8" descr="Screenshot-6.png">
            <a:extLst>
              <a:ext uri="{FF2B5EF4-FFF2-40B4-BE49-F238E27FC236}">
                <a16:creationId xmlns:a16="http://schemas.microsoft.com/office/drawing/2014/main" id="{68D47D2B-E862-4358-99D6-B7CF28AB0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76638"/>
            <a:ext cx="541020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531" name="Rectangle 2">
            <a:extLst>
              <a:ext uri="{FF2B5EF4-FFF2-40B4-BE49-F238E27FC236}">
                <a16:creationId xmlns:a16="http://schemas.microsoft.com/office/drawing/2014/main" id="{EB5733C6-8958-4424-9524-D61C7F566B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PLDA continued</a:t>
            </a:r>
            <a:endParaRPr lang="cs-CZ" altLang="en-US"/>
          </a:p>
        </p:txBody>
      </p:sp>
      <p:sp>
        <p:nvSpPr>
          <p:cNvPr id="278532" name="Rectangle 3">
            <a:extLst>
              <a:ext uri="{FF2B5EF4-FFF2-40B4-BE49-F238E27FC236}">
                <a16:creationId xmlns:a16="http://schemas.microsoft.com/office/drawing/2014/main" id="{23826776-2E09-4C46-AF76-FAA37A3788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228600" y="765175"/>
            <a:ext cx="8763000" cy="3578225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altLang="en-US" sz="2000">
                <a:sym typeface="Wingdings" panose="05000000000000000000" pitchFamily="2" charset="2"/>
              </a:rPr>
              <a:t>PLDA has nice interpretation in face verification where it was introduced by Simon J.D. Prince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>
                <a:sym typeface="Wingdings" panose="05000000000000000000" pitchFamily="2" charset="2"/>
              </a:rPr>
              <a:t>Each face image </a:t>
            </a:r>
            <a:r>
              <a:rPr lang="en-US" altLang="en-US" b="1">
                <a:latin typeface="Times New Roman" panose="02020603050405020304" pitchFamily="18" charset="0"/>
                <a:sym typeface="Wingdings" panose="05000000000000000000" pitchFamily="2" charset="2"/>
              </a:rPr>
              <a:t>i </a:t>
            </a:r>
            <a:r>
              <a:rPr lang="en-US" altLang="en-US" sz="2000">
                <a:sym typeface="Wingdings" panose="05000000000000000000" pitchFamily="2" charset="2"/>
              </a:rPr>
              <a:t>can be constructed by adding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800">
                <a:sym typeface="Wingdings" panose="05000000000000000000" pitchFamily="2" charset="2"/>
              </a:rPr>
              <a:t>(A) mean face </a:t>
            </a:r>
            <a:r>
              <a:rPr lang="el-GR" altLang="en-US" sz="2000" b="1">
                <a:latin typeface="Times New Roman" panose="02020603050405020304" pitchFamily="18" charset="0"/>
              </a:rPr>
              <a:t>μ</a:t>
            </a:r>
            <a:endParaRPr lang="en-US" altLang="en-US" sz="2000" b="1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altLang="en-US" sz="1800">
                <a:sym typeface="Wingdings" panose="05000000000000000000" pitchFamily="2" charset="2"/>
              </a:rPr>
              <a:t>(B) linear combination of basis </a:t>
            </a:r>
            <a:r>
              <a:rPr lang="en-US" altLang="en-US" sz="1800" b="1">
                <a:latin typeface="Times New Roman" panose="02020603050405020304" pitchFamily="18" charset="0"/>
                <a:sym typeface="Wingdings" panose="05000000000000000000" pitchFamily="2" charset="2"/>
              </a:rPr>
              <a:t>V</a:t>
            </a:r>
            <a:r>
              <a:rPr lang="en-US" altLang="en-US" sz="1800" b="1">
                <a:sym typeface="Wingdings" panose="05000000000000000000" pitchFamily="2" charset="2"/>
              </a:rPr>
              <a:t> </a:t>
            </a:r>
            <a:r>
              <a:rPr lang="en-US" altLang="en-US" sz="1800">
                <a:sym typeface="Wingdings" panose="05000000000000000000" pitchFamily="2" charset="2"/>
              </a:rPr>
              <a:t>corresponding to between-individual variability (moving from </a:t>
            </a:r>
            <a:r>
              <a:rPr lang="el-GR" altLang="en-US" sz="2000" b="1">
                <a:latin typeface="Times New Roman" panose="02020603050405020304" pitchFamily="18" charset="0"/>
              </a:rPr>
              <a:t>μ</a:t>
            </a:r>
            <a:r>
              <a:rPr lang="en-US" altLang="en-US" sz="2000" b="1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800">
                <a:sym typeface="Wingdings" panose="05000000000000000000" pitchFamily="2" charset="2"/>
              </a:rPr>
              <a:t>in these directions gives us images that look like different people)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800">
                <a:sym typeface="Wingdings" panose="05000000000000000000" pitchFamily="2" charset="2"/>
              </a:rPr>
              <a:t>(D) linear combination of basis </a:t>
            </a:r>
            <a:r>
              <a:rPr lang="en-US" altLang="en-US" sz="1800" b="1">
                <a:latin typeface="Times New Roman" panose="02020603050405020304" pitchFamily="18" charset="0"/>
                <a:sym typeface="Wingdings" panose="05000000000000000000" pitchFamily="2" charset="2"/>
              </a:rPr>
              <a:t>U</a:t>
            </a:r>
            <a:r>
              <a:rPr lang="en-US" altLang="en-US" sz="1800" b="1">
                <a:sym typeface="Wingdings" panose="05000000000000000000" pitchFamily="2" charset="2"/>
              </a:rPr>
              <a:t> </a:t>
            </a:r>
            <a:r>
              <a:rPr lang="en-US" altLang="en-US" sz="1800">
                <a:sym typeface="Wingdings" panose="05000000000000000000" pitchFamily="2" charset="2"/>
              </a:rPr>
              <a:t>corresponding to within-individual variability (moving from </a:t>
            </a:r>
            <a:r>
              <a:rPr lang="el-GR" altLang="en-US" sz="2000" b="1">
                <a:latin typeface="Times New Roman" panose="02020603050405020304" pitchFamily="18" charset="0"/>
              </a:rPr>
              <a:t>μ</a:t>
            </a:r>
            <a:r>
              <a:rPr lang="en-US" altLang="en-US" sz="2000" b="1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800">
                <a:sym typeface="Wingdings" panose="05000000000000000000" pitchFamily="2" charset="2"/>
              </a:rPr>
              <a:t>in these directions gives us images that look like the same person under different condition – e.g. lighting)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800">
                <a:sym typeface="Wingdings" panose="05000000000000000000" pitchFamily="2" charset="2"/>
              </a:rPr>
              <a:t>(C) residual noise vector </a:t>
            </a:r>
            <a:r>
              <a:rPr lang="ru-RU" altLang="en-US" sz="2000" b="1">
                <a:latin typeface="Times New Roman" panose="02020603050405020304" pitchFamily="18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є</a:t>
            </a:r>
            <a:endParaRPr lang="en-US" altLang="en-US" sz="1800" b="1">
              <a:sym typeface="Wingdings" panose="05000000000000000000" pitchFamily="2" charset="2"/>
            </a:endParaRP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en-US" altLang="en-US" sz="2000" b="1"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endParaRPr lang="cs-CZ" altLang="en-US" sz="2000">
              <a:sym typeface="Wingdings" panose="05000000000000000000" pitchFamily="2" charset="2"/>
            </a:endParaRPr>
          </a:p>
        </p:txBody>
      </p:sp>
      <p:sp>
        <p:nvSpPr>
          <p:cNvPr id="278533" name="Text Box 216">
            <a:extLst>
              <a:ext uri="{FF2B5EF4-FFF2-40B4-BE49-F238E27FC236}">
                <a16:creationId xmlns:a16="http://schemas.microsoft.com/office/drawing/2014/main" id="{3ADF3CBF-5D9F-44B8-A1EF-FB6C8551A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215063"/>
            <a:ext cx="8915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00" b="0" i="1" dirty="0"/>
              <a:t>Picture taken from: </a:t>
            </a:r>
            <a:r>
              <a:rPr lang="cs-CZ" altLang="en-US" sz="1100" b="0" i="1" dirty="0"/>
              <a:t>S.J.D. Prince and J.H. </a:t>
            </a:r>
            <a:r>
              <a:rPr lang="cs-CZ" altLang="en-US" sz="1100" b="0" i="1" dirty="0" err="1"/>
              <a:t>Elder</a:t>
            </a:r>
            <a:r>
              <a:rPr lang="cs-CZ" altLang="en-US" sz="1100" b="0" i="1" dirty="0"/>
              <a:t>, “</a:t>
            </a:r>
            <a:r>
              <a:rPr lang="cs-CZ" altLang="en-US" sz="1100" b="0" i="1" dirty="0" err="1"/>
              <a:t>Probabilistic</a:t>
            </a:r>
            <a:r>
              <a:rPr lang="cs-CZ" altLang="en-US" sz="1100" b="0" i="1" dirty="0"/>
              <a:t> </a:t>
            </a:r>
            <a:r>
              <a:rPr lang="cs-CZ" altLang="en-US" sz="1100" b="0" i="1" dirty="0" err="1"/>
              <a:t>linear</a:t>
            </a:r>
            <a:r>
              <a:rPr lang="cs-CZ" altLang="en-US" sz="1100" b="0" i="1" dirty="0"/>
              <a:t> </a:t>
            </a:r>
            <a:r>
              <a:rPr lang="cs-CZ" altLang="en-US" sz="1100" b="0" i="1" dirty="0" err="1"/>
              <a:t>discriminant</a:t>
            </a:r>
            <a:r>
              <a:rPr lang="cs-CZ" altLang="en-US" sz="1100" b="0" i="1" dirty="0"/>
              <a:t> </a:t>
            </a:r>
            <a:r>
              <a:rPr lang="cs-CZ" altLang="en-US" sz="1100" b="0" i="1" dirty="0" err="1"/>
              <a:t>analysis</a:t>
            </a:r>
            <a:r>
              <a:rPr lang="cs-CZ" altLang="en-US" sz="1100" b="0" i="1" dirty="0"/>
              <a:t> </a:t>
            </a:r>
            <a:r>
              <a:rPr lang="cs-CZ" altLang="en-US" sz="1100" b="0" i="1" dirty="0" err="1"/>
              <a:t>for</a:t>
            </a:r>
            <a:r>
              <a:rPr lang="cs-CZ" altLang="en-US" sz="1100" b="0" i="1" dirty="0"/>
              <a:t> </a:t>
            </a:r>
            <a:r>
              <a:rPr lang="cs-CZ" altLang="en-US" sz="1100" b="0" i="1" dirty="0" err="1"/>
              <a:t>inferences</a:t>
            </a:r>
            <a:r>
              <a:rPr lang="cs-CZ" altLang="en-US" sz="1100" b="0" i="1" dirty="0"/>
              <a:t> </a:t>
            </a:r>
            <a:r>
              <a:rPr lang="cs-CZ" altLang="en-US" sz="1100" b="0" i="1" dirty="0" err="1"/>
              <a:t>about</a:t>
            </a:r>
            <a:r>
              <a:rPr lang="cs-CZ" altLang="en-US" sz="1100" b="0" i="1" dirty="0"/>
              <a:t> identity,”  ICCV, 2007 </a:t>
            </a:r>
          </a:p>
        </p:txBody>
      </p:sp>
      <p:pic>
        <p:nvPicPr>
          <p:cNvPr id="278534" name="Picture 232">
            <a:extLst>
              <a:ext uri="{FF2B5EF4-FFF2-40B4-BE49-F238E27FC236}">
                <a16:creationId xmlns:a16="http://schemas.microsoft.com/office/drawing/2014/main" id="{CF46C74D-753F-4D39-850C-66A8C62B3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08488"/>
            <a:ext cx="3405188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49F42B60-395F-41D2-9A87-83A0847E70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buNone/>
              <a:defRPr/>
            </a:pPr>
            <a:r>
              <a:rPr lang="en-US" dirty="0"/>
              <a:t>Speaker Recognition	</a:t>
            </a:r>
          </a:p>
        </p:txBody>
      </p:sp>
      <p:sp>
        <p:nvSpPr>
          <p:cNvPr id="278536" name="Slide Number Placeholder 4">
            <a:extLst>
              <a:ext uri="{FF2B5EF4-FFF2-40B4-BE49-F238E27FC236}">
                <a16:creationId xmlns:a16="http://schemas.microsoft.com/office/drawing/2014/main" id="{DBCA0B6F-A002-4B6D-AC8C-EA1785C8481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51A2DC53-0550-4AB8-9AEF-724BD046DD7E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44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>
            <a:extLst>
              <a:ext uri="{FF2B5EF4-FFF2-40B4-BE49-F238E27FC236}">
                <a16:creationId xmlns:a16="http://schemas.microsoft.com/office/drawing/2014/main" id="{C4AB99D9-9549-4F86-B6ED-2C0211697C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PLDA based verification</a:t>
            </a:r>
            <a:endParaRPr lang="cs-CZ" altLang="en-US"/>
          </a:p>
        </p:txBody>
      </p:sp>
      <p:sp>
        <p:nvSpPr>
          <p:cNvPr id="280579" name="Rectangle 3">
            <a:extLst>
              <a:ext uri="{FF2B5EF4-FFF2-40B4-BE49-F238E27FC236}">
                <a16:creationId xmlns:a16="http://schemas.microsoft.com/office/drawing/2014/main" id="{EDBEC537-0021-4A91-A123-E4210637B3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103313"/>
            <a:ext cx="8534400" cy="20542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/>
              <a:t>Verification based on </a:t>
            </a:r>
            <a:r>
              <a:rPr lang="en-US" altLang="en-US" sz="2200">
                <a:solidFill>
                  <a:schemeClr val="accent2"/>
                </a:solidFill>
              </a:rPr>
              <a:t>Bayesian model comparison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/>
              <a:t>Compare  likelihoods for two hypothesis</a:t>
            </a:r>
            <a:r>
              <a:rPr lang="en-US" altLang="en-US" sz="2000"/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H</a:t>
            </a:r>
            <a:r>
              <a:rPr lang="en-US" altLang="en-US" baseline="-25000"/>
              <a:t>s </a:t>
            </a:r>
            <a:r>
              <a:rPr lang="en-US" altLang="en-US"/>
              <a:t>– both recordings come from the same speaker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H</a:t>
            </a:r>
            <a:r>
              <a:rPr lang="en-US" altLang="en-US" baseline="-25000"/>
              <a:t>d </a:t>
            </a:r>
            <a:r>
              <a:rPr lang="en-US" altLang="en-US"/>
              <a:t>– recordings come from different speakers</a:t>
            </a:r>
          </a:p>
        </p:txBody>
      </p:sp>
      <p:grpSp>
        <p:nvGrpSpPr>
          <p:cNvPr id="280580" name="Group 88">
            <a:extLst>
              <a:ext uri="{FF2B5EF4-FFF2-40B4-BE49-F238E27FC236}">
                <a16:creationId xmlns:a16="http://schemas.microsoft.com/office/drawing/2014/main" id="{58D5FDD6-36B9-471A-B175-821AB140D2B7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2703513"/>
            <a:ext cx="6781800" cy="1868487"/>
            <a:chOff x="672" y="2880"/>
            <a:chExt cx="4272" cy="1177"/>
          </a:xfrm>
        </p:grpSpPr>
        <p:sp>
          <p:nvSpPr>
            <p:cNvPr id="280584" name="Text Box 89">
              <a:extLst>
                <a:ext uri="{FF2B5EF4-FFF2-40B4-BE49-F238E27FC236}">
                  <a16:creationId xmlns:a16="http://schemas.microsoft.com/office/drawing/2014/main" id="{E80986AB-2927-4DB1-9632-4EF3257298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1" y="3070"/>
              <a:ext cx="977" cy="32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Speaker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Model</a:t>
              </a:r>
              <a:endParaRPr lang="cs-CZ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280585" name="Text Box 90">
              <a:extLst>
                <a:ext uri="{FF2B5EF4-FFF2-40B4-BE49-F238E27FC236}">
                  <a16:creationId xmlns:a16="http://schemas.microsoft.com/office/drawing/2014/main" id="{24640E85-2DE3-4757-884D-532B921E52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7" y="3610"/>
              <a:ext cx="985" cy="32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Different Speakr Model</a:t>
              </a:r>
              <a:endParaRPr lang="cs-CZ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280586" name="Text Box 91">
              <a:extLst>
                <a:ext uri="{FF2B5EF4-FFF2-40B4-BE49-F238E27FC236}">
                  <a16:creationId xmlns:a16="http://schemas.microsoft.com/office/drawing/2014/main" id="{F916B88D-0F78-41F4-AFEA-1E84AFFF52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1" y="3613"/>
              <a:ext cx="962" cy="32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Feature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Extraction</a:t>
              </a:r>
              <a:endParaRPr lang="cs-CZ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280587" name="Text Box 92">
              <a:extLst>
                <a:ext uri="{FF2B5EF4-FFF2-40B4-BE49-F238E27FC236}">
                  <a16:creationId xmlns:a16="http://schemas.microsoft.com/office/drawing/2014/main" id="{9F407BE9-D40C-42A5-96F1-489533DFD3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9" y="3381"/>
              <a:ext cx="815" cy="19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2000" anchor="ctr" anchorCtr="1">
              <a:spAutoFit/>
            </a:bodyPr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Decision</a:t>
              </a:r>
            </a:p>
          </p:txBody>
        </p:sp>
        <p:sp>
          <p:nvSpPr>
            <p:cNvPr id="280588" name="Text Box 93">
              <a:extLst>
                <a:ext uri="{FF2B5EF4-FFF2-40B4-BE49-F238E27FC236}">
                  <a16:creationId xmlns:a16="http://schemas.microsoft.com/office/drawing/2014/main" id="{092CBA21-35F1-4FB4-B535-A924E76090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3062"/>
              <a:ext cx="962" cy="32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Feature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Extraction</a:t>
              </a:r>
              <a:endParaRPr lang="cs-CZ" altLang="en-US" sz="1400">
                <a:latin typeface="Arial" panose="020B0604020202020204" pitchFamily="34" charset="0"/>
              </a:endParaRPr>
            </a:p>
          </p:txBody>
        </p:sp>
        <p:graphicFrame>
          <p:nvGraphicFramePr>
            <p:cNvPr id="280589" name="Object 94">
              <a:extLst>
                <a:ext uri="{FF2B5EF4-FFF2-40B4-BE49-F238E27FC236}">
                  <a16:creationId xmlns:a16="http://schemas.microsoft.com/office/drawing/2014/main" id="{2315B8CB-26F3-4A77-9AC0-6A573639106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72" y="2880"/>
            <a:ext cx="954" cy="6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0626" name="Image" r:id="rId3" imgW="5028571" imgH="3276190" progId="">
                    <p:embed/>
                  </p:oleObj>
                </mc:Choice>
                <mc:Fallback>
                  <p:oleObj name="Image" r:id="rId3" imgW="5028571" imgH="3276190" progId="">
                    <p:embed/>
                    <p:pic>
                      <p:nvPicPr>
                        <p:cNvPr id="0" name="Object 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2880"/>
                          <a:ext cx="954" cy="6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0590" name="Text Box 95">
              <a:extLst>
                <a:ext uri="{FF2B5EF4-FFF2-40B4-BE49-F238E27FC236}">
                  <a16:creationId xmlns:a16="http://schemas.microsoft.com/office/drawing/2014/main" id="{79AFF996-F2C1-41E3-BE6E-EE488D195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2" y="3022"/>
              <a:ext cx="977" cy="33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Same Speaker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Model</a:t>
              </a:r>
              <a:endParaRPr lang="cs-CZ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280591" name="Text Box 96">
              <a:extLst>
                <a:ext uri="{FF2B5EF4-FFF2-40B4-BE49-F238E27FC236}">
                  <a16:creationId xmlns:a16="http://schemas.microsoft.com/office/drawing/2014/main" id="{7250B9ED-D812-4F50-9C73-C86C6B33F9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8" y="3562"/>
              <a:ext cx="985" cy="33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Different Speakers Model</a:t>
              </a:r>
              <a:endParaRPr lang="cs-CZ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280592" name="Text Box 97">
              <a:extLst>
                <a:ext uri="{FF2B5EF4-FFF2-40B4-BE49-F238E27FC236}">
                  <a16:creationId xmlns:a16="http://schemas.microsoft.com/office/drawing/2014/main" id="{764F103E-2983-47FD-ADC9-C69DA54ADD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0" y="3327"/>
              <a:ext cx="815" cy="20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62000" anchor="ctr" anchorCtr="1">
              <a:spAutoFit/>
            </a:bodyPr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Decision</a:t>
              </a:r>
            </a:p>
          </p:txBody>
        </p:sp>
        <p:graphicFrame>
          <p:nvGraphicFramePr>
            <p:cNvPr id="280593" name="Object 98">
              <a:extLst>
                <a:ext uri="{FF2B5EF4-FFF2-40B4-BE49-F238E27FC236}">
                  <a16:creationId xmlns:a16="http://schemas.microsoft.com/office/drawing/2014/main" id="{D5D255C6-D773-4DF2-847E-A7B4A3CDFCF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84" y="3432"/>
            <a:ext cx="954" cy="6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0627" name="Image" r:id="rId5" imgW="5028571" imgH="3276190" progId="">
                    <p:embed/>
                  </p:oleObj>
                </mc:Choice>
                <mc:Fallback>
                  <p:oleObj name="Image" r:id="rId5" imgW="5028571" imgH="3276190" progId="">
                    <p:embed/>
                    <p:pic>
                      <p:nvPicPr>
                        <p:cNvPr id="0" name="Object 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4" y="3432"/>
                          <a:ext cx="954" cy="6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B8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0594" name="Line 99">
              <a:extLst>
                <a:ext uri="{FF2B5EF4-FFF2-40B4-BE49-F238E27FC236}">
                  <a16:creationId xmlns:a16="http://schemas.microsoft.com/office/drawing/2014/main" id="{1D338E68-F3A6-414E-BD0E-28CEC17DA2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8" y="3749"/>
              <a:ext cx="1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595" name="Line 100">
              <a:extLst>
                <a:ext uri="{FF2B5EF4-FFF2-40B4-BE49-F238E27FC236}">
                  <a16:creationId xmlns:a16="http://schemas.microsoft.com/office/drawing/2014/main" id="{72D11C19-35B4-4EB1-BC6D-B283493850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3209"/>
              <a:ext cx="39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596" name="Line 101">
              <a:extLst>
                <a:ext uri="{FF2B5EF4-FFF2-40B4-BE49-F238E27FC236}">
                  <a16:creationId xmlns:a16="http://schemas.microsoft.com/office/drawing/2014/main" id="{761E39EE-71B0-4970-877A-79CA9AAD04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3744"/>
              <a:ext cx="3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597" name="Line 102">
              <a:extLst>
                <a:ext uri="{FF2B5EF4-FFF2-40B4-BE49-F238E27FC236}">
                  <a16:creationId xmlns:a16="http://schemas.microsoft.com/office/drawing/2014/main" id="{B22FC3B6-A2FC-4DF4-AE11-D365F2C3C4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8" y="3168"/>
              <a:ext cx="5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598" name="Line 103">
              <a:extLst>
                <a:ext uri="{FF2B5EF4-FFF2-40B4-BE49-F238E27FC236}">
                  <a16:creationId xmlns:a16="http://schemas.microsoft.com/office/drawing/2014/main" id="{D4768374-0423-4A71-BE7B-690EDB3B62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7" y="3168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599" name="Line 104">
              <a:extLst>
                <a:ext uri="{FF2B5EF4-FFF2-40B4-BE49-F238E27FC236}">
                  <a16:creationId xmlns:a16="http://schemas.microsoft.com/office/drawing/2014/main" id="{82F75999-34F4-482B-AC1F-322004B481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8" y="3744"/>
              <a:ext cx="55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600" name="Line 105">
              <a:extLst>
                <a:ext uri="{FF2B5EF4-FFF2-40B4-BE49-F238E27FC236}">
                  <a16:creationId xmlns:a16="http://schemas.microsoft.com/office/drawing/2014/main" id="{B3BD7C1A-7FC0-4A9F-83FA-789854A4EC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4" y="355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601" name="Text Box 106">
              <a:extLst>
                <a:ext uri="{FF2B5EF4-FFF2-40B4-BE49-F238E27FC236}">
                  <a16:creationId xmlns:a16="http://schemas.microsoft.com/office/drawing/2014/main" id="{923FD797-6BC2-4A37-AFB1-1095979ABF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1" y="3014"/>
              <a:ext cx="962" cy="33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Feature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Extraction</a:t>
              </a:r>
              <a:endParaRPr lang="cs-CZ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280602" name="Line 107">
              <a:extLst>
                <a:ext uri="{FF2B5EF4-FFF2-40B4-BE49-F238E27FC236}">
                  <a16:creationId xmlns:a16="http://schemas.microsoft.com/office/drawing/2014/main" id="{36CD54DF-F88F-434E-95AC-BA348CBA09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5" y="3200"/>
              <a:ext cx="1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603" name="Text Box 108">
              <a:extLst>
                <a:ext uri="{FF2B5EF4-FFF2-40B4-BE49-F238E27FC236}">
                  <a16:creationId xmlns:a16="http://schemas.microsoft.com/office/drawing/2014/main" id="{A5EAEE5C-D4B1-4D7E-8CFE-314CD3DCDC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3264"/>
              <a:ext cx="9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recording 1</a:t>
              </a:r>
              <a:endParaRPr lang="cs-CZ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280604" name="Text Box 109">
              <a:extLst>
                <a:ext uri="{FF2B5EF4-FFF2-40B4-BE49-F238E27FC236}">
                  <a16:creationId xmlns:a16="http://schemas.microsoft.com/office/drawing/2014/main" id="{5D562BAE-5C04-4E75-A7C1-4A8CDE5CD5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3865"/>
              <a:ext cx="8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recording 2</a:t>
              </a:r>
              <a:endParaRPr lang="cs-CZ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280605" name="Line 110">
              <a:extLst>
                <a:ext uri="{FF2B5EF4-FFF2-40B4-BE49-F238E27FC236}">
                  <a16:creationId xmlns:a16="http://schemas.microsoft.com/office/drawing/2014/main" id="{E1BC8664-E6ED-4DB0-8503-8FBB27D5A2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5" y="3214"/>
              <a:ext cx="323" cy="38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606" name="Line 111">
              <a:extLst>
                <a:ext uri="{FF2B5EF4-FFF2-40B4-BE49-F238E27FC236}">
                  <a16:creationId xmlns:a16="http://schemas.microsoft.com/office/drawing/2014/main" id="{A0EE9ACB-DA8D-4C6C-98BE-878167937B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2" y="3312"/>
              <a:ext cx="336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607" name="Text Box 112">
              <a:extLst>
                <a:ext uri="{FF2B5EF4-FFF2-40B4-BE49-F238E27FC236}">
                  <a16:creationId xmlns:a16="http://schemas.microsoft.com/office/drawing/2014/main" id="{F05025E5-C6AD-45D1-83F9-A6483712CC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3565"/>
              <a:ext cx="962" cy="33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Feature</a:t>
              </a:r>
            </a:p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Extraction</a:t>
              </a:r>
              <a:endParaRPr lang="cs-CZ" altLang="en-US" sz="1400">
                <a:latin typeface="Arial" panose="020B0604020202020204" pitchFamily="34" charset="0"/>
              </a:endParaRPr>
            </a:p>
          </p:txBody>
        </p:sp>
      </p:grpSp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B0F93979-9281-479B-807F-7CB00D3862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buNone/>
              <a:defRPr/>
            </a:pPr>
            <a:r>
              <a:rPr lang="en-US" dirty="0"/>
              <a:t>Speaker Recognition	</a:t>
            </a:r>
          </a:p>
        </p:txBody>
      </p:sp>
      <p:sp>
        <p:nvSpPr>
          <p:cNvPr id="280582" name="Slide Number Placeholder 4">
            <a:extLst>
              <a:ext uri="{FF2B5EF4-FFF2-40B4-BE49-F238E27FC236}">
                <a16:creationId xmlns:a16="http://schemas.microsoft.com/office/drawing/2014/main" id="{870EA5BB-D565-475B-8DF2-189EB72CD8A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20F60CB8-7C30-4D89-969B-49D07C1A5E96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45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61" name="Rectangle 3">
            <a:extLst>
              <a:ext uri="{FF2B5EF4-FFF2-40B4-BE49-F238E27FC236}">
                <a16:creationId xmlns:a16="http://schemas.microsoft.com/office/drawing/2014/main" id="{DC641764-FB56-4815-9AF8-117C12B5F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879975"/>
            <a:ext cx="85344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200" b="0" kern="0" dirty="0">
                <a:solidFill>
                  <a:srgbClr val="000000"/>
                </a:solidFill>
                <a:latin typeface="Tahoma"/>
              </a:rPr>
              <a:t>It is symmetrical problem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200" b="0" kern="0" dirty="0">
                <a:solidFill>
                  <a:srgbClr val="000000"/>
                </a:solidFill>
                <a:latin typeface="Tahoma"/>
              </a:rPr>
              <a:t>We do not need to train explicitly the speaker model and compare to each test recording which was done before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200" b="0" kern="0" dirty="0">
                <a:solidFill>
                  <a:srgbClr val="000000"/>
                </a:solidFill>
                <a:latin typeface="Tahoma"/>
              </a:rPr>
              <a:t>Scoring with PLDA is FAST!!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1 Título">
            <a:extLst>
              <a:ext uri="{FF2B5EF4-FFF2-40B4-BE49-F238E27FC236}">
                <a16:creationId xmlns:a16="http://schemas.microsoft.com/office/drawing/2014/main" id="{3FFC60A8-AADC-46CD-B1A5-EDC6CA4D2D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8575"/>
            <a:ext cx="8474075" cy="649288"/>
          </a:xfrm>
        </p:spPr>
        <p:txBody>
          <a:bodyPr/>
          <a:lstStyle/>
          <a:p>
            <a:r>
              <a:rPr lang="en-GB" altLang="en-US" sz="3600"/>
              <a:t> </a:t>
            </a:r>
            <a:r>
              <a:rPr lang="en-US" altLang="en-US" sz="3600"/>
              <a:t>Embeddings for Speaker Recognition</a:t>
            </a:r>
            <a:endParaRPr lang="en-GB" altLang="en-US" sz="3600"/>
          </a:p>
        </p:txBody>
      </p:sp>
      <p:sp>
        <p:nvSpPr>
          <p:cNvPr id="281603" name="3 Marcador de número de diapositiva">
            <a:extLst>
              <a:ext uri="{FF2B5EF4-FFF2-40B4-BE49-F238E27FC236}">
                <a16:creationId xmlns:a16="http://schemas.microsoft.com/office/drawing/2014/main" id="{5D017669-A9CD-4B49-A8E0-3CE8DB8296D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7950" y="6524625"/>
            <a:ext cx="7848600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0ABF2A61-3347-4A3E-BE0F-641CCD2DE9F0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46</a:t>
            </a:fld>
            <a:endParaRPr lang="en-US" altLang="en-US" sz="1400" dirty="0">
              <a:solidFill>
                <a:srgbClr val="FFFFFF"/>
              </a:solidFill>
            </a:endParaRPr>
          </a:p>
        </p:txBody>
      </p:sp>
      <p:sp>
        <p:nvSpPr>
          <p:cNvPr id="6" name="5 Marcador de contenido">
            <a:extLst>
              <a:ext uri="{FF2B5EF4-FFF2-40B4-BE49-F238E27FC236}">
                <a16:creationId xmlns:a16="http://schemas.microsoft.com/office/drawing/2014/main" id="{B4B9DA7A-B3CA-4DD1-8E4C-B343D3B6A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8013" cy="5118100"/>
          </a:xfrm>
        </p:spPr>
        <p:txBody>
          <a:bodyPr/>
          <a:lstStyle/>
          <a:p>
            <a:pPr>
              <a:defRPr/>
            </a:pPr>
            <a:r>
              <a:rPr lang="en-US" dirty="0"/>
              <a:t>David Snyder et al., INTERSPEECH 2017</a:t>
            </a:r>
          </a:p>
          <a:p>
            <a:pPr marL="0" indent="0">
              <a:buFontTx/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281605" name="Imagen 8" descr="Captura de pantalla 2017-11-23 a las 13.25.02.png">
            <a:extLst>
              <a:ext uri="{FF2B5EF4-FFF2-40B4-BE49-F238E27FC236}">
                <a16:creationId xmlns:a16="http://schemas.microsoft.com/office/drawing/2014/main" id="{B3E44175-18D7-4B39-B4FA-6E10F3F4A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943100"/>
            <a:ext cx="8686800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0" name="Imagen 4" descr="DS-architecture.png">
            <a:extLst>
              <a:ext uri="{FF2B5EF4-FFF2-40B4-BE49-F238E27FC236}">
                <a16:creationId xmlns:a16="http://schemas.microsoft.com/office/drawing/2014/main" id="{BEA13CCB-4874-46C0-A4D5-39601B4786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" t="2551" r="3746" b="4182"/>
          <a:stretch>
            <a:fillRect/>
          </a:stretch>
        </p:blipFill>
        <p:spPr bwMode="auto">
          <a:xfrm>
            <a:off x="4565650" y="1717675"/>
            <a:ext cx="4592638" cy="387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3651" name="1 Título">
            <a:extLst>
              <a:ext uri="{FF2B5EF4-FFF2-40B4-BE49-F238E27FC236}">
                <a16:creationId xmlns:a16="http://schemas.microsoft.com/office/drawing/2014/main" id="{65A149CF-0651-4E48-979A-4F42696208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8575"/>
            <a:ext cx="8474075" cy="649288"/>
          </a:xfrm>
        </p:spPr>
        <p:txBody>
          <a:bodyPr/>
          <a:lstStyle/>
          <a:p>
            <a:r>
              <a:rPr lang="en-US" altLang="en-US" sz="3600"/>
              <a:t>Embeddings  - architecture</a:t>
            </a:r>
            <a:endParaRPr lang="en-GB" altLang="en-US" sz="3600"/>
          </a:p>
        </p:txBody>
      </p:sp>
      <p:sp>
        <p:nvSpPr>
          <p:cNvPr id="283652" name="3 Marcador de número de diapositiva">
            <a:extLst>
              <a:ext uri="{FF2B5EF4-FFF2-40B4-BE49-F238E27FC236}">
                <a16:creationId xmlns:a16="http://schemas.microsoft.com/office/drawing/2014/main" id="{F3014E52-AF0A-4589-889D-873E217EED5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7950" y="6524625"/>
            <a:ext cx="7848600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F8D4410F-7ACA-4537-AF8D-7D38E19789A0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47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83653" name="5 Marcador de contenido">
            <a:extLst>
              <a:ext uri="{FF2B5EF4-FFF2-40B4-BE49-F238E27FC236}">
                <a16:creationId xmlns:a16="http://schemas.microsoft.com/office/drawing/2014/main" id="{F3F9A149-48F8-4E7D-B91E-BACAC44410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1228725"/>
            <a:ext cx="4678363" cy="4956175"/>
          </a:xfrm>
        </p:spPr>
        <p:txBody>
          <a:bodyPr/>
          <a:lstStyle/>
          <a:p>
            <a:r>
              <a:rPr lang="en-US" altLang="en-US"/>
              <a:t>DNN architecture:</a:t>
            </a:r>
          </a:p>
          <a:p>
            <a:pPr lvl="1"/>
            <a:r>
              <a:rPr lang="en-US" altLang="en-US" b="1"/>
              <a:t>7 layers </a:t>
            </a:r>
            <a:r>
              <a:rPr lang="en-US" altLang="en-US"/>
              <a:t>before pooling</a:t>
            </a:r>
          </a:p>
          <a:p>
            <a:pPr lvl="1"/>
            <a:r>
              <a:rPr lang="en-US" altLang="en-US"/>
              <a:t>Time-delay architecture (TDNN)</a:t>
            </a:r>
          </a:p>
          <a:p>
            <a:pPr lvl="1"/>
            <a:r>
              <a:rPr lang="en-US" altLang="en-US"/>
              <a:t>Stats: </a:t>
            </a:r>
            <a:r>
              <a:rPr lang="en-US" altLang="en-US" b="1"/>
              <a:t>mean and std</a:t>
            </a:r>
          </a:p>
          <a:p>
            <a:pPr lvl="1"/>
            <a:r>
              <a:rPr lang="en-US" altLang="en-US"/>
              <a:t>Embeddings: 512 and 300</a:t>
            </a:r>
          </a:p>
          <a:p>
            <a:pPr lvl="1"/>
            <a:r>
              <a:rPr lang="en-US" altLang="en-US"/>
              <a:t>Softmax output: 4733 speakers</a:t>
            </a:r>
          </a:p>
          <a:p>
            <a:pPr lvl="1"/>
            <a:r>
              <a:rPr lang="en-US" altLang="en-US"/>
              <a:t>Trained with samples between 2 and 10 seconds</a:t>
            </a:r>
          </a:p>
          <a:p>
            <a:pPr lvl="1"/>
            <a:r>
              <a:rPr lang="en-US" altLang="en-US" b="1"/>
              <a:t>Kaldi</a:t>
            </a:r>
            <a:r>
              <a:rPr lang="en-US" altLang="en-US"/>
              <a:t> (GPU)</a:t>
            </a:r>
          </a:p>
          <a:p>
            <a:pPr lvl="1"/>
            <a:endParaRPr lang="en-US" altLang="en-US">
              <a:solidFill>
                <a:srgbClr val="FF0000"/>
              </a:solidFill>
            </a:endParaRPr>
          </a:p>
          <a:p>
            <a:pPr lvl="1"/>
            <a:endParaRPr lang="en-US" altLang="en-US">
              <a:solidFill>
                <a:srgbClr val="FF0000"/>
              </a:solidFill>
            </a:endParaRPr>
          </a:p>
          <a:p>
            <a:pPr lvl="1"/>
            <a:endParaRPr lang="en-US" altLang="en-US">
              <a:solidFill>
                <a:srgbClr val="FF0000"/>
              </a:solidFill>
            </a:endParaRPr>
          </a:p>
          <a:p>
            <a:endParaRPr lang="en-US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1 Título">
            <a:extLst>
              <a:ext uri="{FF2B5EF4-FFF2-40B4-BE49-F238E27FC236}">
                <a16:creationId xmlns:a16="http://schemas.microsoft.com/office/drawing/2014/main" id="{79A7C91F-DAF0-43E2-A9F3-2B2A23EDE4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8575"/>
            <a:ext cx="8474075" cy="649288"/>
          </a:xfrm>
        </p:spPr>
        <p:txBody>
          <a:bodyPr/>
          <a:lstStyle/>
          <a:p>
            <a:r>
              <a:rPr lang="en-GB" altLang="en-US" sz="3600"/>
              <a:t> </a:t>
            </a:r>
            <a:r>
              <a:rPr lang="en-US" altLang="en-US" sz="3600"/>
              <a:t>Embeddings - results</a:t>
            </a:r>
            <a:endParaRPr lang="en-GB" altLang="en-US" sz="3600"/>
          </a:p>
        </p:txBody>
      </p:sp>
      <p:sp>
        <p:nvSpPr>
          <p:cNvPr id="285699" name="3 Marcador de número de diapositiva">
            <a:extLst>
              <a:ext uri="{FF2B5EF4-FFF2-40B4-BE49-F238E27FC236}">
                <a16:creationId xmlns:a16="http://schemas.microsoft.com/office/drawing/2014/main" id="{27AACC86-AA7C-41F3-A3EE-FCC1C8AB9E3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7950" y="6524625"/>
            <a:ext cx="7848600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8776A347-3AD9-4D65-9900-BB1D972F5F9F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48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85700" name="5 Marcador de contenido">
            <a:extLst>
              <a:ext uri="{FF2B5EF4-FFF2-40B4-BE49-F238E27FC236}">
                <a16:creationId xmlns:a16="http://schemas.microsoft.com/office/drawing/2014/main" id="{1ABB2E8F-F335-4AF5-A390-ED887E32FB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8013" cy="5118100"/>
          </a:xfrm>
        </p:spPr>
        <p:txBody>
          <a:bodyPr/>
          <a:lstStyle/>
          <a:p>
            <a:r>
              <a:rPr lang="en-US" altLang="en-US"/>
              <a:t>Results on NIST SRE’10 and SRE’16</a:t>
            </a:r>
          </a:p>
          <a:p>
            <a:r>
              <a:rPr lang="en-US" altLang="en-US"/>
              <a:t>Best results: </a:t>
            </a:r>
          </a:p>
          <a:p>
            <a:pPr lvl="1"/>
            <a:r>
              <a:rPr lang="en-US" altLang="en-US"/>
              <a:t>Concatenate embeddings a and b</a:t>
            </a:r>
          </a:p>
          <a:p>
            <a:pPr lvl="1"/>
            <a:r>
              <a:rPr lang="en-US" altLang="en-US"/>
              <a:t>Especially, on </a:t>
            </a:r>
            <a:r>
              <a:rPr lang="en-US" altLang="en-US" b="1"/>
              <a:t>short durations</a:t>
            </a:r>
          </a:p>
          <a:p>
            <a:endParaRPr lang="en-US" altLang="en-US"/>
          </a:p>
        </p:txBody>
      </p:sp>
      <p:pic>
        <p:nvPicPr>
          <p:cNvPr id="285701" name="Imagen 2" descr="Captura de pantalla 2017-11-23 a las 13.38.58.png">
            <a:extLst>
              <a:ext uri="{FF2B5EF4-FFF2-40B4-BE49-F238E27FC236}">
                <a16:creationId xmlns:a16="http://schemas.microsoft.com/office/drawing/2014/main" id="{17B9105E-0E2D-42E8-8B08-79DE4DBFC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"/>
          <a:stretch>
            <a:fillRect/>
          </a:stretch>
        </p:blipFill>
        <p:spPr bwMode="auto">
          <a:xfrm>
            <a:off x="95250" y="3235325"/>
            <a:ext cx="5756275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5702" name="Imagen 8" descr="Captura de pantalla 2017-11-23 a las 13.40.09.png">
            <a:extLst>
              <a:ext uri="{FF2B5EF4-FFF2-40B4-BE49-F238E27FC236}">
                <a16:creationId xmlns:a16="http://schemas.microsoft.com/office/drawing/2014/main" id="{BF3424A9-F2C7-4B25-A1CE-394031A8CE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0"/>
          <a:stretch>
            <a:fillRect/>
          </a:stretch>
        </p:blipFill>
        <p:spPr bwMode="auto">
          <a:xfrm>
            <a:off x="5667375" y="3195638"/>
            <a:ext cx="3303588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1 Título">
            <a:extLst>
              <a:ext uri="{FF2B5EF4-FFF2-40B4-BE49-F238E27FC236}">
                <a16:creationId xmlns:a16="http://schemas.microsoft.com/office/drawing/2014/main" id="{79A7C91F-DAF0-43E2-A9F3-2B2A23EDE4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8575"/>
            <a:ext cx="8474075" cy="649288"/>
          </a:xfrm>
        </p:spPr>
        <p:txBody>
          <a:bodyPr/>
          <a:lstStyle/>
          <a:p>
            <a:r>
              <a:rPr lang="cs-CZ" altLang="en-US" sz="3600" dirty="0" err="1"/>
              <a:t>Pre-trained</a:t>
            </a:r>
            <a:r>
              <a:rPr lang="cs-CZ" altLang="en-US" sz="3600" dirty="0"/>
              <a:t> </a:t>
            </a:r>
            <a:r>
              <a:rPr lang="cs-CZ" altLang="en-US" sz="3600" dirty="0" err="1"/>
              <a:t>models</a:t>
            </a:r>
            <a:endParaRPr lang="en-GB" altLang="en-US" sz="3600" dirty="0"/>
          </a:p>
        </p:txBody>
      </p:sp>
      <p:sp>
        <p:nvSpPr>
          <p:cNvPr id="285699" name="3 Marcador de número de diapositiva">
            <a:extLst>
              <a:ext uri="{FF2B5EF4-FFF2-40B4-BE49-F238E27FC236}">
                <a16:creationId xmlns:a16="http://schemas.microsoft.com/office/drawing/2014/main" id="{27AACC86-AA7C-41F3-A3EE-FCC1C8AB9E3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7950" y="6524625"/>
            <a:ext cx="7848600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fld id="{8776A347-3AD9-4D65-9900-BB1D972F5F9F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50000"/>
                </a:spcBef>
                <a:buNone/>
              </a:pPr>
              <a:t>49</a:t>
            </a:fld>
            <a:endParaRPr lang="en-US" altLang="en-US" sz="1400" dirty="0">
              <a:solidFill>
                <a:srgbClr val="FFFFFF"/>
              </a:solidFill>
            </a:endParaRPr>
          </a:p>
        </p:txBody>
      </p:sp>
      <p:sp>
        <p:nvSpPr>
          <p:cNvPr id="285700" name="5 Marcador de contenido">
            <a:extLst>
              <a:ext uri="{FF2B5EF4-FFF2-40B4-BE49-F238E27FC236}">
                <a16:creationId xmlns:a16="http://schemas.microsoft.com/office/drawing/2014/main" id="{1ABB2E8F-F335-4AF5-A390-ED887E32FB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8013" cy="5118100"/>
          </a:xfrm>
        </p:spPr>
        <p:txBody>
          <a:bodyPr/>
          <a:lstStyle/>
          <a:p>
            <a:r>
              <a:rPr lang="cs-CZ" altLang="en-US" dirty="0" err="1"/>
              <a:t>Models</a:t>
            </a:r>
            <a:r>
              <a:rPr lang="cs-CZ" altLang="en-US" dirty="0"/>
              <a:t> </a:t>
            </a:r>
            <a:r>
              <a:rPr lang="cs-CZ" altLang="en-US" dirty="0" err="1"/>
              <a:t>trained</a:t>
            </a:r>
            <a:r>
              <a:rPr lang="cs-CZ" altLang="en-US" dirty="0"/>
              <a:t> on LARGE </a:t>
            </a:r>
            <a:r>
              <a:rPr lang="cs-CZ" altLang="en-US" dirty="0" err="1"/>
              <a:t>datasets</a:t>
            </a:r>
            <a:r>
              <a:rPr lang="cs-CZ" altLang="en-US" dirty="0"/>
              <a:t> and </a:t>
            </a:r>
            <a:r>
              <a:rPr lang="cs-CZ" altLang="en-US" dirty="0" err="1"/>
              <a:t>saved</a:t>
            </a:r>
            <a:r>
              <a:rPr lang="en-US" altLang="en-US" dirty="0"/>
              <a:t> – others use it for further experiments</a:t>
            </a:r>
            <a:endParaRPr lang="cs-CZ" altLang="en-US" dirty="0"/>
          </a:p>
          <a:p>
            <a:pPr lvl="1"/>
            <a:r>
              <a:rPr lang="cs-CZ" altLang="en-US" sz="2000" dirty="0"/>
              <a:t>Data: 100k+ </a:t>
            </a:r>
            <a:r>
              <a:rPr lang="cs-CZ" altLang="en-US" sz="2000" dirty="0" err="1"/>
              <a:t>hours</a:t>
            </a:r>
            <a:r>
              <a:rPr lang="cs-CZ" altLang="en-US" sz="2000" dirty="0"/>
              <a:t> </a:t>
            </a:r>
            <a:r>
              <a:rPr lang="cs-CZ" altLang="en-US" sz="2000" dirty="0" err="1"/>
              <a:t>of</a:t>
            </a:r>
            <a:r>
              <a:rPr lang="cs-CZ" altLang="en-US" sz="2000" dirty="0"/>
              <a:t> audio </a:t>
            </a:r>
            <a:r>
              <a:rPr lang="cs-CZ" altLang="en-US" sz="2000" dirty="0" err="1"/>
              <a:t>or</a:t>
            </a:r>
            <a:r>
              <a:rPr lang="cs-CZ" altLang="en-US" sz="2000" dirty="0"/>
              <a:t> 45TB </a:t>
            </a:r>
            <a:r>
              <a:rPr lang="cs-CZ" altLang="en-US" sz="2000" dirty="0" err="1"/>
              <a:t>of</a:t>
            </a:r>
            <a:r>
              <a:rPr lang="cs-CZ" altLang="en-US" sz="2000" dirty="0"/>
              <a:t> text</a:t>
            </a:r>
          </a:p>
          <a:p>
            <a:pPr lvl="1"/>
            <a:r>
              <a:rPr lang="cs-CZ" altLang="en-US" sz="2000" dirty="0" err="1"/>
              <a:t>Expenses</a:t>
            </a:r>
            <a:r>
              <a:rPr lang="cs-CZ" altLang="en-US" sz="2000" dirty="0"/>
              <a:t>: </a:t>
            </a:r>
            <a:r>
              <a:rPr lang="en-US" altLang="en-US" sz="2000" dirty="0"/>
              <a:t>~1</a:t>
            </a:r>
            <a:r>
              <a:rPr lang="cs-CZ" altLang="en-US" sz="2000" dirty="0"/>
              <a:t>00</a:t>
            </a:r>
            <a:r>
              <a:rPr lang="en-US" altLang="en-US" sz="2000" dirty="0"/>
              <a:t>+ </a:t>
            </a:r>
            <a:r>
              <a:rPr lang="cs-CZ" altLang="en-US" sz="2000" dirty="0"/>
              <a:t>GPU </a:t>
            </a:r>
            <a:r>
              <a:rPr lang="cs-CZ" altLang="en-US" sz="2000" dirty="0" err="1"/>
              <a:t>years</a:t>
            </a:r>
            <a:r>
              <a:rPr lang="cs-CZ" altLang="en-US" sz="2000" dirty="0"/>
              <a:t>, </a:t>
            </a:r>
            <a:r>
              <a:rPr lang="en-US" altLang="en-US" sz="2000" dirty="0"/>
              <a:t>~ </a:t>
            </a:r>
            <a:r>
              <a:rPr lang="cs-CZ" altLang="en-US" sz="2000" dirty="0"/>
              <a:t>4M USD</a:t>
            </a:r>
            <a:endParaRPr lang="en-US" altLang="en-US" sz="2000" dirty="0"/>
          </a:p>
          <a:p>
            <a:pPr lvl="2"/>
            <a:r>
              <a:rPr lang="en-US" altLang="en-US" sz="1600" dirty="0"/>
              <a:t>2048 GPU A100 each with 80MB RAM – training time ~1+ month</a:t>
            </a:r>
            <a:endParaRPr lang="cs-CZ" altLang="en-US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45860F-061D-44D6-AB02-DB97C80FC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381" y="3173735"/>
            <a:ext cx="5306002" cy="2755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C7CDB1-8D41-4F7C-9081-67DC9705D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32" y="3068960"/>
            <a:ext cx="3276449" cy="2933700"/>
          </a:xfrm>
          <a:prstGeom prst="rect">
            <a:avLst/>
          </a:prstGeom>
        </p:spPr>
      </p:pic>
      <p:sp>
        <p:nvSpPr>
          <p:cNvPr id="9" name="Text Box 216">
            <a:extLst>
              <a:ext uri="{FF2B5EF4-FFF2-40B4-BE49-F238E27FC236}">
                <a16:creationId xmlns:a16="http://schemas.microsoft.com/office/drawing/2014/main" id="{4B509285-7498-482E-81B0-0BAF85843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215063"/>
            <a:ext cx="89154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00" b="0" i="1" dirty="0"/>
              <a:t>Picture</a:t>
            </a:r>
            <a:r>
              <a:rPr lang="cs-CZ" altLang="en-US" sz="1100" b="0" i="1" dirty="0"/>
              <a:t> and table t</a:t>
            </a:r>
            <a:r>
              <a:rPr lang="en-US" altLang="en-US" sz="1100" b="0" i="1" dirty="0" err="1"/>
              <a:t>aken</a:t>
            </a:r>
            <a:r>
              <a:rPr lang="en-US" altLang="en-US" sz="1100" b="0" i="1" dirty="0"/>
              <a:t> from</a:t>
            </a:r>
            <a:r>
              <a:rPr lang="cs-CZ" altLang="en-US" sz="1100" b="0" i="1" dirty="0"/>
              <a:t> </a:t>
            </a:r>
            <a:r>
              <a:rPr lang="cs-CZ" altLang="en-US" sz="1100" b="0" i="1" dirty="0" err="1"/>
              <a:t>paper</a:t>
            </a:r>
            <a:r>
              <a:rPr lang="en-US" altLang="en-US" sz="1100" b="0" i="1" dirty="0"/>
              <a:t>: </a:t>
            </a:r>
            <a:r>
              <a:rPr lang="en-US" sz="1100" b="0" i="1" dirty="0" err="1"/>
              <a:t>WavLM</a:t>
            </a:r>
            <a:r>
              <a:rPr lang="en-US" sz="1100" b="0" i="1" dirty="0"/>
              <a:t>: Large-Scale Self-Supervised Pre-Training for Full Stack Speech Processing</a:t>
            </a:r>
            <a:endParaRPr lang="cs-CZ" altLang="en-US" sz="1100" b="0" i="1" dirty="0"/>
          </a:p>
        </p:txBody>
      </p:sp>
    </p:spTree>
    <p:extLst>
      <p:ext uri="{BB962C8B-B14F-4D97-AF65-F5344CB8AC3E}">
        <p14:creationId xmlns:p14="http://schemas.microsoft.com/office/powerpoint/2010/main" val="4266473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zápatí 3">
            <a:extLst>
              <a:ext uri="{FF2B5EF4-FFF2-40B4-BE49-F238E27FC236}">
                <a16:creationId xmlns:a16="http://schemas.microsoft.com/office/drawing/2014/main" id="{13026DA2-0F46-41EE-858A-D57E023166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Speaker Recognition	</a:t>
            </a:r>
          </a:p>
        </p:txBody>
      </p:sp>
      <p:sp>
        <p:nvSpPr>
          <p:cNvPr id="224259" name="Zástupný symbol pro číslo snímku 4">
            <a:extLst>
              <a:ext uri="{FF2B5EF4-FFF2-40B4-BE49-F238E27FC236}">
                <a16:creationId xmlns:a16="http://schemas.microsoft.com/office/drawing/2014/main" id="{B273F032-194F-46C9-90C1-07C361C6FB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301EE8-E49B-41C3-9C40-4746F48AF8F9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24260" name="Rectangle 9">
            <a:extLst>
              <a:ext uri="{FF2B5EF4-FFF2-40B4-BE49-F238E27FC236}">
                <a16:creationId xmlns:a16="http://schemas.microsoft.com/office/drawing/2014/main" id="{52749DDA-EEFE-42F1-BB65-350E0974D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557338"/>
            <a:ext cx="4392613" cy="4608512"/>
          </a:xfrm>
          <a:prstGeom prst="rect">
            <a:avLst/>
          </a:prstGeom>
          <a:solidFill>
            <a:srgbClr val="FFFFFF"/>
          </a:solidFill>
          <a:ln w="25400" algn="ctr">
            <a:solidFill>
              <a:schemeClr val="tx1"/>
            </a:solidFill>
            <a:miter lim="800000"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altLang="en-US" sz="240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24261" name="Rectangle 8">
            <a:extLst>
              <a:ext uri="{FF2B5EF4-FFF2-40B4-BE49-F238E27FC236}">
                <a16:creationId xmlns:a16="http://schemas.microsoft.com/office/drawing/2014/main" id="{DF829E9B-E075-4A9F-8978-D727AF741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557338"/>
            <a:ext cx="4176713" cy="4608512"/>
          </a:xfrm>
          <a:prstGeom prst="rect">
            <a:avLst/>
          </a:prstGeom>
          <a:solidFill>
            <a:srgbClr val="FFFFFF"/>
          </a:solidFill>
          <a:ln w="25400" algn="ctr">
            <a:solidFill>
              <a:schemeClr val="tx1"/>
            </a:solidFill>
            <a:miter lim="800000"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altLang="en-US" sz="240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24262" name="Rectangle 2">
            <a:extLst>
              <a:ext uri="{FF2B5EF4-FFF2-40B4-BE49-F238E27FC236}">
                <a16:creationId xmlns:a16="http://schemas.microsoft.com/office/drawing/2014/main" id="{31D09131-2A5A-4357-9E58-4B3D0589FA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Speech Modalities</a:t>
            </a:r>
            <a:endParaRPr lang="cs-CZ" altLang="en-US"/>
          </a:p>
        </p:txBody>
      </p:sp>
      <p:sp>
        <p:nvSpPr>
          <p:cNvPr id="224263" name="Rectangle 3">
            <a:extLst>
              <a:ext uri="{FF2B5EF4-FFF2-40B4-BE49-F238E27FC236}">
                <a16:creationId xmlns:a16="http://schemas.microsoft.com/office/drawing/2014/main" id="{5484DE92-6B59-463A-80E5-FDD91D5FB4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2349500"/>
            <a:ext cx="3887788" cy="3816350"/>
          </a:xfrm>
        </p:spPr>
        <p:txBody>
          <a:bodyPr/>
          <a:lstStyle/>
          <a:p>
            <a:pPr eaLnBrk="1" hangingPunct="1"/>
            <a:r>
              <a:rPr lang="en-US" altLang="en-US" sz="2200"/>
              <a:t>Recognition system knows text spoken by person</a:t>
            </a:r>
          </a:p>
          <a:p>
            <a:pPr eaLnBrk="1" hangingPunct="1"/>
            <a:r>
              <a:rPr lang="en-US" altLang="en-US" sz="2200"/>
              <a:t>Example: fixed or prompted phrases</a:t>
            </a:r>
          </a:p>
          <a:p>
            <a:pPr eaLnBrk="1" hangingPunct="1"/>
            <a:r>
              <a:rPr lang="en-US" altLang="en-US" sz="2200"/>
              <a:t>Used for applications with strong control over user</a:t>
            </a:r>
          </a:p>
          <a:p>
            <a:pPr eaLnBrk="1" hangingPunct="1"/>
            <a:r>
              <a:rPr lang="en-US" altLang="en-US" sz="2200"/>
              <a:t>Knowledge of spoken text can improve system performance</a:t>
            </a:r>
            <a:endParaRPr lang="cs-CZ" altLang="en-US" sz="2200"/>
          </a:p>
        </p:txBody>
      </p:sp>
      <p:sp>
        <p:nvSpPr>
          <p:cNvPr id="224264" name="Rectangle 4">
            <a:extLst>
              <a:ext uri="{FF2B5EF4-FFF2-40B4-BE49-F238E27FC236}">
                <a16:creationId xmlns:a16="http://schemas.microsoft.com/office/drawing/2014/main" id="{0B14B56A-B235-4DC4-84B4-5E54095AF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349500"/>
            <a:ext cx="439261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2200" b="0"/>
              <a:t>Recognition system does not know text spoken by person</a:t>
            </a:r>
          </a:p>
          <a:p>
            <a:pPr eaLnBrk="1" hangingPunct="1"/>
            <a:r>
              <a:rPr lang="en-US" altLang="en-US" sz="2200" b="0"/>
              <a:t>Example: User selected  phrases, conversational speech</a:t>
            </a:r>
          </a:p>
          <a:p>
            <a:pPr eaLnBrk="1" hangingPunct="1"/>
            <a:r>
              <a:rPr lang="en-US" altLang="en-US" sz="2200" b="0"/>
              <a:t>Used for applications with less or no control over user</a:t>
            </a:r>
          </a:p>
          <a:p>
            <a:pPr eaLnBrk="1" hangingPunct="1"/>
            <a:r>
              <a:rPr lang="en-US" altLang="en-US" sz="2200" b="0"/>
              <a:t>More flexible system but more difficult problem</a:t>
            </a:r>
          </a:p>
          <a:p>
            <a:pPr eaLnBrk="1" hangingPunct="1"/>
            <a:r>
              <a:rPr lang="en-US" altLang="en-US" sz="2200" b="0"/>
              <a:t>Speech recognition can provide knowledge of spoken text</a:t>
            </a:r>
            <a:endParaRPr lang="cs-CZ" altLang="en-US" sz="2200" b="0"/>
          </a:p>
        </p:txBody>
      </p:sp>
      <p:sp>
        <p:nvSpPr>
          <p:cNvPr id="224265" name="Text Box 5">
            <a:extLst>
              <a:ext uri="{FF2B5EF4-FFF2-40B4-BE49-F238E27FC236}">
                <a16:creationId xmlns:a16="http://schemas.microsoft.com/office/drawing/2014/main" id="{5B9C850C-5BEC-48DA-B4BC-B7F70C607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836613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00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Application dictates different speech modalities</a:t>
            </a:r>
            <a:endParaRPr lang="cs-CZ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9014" name="Text Box 6">
            <a:extLst>
              <a:ext uri="{FF2B5EF4-FFF2-40B4-BE49-F238E27FC236}">
                <a16:creationId xmlns:a16="http://schemas.microsoft.com/office/drawing/2014/main" id="{9BEA018D-9BFE-4ADD-B74D-6426E0E15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685925"/>
            <a:ext cx="3168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Text-dependent</a:t>
            </a:r>
            <a:endParaRPr lang="cs-CZ" sz="28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99015" name="Text Box 7">
            <a:extLst>
              <a:ext uri="{FF2B5EF4-FFF2-40B4-BE49-F238E27FC236}">
                <a16:creationId xmlns:a16="http://schemas.microsoft.com/office/drawing/2014/main" id="{36B7BCF6-8C5C-499F-AB51-FC29BAC59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1685925"/>
            <a:ext cx="3168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Text-independent</a:t>
            </a:r>
            <a:endParaRPr lang="cs-CZ" sz="2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DFE1A-493F-454B-A794-17EB7E1C54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buNone/>
              <a:defRPr/>
            </a:pPr>
            <a:r>
              <a:rPr lang="en-US" dirty="0"/>
              <a:t>Speaker Recognition		</a:t>
            </a:r>
          </a:p>
        </p:txBody>
      </p:sp>
      <p:sp>
        <p:nvSpPr>
          <p:cNvPr id="287747" name="Slide Number Placeholder 4">
            <a:extLst>
              <a:ext uri="{FF2B5EF4-FFF2-40B4-BE49-F238E27FC236}">
                <a16:creationId xmlns:a16="http://schemas.microsoft.com/office/drawing/2014/main" id="{51981EBA-0E90-460E-A743-87395301901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FB70F5AB-D412-407B-9CD3-713284AE0817}" type="slidenum">
              <a:rPr lang="en-US" altLang="cs-CZ" sz="1400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50</a:t>
            </a:fld>
            <a:endParaRPr lang="en-US" altLang="cs-CZ" sz="1400">
              <a:solidFill>
                <a:srgbClr val="FFFFFF"/>
              </a:solidFill>
            </a:endParaRPr>
          </a:p>
        </p:txBody>
      </p:sp>
      <p:sp>
        <p:nvSpPr>
          <p:cNvPr id="287748" name="Rectangle 2">
            <a:extLst>
              <a:ext uri="{FF2B5EF4-FFF2-40B4-BE49-F238E27FC236}">
                <a16:creationId xmlns:a16="http://schemas.microsoft.com/office/drawing/2014/main" id="{40E76B02-01F6-4396-AF87-0EBC9562F2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Quiz</a:t>
            </a:r>
            <a:endParaRPr lang="cs-CZ" altLang="cs-CZ"/>
          </a:p>
        </p:txBody>
      </p:sp>
      <p:sp>
        <p:nvSpPr>
          <p:cNvPr id="287749" name="Rectangle 3">
            <a:extLst>
              <a:ext uri="{FF2B5EF4-FFF2-40B4-BE49-F238E27FC236}">
                <a16:creationId xmlns:a16="http://schemas.microsoft.com/office/drawing/2014/main" id="{A57269FD-3A18-46A4-8DB6-808F1344EE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765175"/>
            <a:ext cx="8351838" cy="5330825"/>
          </a:xfrm>
        </p:spPr>
        <p:txBody>
          <a:bodyPr/>
          <a:lstStyle/>
          <a:p>
            <a:pPr eaLnBrk="1" hangingPunct="1"/>
            <a:r>
              <a:rPr lang="en-US" altLang="cs-CZ"/>
              <a:t>Lets make another quiz, now with speech modality</a:t>
            </a:r>
          </a:p>
          <a:p>
            <a:pPr eaLnBrk="1" hangingPunct="1"/>
            <a:r>
              <a:rPr lang="en-US" altLang="cs-CZ"/>
              <a:t>The data come from NIST SRE HASR 2012 challenge</a:t>
            </a:r>
          </a:p>
          <a:p>
            <a:pPr eaLnBrk="1" hangingPunct="1"/>
            <a:r>
              <a:rPr lang="en-US" altLang="cs-CZ"/>
              <a:t>HASR = Human assisted speaker recognition</a:t>
            </a:r>
          </a:p>
          <a:p>
            <a:pPr eaLnBrk="1" hangingPunct="1"/>
            <a:r>
              <a:rPr lang="en-US" altLang="cs-CZ"/>
              <a:t>20 trials = pairs of recording to be judge if they come from the same or different speaker</a:t>
            </a:r>
          </a:p>
          <a:p>
            <a:pPr eaLnBrk="1" hangingPunct="1"/>
            <a:r>
              <a:rPr lang="en-US" altLang="cs-CZ"/>
              <a:t>One is telephone speech, second interview recorded by microphone on the table</a:t>
            </a:r>
          </a:p>
          <a:p>
            <a:pPr eaLnBrk="1" hangingPunct="1"/>
            <a:r>
              <a:rPr lang="en-US" altLang="cs-CZ"/>
              <a:t>I will present 3 trials – files with duration of 10sec </a:t>
            </a:r>
          </a:p>
          <a:p>
            <a:pPr lvl="1" eaLnBrk="1" hangingPunct="1"/>
            <a:r>
              <a:rPr lang="en-US" altLang="cs-CZ"/>
              <a:t>Original duration was more then 2 minutes</a:t>
            </a:r>
            <a:endParaRPr lang="cs-CZ" altLang="cs-CZ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92E558B6-FF5E-4594-8BE0-297C597398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buNone/>
              <a:defRPr/>
            </a:pPr>
            <a:r>
              <a:rPr lang="en-US" dirty="0"/>
              <a:t>Speaker Recognition	</a:t>
            </a:r>
          </a:p>
        </p:txBody>
      </p:sp>
      <p:sp>
        <p:nvSpPr>
          <p:cNvPr id="288771" name="Slide Number Placeholder 4">
            <a:extLst>
              <a:ext uri="{FF2B5EF4-FFF2-40B4-BE49-F238E27FC236}">
                <a16:creationId xmlns:a16="http://schemas.microsoft.com/office/drawing/2014/main" id="{7AC62159-7B0F-4827-9F79-070D7470035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7A474DBB-0408-41DC-A076-B849007F922F}" type="slidenum">
              <a:rPr lang="en-US" altLang="cs-CZ" sz="1400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51</a:t>
            </a:fld>
            <a:endParaRPr lang="en-US" altLang="cs-CZ" sz="1400">
              <a:solidFill>
                <a:srgbClr val="FFFFFF"/>
              </a:solidFill>
            </a:endParaRPr>
          </a:p>
        </p:txBody>
      </p:sp>
      <p:sp>
        <p:nvSpPr>
          <p:cNvPr id="288772" name="Rectangle 2">
            <a:extLst>
              <a:ext uri="{FF2B5EF4-FFF2-40B4-BE49-F238E27FC236}">
                <a16:creationId xmlns:a16="http://schemas.microsoft.com/office/drawing/2014/main" id="{CCA90E52-3426-427E-B480-163AE25850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Quiz - Is this a same person?</a:t>
            </a:r>
            <a:endParaRPr lang="cs-CZ" altLang="cs-CZ" b="1">
              <a:solidFill>
                <a:schemeClr val="tx1"/>
              </a:solidFill>
            </a:endParaRPr>
          </a:p>
        </p:txBody>
      </p:sp>
      <p:sp>
        <p:nvSpPr>
          <p:cNvPr id="288773" name="Text Box 43">
            <a:extLst>
              <a:ext uri="{FF2B5EF4-FFF2-40B4-BE49-F238E27FC236}">
                <a16:creationId xmlns:a16="http://schemas.microsoft.com/office/drawing/2014/main" id="{764325DF-25D8-4DD7-A990-4C7D294C9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3" y="836613"/>
            <a:ext cx="76136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2400" b="0">
                <a:latin typeface="Arial" panose="020B0604020202020204" pitchFamily="34" charset="0"/>
              </a:rPr>
              <a:t>Does these 2 recordings come from the same person?</a:t>
            </a:r>
            <a:endParaRPr lang="cs-CZ" altLang="cs-CZ" sz="2400" b="0">
              <a:latin typeface="Arial" panose="020B0604020202020204" pitchFamily="34" charset="0"/>
            </a:endParaRPr>
          </a:p>
        </p:txBody>
      </p:sp>
      <p:sp>
        <p:nvSpPr>
          <p:cNvPr id="288774" name="Text Box 46">
            <a:extLst>
              <a:ext uri="{FF2B5EF4-FFF2-40B4-BE49-F238E27FC236}">
                <a16:creationId xmlns:a16="http://schemas.microsoft.com/office/drawing/2014/main" id="{A7ADDFB6-8C27-4ABD-97E9-BFAE186FC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172200"/>
            <a:ext cx="313531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000" b="0">
                <a:latin typeface="Arial" panose="020B0604020202020204" pitchFamily="34" charset="0"/>
              </a:rPr>
              <a:t>Audio excerpts come from NIST HASR 2012 trial 02</a:t>
            </a:r>
            <a:endParaRPr lang="cs-CZ" altLang="cs-CZ" sz="1000" b="0">
              <a:latin typeface="Arial" panose="020B0604020202020204" pitchFamily="34" charset="0"/>
            </a:endParaRPr>
          </a:p>
        </p:txBody>
      </p:sp>
      <p:pic>
        <p:nvPicPr>
          <p:cNvPr id="288775" name="Picture 1">
            <a:extLst>
              <a:ext uri="{FF2B5EF4-FFF2-40B4-BE49-F238E27FC236}">
                <a16:creationId xmlns:a16="http://schemas.microsoft.com/office/drawing/2014/main" id="{C0362CCE-4BA3-4672-BC99-B37A6F2EA4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00200"/>
            <a:ext cx="8078788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8776" name="Picture 2">
            <a:extLst>
              <a:ext uri="{FF2B5EF4-FFF2-40B4-BE49-F238E27FC236}">
                <a16:creationId xmlns:a16="http://schemas.microsoft.com/office/drawing/2014/main" id="{9C9AEAA7-4C7E-4B97-8B66-CA050D01AF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6925"/>
            <a:ext cx="80994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6DF062-767B-4F90-9599-805052634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257800"/>
            <a:ext cx="3595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mbria" panose="02040503050406030204" pitchFamily="18" charset="0"/>
              </a:rPr>
              <a:t>Automatic system gives  LLR=3.97 </a:t>
            </a:r>
            <a:endParaRPr lang="cs-CZ" altLang="en-US" sz="1800" b="0">
              <a:latin typeface="Cambria" panose="02040503050406030204" pitchFamily="18" charset="0"/>
            </a:endParaRPr>
          </a:p>
        </p:txBody>
      </p:sp>
      <p:sp>
        <p:nvSpPr>
          <p:cNvPr id="15" name="Text Box 45">
            <a:extLst>
              <a:ext uri="{FF2B5EF4-FFF2-40B4-BE49-F238E27FC236}">
                <a16:creationId xmlns:a16="http://schemas.microsoft.com/office/drawing/2014/main" id="{1082025C-272A-4791-BC52-BC4E46C3EC04}"/>
              </a:ext>
            </a:extLst>
          </p:cNvPr>
          <p:cNvSpPr txBox="1">
            <a:spLocks noChangeArrowheads="1"/>
          </p:cNvSpPr>
          <p:nvPr/>
        </p:nvSpPr>
        <p:spPr bwMode="auto">
          <a:xfrm rot="-1504072">
            <a:off x="1473200" y="2071688"/>
            <a:ext cx="599757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 sz="15000">
                <a:solidFill>
                  <a:srgbClr val="FF0000"/>
                </a:solidFill>
                <a:latin typeface="Arial" panose="020B0604020202020204" pitchFamily="34" charset="0"/>
              </a:rPr>
              <a:t>SAME</a:t>
            </a:r>
            <a:endParaRPr lang="cs-CZ" altLang="cs-CZ" sz="15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6E0E146.wav">
            <a:hlinkClick r:id="" action="ppaction://media"/>
            <a:extLst>
              <a:ext uri="{FF2B5EF4-FFF2-40B4-BE49-F238E27FC236}">
                <a16:creationId xmlns:a16="http://schemas.microsoft.com/office/drawing/2014/main" id="{D8456B89-2C4E-489A-8EED-9A65C3D28C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425" y="21018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C6D177.wav">
            <a:hlinkClick r:id="" action="ppaction://media"/>
            <a:extLst>
              <a:ext uri="{FF2B5EF4-FFF2-40B4-BE49-F238E27FC236}">
                <a16:creationId xmlns:a16="http://schemas.microsoft.com/office/drawing/2014/main" id="{52281E71-29FA-4853-948B-F33E1343B98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425" y="38465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5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15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1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53348B9-E9A5-4EC4-82C1-1CA0E5E2F7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buNone/>
              <a:defRPr/>
            </a:pPr>
            <a:r>
              <a:rPr lang="en-US" dirty="0"/>
              <a:t>Speaker Recognition	</a:t>
            </a:r>
          </a:p>
        </p:txBody>
      </p:sp>
      <p:sp>
        <p:nvSpPr>
          <p:cNvPr id="289795" name="Slide Number Placeholder 4">
            <a:extLst>
              <a:ext uri="{FF2B5EF4-FFF2-40B4-BE49-F238E27FC236}">
                <a16:creationId xmlns:a16="http://schemas.microsoft.com/office/drawing/2014/main" id="{1EA45C1B-FA27-4E99-AE3D-6EBB0AF19CC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67A41B33-74AC-4E23-A72A-48925D5B4079}" type="slidenum">
              <a:rPr lang="en-US" altLang="cs-CZ" sz="1400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52</a:t>
            </a:fld>
            <a:endParaRPr lang="en-US" altLang="cs-CZ" sz="1400">
              <a:solidFill>
                <a:srgbClr val="FFFFFF"/>
              </a:solidFill>
            </a:endParaRPr>
          </a:p>
        </p:txBody>
      </p:sp>
      <p:sp>
        <p:nvSpPr>
          <p:cNvPr id="289796" name="Rectangle 2">
            <a:extLst>
              <a:ext uri="{FF2B5EF4-FFF2-40B4-BE49-F238E27FC236}">
                <a16:creationId xmlns:a16="http://schemas.microsoft.com/office/drawing/2014/main" id="{D6269273-D00E-4654-A71C-A02A62585E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Quiz - Is this a same person?</a:t>
            </a:r>
            <a:endParaRPr lang="cs-CZ" altLang="cs-CZ" b="1">
              <a:solidFill>
                <a:schemeClr val="tx1"/>
              </a:solidFill>
            </a:endParaRPr>
          </a:p>
        </p:txBody>
      </p:sp>
      <p:sp>
        <p:nvSpPr>
          <p:cNvPr id="289797" name="Text Box 43">
            <a:extLst>
              <a:ext uri="{FF2B5EF4-FFF2-40B4-BE49-F238E27FC236}">
                <a16:creationId xmlns:a16="http://schemas.microsoft.com/office/drawing/2014/main" id="{008F0E9E-52CB-458B-90B5-387269DEA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3" y="836613"/>
            <a:ext cx="76136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2400" b="0">
                <a:latin typeface="Arial" panose="020B0604020202020204" pitchFamily="34" charset="0"/>
              </a:rPr>
              <a:t>Does these 2 recordings come from the same person?</a:t>
            </a:r>
            <a:endParaRPr lang="cs-CZ" altLang="cs-CZ" sz="2400" b="0">
              <a:latin typeface="Arial" panose="020B0604020202020204" pitchFamily="34" charset="0"/>
            </a:endParaRPr>
          </a:p>
        </p:txBody>
      </p:sp>
      <p:sp>
        <p:nvSpPr>
          <p:cNvPr id="289798" name="Text Box 46">
            <a:extLst>
              <a:ext uri="{FF2B5EF4-FFF2-40B4-BE49-F238E27FC236}">
                <a16:creationId xmlns:a16="http://schemas.microsoft.com/office/drawing/2014/main" id="{30DD139C-B84A-4B13-9E4D-DC96A008C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172200"/>
            <a:ext cx="319246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000" b="0">
                <a:latin typeface="Arial" panose="020B0604020202020204" pitchFamily="34" charset="0"/>
              </a:rPr>
              <a:t>Audio excerpts come from NIST HASR 2012 trial 04</a:t>
            </a:r>
            <a:endParaRPr lang="cs-CZ" altLang="cs-CZ" sz="1000" b="0">
              <a:latin typeface="Arial" panose="020B0604020202020204" pitchFamily="34" charset="0"/>
            </a:endParaRPr>
          </a:p>
        </p:txBody>
      </p:sp>
      <p:pic>
        <p:nvPicPr>
          <p:cNvPr id="289799" name="Picture 1">
            <a:extLst>
              <a:ext uri="{FF2B5EF4-FFF2-40B4-BE49-F238E27FC236}">
                <a16:creationId xmlns:a16="http://schemas.microsoft.com/office/drawing/2014/main" id="{5764FDDA-8CE5-4A7D-A9FE-AFA1E7A6DE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1600200"/>
            <a:ext cx="8027988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9800" name="Picture 2">
            <a:extLst>
              <a:ext uri="{FF2B5EF4-FFF2-40B4-BE49-F238E27FC236}">
                <a16:creationId xmlns:a16="http://schemas.microsoft.com/office/drawing/2014/main" id="{6919348A-0AF7-4AE4-8168-0C6BDB7727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41688"/>
            <a:ext cx="80994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FF7500-A793-423F-81AC-F4ADA6429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257800"/>
            <a:ext cx="3595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mbria" panose="02040503050406030204" pitchFamily="18" charset="0"/>
              </a:rPr>
              <a:t>Automatic system gives  LLR=2.50 </a:t>
            </a:r>
            <a:endParaRPr lang="cs-CZ" altLang="en-US" sz="1800" b="0">
              <a:latin typeface="Cambria" panose="02040503050406030204" pitchFamily="18" charset="0"/>
            </a:endParaRPr>
          </a:p>
        </p:txBody>
      </p:sp>
      <p:sp>
        <p:nvSpPr>
          <p:cNvPr id="15" name="Text Box 45">
            <a:extLst>
              <a:ext uri="{FF2B5EF4-FFF2-40B4-BE49-F238E27FC236}">
                <a16:creationId xmlns:a16="http://schemas.microsoft.com/office/drawing/2014/main" id="{E2EE3455-CF6B-4663-A27E-B451838CE255}"/>
              </a:ext>
            </a:extLst>
          </p:cNvPr>
          <p:cNvSpPr txBox="1">
            <a:spLocks noChangeArrowheads="1"/>
          </p:cNvSpPr>
          <p:nvPr/>
        </p:nvSpPr>
        <p:spPr bwMode="auto">
          <a:xfrm rot="-1504072">
            <a:off x="115888" y="2020888"/>
            <a:ext cx="8929687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 sz="15000">
                <a:solidFill>
                  <a:srgbClr val="FF0000"/>
                </a:solidFill>
                <a:latin typeface="Arial" panose="020B0604020202020204" pitchFamily="34" charset="0"/>
              </a:rPr>
              <a:t>Different</a:t>
            </a:r>
            <a:endParaRPr lang="cs-CZ" altLang="cs-CZ" sz="15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03BC193.wav">
            <a:hlinkClick r:id="" action="ppaction://media"/>
            <a:extLst>
              <a:ext uri="{FF2B5EF4-FFF2-40B4-BE49-F238E27FC236}">
                <a16:creationId xmlns:a16="http://schemas.microsoft.com/office/drawing/2014/main" id="{8CCA45FA-92F7-4CD1-BF31-7CB4EA03C2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425" y="21034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56B240.wav">
            <a:hlinkClick r:id="" action="ppaction://media"/>
            <a:extLst>
              <a:ext uri="{FF2B5EF4-FFF2-40B4-BE49-F238E27FC236}">
                <a16:creationId xmlns:a16="http://schemas.microsoft.com/office/drawing/2014/main" id="{867C2DC6-48BD-4C03-92A9-CD576C0F9A1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600" y="38465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6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9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1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8031E1F-EA70-45BA-9F6C-02D111E68F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buNone/>
              <a:defRPr/>
            </a:pPr>
            <a:r>
              <a:rPr lang="en-US" dirty="0"/>
              <a:t>Speaker Recognition	</a:t>
            </a:r>
          </a:p>
        </p:txBody>
      </p:sp>
      <p:sp>
        <p:nvSpPr>
          <p:cNvPr id="290819" name="Slide Number Placeholder 4">
            <a:extLst>
              <a:ext uri="{FF2B5EF4-FFF2-40B4-BE49-F238E27FC236}">
                <a16:creationId xmlns:a16="http://schemas.microsoft.com/office/drawing/2014/main" id="{5D409DB3-96B9-4CFF-B7DA-6AA2031E09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882B68CF-E9D9-43D5-9178-E0389AC0A529}" type="slidenum">
              <a:rPr lang="en-US" altLang="cs-CZ" sz="1400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53</a:t>
            </a:fld>
            <a:endParaRPr lang="en-US" altLang="cs-CZ" sz="1400">
              <a:solidFill>
                <a:srgbClr val="FFFFFF"/>
              </a:solidFill>
            </a:endParaRPr>
          </a:p>
        </p:txBody>
      </p:sp>
      <p:sp>
        <p:nvSpPr>
          <p:cNvPr id="290820" name="Rectangle 2">
            <a:extLst>
              <a:ext uri="{FF2B5EF4-FFF2-40B4-BE49-F238E27FC236}">
                <a16:creationId xmlns:a16="http://schemas.microsoft.com/office/drawing/2014/main" id="{3E842616-2BD1-407B-A6C6-A5C7C038B9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Quiz - Is this a same person?</a:t>
            </a:r>
            <a:endParaRPr lang="cs-CZ" altLang="cs-CZ" b="1">
              <a:solidFill>
                <a:schemeClr val="tx1"/>
              </a:solidFill>
            </a:endParaRPr>
          </a:p>
        </p:txBody>
      </p:sp>
      <p:sp>
        <p:nvSpPr>
          <p:cNvPr id="290821" name="Text Box 43">
            <a:extLst>
              <a:ext uri="{FF2B5EF4-FFF2-40B4-BE49-F238E27FC236}">
                <a16:creationId xmlns:a16="http://schemas.microsoft.com/office/drawing/2014/main" id="{778554F1-A73B-42CF-A2E4-B5AC84EFF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3" y="836613"/>
            <a:ext cx="76136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2400" b="0">
                <a:latin typeface="Arial" panose="020B0604020202020204" pitchFamily="34" charset="0"/>
              </a:rPr>
              <a:t>Does these 2 recordings come from the same person?</a:t>
            </a:r>
            <a:endParaRPr lang="cs-CZ" altLang="cs-CZ" sz="2400" b="0">
              <a:latin typeface="Arial" panose="020B0604020202020204" pitchFamily="34" charset="0"/>
            </a:endParaRPr>
          </a:p>
        </p:txBody>
      </p:sp>
      <p:sp>
        <p:nvSpPr>
          <p:cNvPr id="290822" name="Text Box 46">
            <a:extLst>
              <a:ext uri="{FF2B5EF4-FFF2-40B4-BE49-F238E27FC236}">
                <a16:creationId xmlns:a16="http://schemas.microsoft.com/office/drawing/2014/main" id="{BC3B4532-E63D-42FC-8F77-18807AE28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172200"/>
            <a:ext cx="31210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000" b="0">
                <a:latin typeface="Arial" panose="020B0604020202020204" pitchFamily="34" charset="0"/>
              </a:rPr>
              <a:t>Audio excerpts come from NIST HASR 2012 trial 18</a:t>
            </a:r>
            <a:endParaRPr lang="cs-CZ" altLang="cs-CZ" sz="1000" b="0">
              <a:latin typeface="Arial" panose="020B0604020202020204" pitchFamily="34" charset="0"/>
            </a:endParaRPr>
          </a:p>
        </p:txBody>
      </p:sp>
      <p:pic>
        <p:nvPicPr>
          <p:cNvPr id="290823" name="Picture 1">
            <a:extLst>
              <a:ext uri="{FF2B5EF4-FFF2-40B4-BE49-F238E27FC236}">
                <a16:creationId xmlns:a16="http://schemas.microsoft.com/office/drawing/2014/main" id="{27475B4F-8592-4A25-9E54-969C0DC12F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1600200"/>
            <a:ext cx="8027988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0824" name="Picture 2">
            <a:extLst>
              <a:ext uri="{FF2B5EF4-FFF2-40B4-BE49-F238E27FC236}">
                <a16:creationId xmlns:a16="http://schemas.microsoft.com/office/drawing/2014/main" id="{1FD7DEBB-64B1-4AF8-BDBB-13701FF8AE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41688"/>
            <a:ext cx="80994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CD6555-73A3-4053-B36A-C87AB7469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257800"/>
            <a:ext cx="3595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mbria" panose="02040503050406030204" pitchFamily="18" charset="0"/>
              </a:rPr>
              <a:t>Automatic system gives  LLR=1.3 </a:t>
            </a:r>
            <a:endParaRPr lang="cs-CZ" altLang="en-US" sz="1800" b="0">
              <a:latin typeface="Cambria" panose="02040503050406030204" pitchFamily="18" charset="0"/>
            </a:endParaRPr>
          </a:p>
        </p:txBody>
      </p:sp>
      <p:sp>
        <p:nvSpPr>
          <p:cNvPr id="15" name="Text Box 45">
            <a:extLst>
              <a:ext uri="{FF2B5EF4-FFF2-40B4-BE49-F238E27FC236}">
                <a16:creationId xmlns:a16="http://schemas.microsoft.com/office/drawing/2014/main" id="{C44C0BD0-DF42-4913-A739-9BCBC723923B}"/>
              </a:ext>
            </a:extLst>
          </p:cNvPr>
          <p:cNvSpPr txBox="1">
            <a:spLocks noChangeArrowheads="1"/>
          </p:cNvSpPr>
          <p:nvPr/>
        </p:nvSpPr>
        <p:spPr bwMode="auto">
          <a:xfrm rot="-1504072">
            <a:off x="1473200" y="2071688"/>
            <a:ext cx="599757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 sz="15000">
                <a:solidFill>
                  <a:srgbClr val="FF0000"/>
                </a:solidFill>
                <a:latin typeface="Arial" panose="020B0604020202020204" pitchFamily="34" charset="0"/>
              </a:rPr>
              <a:t>SAME</a:t>
            </a:r>
            <a:endParaRPr lang="cs-CZ" altLang="cs-CZ" sz="15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FA3A255.wav">
            <a:hlinkClick r:id="" action="ppaction://media"/>
            <a:extLst>
              <a:ext uri="{FF2B5EF4-FFF2-40B4-BE49-F238E27FC236}">
                <a16:creationId xmlns:a16="http://schemas.microsoft.com/office/drawing/2014/main" id="{82165527-18C7-4B27-B8C5-E6EB3678FE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425" y="21018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7477255.wav">
            <a:hlinkClick r:id="" action="ppaction://media"/>
            <a:extLst>
              <a:ext uri="{FF2B5EF4-FFF2-40B4-BE49-F238E27FC236}">
                <a16:creationId xmlns:a16="http://schemas.microsoft.com/office/drawing/2014/main" id="{58ADCBF5-F10E-4634-884A-2A19B51BA29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425" y="38465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9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15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1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D853C457-8BD3-4372-AFDF-E723C313CD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Speaker Recognition</a:t>
            </a:r>
          </a:p>
        </p:txBody>
      </p:sp>
      <p:sp>
        <p:nvSpPr>
          <p:cNvPr id="291843" name="Zástupný symbol pro číslo snímku 4">
            <a:extLst>
              <a:ext uri="{FF2B5EF4-FFF2-40B4-BE49-F238E27FC236}">
                <a16:creationId xmlns:a16="http://schemas.microsoft.com/office/drawing/2014/main" id="{C12553A9-965C-415A-B697-D501EA4738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60385B-8B19-470C-BAF1-9C1D388B3622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91844" name="Rectangle 2">
            <a:extLst>
              <a:ext uri="{FF2B5EF4-FFF2-40B4-BE49-F238E27FC236}">
                <a16:creationId xmlns:a16="http://schemas.microsoft.com/office/drawing/2014/main" id="{E60282C1-FF03-422F-AB98-6DFDB67E3D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ZA" altLang="en-US"/>
              <a:t>Agenda</a:t>
            </a:r>
            <a:endParaRPr lang="en-GB" altLang="en-US"/>
          </a:p>
        </p:txBody>
      </p:sp>
      <p:sp>
        <p:nvSpPr>
          <p:cNvPr id="291845" name="Rectangle 3">
            <a:extLst>
              <a:ext uri="{FF2B5EF4-FFF2-40B4-BE49-F238E27FC236}">
                <a16:creationId xmlns:a16="http://schemas.microsoft.com/office/drawing/2014/main" id="{142D5B1B-1463-4BA4-AF7D-C4C2653F8B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765175"/>
            <a:ext cx="8640763" cy="1584325"/>
          </a:xfrm>
        </p:spPr>
        <p:txBody>
          <a:bodyPr/>
          <a:lstStyle/>
          <a:p>
            <a:pPr eaLnBrk="1" hangingPunct="1"/>
            <a:r>
              <a:rPr lang="en-ZA" altLang="en-US">
                <a:solidFill>
                  <a:srgbClr val="C0C0C0"/>
                </a:solidFill>
              </a:rPr>
              <a:t>Speaker recognition applications</a:t>
            </a:r>
          </a:p>
          <a:p>
            <a:pPr lvl="1" eaLnBrk="1" hangingPunct="1"/>
            <a:r>
              <a:rPr lang="en-ZA" altLang="en-US">
                <a:solidFill>
                  <a:srgbClr val="C0C0C0"/>
                </a:solidFill>
              </a:rPr>
              <a:t>Why we need speaker recognition</a:t>
            </a:r>
          </a:p>
          <a:p>
            <a:pPr lvl="1" eaLnBrk="1" hangingPunct="1"/>
            <a:r>
              <a:rPr lang="en-ZA" altLang="en-US">
                <a:solidFill>
                  <a:srgbClr val="C0C0C0"/>
                </a:solidFill>
              </a:rPr>
              <a:t>Different application domains</a:t>
            </a:r>
          </a:p>
        </p:txBody>
      </p:sp>
      <p:sp>
        <p:nvSpPr>
          <p:cNvPr id="291846" name="Rectangle 4">
            <a:extLst>
              <a:ext uri="{FF2B5EF4-FFF2-40B4-BE49-F238E27FC236}">
                <a16:creationId xmlns:a16="http://schemas.microsoft.com/office/drawing/2014/main" id="{E5330EDD-D365-49FC-8900-E3E22655A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205038"/>
            <a:ext cx="8640763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ZA" altLang="en-US" b="0">
                <a:solidFill>
                  <a:srgbClr val="C0C0C0"/>
                </a:solidFill>
              </a:rPr>
              <a:t>Background and theory</a:t>
            </a:r>
          </a:p>
          <a:p>
            <a:pPr lvl="1" eaLnBrk="1" hangingPunct="1"/>
            <a:r>
              <a:rPr lang="en-ZA" altLang="en-US" b="0">
                <a:solidFill>
                  <a:srgbClr val="C0C0C0"/>
                </a:solidFill>
              </a:rPr>
              <a:t>Feature extraction</a:t>
            </a:r>
          </a:p>
          <a:p>
            <a:pPr lvl="1" eaLnBrk="1" hangingPunct="1"/>
            <a:r>
              <a:rPr lang="en-ZA" altLang="en-US" b="0">
                <a:solidFill>
                  <a:srgbClr val="C0C0C0"/>
                </a:solidFill>
              </a:rPr>
              <a:t>Gaussian Mixture Modelling</a:t>
            </a:r>
          </a:p>
          <a:p>
            <a:pPr lvl="1" eaLnBrk="1" hangingPunct="1"/>
            <a:r>
              <a:rPr lang="en-ZA" altLang="en-US" b="0">
                <a:solidFill>
                  <a:srgbClr val="C0C0C0"/>
                </a:solidFill>
              </a:rPr>
              <a:t>GMM-UBM base approach</a:t>
            </a:r>
          </a:p>
          <a:p>
            <a:pPr lvl="1" eaLnBrk="1" hangingPunct="1"/>
            <a:r>
              <a:rPr lang="en-ZA" altLang="en-US" b="0">
                <a:solidFill>
                  <a:srgbClr val="C0C0C0"/>
                </a:solidFill>
              </a:rPr>
              <a:t>Eigen-channel compensation, JFA, PLDA</a:t>
            </a:r>
          </a:p>
          <a:p>
            <a:pPr lvl="1" eaLnBrk="1" hangingPunct="1"/>
            <a:r>
              <a:rPr lang="en-ZA" altLang="en-US" b="0">
                <a:solidFill>
                  <a:srgbClr val="C0C0C0"/>
                </a:solidFill>
              </a:rPr>
              <a:t>DNN embeddings</a:t>
            </a:r>
          </a:p>
          <a:p>
            <a:pPr lvl="1" eaLnBrk="1" hangingPunct="1"/>
            <a:endParaRPr lang="en-ZA" altLang="en-US" b="0">
              <a:solidFill>
                <a:srgbClr val="C0C0C0"/>
              </a:solidFill>
            </a:endParaRPr>
          </a:p>
          <a:p>
            <a:pPr lvl="1" eaLnBrk="1" hangingPunct="1"/>
            <a:endParaRPr lang="en-ZA" altLang="en-US" b="0">
              <a:solidFill>
                <a:srgbClr val="C0C0C0"/>
              </a:solidFill>
            </a:endParaRPr>
          </a:p>
        </p:txBody>
      </p:sp>
      <p:sp>
        <p:nvSpPr>
          <p:cNvPr id="24583" name="Rectangle 5">
            <a:extLst>
              <a:ext uri="{FF2B5EF4-FFF2-40B4-BE49-F238E27FC236}">
                <a16:creationId xmlns:a16="http://schemas.microsoft.com/office/drawing/2014/main" id="{DFF78383-FB84-4378-A4E7-87609575C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13" y="4941888"/>
            <a:ext cx="8640762" cy="14398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defRPr sz="2600">
                <a:solidFill>
                  <a:srgbClr val="000000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FontTx/>
              <a:buChar char="•"/>
              <a:defRPr/>
            </a:pPr>
            <a:r>
              <a:rPr lang="en-ZA" altLang="en-US" b="0" dirty="0">
                <a:solidFill>
                  <a:schemeClr val="tx1"/>
                </a:solidFill>
              </a:rPr>
              <a:t>Evaluation metrics</a:t>
            </a:r>
          </a:p>
          <a:p>
            <a:pPr eaLnBrk="1" hangingPunct="1">
              <a:buFontTx/>
              <a:buChar char="•"/>
              <a:defRPr/>
            </a:pPr>
            <a:r>
              <a:rPr lang="en-ZA" altLang="en-US" b="0" dirty="0">
                <a:solidFill>
                  <a:srgbClr val="C0C0C0"/>
                </a:solidFill>
              </a:rPr>
              <a:t>Score calibration and normalization</a:t>
            </a:r>
          </a:p>
          <a:p>
            <a:pPr eaLnBrk="1" hangingPunct="1">
              <a:buFontTx/>
              <a:buChar char="•"/>
              <a:defRPr/>
            </a:pPr>
            <a:r>
              <a:rPr lang="en-ZA" altLang="en-US" b="0" dirty="0">
                <a:solidFill>
                  <a:srgbClr val="C0C0C0"/>
                </a:solidFill>
              </a:rPr>
              <a:t>Conclusions</a:t>
            </a:r>
          </a:p>
          <a:p>
            <a:pPr marL="0" indent="0" eaLnBrk="1" hangingPunct="1">
              <a:defRPr/>
            </a:pPr>
            <a:endParaRPr lang="en-ZA" altLang="en-US" b="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zápatí 3">
            <a:extLst>
              <a:ext uri="{FF2B5EF4-FFF2-40B4-BE49-F238E27FC236}">
                <a16:creationId xmlns:a16="http://schemas.microsoft.com/office/drawing/2014/main" id="{0CF64FE4-102E-4E43-BA34-E54791CE8D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Speaker Recognition</a:t>
            </a:r>
          </a:p>
        </p:txBody>
      </p:sp>
      <p:sp>
        <p:nvSpPr>
          <p:cNvPr id="292867" name="Zástupný symbol pro číslo snímku 4">
            <a:extLst>
              <a:ext uri="{FF2B5EF4-FFF2-40B4-BE49-F238E27FC236}">
                <a16:creationId xmlns:a16="http://schemas.microsoft.com/office/drawing/2014/main" id="{03982729-6B62-4557-A206-EA1E7BF6A1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8CBFC0-4088-48A8-98FC-C39F1DF94B10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92868" name="Rectangle 2">
            <a:extLst>
              <a:ext uri="{FF2B5EF4-FFF2-40B4-BE49-F238E27FC236}">
                <a16:creationId xmlns:a16="http://schemas.microsoft.com/office/drawing/2014/main" id="{5DC29069-2A72-4B69-B537-C8384FBB07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Evaluation Metric</a:t>
            </a:r>
            <a:endParaRPr lang="cs-CZ" altLang="en-US"/>
          </a:p>
        </p:txBody>
      </p:sp>
      <p:sp>
        <p:nvSpPr>
          <p:cNvPr id="292869" name="Rectangle 3">
            <a:extLst>
              <a:ext uri="{FF2B5EF4-FFF2-40B4-BE49-F238E27FC236}">
                <a16:creationId xmlns:a16="http://schemas.microsoft.com/office/drawing/2014/main" id="{9E14626D-BB66-41CD-A031-D9AC3EE2EB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549275"/>
            <a:ext cx="8351838" cy="5327650"/>
          </a:xfrm>
        </p:spPr>
        <p:txBody>
          <a:bodyPr/>
          <a:lstStyle/>
          <a:p>
            <a:pPr eaLnBrk="1" hangingPunct="1"/>
            <a:r>
              <a:rPr lang="en-US" altLang="en-US" sz="2200"/>
              <a:t>There are two types of errors</a:t>
            </a:r>
          </a:p>
          <a:p>
            <a:pPr lvl="1" eaLnBrk="1" hangingPunct="1"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MISS</a:t>
            </a:r>
            <a:r>
              <a:rPr lang="en-US" altLang="en-US" sz="2000"/>
              <a:t>: incorrectly rejected a target trial</a:t>
            </a:r>
          </a:p>
          <a:p>
            <a:pPr lvl="1" eaLnBrk="1" hangingPunct="1">
              <a:buFontTx/>
              <a:buNone/>
            </a:pPr>
            <a:r>
              <a:rPr lang="en-US" altLang="en-US" sz="2000"/>
              <a:t>		    It was target trial, but system said it is not</a:t>
            </a:r>
          </a:p>
          <a:p>
            <a:pPr lvl="1" eaLnBrk="1" hangingPunct="1">
              <a:buFontTx/>
              <a:buNone/>
            </a:pPr>
            <a:r>
              <a:rPr lang="en-US" altLang="en-US" sz="2000"/>
              <a:t>		    also known as a false reject</a:t>
            </a:r>
          </a:p>
          <a:p>
            <a:pPr lvl="1" eaLnBrk="1" hangingPunct="1"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FALSE ALARM</a:t>
            </a:r>
            <a:r>
              <a:rPr lang="en-US" altLang="en-US" sz="2000"/>
              <a:t>: incorrectly accept a non-target trial</a:t>
            </a:r>
          </a:p>
          <a:p>
            <a:pPr lvl="1" eaLnBrk="1" hangingPunct="1">
              <a:buFontTx/>
              <a:buNone/>
            </a:pPr>
            <a:r>
              <a:rPr lang="en-US" altLang="en-US" sz="2000"/>
              <a:t>		    It was not target trial, but system said it is</a:t>
            </a:r>
          </a:p>
          <a:p>
            <a:pPr lvl="1" eaLnBrk="1" hangingPunct="1">
              <a:buFontTx/>
              <a:buNone/>
            </a:pPr>
            <a:r>
              <a:rPr lang="en-US" altLang="en-US" sz="2000"/>
              <a:t>		    also known as a false accept</a:t>
            </a:r>
          </a:p>
          <a:p>
            <a:pPr eaLnBrk="1" hangingPunct="1"/>
            <a:r>
              <a:rPr lang="en-US" altLang="en-US" sz="2200"/>
              <a:t>The performance of a detection system is measure of the trade-off between these two errors – is controlled by adjustment of the decision threshold</a:t>
            </a:r>
          </a:p>
          <a:p>
            <a:pPr eaLnBrk="1" hangingPunct="1"/>
            <a:r>
              <a:rPr lang="en-US" altLang="en-US" sz="2200"/>
              <a:t>In an evaluation, N</a:t>
            </a:r>
            <a:r>
              <a:rPr lang="en-US" altLang="en-US" sz="2200" baseline="-25000"/>
              <a:t>target</a:t>
            </a:r>
            <a:r>
              <a:rPr lang="en-US" altLang="en-US" sz="2200"/>
              <a:t> target-trials (test speaker = model speaker) and N</a:t>
            </a:r>
            <a:r>
              <a:rPr lang="en-US" altLang="en-US" sz="2200" baseline="-25000"/>
              <a:t>non-target</a:t>
            </a:r>
            <a:r>
              <a:rPr lang="en-US" altLang="en-US" sz="2200"/>
              <a:t> non-target trials (test speaker != model speaker) are conducted and error probabilities are estimated at given threshold</a:t>
            </a:r>
            <a:endParaRPr lang="cs-CZ" altLang="en-US" sz="2200"/>
          </a:p>
        </p:txBody>
      </p:sp>
      <p:sp>
        <p:nvSpPr>
          <p:cNvPr id="292870" name="Text Box 5">
            <a:extLst>
              <a:ext uri="{FF2B5EF4-FFF2-40B4-BE49-F238E27FC236}">
                <a16:creationId xmlns:a16="http://schemas.microsoft.com/office/drawing/2014/main" id="{F483235E-182E-4CFC-9C82-3B166C2F0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5876925"/>
            <a:ext cx="165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  <a:latin typeface="Arial" panose="020B0604020202020204" pitchFamily="34" charset="0"/>
              </a:rPr>
              <a:t>Pr(miss|thr)=</a:t>
            </a:r>
            <a:endParaRPr lang="cs-CZ" altLang="en-US" sz="16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2871" name="Text Box 7">
            <a:extLst>
              <a:ext uri="{FF2B5EF4-FFF2-40B4-BE49-F238E27FC236}">
                <a16:creationId xmlns:a16="http://schemas.microsoft.com/office/drawing/2014/main" id="{928C67E2-95AB-4437-A421-09D4AAC13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6056313"/>
            <a:ext cx="792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  <a:latin typeface="Arial" panose="020B0604020202020204" pitchFamily="34" charset="0"/>
              </a:rPr>
              <a:t>N</a:t>
            </a:r>
            <a:r>
              <a:rPr lang="en-US" altLang="en-US" sz="1600" b="0" baseline="-25000">
                <a:solidFill>
                  <a:schemeClr val="tx1"/>
                </a:solidFill>
                <a:latin typeface="Arial" panose="020B0604020202020204" pitchFamily="34" charset="0"/>
              </a:rPr>
              <a:t>target</a:t>
            </a:r>
            <a:endParaRPr lang="cs-CZ" altLang="en-US" sz="1600" b="0" baseline="-25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2872" name="Text Box 8">
            <a:extLst>
              <a:ext uri="{FF2B5EF4-FFF2-40B4-BE49-F238E27FC236}">
                <a16:creationId xmlns:a16="http://schemas.microsoft.com/office/drawing/2014/main" id="{F7707B6E-A19E-40DE-B19A-6D5573E29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200" y="5756275"/>
            <a:ext cx="2593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  <a:latin typeface="Arial" panose="020B0604020202020204" pitchFamily="34" charset="0"/>
              </a:rPr>
              <a:t># target trials scores &lt; thr</a:t>
            </a:r>
            <a:endParaRPr lang="cs-CZ" altLang="en-US" sz="16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2873" name="Line 9">
            <a:extLst>
              <a:ext uri="{FF2B5EF4-FFF2-40B4-BE49-F238E27FC236}">
                <a16:creationId xmlns:a16="http://schemas.microsoft.com/office/drawing/2014/main" id="{8D4F16D0-0BD1-45D3-AEC8-6F899B5A1535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4788" y="6092825"/>
            <a:ext cx="24495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2874" name="Text Box 10">
            <a:extLst>
              <a:ext uri="{FF2B5EF4-FFF2-40B4-BE49-F238E27FC236}">
                <a16:creationId xmlns:a16="http://schemas.microsoft.com/office/drawing/2014/main" id="{AB1D1CB8-02E2-4C10-8A2D-6392FC033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5876925"/>
            <a:ext cx="2305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  <a:latin typeface="Arial" panose="020B0604020202020204" pitchFamily="34" charset="0"/>
              </a:rPr>
              <a:t>Pr(false alarm|thr)=</a:t>
            </a:r>
            <a:endParaRPr lang="cs-CZ" altLang="en-US" sz="16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2875" name="Text Box 11">
            <a:extLst>
              <a:ext uri="{FF2B5EF4-FFF2-40B4-BE49-F238E27FC236}">
                <a16:creationId xmlns:a16="http://schemas.microsoft.com/office/drawing/2014/main" id="{76A54699-67E0-4336-8A9F-183EBFDE2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413" y="6056313"/>
            <a:ext cx="1296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  <a:latin typeface="Arial" panose="020B0604020202020204" pitchFamily="34" charset="0"/>
              </a:rPr>
              <a:t>N</a:t>
            </a:r>
            <a:r>
              <a:rPr lang="en-US" altLang="en-US" sz="1600" b="0" baseline="-25000">
                <a:solidFill>
                  <a:schemeClr val="tx1"/>
                </a:solidFill>
                <a:latin typeface="Arial" panose="020B0604020202020204" pitchFamily="34" charset="0"/>
              </a:rPr>
              <a:t>non-target</a:t>
            </a:r>
            <a:endParaRPr lang="cs-CZ" altLang="en-US" sz="1600" b="0" baseline="-25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2876" name="Text Box 12">
            <a:extLst>
              <a:ext uri="{FF2B5EF4-FFF2-40B4-BE49-F238E27FC236}">
                <a16:creationId xmlns:a16="http://schemas.microsoft.com/office/drawing/2014/main" id="{46A34524-2F4B-442E-B8F5-6206069DC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4738" y="5734050"/>
            <a:ext cx="2989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  <a:latin typeface="Arial" panose="020B0604020202020204" pitchFamily="34" charset="0"/>
              </a:rPr>
              <a:t># non-target trials scores &gt; thr</a:t>
            </a:r>
            <a:endParaRPr lang="cs-CZ" altLang="en-US" sz="16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2877" name="Line 13">
            <a:extLst>
              <a:ext uri="{FF2B5EF4-FFF2-40B4-BE49-F238E27FC236}">
                <a16:creationId xmlns:a16="http://schemas.microsoft.com/office/drawing/2014/main" id="{ABEA030E-7C72-4F95-BD9D-8EB74905399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6325" y="6092825"/>
            <a:ext cx="27368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zápatí 3">
            <a:extLst>
              <a:ext uri="{FF2B5EF4-FFF2-40B4-BE49-F238E27FC236}">
                <a16:creationId xmlns:a16="http://schemas.microsoft.com/office/drawing/2014/main" id="{AEEA0D92-1FFF-4229-ADBA-9EA795C4BA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buFontTx/>
              <a:buNone/>
              <a:defRPr/>
            </a:pPr>
            <a:r>
              <a:rPr lang="en-US" dirty="0"/>
              <a:t>Speaker Recognition					</a:t>
            </a:r>
          </a:p>
        </p:txBody>
      </p:sp>
      <p:sp>
        <p:nvSpPr>
          <p:cNvPr id="293891" name="Zástupný symbol pro číslo snímku 4">
            <a:extLst>
              <a:ext uri="{FF2B5EF4-FFF2-40B4-BE49-F238E27FC236}">
                <a16:creationId xmlns:a16="http://schemas.microsoft.com/office/drawing/2014/main" id="{1BBE0A34-5887-499F-8A58-47D28ECEE7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A99438-D9FE-4DE7-8E1C-3F88E8704801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93892" name="Rectangle 2">
            <a:extLst>
              <a:ext uri="{FF2B5EF4-FFF2-40B4-BE49-F238E27FC236}">
                <a16:creationId xmlns:a16="http://schemas.microsoft.com/office/drawing/2014/main" id="{E7636162-E1DC-43A6-8415-F6B1982CD9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Does the system work well ? </a:t>
            </a:r>
            <a:endParaRPr lang="cs-CZ" altLang="en-US"/>
          </a:p>
        </p:txBody>
      </p:sp>
      <p:sp>
        <p:nvSpPr>
          <p:cNvPr id="22533" name="Rectangle 3">
            <a:extLst>
              <a:ext uri="{FF2B5EF4-FFF2-40B4-BE49-F238E27FC236}">
                <a16:creationId xmlns:a16="http://schemas.microsoft.com/office/drawing/2014/main" id="{1FDFB546-105F-4FB8-9D03-20313511D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549275"/>
            <a:ext cx="8351838" cy="53276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200" dirty="0"/>
              <a:t>We need some (lots of) data – pairs model speaker – test speaker (we call these pairs trials). </a:t>
            </a:r>
          </a:p>
          <a:p>
            <a:pPr lvl="1" eaLnBrk="1" hangingPunct="1">
              <a:defRPr/>
            </a:pPr>
            <a:r>
              <a:rPr lang="en-US" altLang="en-US" sz="2000" b="1" dirty="0">
                <a:solidFill>
                  <a:srgbClr val="00B050"/>
                </a:solidFill>
              </a:rPr>
              <a:t>Target-trials</a:t>
            </a:r>
            <a:r>
              <a:rPr lang="en-US" altLang="en-US" sz="2000" dirty="0"/>
              <a:t> (test speaker = model speaker) </a:t>
            </a:r>
          </a:p>
          <a:p>
            <a:pPr lvl="1" eaLnBrk="1" hangingPunct="1">
              <a:defRPr/>
            </a:pPr>
            <a:r>
              <a:rPr lang="en-US" altLang="en-US" sz="2000" b="1" dirty="0">
                <a:solidFill>
                  <a:srgbClr val="FF0000"/>
                </a:solidFill>
              </a:rPr>
              <a:t>Non-target-trials</a:t>
            </a:r>
            <a:r>
              <a:rPr lang="en-US" altLang="en-US" sz="2000" b="1" dirty="0"/>
              <a:t> </a:t>
            </a:r>
            <a:r>
              <a:rPr lang="en-US" altLang="en-US" sz="2000" dirty="0"/>
              <a:t>(test speaker ≠ model speaker) </a:t>
            </a:r>
          </a:p>
          <a:p>
            <a:pPr eaLnBrk="1" hangingPunct="1">
              <a:defRPr/>
            </a:pPr>
            <a:r>
              <a:rPr lang="en-US" altLang="en-US" sz="2200" dirty="0"/>
              <a:t>We run them through the system and record the scores</a:t>
            </a:r>
          </a:p>
          <a:p>
            <a:pPr eaLnBrk="1" hangingPunct="1">
              <a:defRPr/>
            </a:pPr>
            <a:r>
              <a:rPr lang="en-US" altLang="en-US" sz="2200" dirty="0"/>
              <a:t>We need to set the detection </a:t>
            </a:r>
            <a:r>
              <a:rPr lang="en-US" altLang="en-US" sz="2200" b="1" dirty="0">
                <a:solidFill>
                  <a:srgbClr val="FFC000"/>
                </a:solidFill>
              </a:rPr>
              <a:t>threshold</a:t>
            </a:r>
          </a:p>
          <a:p>
            <a:pPr eaLnBrk="1" hangingPunct="1">
              <a:defRPr/>
            </a:pPr>
            <a:endParaRPr lang="en-US" altLang="en-US" sz="2200" dirty="0"/>
          </a:p>
          <a:p>
            <a:pPr marL="0" indent="0" eaLnBrk="1" hangingPunct="1">
              <a:buFontTx/>
              <a:buNone/>
              <a:defRPr/>
            </a:pPr>
            <a:endParaRPr lang="en-US" altLang="en-US" sz="2200" dirty="0"/>
          </a:p>
          <a:p>
            <a:pPr marL="0" indent="0" eaLnBrk="1" hangingPunct="1">
              <a:buFontTx/>
              <a:buNone/>
              <a:defRPr/>
            </a:pPr>
            <a:endParaRPr lang="en-US" altLang="en-US" sz="2200" dirty="0"/>
          </a:p>
        </p:txBody>
      </p:sp>
      <p:cxnSp>
        <p:nvCxnSpPr>
          <p:cNvPr id="293894" name="Přímá spojnice se šipkou 2">
            <a:extLst>
              <a:ext uri="{FF2B5EF4-FFF2-40B4-BE49-F238E27FC236}">
                <a16:creationId xmlns:a16="http://schemas.microsoft.com/office/drawing/2014/main" id="{6FC6756E-10D1-4F3F-8C0C-E9008EAAFDB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2888" y="3779838"/>
            <a:ext cx="8137525" cy="7143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3895" name="TextovéPole 3">
            <a:extLst>
              <a:ext uri="{FF2B5EF4-FFF2-40B4-BE49-F238E27FC236}">
                <a16:creationId xmlns:a16="http://schemas.microsoft.com/office/drawing/2014/main" id="{A047BF7A-B254-4428-98EC-75B0B07B8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013" y="3779838"/>
            <a:ext cx="1511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score</a:t>
            </a:r>
          </a:p>
        </p:txBody>
      </p:sp>
      <p:sp>
        <p:nvSpPr>
          <p:cNvPr id="293896" name="Ovál 4">
            <a:extLst>
              <a:ext uri="{FF2B5EF4-FFF2-40B4-BE49-F238E27FC236}">
                <a16:creationId xmlns:a16="http://schemas.microsoft.com/office/drawing/2014/main" id="{7DC3451C-4C43-4B8C-A4DA-51214AEF1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75" y="3671888"/>
            <a:ext cx="215900" cy="215900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3897" name="Ovál 17">
            <a:extLst>
              <a:ext uri="{FF2B5EF4-FFF2-40B4-BE49-F238E27FC236}">
                <a16:creationId xmlns:a16="http://schemas.microsoft.com/office/drawing/2014/main" id="{83E22CE7-F194-47FE-A515-D0D8206A4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1913" y="3683000"/>
            <a:ext cx="215900" cy="215900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3898" name="Ovál 18">
            <a:extLst>
              <a:ext uri="{FF2B5EF4-FFF2-40B4-BE49-F238E27FC236}">
                <a16:creationId xmlns:a16="http://schemas.microsoft.com/office/drawing/2014/main" id="{13697570-CE74-4306-BBF8-622601940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425" y="3679825"/>
            <a:ext cx="215900" cy="215900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3899" name="Ovál 19">
            <a:extLst>
              <a:ext uri="{FF2B5EF4-FFF2-40B4-BE49-F238E27FC236}">
                <a16:creationId xmlns:a16="http://schemas.microsoft.com/office/drawing/2014/main" id="{F4E0310C-FA06-4823-9638-56CD6B176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6925" y="3679825"/>
            <a:ext cx="217488" cy="215900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3900" name="Ovál 20">
            <a:extLst>
              <a:ext uri="{FF2B5EF4-FFF2-40B4-BE49-F238E27FC236}">
                <a16:creationId xmlns:a16="http://schemas.microsoft.com/office/drawing/2014/main" id="{D302C7E1-AAE4-4317-9553-E3938F4C0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8313" y="3681413"/>
            <a:ext cx="215900" cy="215900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3901" name="Ovál 21">
            <a:extLst>
              <a:ext uri="{FF2B5EF4-FFF2-40B4-BE49-F238E27FC236}">
                <a16:creationId xmlns:a16="http://schemas.microsoft.com/office/drawing/2014/main" id="{8EDE56EB-EBE6-47D5-8FA8-5E5F44998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7638" y="3679825"/>
            <a:ext cx="215900" cy="215900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3902" name="Ovál 22">
            <a:extLst>
              <a:ext uri="{FF2B5EF4-FFF2-40B4-BE49-F238E27FC236}">
                <a16:creationId xmlns:a16="http://schemas.microsoft.com/office/drawing/2014/main" id="{AF5B777B-BD42-46E9-9E3A-A2422A33C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000" y="3681413"/>
            <a:ext cx="215900" cy="215900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3903" name="Ovál 23">
            <a:extLst>
              <a:ext uri="{FF2B5EF4-FFF2-40B4-BE49-F238E27FC236}">
                <a16:creationId xmlns:a16="http://schemas.microsoft.com/office/drawing/2014/main" id="{584A0891-C65F-4767-86F6-AA8DB883F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1350" y="3708400"/>
            <a:ext cx="215900" cy="215900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3904" name="Ovál 24">
            <a:extLst>
              <a:ext uri="{FF2B5EF4-FFF2-40B4-BE49-F238E27FC236}">
                <a16:creationId xmlns:a16="http://schemas.microsoft.com/office/drawing/2014/main" id="{90D7F82D-DF1D-4F9C-8731-28E6E2B71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7463" y="3709988"/>
            <a:ext cx="215900" cy="215900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3905" name="Ovál 25">
            <a:extLst>
              <a:ext uri="{FF2B5EF4-FFF2-40B4-BE49-F238E27FC236}">
                <a16:creationId xmlns:a16="http://schemas.microsoft.com/office/drawing/2014/main" id="{17B88365-03C4-4A54-AD5F-0609A2FDB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1525" y="3679825"/>
            <a:ext cx="215900" cy="215900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3906" name="Ovál 26">
            <a:extLst>
              <a:ext uri="{FF2B5EF4-FFF2-40B4-BE49-F238E27FC236}">
                <a16:creationId xmlns:a16="http://schemas.microsoft.com/office/drawing/2014/main" id="{A6455CBF-ACD3-4B47-8CA3-0A5F0276A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2188" y="3708400"/>
            <a:ext cx="215900" cy="215900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3907" name="Ovál 27">
            <a:extLst>
              <a:ext uri="{FF2B5EF4-FFF2-40B4-BE49-F238E27FC236}">
                <a16:creationId xmlns:a16="http://schemas.microsoft.com/office/drawing/2014/main" id="{700E5B1E-F37F-4121-8C61-4D00B3670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8575" y="3708400"/>
            <a:ext cx="215900" cy="215900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3908" name="Ovál 28">
            <a:extLst>
              <a:ext uri="{FF2B5EF4-FFF2-40B4-BE49-F238E27FC236}">
                <a16:creationId xmlns:a16="http://schemas.microsoft.com/office/drawing/2014/main" id="{7DD64B95-1EB3-4EC9-B330-40C698D54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3225" y="3702050"/>
            <a:ext cx="215900" cy="215900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grpSp>
        <p:nvGrpSpPr>
          <p:cNvPr id="293909" name="Skupina 5">
            <a:extLst>
              <a:ext uri="{FF2B5EF4-FFF2-40B4-BE49-F238E27FC236}">
                <a16:creationId xmlns:a16="http://schemas.microsoft.com/office/drawing/2014/main" id="{B4B1F897-229B-41B9-A72B-B662B2295545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269875" y="3709988"/>
            <a:ext cx="4924425" cy="254000"/>
            <a:chOff x="3343069" y="3703231"/>
            <a:chExt cx="4924867" cy="254757"/>
          </a:xfrm>
        </p:grpSpPr>
        <p:sp>
          <p:nvSpPr>
            <p:cNvPr id="293915" name="Ovál 29">
              <a:extLst>
                <a:ext uri="{FF2B5EF4-FFF2-40B4-BE49-F238E27FC236}">
                  <a16:creationId xmlns:a16="http://schemas.microsoft.com/office/drawing/2014/main" id="{D2F3C5DF-814E-4C38-B290-2721FFFA1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1912" y="3703231"/>
              <a:ext cx="216024" cy="216024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3916" name="Ovál 30">
              <a:extLst>
                <a:ext uri="{FF2B5EF4-FFF2-40B4-BE49-F238E27FC236}">
                  <a16:creationId xmlns:a16="http://schemas.microsoft.com/office/drawing/2014/main" id="{2E33A529-CD22-4C45-AA24-D5C4BF1E8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2971" y="3714344"/>
              <a:ext cx="216024" cy="216024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3917" name="Ovál 31">
              <a:extLst>
                <a:ext uri="{FF2B5EF4-FFF2-40B4-BE49-F238E27FC236}">
                  <a16:creationId xmlns:a16="http://schemas.microsoft.com/office/drawing/2014/main" id="{7446ADD0-4A76-419A-A280-A301E0A64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6220" y="3710645"/>
              <a:ext cx="216024" cy="216024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3918" name="Ovál 32">
              <a:extLst>
                <a:ext uri="{FF2B5EF4-FFF2-40B4-BE49-F238E27FC236}">
                  <a16:creationId xmlns:a16="http://schemas.microsoft.com/office/drawing/2014/main" id="{8D30B529-AEA5-4CF0-8383-4C30AA410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9267" y="3710645"/>
              <a:ext cx="216024" cy="216024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3919" name="Ovál 33">
              <a:extLst>
                <a:ext uri="{FF2B5EF4-FFF2-40B4-BE49-F238E27FC236}">
                  <a16:creationId xmlns:a16="http://schemas.microsoft.com/office/drawing/2014/main" id="{51F2A415-0453-4BAA-9C4A-AFCA8B5C6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9312" y="3713312"/>
              <a:ext cx="216024" cy="216024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3920" name="Ovál 34">
              <a:extLst>
                <a:ext uri="{FF2B5EF4-FFF2-40B4-BE49-F238E27FC236}">
                  <a16:creationId xmlns:a16="http://schemas.microsoft.com/office/drawing/2014/main" id="{65AEB86A-F020-4138-9228-D3FFC6D8F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9215" y="3710645"/>
              <a:ext cx="216024" cy="216024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3921" name="Ovál 35">
              <a:extLst>
                <a:ext uri="{FF2B5EF4-FFF2-40B4-BE49-F238E27FC236}">
                  <a16:creationId xmlns:a16="http://schemas.microsoft.com/office/drawing/2014/main" id="{A079958B-4E59-4623-BB86-61C4F4BF3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4883" y="3713312"/>
              <a:ext cx="216024" cy="216024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3922" name="Ovál 36">
              <a:extLst>
                <a:ext uri="{FF2B5EF4-FFF2-40B4-BE49-F238E27FC236}">
                  <a16:creationId xmlns:a16="http://schemas.microsoft.com/office/drawing/2014/main" id="{6E93F615-9DB5-4F76-A840-F8C3FC27E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3069" y="3739297"/>
              <a:ext cx="216024" cy="216024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3923" name="Ovál 37">
              <a:extLst>
                <a:ext uri="{FF2B5EF4-FFF2-40B4-BE49-F238E27FC236}">
                  <a16:creationId xmlns:a16="http://schemas.microsoft.com/office/drawing/2014/main" id="{6B36BD3E-DF85-4CA1-B36F-F71D05067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8723" y="3741964"/>
              <a:ext cx="216024" cy="216024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3924" name="Ovál 38">
              <a:extLst>
                <a:ext uri="{FF2B5EF4-FFF2-40B4-BE49-F238E27FC236}">
                  <a16:creationId xmlns:a16="http://schemas.microsoft.com/office/drawing/2014/main" id="{DCC30481-79FD-4D9C-8914-A7C2884E2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3561" y="3710645"/>
              <a:ext cx="216024" cy="216024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3925" name="Ovál 39">
              <a:extLst>
                <a:ext uri="{FF2B5EF4-FFF2-40B4-BE49-F238E27FC236}">
                  <a16:creationId xmlns:a16="http://schemas.microsoft.com/office/drawing/2014/main" id="{E15441A3-73EA-4695-B5DF-11A2E3621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4023" y="3739297"/>
              <a:ext cx="216024" cy="216024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3926" name="Ovál 40">
              <a:extLst>
                <a:ext uri="{FF2B5EF4-FFF2-40B4-BE49-F238E27FC236}">
                  <a16:creationId xmlns:a16="http://schemas.microsoft.com/office/drawing/2014/main" id="{E2AB41A1-59DE-4DFC-BE0A-BDF7945A2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0096" y="3739297"/>
              <a:ext cx="216024" cy="216024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3927" name="Ovál 41">
              <a:extLst>
                <a:ext uri="{FF2B5EF4-FFF2-40B4-BE49-F238E27FC236}">
                  <a16:creationId xmlns:a16="http://schemas.microsoft.com/office/drawing/2014/main" id="{38B9D134-9409-4968-A13E-C8CC67F0D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5137" y="3732798"/>
              <a:ext cx="216024" cy="216024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</p:grpSp>
      <p:cxnSp>
        <p:nvCxnSpPr>
          <p:cNvPr id="293910" name="Přímá spojnice 9">
            <a:extLst>
              <a:ext uri="{FF2B5EF4-FFF2-40B4-BE49-F238E27FC236}">
                <a16:creationId xmlns:a16="http://schemas.microsoft.com/office/drawing/2014/main" id="{6E479DA7-354E-4B34-854F-E05F0651E1C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05288" y="3284538"/>
            <a:ext cx="6350" cy="1824037"/>
          </a:xfrm>
          <a:prstGeom prst="line">
            <a:avLst/>
          </a:prstGeom>
          <a:noFill/>
          <a:ln w="152400" algn="ctr">
            <a:solidFill>
              <a:srgbClr val="FFC000"/>
            </a:solidFill>
            <a:round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3911" name="Přímá spojnice se šipkou 15">
            <a:extLst>
              <a:ext uri="{FF2B5EF4-FFF2-40B4-BE49-F238E27FC236}">
                <a16:creationId xmlns:a16="http://schemas.microsoft.com/office/drawing/2014/main" id="{26452C73-20D2-4504-8ED5-63962B1C940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500563" y="4773613"/>
            <a:ext cx="2447925" cy="11112"/>
          </a:xfrm>
          <a:prstGeom prst="straightConnector1">
            <a:avLst/>
          </a:prstGeom>
          <a:noFill/>
          <a:ln w="76200" algn="ctr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3912" name="Přímá spojnice se šipkou 51">
            <a:extLst>
              <a:ext uri="{FF2B5EF4-FFF2-40B4-BE49-F238E27FC236}">
                <a16:creationId xmlns:a16="http://schemas.microsoft.com/office/drawing/2014/main" id="{765734E1-CDE9-45B7-A8A9-5E8F138F9857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601788" y="4765675"/>
            <a:ext cx="2365375" cy="12700"/>
          </a:xfrm>
          <a:prstGeom prst="straightConnector1">
            <a:avLst/>
          </a:prstGeom>
          <a:noFill/>
          <a:ln w="76200" algn="ctr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3913" name="TextovéPole 53">
            <a:extLst>
              <a:ext uri="{FF2B5EF4-FFF2-40B4-BE49-F238E27FC236}">
                <a16:creationId xmlns:a16="http://schemas.microsoft.com/office/drawing/2014/main" id="{67569056-BDC4-4CE6-A6B6-6BCF1600E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3300" y="4286250"/>
            <a:ext cx="1511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accept</a:t>
            </a:r>
          </a:p>
        </p:txBody>
      </p:sp>
      <p:sp>
        <p:nvSpPr>
          <p:cNvPr id="293914" name="TextovéPole 54">
            <a:extLst>
              <a:ext uri="{FF2B5EF4-FFF2-40B4-BE49-F238E27FC236}">
                <a16:creationId xmlns:a16="http://schemas.microsoft.com/office/drawing/2014/main" id="{88885335-19B5-4B54-BFB7-41FC61DB9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513" y="4264025"/>
            <a:ext cx="1511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reject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Nadpis 1">
            <a:extLst>
              <a:ext uri="{FF2B5EF4-FFF2-40B4-BE49-F238E27FC236}">
                <a16:creationId xmlns:a16="http://schemas.microsoft.com/office/drawing/2014/main" id="{244340EB-06CE-4FBB-B975-01E84FB45A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True accept</a:t>
            </a:r>
          </a:p>
        </p:txBody>
      </p:sp>
      <p:sp>
        <p:nvSpPr>
          <p:cNvPr id="294915" name="Zástupný symbol pro obsah 2">
            <a:extLst>
              <a:ext uri="{FF2B5EF4-FFF2-40B4-BE49-F238E27FC236}">
                <a16:creationId xmlns:a16="http://schemas.microsoft.com/office/drawing/2014/main" id="{F6960A12-BD50-4B0B-80E8-E55F0DC31B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en-US" altLang="en-US">
              <a:sym typeface="Wingdings" panose="05000000000000000000" pitchFamily="2" charset="2"/>
            </a:endParaRPr>
          </a:p>
          <a:p>
            <a:pPr marL="0" indent="0" eaLnBrk="1" hangingPunct="1">
              <a:buFontTx/>
              <a:buNone/>
            </a:pPr>
            <a:endParaRPr lang="en-US" altLang="en-US">
              <a:sym typeface="Wingdings" panose="05000000000000000000" pitchFamily="2" charset="2"/>
            </a:endParaRPr>
          </a:p>
          <a:p>
            <a:pPr marL="0" indent="0" eaLnBrk="1" hangingPunct="1">
              <a:buFontTx/>
              <a:buNone/>
            </a:pPr>
            <a:endParaRPr lang="en-US" altLang="en-US">
              <a:sym typeface="Wingdings" panose="05000000000000000000" pitchFamily="2" charset="2"/>
            </a:endParaRPr>
          </a:p>
          <a:p>
            <a:pPr marL="0" indent="0" eaLnBrk="1" hangingPunct="1">
              <a:buFontTx/>
              <a:buNone/>
            </a:pPr>
            <a:endParaRPr lang="en-US" altLang="en-US">
              <a:sym typeface="Wingdings" panose="05000000000000000000" pitchFamily="2" charset="2"/>
            </a:endParaRPr>
          </a:p>
          <a:p>
            <a:pPr marL="0" indent="0" eaLnBrk="1" hangingPunct="1">
              <a:buFontTx/>
              <a:buNone/>
            </a:pPr>
            <a:endParaRPr lang="en-US" altLang="en-US">
              <a:sym typeface="Wingdings" panose="05000000000000000000" pitchFamily="2" charset="2"/>
            </a:endParaRPr>
          </a:p>
          <a:p>
            <a:pPr marL="0" indent="0" eaLnBrk="1" hangingPunct="1">
              <a:buFontTx/>
              <a:buNone/>
            </a:pPr>
            <a:endParaRPr lang="en-US" altLang="en-US">
              <a:sym typeface="Wingdings" panose="05000000000000000000" pitchFamily="2" charset="2"/>
            </a:endParaRPr>
          </a:p>
          <a:p>
            <a:pPr marL="0" indent="0" eaLnBrk="1" hangingPunct="1">
              <a:buFontTx/>
              <a:buNone/>
            </a:pPr>
            <a:endParaRPr lang="en-US" altLang="en-US">
              <a:sym typeface="Wingdings" panose="05000000000000000000" pitchFamily="2" charset="2"/>
            </a:endParaRPr>
          </a:p>
          <a:p>
            <a:pPr marL="0" indent="0" eaLnBrk="1" hangingPunct="1">
              <a:buFontTx/>
              <a:buNone/>
            </a:pPr>
            <a:endParaRPr lang="en-US" altLang="en-US">
              <a:sym typeface="Wingdings" panose="05000000000000000000" pitchFamily="2" charset="2"/>
            </a:endParaRPr>
          </a:p>
          <a:p>
            <a:pPr marL="0" indent="0" algn="ctr" eaLnBrk="1" hangingPunct="1">
              <a:buFontTx/>
              <a:buNone/>
            </a:pPr>
            <a:r>
              <a:rPr lang="en-US" altLang="en-US" sz="9600">
                <a:sym typeface="Wingdings" panose="05000000000000000000" pitchFamily="2" charset="2"/>
              </a:rPr>
              <a:t></a:t>
            </a:r>
            <a:endParaRPr lang="en-US" altLang="en-US" sz="960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AC2AF56-2720-4576-A90B-5F5455A6AA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buFontTx/>
              <a:buNone/>
              <a:defRPr/>
            </a:pPr>
            <a:r>
              <a:rPr lang="en-US" dirty="0"/>
              <a:t>Speaker Recognition					</a:t>
            </a:r>
          </a:p>
        </p:txBody>
      </p:sp>
      <p:sp>
        <p:nvSpPr>
          <p:cNvPr id="294917" name="Zástupný symbol pro číslo snímku 4">
            <a:extLst>
              <a:ext uri="{FF2B5EF4-FFF2-40B4-BE49-F238E27FC236}">
                <a16:creationId xmlns:a16="http://schemas.microsoft.com/office/drawing/2014/main" id="{0B033076-6FAA-4722-BF7F-78C60E1747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758242-558A-4DDD-BF74-FFA60827BAB5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cxnSp>
        <p:nvCxnSpPr>
          <p:cNvPr id="294918" name="Přímá spojnice se šipkou 5">
            <a:extLst>
              <a:ext uri="{FF2B5EF4-FFF2-40B4-BE49-F238E27FC236}">
                <a16:creationId xmlns:a16="http://schemas.microsoft.com/office/drawing/2014/main" id="{84170C0F-B9FC-44A0-9AF9-F421D602EC3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39750" y="2133600"/>
            <a:ext cx="8137525" cy="7143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4919" name="TextovéPole 6">
            <a:extLst>
              <a:ext uri="{FF2B5EF4-FFF2-40B4-BE49-F238E27FC236}">
                <a16:creationId xmlns:a16="http://schemas.microsoft.com/office/drawing/2014/main" id="{A0CEE307-F475-4F43-A791-05A4D74B9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75" y="2133600"/>
            <a:ext cx="1511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score</a:t>
            </a:r>
          </a:p>
        </p:txBody>
      </p:sp>
      <p:sp>
        <p:nvSpPr>
          <p:cNvPr id="294920" name="Ovál 7">
            <a:extLst>
              <a:ext uri="{FF2B5EF4-FFF2-40B4-BE49-F238E27FC236}">
                <a16:creationId xmlns:a16="http://schemas.microsoft.com/office/drawing/2014/main" id="{253EEE0F-81FE-49EA-8470-B9B6E06CF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738" y="2024063"/>
            <a:ext cx="215900" cy="217487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4921" name="Ovál 8">
            <a:extLst>
              <a:ext uri="{FF2B5EF4-FFF2-40B4-BE49-F238E27FC236}">
                <a16:creationId xmlns:a16="http://schemas.microsoft.com/office/drawing/2014/main" id="{8B612FDE-3382-4703-9E32-A46F99D76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7188" y="2035175"/>
            <a:ext cx="215900" cy="217488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4922" name="Ovál 9">
            <a:extLst>
              <a:ext uri="{FF2B5EF4-FFF2-40B4-BE49-F238E27FC236}">
                <a16:creationId xmlns:a16="http://schemas.microsoft.com/office/drawing/2014/main" id="{D2D91D15-F9F4-45CE-846B-818897891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1288" y="2032000"/>
            <a:ext cx="215900" cy="215900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4923" name="Ovál 10">
            <a:extLst>
              <a:ext uri="{FF2B5EF4-FFF2-40B4-BE49-F238E27FC236}">
                <a16:creationId xmlns:a16="http://schemas.microsoft.com/office/drawing/2014/main" id="{52792148-0753-4DCF-9208-D499D8CF2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3788" y="2032000"/>
            <a:ext cx="215900" cy="215900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4924" name="Ovál 11">
            <a:extLst>
              <a:ext uri="{FF2B5EF4-FFF2-40B4-BE49-F238E27FC236}">
                <a16:creationId xmlns:a16="http://schemas.microsoft.com/office/drawing/2014/main" id="{D2D87C11-568C-4264-A2BF-7072C5976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3588" y="2035175"/>
            <a:ext cx="215900" cy="215900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4925" name="Ovál 12">
            <a:extLst>
              <a:ext uri="{FF2B5EF4-FFF2-40B4-BE49-F238E27FC236}">
                <a16:creationId xmlns:a16="http://schemas.microsoft.com/office/drawing/2014/main" id="{32D8D389-2E6B-4A1E-A15D-6778EE8E9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500" y="2032000"/>
            <a:ext cx="215900" cy="215900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4926" name="Ovál 13">
            <a:extLst>
              <a:ext uri="{FF2B5EF4-FFF2-40B4-BE49-F238E27FC236}">
                <a16:creationId xmlns:a16="http://schemas.microsoft.com/office/drawing/2014/main" id="{BCEE51A7-7DDB-4867-ABAD-2D32FCB95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9863" y="2035175"/>
            <a:ext cx="215900" cy="215900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4927" name="Ovál 14">
            <a:extLst>
              <a:ext uri="{FF2B5EF4-FFF2-40B4-BE49-F238E27FC236}">
                <a16:creationId xmlns:a16="http://schemas.microsoft.com/office/drawing/2014/main" id="{8435AD67-CC65-46CB-B12C-6DDBBDB0B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8213" y="2060575"/>
            <a:ext cx="215900" cy="215900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4928" name="Ovál 15">
            <a:extLst>
              <a:ext uri="{FF2B5EF4-FFF2-40B4-BE49-F238E27FC236}">
                <a16:creationId xmlns:a16="http://schemas.microsoft.com/office/drawing/2014/main" id="{EF5D002D-0689-4C88-9A10-D3E760755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4325" y="2063750"/>
            <a:ext cx="215900" cy="215900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4929" name="Ovál 16">
            <a:extLst>
              <a:ext uri="{FF2B5EF4-FFF2-40B4-BE49-F238E27FC236}">
                <a16:creationId xmlns:a16="http://schemas.microsoft.com/office/drawing/2014/main" id="{6002ED81-CA51-41D2-90B3-1C73865EE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8388" y="2032000"/>
            <a:ext cx="215900" cy="215900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4930" name="Ovál 17">
            <a:extLst>
              <a:ext uri="{FF2B5EF4-FFF2-40B4-BE49-F238E27FC236}">
                <a16:creationId xmlns:a16="http://schemas.microsoft.com/office/drawing/2014/main" id="{13C5D148-E1E9-4E2E-B67E-730FF608D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9050" y="2060575"/>
            <a:ext cx="215900" cy="215900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4931" name="Ovál 18">
            <a:extLst>
              <a:ext uri="{FF2B5EF4-FFF2-40B4-BE49-F238E27FC236}">
                <a16:creationId xmlns:a16="http://schemas.microsoft.com/office/drawing/2014/main" id="{A8C62918-A3B3-4981-B829-63D1F97E4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5438" y="2060575"/>
            <a:ext cx="215900" cy="215900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4932" name="Ovál 19">
            <a:extLst>
              <a:ext uri="{FF2B5EF4-FFF2-40B4-BE49-F238E27FC236}">
                <a16:creationId xmlns:a16="http://schemas.microsoft.com/office/drawing/2014/main" id="{0D6FC35C-1B4A-466C-A077-A6B51A4AB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1025" y="1804988"/>
            <a:ext cx="660400" cy="655637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grpSp>
        <p:nvGrpSpPr>
          <p:cNvPr id="294933" name="Skupina 20">
            <a:extLst>
              <a:ext uri="{FF2B5EF4-FFF2-40B4-BE49-F238E27FC236}">
                <a16:creationId xmlns:a16="http://schemas.microsoft.com/office/drawing/2014/main" id="{D739A0A1-2E95-4950-A9E8-5C0BF340200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565150" y="2062163"/>
            <a:ext cx="4926013" cy="255587"/>
            <a:chOff x="3343069" y="3703231"/>
            <a:chExt cx="4924867" cy="254757"/>
          </a:xfrm>
        </p:grpSpPr>
        <p:sp>
          <p:nvSpPr>
            <p:cNvPr id="294939" name="Ovál 21">
              <a:extLst>
                <a:ext uri="{FF2B5EF4-FFF2-40B4-BE49-F238E27FC236}">
                  <a16:creationId xmlns:a16="http://schemas.microsoft.com/office/drawing/2014/main" id="{FB0D5CE4-3E15-4C9F-A1CC-053A99B1F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1912" y="3703231"/>
              <a:ext cx="216024" cy="216024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4940" name="Ovál 22">
              <a:extLst>
                <a:ext uri="{FF2B5EF4-FFF2-40B4-BE49-F238E27FC236}">
                  <a16:creationId xmlns:a16="http://schemas.microsoft.com/office/drawing/2014/main" id="{E38288F7-54C9-4277-8291-4D0D838D6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2971" y="3714344"/>
              <a:ext cx="216024" cy="216024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4941" name="Ovál 23">
              <a:extLst>
                <a:ext uri="{FF2B5EF4-FFF2-40B4-BE49-F238E27FC236}">
                  <a16:creationId xmlns:a16="http://schemas.microsoft.com/office/drawing/2014/main" id="{84DF30C0-2E3A-4C49-AC7B-8DAF5BB74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6220" y="3710645"/>
              <a:ext cx="216024" cy="216024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4942" name="Ovál 24">
              <a:extLst>
                <a:ext uri="{FF2B5EF4-FFF2-40B4-BE49-F238E27FC236}">
                  <a16:creationId xmlns:a16="http://schemas.microsoft.com/office/drawing/2014/main" id="{E578FD25-20C9-4831-A49D-99FB710F8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9267" y="3710645"/>
              <a:ext cx="216024" cy="216024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4943" name="Ovál 25">
              <a:extLst>
                <a:ext uri="{FF2B5EF4-FFF2-40B4-BE49-F238E27FC236}">
                  <a16:creationId xmlns:a16="http://schemas.microsoft.com/office/drawing/2014/main" id="{982AC26F-CCF8-4124-9A7A-754C5CFB7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9312" y="3713312"/>
              <a:ext cx="216024" cy="216024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4944" name="Ovál 26">
              <a:extLst>
                <a:ext uri="{FF2B5EF4-FFF2-40B4-BE49-F238E27FC236}">
                  <a16:creationId xmlns:a16="http://schemas.microsoft.com/office/drawing/2014/main" id="{8FA2FE36-594A-48AC-9D84-2FD5FEA94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9215" y="3710645"/>
              <a:ext cx="216024" cy="216024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4945" name="Ovál 27">
              <a:extLst>
                <a:ext uri="{FF2B5EF4-FFF2-40B4-BE49-F238E27FC236}">
                  <a16:creationId xmlns:a16="http://schemas.microsoft.com/office/drawing/2014/main" id="{C2436B95-A6D5-4FA6-B8D4-60C83FC2A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4883" y="3713312"/>
              <a:ext cx="216024" cy="216024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4946" name="Ovál 28">
              <a:extLst>
                <a:ext uri="{FF2B5EF4-FFF2-40B4-BE49-F238E27FC236}">
                  <a16:creationId xmlns:a16="http://schemas.microsoft.com/office/drawing/2014/main" id="{DD0FDFD3-A450-49C5-96AE-4F49B2825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3069" y="3739297"/>
              <a:ext cx="216024" cy="216024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4947" name="Ovál 29">
              <a:extLst>
                <a:ext uri="{FF2B5EF4-FFF2-40B4-BE49-F238E27FC236}">
                  <a16:creationId xmlns:a16="http://schemas.microsoft.com/office/drawing/2014/main" id="{DA94D7F3-0EB5-49BC-9413-2146EE602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8723" y="3741964"/>
              <a:ext cx="216024" cy="216024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4948" name="Ovál 30">
              <a:extLst>
                <a:ext uri="{FF2B5EF4-FFF2-40B4-BE49-F238E27FC236}">
                  <a16:creationId xmlns:a16="http://schemas.microsoft.com/office/drawing/2014/main" id="{42B8F839-9F21-45D1-BBAE-59370B4F5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3561" y="3710645"/>
              <a:ext cx="216024" cy="216024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4949" name="Ovál 31">
              <a:extLst>
                <a:ext uri="{FF2B5EF4-FFF2-40B4-BE49-F238E27FC236}">
                  <a16:creationId xmlns:a16="http://schemas.microsoft.com/office/drawing/2014/main" id="{640BD2BB-BEF0-41ED-8EDB-71962EC92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4023" y="3739297"/>
              <a:ext cx="216024" cy="216024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4950" name="Ovál 32">
              <a:extLst>
                <a:ext uri="{FF2B5EF4-FFF2-40B4-BE49-F238E27FC236}">
                  <a16:creationId xmlns:a16="http://schemas.microsoft.com/office/drawing/2014/main" id="{4F919B7A-6D87-4E27-885F-036F0EC36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0096" y="3739297"/>
              <a:ext cx="216024" cy="216024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4951" name="Ovál 33">
              <a:extLst>
                <a:ext uri="{FF2B5EF4-FFF2-40B4-BE49-F238E27FC236}">
                  <a16:creationId xmlns:a16="http://schemas.microsoft.com/office/drawing/2014/main" id="{A60D6664-6558-402F-BED6-77E912AC9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5137" y="3732798"/>
              <a:ext cx="216024" cy="216024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 type="triangle" w="lg" len="med"/>
            </a:ln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altLang="en-US" sz="2400" b="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</p:grpSp>
      <p:cxnSp>
        <p:nvCxnSpPr>
          <p:cNvPr id="294934" name="Přímá spojnice 34">
            <a:extLst>
              <a:ext uri="{FF2B5EF4-FFF2-40B4-BE49-F238E27FC236}">
                <a16:creationId xmlns:a16="http://schemas.microsoft.com/office/drawing/2014/main" id="{E678E107-5590-494E-A8DB-DD98002A0F7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02150" y="1638300"/>
            <a:ext cx="6350" cy="1824038"/>
          </a:xfrm>
          <a:prstGeom prst="line">
            <a:avLst/>
          </a:prstGeom>
          <a:noFill/>
          <a:ln w="152400" algn="ctr">
            <a:solidFill>
              <a:srgbClr val="FFC000"/>
            </a:solidFill>
            <a:round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4935" name="Přímá spojnice se šipkou 35">
            <a:extLst>
              <a:ext uri="{FF2B5EF4-FFF2-40B4-BE49-F238E27FC236}">
                <a16:creationId xmlns:a16="http://schemas.microsoft.com/office/drawing/2014/main" id="{CB926C42-CE1D-4BBE-BCDF-FA40C5E4D58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795838" y="3125788"/>
            <a:ext cx="2449512" cy="11112"/>
          </a:xfrm>
          <a:prstGeom prst="straightConnector1">
            <a:avLst/>
          </a:prstGeom>
          <a:noFill/>
          <a:ln w="76200" algn="ctr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4936" name="Přímá spojnice se šipkou 36">
            <a:extLst>
              <a:ext uri="{FF2B5EF4-FFF2-40B4-BE49-F238E27FC236}">
                <a16:creationId xmlns:a16="http://schemas.microsoft.com/office/drawing/2014/main" id="{CBA7319A-3276-40B5-A97B-08BD48B7E8F4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898650" y="3117850"/>
            <a:ext cx="2365375" cy="12700"/>
          </a:xfrm>
          <a:prstGeom prst="straightConnector1">
            <a:avLst/>
          </a:prstGeom>
          <a:noFill/>
          <a:ln w="76200" algn="ctr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4937" name="TextovéPole 37">
            <a:extLst>
              <a:ext uri="{FF2B5EF4-FFF2-40B4-BE49-F238E27FC236}">
                <a16:creationId xmlns:a16="http://schemas.microsoft.com/office/drawing/2014/main" id="{1BFB3C99-0E26-4FE8-BAD4-DADD21B3E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8575" y="2638425"/>
            <a:ext cx="1512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accept</a:t>
            </a:r>
          </a:p>
        </p:txBody>
      </p:sp>
      <p:sp>
        <p:nvSpPr>
          <p:cNvPr id="294938" name="TextovéPole 38">
            <a:extLst>
              <a:ext uri="{FF2B5EF4-FFF2-40B4-BE49-F238E27FC236}">
                <a16:creationId xmlns:a16="http://schemas.microsoft.com/office/drawing/2014/main" id="{C184300F-8F8B-40E5-B7F1-0169BD210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788" y="2617788"/>
            <a:ext cx="1512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reject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Nadpis 1">
            <a:extLst>
              <a:ext uri="{FF2B5EF4-FFF2-40B4-BE49-F238E27FC236}">
                <a16:creationId xmlns:a16="http://schemas.microsoft.com/office/drawing/2014/main" id="{239DAC8A-A371-427D-9AB9-1E92D3809D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True reject</a:t>
            </a:r>
          </a:p>
        </p:txBody>
      </p:sp>
      <p:sp>
        <p:nvSpPr>
          <p:cNvPr id="295939" name="Zástupný symbol pro obsah 2">
            <a:extLst>
              <a:ext uri="{FF2B5EF4-FFF2-40B4-BE49-F238E27FC236}">
                <a16:creationId xmlns:a16="http://schemas.microsoft.com/office/drawing/2014/main" id="{D8F8CAAF-6EA6-4977-A7F3-4DEED7C4A8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en-US" altLang="en-US"/>
          </a:p>
          <a:p>
            <a:pPr marL="0" indent="0" eaLnBrk="1" hangingPunct="1">
              <a:buFontTx/>
              <a:buNone/>
            </a:pPr>
            <a:endParaRPr lang="en-US" altLang="en-US"/>
          </a:p>
          <a:p>
            <a:pPr marL="0" indent="0" eaLnBrk="1" hangingPunct="1">
              <a:buFontTx/>
              <a:buNone/>
            </a:pPr>
            <a:endParaRPr lang="en-US" altLang="en-US"/>
          </a:p>
          <a:p>
            <a:pPr marL="0" indent="0" eaLnBrk="1" hangingPunct="1">
              <a:buFontTx/>
              <a:buNone/>
            </a:pPr>
            <a:endParaRPr lang="en-US" altLang="en-US"/>
          </a:p>
          <a:p>
            <a:pPr marL="0" indent="0" eaLnBrk="1" hangingPunct="1">
              <a:buFontTx/>
              <a:buNone/>
            </a:pPr>
            <a:endParaRPr lang="en-US" altLang="en-US"/>
          </a:p>
          <a:p>
            <a:pPr marL="0" indent="0" eaLnBrk="1" hangingPunct="1">
              <a:buFontTx/>
              <a:buNone/>
            </a:pPr>
            <a:endParaRPr lang="en-US" altLang="en-US"/>
          </a:p>
          <a:p>
            <a:pPr marL="0" indent="0" eaLnBrk="1" hangingPunct="1">
              <a:buFontTx/>
              <a:buNone/>
            </a:pPr>
            <a:endParaRPr lang="en-US" altLang="en-US"/>
          </a:p>
          <a:p>
            <a:pPr marL="0" indent="0" eaLnBrk="1" hangingPunct="1">
              <a:buFontTx/>
              <a:buNone/>
            </a:pPr>
            <a:endParaRPr lang="en-US" altLang="en-US"/>
          </a:p>
          <a:p>
            <a:pPr marL="0" indent="0" algn="ctr" eaLnBrk="1" hangingPunct="1">
              <a:buFontTx/>
              <a:buNone/>
            </a:pPr>
            <a:r>
              <a:rPr lang="en-US" altLang="en-US" sz="9600">
                <a:sym typeface="Wingdings" panose="05000000000000000000" pitchFamily="2" charset="2"/>
              </a:rPr>
              <a:t></a:t>
            </a:r>
            <a:endParaRPr lang="en-US" altLang="en-US" sz="9600"/>
          </a:p>
          <a:p>
            <a:pPr marL="0" indent="0" eaLnBrk="1" hangingPunct="1">
              <a:buFontTx/>
              <a:buNone/>
            </a:pPr>
            <a:endParaRPr lang="en-US" alt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519646F-0CC5-4DDE-A42C-585F786898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buFontTx/>
              <a:buNone/>
              <a:defRPr/>
            </a:pPr>
            <a:r>
              <a:rPr lang="en-US" dirty="0"/>
              <a:t>Speaker Recognition					</a:t>
            </a:r>
          </a:p>
        </p:txBody>
      </p:sp>
      <p:sp>
        <p:nvSpPr>
          <p:cNvPr id="295941" name="Zástupný symbol pro číslo snímku 4">
            <a:extLst>
              <a:ext uri="{FF2B5EF4-FFF2-40B4-BE49-F238E27FC236}">
                <a16:creationId xmlns:a16="http://schemas.microsoft.com/office/drawing/2014/main" id="{D2AA2AD2-8F9D-4B63-BDEB-FBBD9AB16F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952E04-D09B-4270-A132-C2E423FFB616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cxnSp>
        <p:nvCxnSpPr>
          <p:cNvPr id="295942" name="Přímá spojnice se šipkou 5">
            <a:extLst>
              <a:ext uri="{FF2B5EF4-FFF2-40B4-BE49-F238E27FC236}">
                <a16:creationId xmlns:a16="http://schemas.microsoft.com/office/drawing/2014/main" id="{E3E96321-C7A9-4C2D-B7F1-14B68381A8B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39750" y="2133600"/>
            <a:ext cx="8137525" cy="7143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5943" name="TextovéPole 6">
            <a:extLst>
              <a:ext uri="{FF2B5EF4-FFF2-40B4-BE49-F238E27FC236}">
                <a16:creationId xmlns:a16="http://schemas.microsoft.com/office/drawing/2014/main" id="{174A910B-EFAC-4AFD-9F71-B3A92A9DC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75" y="2133600"/>
            <a:ext cx="1511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score</a:t>
            </a:r>
          </a:p>
        </p:txBody>
      </p:sp>
      <p:sp>
        <p:nvSpPr>
          <p:cNvPr id="295944" name="Ovál 7">
            <a:extLst>
              <a:ext uri="{FF2B5EF4-FFF2-40B4-BE49-F238E27FC236}">
                <a16:creationId xmlns:a16="http://schemas.microsoft.com/office/drawing/2014/main" id="{9EB2AA8C-91BF-44D3-9C71-33E507404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738" y="2024063"/>
            <a:ext cx="215900" cy="217487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5945" name="Ovál 8">
            <a:extLst>
              <a:ext uri="{FF2B5EF4-FFF2-40B4-BE49-F238E27FC236}">
                <a16:creationId xmlns:a16="http://schemas.microsoft.com/office/drawing/2014/main" id="{5A77DB9E-64BE-4379-A92F-DE4FD0690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7188" y="2035175"/>
            <a:ext cx="215900" cy="217488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5946" name="Ovál 9">
            <a:extLst>
              <a:ext uri="{FF2B5EF4-FFF2-40B4-BE49-F238E27FC236}">
                <a16:creationId xmlns:a16="http://schemas.microsoft.com/office/drawing/2014/main" id="{889814D9-1DDB-4054-8D7E-8FFF54527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1288" y="2032000"/>
            <a:ext cx="215900" cy="215900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5947" name="Ovál 10">
            <a:extLst>
              <a:ext uri="{FF2B5EF4-FFF2-40B4-BE49-F238E27FC236}">
                <a16:creationId xmlns:a16="http://schemas.microsoft.com/office/drawing/2014/main" id="{51058115-5A7B-490C-B0F2-F3D1F4A04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3788" y="2032000"/>
            <a:ext cx="215900" cy="215900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5948" name="Ovál 11">
            <a:extLst>
              <a:ext uri="{FF2B5EF4-FFF2-40B4-BE49-F238E27FC236}">
                <a16:creationId xmlns:a16="http://schemas.microsoft.com/office/drawing/2014/main" id="{502E1675-0E8C-49A5-9295-F562240E8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3588" y="2035175"/>
            <a:ext cx="215900" cy="215900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5949" name="Ovál 12">
            <a:extLst>
              <a:ext uri="{FF2B5EF4-FFF2-40B4-BE49-F238E27FC236}">
                <a16:creationId xmlns:a16="http://schemas.microsoft.com/office/drawing/2014/main" id="{8E6AE404-8075-4441-8E50-A83F457EA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500" y="2032000"/>
            <a:ext cx="215900" cy="215900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5950" name="Ovál 13">
            <a:extLst>
              <a:ext uri="{FF2B5EF4-FFF2-40B4-BE49-F238E27FC236}">
                <a16:creationId xmlns:a16="http://schemas.microsoft.com/office/drawing/2014/main" id="{57E33039-A5E8-49D0-8F57-E6FAA1E01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9863" y="2035175"/>
            <a:ext cx="215900" cy="215900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5951" name="Ovál 14">
            <a:extLst>
              <a:ext uri="{FF2B5EF4-FFF2-40B4-BE49-F238E27FC236}">
                <a16:creationId xmlns:a16="http://schemas.microsoft.com/office/drawing/2014/main" id="{1AEAEB09-9615-4958-AC2B-7603BA19A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8213" y="2060575"/>
            <a:ext cx="215900" cy="215900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5952" name="Ovál 15">
            <a:extLst>
              <a:ext uri="{FF2B5EF4-FFF2-40B4-BE49-F238E27FC236}">
                <a16:creationId xmlns:a16="http://schemas.microsoft.com/office/drawing/2014/main" id="{A3A01C50-118B-47A0-8CCB-6EC0A856A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4325" y="2063750"/>
            <a:ext cx="215900" cy="215900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5953" name="Ovál 16">
            <a:extLst>
              <a:ext uri="{FF2B5EF4-FFF2-40B4-BE49-F238E27FC236}">
                <a16:creationId xmlns:a16="http://schemas.microsoft.com/office/drawing/2014/main" id="{2A6747D8-8742-4420-A208-F139A25A1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8388" y="2032000"/>
            <a:ext cx="215900" cy="215900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5954" name="Ovál 17">
            <a:extLst>
              <a:ext uri="{FF2B5EF4-FFF2-40B4-BE49-F238E27FC236}">
                <a16:creationId xmlns:a16="http://schemas.microsoft.com/office/drawing/2014/main" id="{17B0E969-C0C2-4014-955A-5C88B347C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9050" y="2060575"/>
            <a:ext cx="215900" cy="215900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5955" name="Ovál 18">
            <a:extLst>
              <a:ext uri="{FF2B5EF4-FFF2-40B4-BE49-F238E27FC236}">
                <a16:creationId xmlns:a16="http://schemas.microsoft.com/office/drawing/2014/main" id="{E1AD66CC-D6C2-4C5F-8662-8EEE66DA8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5438" y="2060575"/>
            <a:ext cx="215900" cy="215900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5956" name="Ovál 19">
            <a:extLst>
              <a:ext uri="{FF2B5EF4-FFF2-40B4-BE49-F238E27FC236}">
                <a16:creationId xmlns:a16="http://schemas.microsoft.com/office/drawing/2014/main" id="{E85FB523-1DE4-4E86-9DD8-3D3AE7CAD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7225" y="2035175"/>
            <a:ext cx="255588" cy="242888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5957" name="Ovál 21">
            <a:extLst>
              <a:ext uri="{FF2B5EF4-FFF2-40B4-BE49-F238E27FC236}">
                <a16:creationId xmlns:a16="http://schemas.microsoft.com/office/drawing/2014/main" id="{105374B8-78B4-4A90-9E76-DBF388282D9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65150" y="2101850"/>
            <a:ext cx="215900" cy="2159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5958" name="Ovál 22">
            <a:extLst>
              <a:ext uri="{FF2B5EF4-FFF2-40B4-BE49-F238E27FC236}">
                <a16:creationId xmlns:a16="http://schemas.microsoft.com/office/drawing/2014/main" id="{937ACB45-A75C-4912-A820-DBE263D448C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31838" y="1858963"/>
            <a:ext cx="690562" cy="690562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5959" name="Ovál 23">
            <a:extLst>
              <a:ext uri="{FF2B5EF4-FFF2-40B4-BE49-F238E27FC236}">
                <a16:creationId xmlns:a16="http://schemas.microsoft.com/office/drawing/2014/main" id="{A73A9A66-05A2-4F46-9960-E859402F5B0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90600" y="2093913"/>
            <a:ext cx="217488" cy="2159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5960" name="Ovál 24">
            <a:extLst>
              <a:ext uri="{FF2B5EF4-FFF2-40B4-BE49-F238E27FC236}">
                <a16:creationId xmlns:a16="http://schemas.microsoft.com/office/drawing/2014/main" id="{09534935-1FE0-465B-B0FC-4DF0088C92E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308100" y="2093913"/>
            <a:ext cx="215900" cy="2159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5961" name="Ovál 25">
            <a:extLst>
              <a:ext uri="{FF2B5EF4-FFF2-40B4-BE49-F238E27FC236}">
                <a16:creationId xmlns:a16="http://schemas.microsoft.com/office/drawing/2014/main" id="{0BD9B94F-75B1-49AF-BD88-0006807EAA0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638300" y="2090738"/>
            <a:ext cx="215900" cy="2159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5962" name="Ovál 26">
            <a:extLst>
              <a:ext uri="{FF2B5EF4-FFF2-40B4-BE49-F238E27FC236}">
                <a16:creationId xmlns:a16="http://schemas.microsoft.com/office/drawing/2014/main" id="{B4A8537E-51EB-44FC-BE43-C7CF1C93DB8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958975" y="2093913"/>
            <a:ext cx="215900" cy="2159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5963" name="Ovál 27">
            <a:extLst>
              <a:ext uri="{FF2B5EF4-FFF2-40B4-BE49-F238E27FC236}">
                <a16:creationId xmlns:a16="http://schemas.microsoft.com/office/drawing/2014/main" id="{E038B32D-1FB4-4875-BD05-DFD6D8E557B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232025" y="2090738"/>
            <a:ext cx="217488" cy="2159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5964" name="Ovál 28">
            <a:extLst>
              <a:ext uri="{FF2B5EF4-FFF2-40B4-BE49-F238E27FC236}">
                <a16:creationId xmlns:a16="http://schemas.microsoft.com/office/drawing/2014/main" id="{0B8A8F51-F6DA-4DA0-9F5D-A9E74A9A442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275263" y="2065338"/>
            <a:ext cx="215900" cy="2159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5965" name="Ovál 29">
            <a:extLst>
              <a:ext uri="{FF2B5EF4-FFF2-40B4-BE49-F238E27FC236}">
                <a16:creationId xmlns:a16="http://schemas.microsoft.com/office/drawing/2014/main" id="{CD104E97-0851-40CA-A0F9-4E02354B1D7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629150" y="2062163"/>
            <a:ext cx="215900" cy="2159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5966" name="Ovál 30">
            <a:extLst>
              <a:ext uri="{FF2B5EF4-FFF2-40B4-BE49-F238E27FC236}">
                <a16:creationId xmlns:a16="http://schemas.microsoft.com/office/drawing/2014/main" id="{74283D37-5219-47E0-B263-6F2227B14AD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603500" y="2093913"/>
            <a:ext cx="215900" cy="2159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5967" name="Ovál 31">
            <a:extLst>
              <a:ext uri="{FF2B5EF4-FFF2-40B4-BE49-F238E27FC236}">
                <a16:creationId xmlns:a16="http://schemas.microsoft.com/office/drawing/2014/main" id="{CE529994-0FC8-4D06-A8EF-52102BB2AB5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652838" y="2065338"/>
            <a:ext cx="217487" cy="2159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5968" name="Ovál 32">
            <a:extLst>
              <a:ext uri="{FF2B5EF4-FFF2-40B4-BE49-F238E27FC236}">
                <a16:creationId xmlns:a16="http://schemas.microsoft.com/office/drawing/2014/main" id="{519F1673-00A5-4EB5-BFEA-D3E263E7900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348038" y="2065338"/>
            <a:ext cx="215900" cy="2159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5969" name="Ovál 33">
            <a:extLst>
              <a:ext uri="{FF2B5EF4-FFF2-40B4-BE49-F238E27FC236}">
                <a16:creationId xmlns:a16="http://schemas.microsoft.com/office/drawing/2014/main" id="{F39D9DC8-E888-4BD3-A998-6E5514E2F74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971800" y="2071688"/>
            <a:ext cx="215900" cy="2159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cxnSp>
        <p:nvCxnSpPr>
          <p:cNvPr id="295970" name="Přímá spojnice 34">
            <a:extLst>
              <a:ext uri="{FF2B5EF4-FFF2-40B4-BE49-F238E27FC236}">
                <a16:creationId xmlns:a16="http://schemas.microsoft.com/office/drawing/2014/main" id="{90B27E8A-6D15-4F4E-9912-3BA940063A1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02150" y="1638300"/>
            <a:ext cx="6350" cy="1824038"/>
          </a:xfrm>
          <a:prstGeom prst="line">
            <a:avLst/>
          </a:prstGeom>
          <a:noFill/>
          <a:ln w="152400" algn="ctr">
            <a:solidFill>
              <a:srgbClr val="FFC000"/>
            </a:solidFill>
            <a:round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5971" name="Přímá spojnice se šipkou 35">
            <a:extLst>
              <a:ext uri="{FF2B5EF4-FFF2-40B4-BE49-F238E27FC236}">
                <a16:creationId xmlns:a16="http://schemas.microsoft.com/office/drawing/2014/main" id="{27C527A5-F2DB-45D6-9287-3A335D43015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795838" y="3125788"/>
            <a:ext cx="2449512" cy="11112"/>
          </a:xfrm>
          <a:prstGeom prst="straightConnector1">
            <a:avLst/>
          </a:prstGeom>
          <a:noFill/>
          <a:ln w="76200" algn="ctr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5972" name="Přímá spojnice se šipkou 36">
            <a:extLst>
              <a:ext uri="{FF2B5EF4-FFF2-40B4-BE49-F238E27FC236}">
                <a16:creationId xmlns:a16="http://schemas.microsoft.com/office/drawing/2014/main" id="{6B478EDB-029E-489A-AC15-BCB141A7E801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898650" y="3117850"/>
            <a:ext cx="2365375" cy="12700"/>
          </a:xfrm>
          <a:prstGeom prst="straightConnector1">
            <a:avLst/>
          </a:prstGeom>
          <a:noFill/>
          <a:ln w="76200" algn="ctr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5973" name="TextovéPole 37">
            <a:extLst>
              <a:ext uri="{FF2B5EF4-FFF2-40B4-BE49-F238E27FC236}">
                <a16:creationId xmlns:a16="http://schemas.microsoft.com/office/drawing/2014/main" id="{B06E5A3F-3FE6-46F7-A2E8-A9DE9D379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8575" y="2638425"/>
            <a:ext cx="1512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accept</a:t>
            </a:r>
          </a:p>
        </p:txBody>
      </p:sp>
      <p:sp>
        <p:nvSpPr>
          <p:cNvPr id="295974" name="TextovéPole 38">
            <a:extLst>
              <a:ext uri="{FF2B5EF4-FFF2-40B4-BE49-F238E27FC236}">
                <a16:creationId xmlns:a16="http://schemas.microsoft.com/office/drawing/2014/main" id="{E3DF17BD-BF1A-4566-9F8B-A19E30552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788" y="2617788"/>
            <a:ext cx="1512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reject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Nadpis 1">
            <a:extLst>
              <a:ext uri="{FF2B5EF4-FFF2-40B4-BE49-F238E27FC236}">
                <a16:creationId xmlns:a16="http://schemas.microsoft.com/office/drawing/2014/main" id="{8D9B885E-1210-46D4-BDA0-7817AA7FFD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False alarm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867B9A-FB77-4995-A6AD-2354ACA61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marL="0" indent="0" algn="ctr" eaLnBrk="1" hangingPunct="1">
              <a:buFontTx/>
              <a:buNone/>
              <a:defRPr/>
            </a:pPr>
            <a:r>
              <a:rPr lang="en-US" sz="9600" dirty="0">
                <a:sym typeface="Wingdings" panose="05000000000000000000" pitchFamily="2" charset="2"/>
              </a:rPr>
              <a:t></a:t>
            </a:r>
            <a:endParaRPr lang="en-US" sz="9600" dirty="0"/>
          </a:p>
          <a:p>
            <a:pPr marL="0" indent="0" eaLnBrk="1" hangingPunct="1">
              <a:buFontTx/>
              <a:buNone/>
              <a:defRPr/>
            </a:pPr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B68F770-1593-4870-A077-9BA69D8987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buFontTx/>
              <a:buNone/>
              <a:defRPr/>
            </a:pPr>
            <a:r>
              <a:rPr lang="en-US" dirty="0"/>
              <a:t>Speaker Recognition					</a:t>
            </a:r>
          </a:p>
        </p:txBody>
      </p:sp>
      <p:sp>
        <p:nvSpPr>
          <p:cNvPr id="296965" name="Zástupný symbol pro číslo snímku 4">
            <a:extLst>
              <a:ext uri="{FF2B5EF4-FFF2-40B4-BE49-F238E27FC236}">
                <a16:creationId xmlns:a16="http://schemas.microsoft.com/office/drawing/2014/main" id="{D1E726A0-96E0-4681-8F17-626398C3EA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334794-726B-4A84-ADCD-9930F9BB0253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cxnSp>
        <p:nvCxnSpPr>
          <p:cNvPr id="296966" name="Přímá spojnice se šipkou 5">
            <a:extLst>
              <a:ext uri="{FF2B5EF4-FFF2-40B4-BE49-F238E27FC236}">
                <a16:creationId xmlns:a16="http://schemas.microsoft.com/office/drawing/2014/main" id="{87E06AC6-7EE2-496A-96D5-0EED6B253D6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39750" y="2133600"/>
            <a:ext cx="8137525" cy="7143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6967" name="TextovéPole 6">
            <a:extLst>
              <a:ext uri="{FF2B5EF4-FFF2-40B4-BE49-F238E27FC236}">
                <a16:creationId xmlns:a16="http://schemas.microsoft.com/office/drawing/2014/main" id="{AD360803-7E7A-4966-B300-42C1B7539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75" y="2133600"/>
            <a:ext cx="1511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score</a:t>
            </a:r>
          </a:p>
        </p:txBody>
      </p:sp>
      <p:sp>
        <p:nvSpPr>
          <p:cNvPr id="296968" name="Ovál 7">
            <a:extLst>
              <a:ext uri="{FF2B5EF4-FFF2-40B4-BE49-F238E27FC236}">
                <a16:creationId xmlns:a16="http://schemas.microsoft.com/office/drawing/2014/main" id="{F2255087-C0B6-4F79-99B9-959990692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738" y="2024063"/>
            <a:ext cx="215900" cy="217487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6969" name="Ovál 8">
            <a:extLst>
              <a:ext uri="{FF2B5EF4-FFF2-40B4-BE49-F238E27FC236}">
                <a16:creationId xmlns:a16="http://schemas.microsoft.com/office/drawing/2014/main" id="{BA45AC96-4542-4E00-BB96-B9A0A90FF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7188" y="2035175"/>
            <a:ext cx="215900" cy="217488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6970" name="Ovál 9">
            <a:extLst>
              <a:ext uri="{FF2B5EF4-FFF2-40B4-BE49-F238E27FC236}">
                <a16:creationId xmlns:a16="http://schemas.microsoft.com/office/drawing/2014/main" id="{5C5B0FA9-51C3-4704-88B9-3404D57B1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1288" y="2032000"/>
            <a:ext cx="215900" cy="215900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6971" name="Ovál 10">
            <a:extLst>
              <a:ext uri="{FF2B5EF4-FFF2-40B4-BE49-F238E27FC236}">
                <a16:creationId xmlns:a16="http://schemas.microsoft.com/office/drawing/2014/main" id="{85A2704C-D983-402E-910C-2490E6A99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3788" y="2032000"/>
            <a:ext cx="215900" cy="215900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6972" name="Ovál 11">
            <a:extLst>
              <a:ext uri="{FF2B5EF4-FFF2-40B4-BE49-F238E27FC236}">
                <a16:creationId xmlns:a16="http://schemas.microsoft.com/office/drawing/2014/main" id="{A45FC7BF-F227-42CD-AAC9-02643326C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3588" y="2035175"/>
            <a:ext cx="215900" cy="215900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6973" name="Ovál 12">
            <a:extLst>
              <a:ext uri="{FF2B5EF4-FFF2-40B4-BE49-F238E27FC236}">
                <a16:creationId xmlns:a16="http://schemas.microsoft.com/office/drawing/2014/main" id="{22F197DA-25B9-48C7-86B3-DB3FE24A1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500" y="2032000"/>
            <a:ext cx="215900" cy="215900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6974" name="Ovál 13">
            <a:extLst>
              <a:ext uri="{FF2B5EF4-FFF2-40B4-BE49-F238E27FC236}">
                <a16:creationId xmlns:a16="http://schemas.microsoft.com/office/drawing/2014/main" id="{DDDD14DE-99E5-40ED-943E-76AFB1E27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9863" y="2035175"/>
            <a:ext cx="215900" cy="215900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6975" name="Ovál 14">
            <a:extLst>
              <a:ext uri="{FF2B5EF4-FFF2-40B4-BE49-F238E27FC236}">
                <a16:creationId xmlns:a16="http://schemas.microsoft.com/office/drawing/2014/main" id="{1332F535-76BA-403B-AB50-19B1EE9BD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8213" y="2060575"/>
            <a:ext cx="215900" cy="215900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6976" name="Ovál 15">
            <a:extLst>
              <a:ext uri="{FF2B5EF4-FFF2-40B4-BE49-F238E27FC236}">
                <a16:creationId xmlns:a16="http://schemas.microsoft.com/office/drawing/2014/main" id="{B3C245AB-1793-4C80-8EA7-478EC1152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4325" y="2063750"/>
            <a:ext cx="215900" cy="215900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6977" name="Ovál 16">
            <a:extLst>
              <a:ext uri="{FF2B5EF4-FFF2-40B4-BE49-F238E27FC236}">
                <a16:creationId xmlns:a16="http://schemas.microsoft.com/office/drawing/2014/main" id="{26BAB01A-EF5C-4602-956F-E405ACAFE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8388" y="2032000"/>
            <a:ext cx="215900" cy="215900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6978" name="Ovál 17">
            <a:extLst>
              <a:ext uri="{FF2B5EF4-FFF2-40B4-BE49-F238E27FC236}">
                <a16:creationId xmlns:a16="http://schemas.microsoft.com/office/drawing/2014/main" id="{883E3F7D-18DA-4526-8C8E-CB752E0CE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9050" y="2060575"/>
            <a:ext cx="215900" cy="215900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6979" name="Ovál 18">
            <a:extLst>
              <a:ext uri="{FF2B5EF4-FFF2-40B4-BE49-F238E27FC236}">
                <a16:creationId xmlns:a16="http://schemas.microsoft.com/office/drawing/2014/main" id="{93C70BE8-823E-44C6-A609-059772098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5438" y="2060575"/>
            <a:ext cx="215900" cy="215900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6980" name="Ovál 19">
            <a:extLst>
              <a:ext uri="{FF2B5EF4-FFF2-40B4-BE49-F238E27FC236}">
                <a16:creationId xmlns:a16="http://schemas.microsoft.com/office/drawing/2014/main" id="{43FDED0A-B43F-4FD5-8DA1-0E0076F1A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7225" y="2035175"/>
            <a:ext cx="255588" cy="242888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6981" name="Ovál 21">
            <a:extLst>
              <a:ext uri="{FF2B5EF4-FFF2-40B4-BE49-F238E27FC236}">
                <a16:creationId xmlns:a16="http://schemas.microsoft.com/office/drawing/2014/main" id="{608B569E-4415-4CFE-98BF-842C4C50789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65150" y="2101850"/>
            <a:ext cx="215900" cy="2159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6982" name="Ovál 22">
            <a:extLst>
              <a:ext uri="{FF2B5EF4-FFF2-40B4-BE49-F238E27FC236}">
                <a16:creationId xmlns:a16="http://schemas.microsoft.com/office/drawing/2014/main" id="{42285BAC-6DD4-460F-90AB-F2C0E712BF8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31838" y="2068513"/>
            <a:ext cx="274637" cy="27305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6983" name="Ovál 23">
            <a:extLst>
              <a:ext uri="{FF2B5EF4-FFF2-40B4-BE49-F238E27FC236}">
                <a16:creationId xmlns:a16="http://schemas.microsoft.com/office/drawing/2014/main" id="{FD5E0CB0-9D65-44C9-A683-C0A7D9C3615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90600" y="2093913"/>
            <a:ext cx="217488" cy="2159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6984" name="Ovál 24">
            <a:extLst>
              <a:ext uri="{FF2B5EF4-FFF2-40B4-BE49-F238E27FC236}">
                <a16:creationId xmlns:a16="http://schemas.microsoft.com/office/drawing/2014/main" id="{D785DA42-EDD6-48EA-B7BA-D3EDB596A46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308100" y="2093913"/>
            <a:ext cx="215900" cy="2159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6985" name="Ovál 25">
            <a:extLst>
              <a:ext uri="{FF2B5EF4-FFF2-40B4-BE49-F238E27FC236}">
                <a16:creationId xmlns:a16="http://schemas.microsoft.com/office/drawing/2014/main" id="{3CFD1D8C-A376-445D-9F84-972046BD451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638300" y="2090738"/>
            <a:ext cx="215900" cy="2159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6986" name="Ovál 26">
            <a:extLst>
              <a:ext uri="{FF2B5EF4-FFF2-40B4-BE49-F238E27FC236}">
                <a16:creationId xmlns:a16="http://schemas.microsoft.com/office/drawing/2014/main" id="{3B912CC3-C503-4962-917B-BA9E22EE440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958975" y="2093913"/>
            <a:ext cx="215900" cy="2159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6987" name="Ovál 27">
            <a:extLst>
              <a:ext uri="{FF2B5EF4-FFF2-40B4-BE49-F238E27FC236}">
                <a16:creationId xmlns:a16="http://schemas.microsoft.com/office/drawing/2014/main" id="{C1337B87-17D1-4262-89F1-B4F31F9234D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232025" y="2090738"/>
            <a:ext cx="217488" cy="2159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6988" name="Ovál 28">
            <a:extLst>
              <a:ext uri="{FF2B5EF4-FFF2-40B4-BE49-F238E27FC236}">
                <a16:creationId xmlns:a16="http://schemas.microsoft.com/office/drawing/2014/main" id="{220DB613-9943-4C74-9B6D-FEBBE0B6E22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180013" y="1841500"/>
            <a:ext cx="630237" cy="630238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6989" name="Ovál 29">
            <a:extLst>
              <a:ext uri="{FF2B5EF4-FFF2-40B4-BE49-F238E27FC236}">
                <a16:creationId xmlns:a16="http://schemas.microsoft.com/office/drawing/2014/main" id="{2EEFFEF3-7E42-41E1-8A88-DD43242CFC3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629150" y="2062163"/>
            <a:ext cx="215900" cy="2159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6990" name="Ovál 30">
            <a:extLst>
              <a:ext uri="{FF2B5EF4-FFF2-40B4-BE49-F238E27FC236}">
                <a16:creationId xmlns:a16="http://schemas.microsoft.com/office/drawing/2014/main" id="{F613D636-5699-476B-9D05-143E4E28647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603500" y="2093913"/>
            <a:ext cx="215900" cy="2159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6991" name="Ovál 31">
            <a:extLst>
              <a:ext uri="{FF2B5EF4-FFF2-40B4-BE49-F238E27FC236}">
                <a16:creationId xmlns:a16="http://schemas.microsoft.com/office/drawing/2014/main" id="{E2F0BC09-F396-4D3F-9C1A-CFC1ED6C44A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652838" y="2065338"/>
            <a:ext cx="217487" cy="2159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6992" name="Ovál 32">
            <a:extLst>
              <a:ext uri="{FF2B5EF4-FFF2-40B4-BE49-F238E27FC236}">
                <a16:creationId xmlns:a16="http://schemas.microsoft.com/office/drawing/2014/main" id="{A27CDB97-4A8D-4296-9CDC-D430B4E1EB0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348038" y="2065338"/>
            <a:ext cx="215900" cy="2159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6993" name="Ovál 33">
            <a:extLst>
              <a:ext uri="{FF2B5EF4-FFF2-40B4-BE49-F238E27FC236}">
                <a16:creationId xmlns:a16="http://schemas.microsoft.com/office/drawing/2014/main" id="{3DD43670-7F4D-4CEA-B44E-4CEAF99CB79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971800" y="2071688"/>
            <a:ext cx="215900" cy="2159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cxnSp>
        <p:nvCxnSpPr>
          <p:cNvPr id="296994" name="Přímá spojnice 34">
            <a:extLst>
              <a:ext uri="{FF2B5EF4-FFF2-40B4-BE49-F238E27FC236}">
                <a16:creationId xmlns:a16="http://schemas.microsoft.com/office/drawing/2014/main" id="{0B64B6AD-63F5-4C6F-9552-623388660C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02150" y="1638300"/>
            <a:ext cx="6350" cy="1824038"/>
          </a:xfrm>
          <a:prstGeom prst="line">
            <a:avLst/>
          </a:prstGeom>
          <a:noFill/>
          <a:ln w="152400" algn="ctr">
            <a:solidFill>
              <a:srgbClr val="FFC000"/>
            </a:solidFill>
            <a:round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6995" name="Přímá spojnice se šipkou 35">
            <a:extLst>
              <a:ext uri="{FF2B5EF4-FFF2-40B4-BE49-F238E27FC236}">
                <a16:creationId xmlns:a16="http://schemas.microsoft.com/office/drawing/2014/main" id="{20BD3DB7-2B27-4D08-A94A-27DA76E6493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795838" y="3125788"/>
            <a:ext cx="2449512" cy="11112"/>
          </a:xfrm>
          <a:prstGeom prst="straightConnector1">
            <a:avLst/>
          </a:prstGeom>
          <a:noFill/>
          <a:ln w="76200" algn="ctr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6996" name="Přímá spojnice se šipkou 36">
            <a:extLst>
              <a:ext uri="{FF2B5EF4-FFF2-40B4-BE49-F238E27FC236}">
                <a16:creationId xmlns:a16="http://schemas.microsoft.com/office/drawing/2014/main" id="{11A871E8-E4BF-4F83-8E53-8E0EA83589E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898650" y="3117850"/>
            <a:ext cx="2365375" cy="12700"/>
          </a:xfrm>
          <a:prstGeom prst="straightConnector1">
            <a:avLst/>
          </a:prstGeom>
          <a:noFill/>
          <a:ln w="76200" algn="ctr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6997" name="TextovéPole 37">
            <a:extLst>
              <a:ext uri="{FF2B5EF4-FFF2-40B4-BE49-F238E27FC236}">
                <a16:creationId xmlns:a16="http://schemas.microsoft.com/office/drawing/2014/main" id="{F7948F17-6B9E-411B-9A2F-927DA16DC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8575" y="2638425"/>
            <a:ext cx="1512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accept</a:t>
            </a:r>
          </a:p>
        </p:txBody>
      </p:sp>
      <p:sp>
        <p:nvSpPr>
          <p:cNvPr id="296998" name="TextovéPole 38">
            <a:extLst>
              <a:ext uri="{FF2B5EF4-FFF2-40B4-BE49-F238E27FC236}">
                <a16:creationId xmlns:a16="http://schemas.microsoft.com/office/drawing/2014/main" id="{2B158364-1F66-40C6-85FA-EF471D303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788" y="2617788"/>
            <a:ext cx="1512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reject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Zástupný symbol pro zápatí 6">
            <a:extLst>
              <a:ext uri="{FF2B5EF4-FFF2-40B4-BE49-F238E27FC236}">
                <a16:creationId xmlns:a16="http://schemas.microsoft.com/office/drawing/2014/main" id="{989FDCB7-A72A-45B2-8D5E-1499887154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Speaker Recognition	</a:t>
            </a:r>
          </a:p>
        </p:txBody>
      </p:sp>
      <p:sp>
        <p:nvSpPr>
          <p:cNvPr id="225283" name="Zástupný symbol pro číslo snímku 7">
            <a:extLst>
              <a:ext uri="{FF2B5EF4-FFF2-40B4-BE49-F238E27FC236}">
                <a16:creationId xmlns:a16="http://schemas.microsoft.com/office/drawing/2014/main" id="{18BF46B6-22EA-4EDF-ACE6-A973FA7DEF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C01877-B12B-45C0-A978-4A08620CB9B7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25284" name="Rectangle 2">
            <a:extLst>
              <a:ext uri="{FF2B5EF4-FFF2-40B4-BE49-F238E27FC236}">
                <a16:creationId xmlns:a16="http://schemas.microsoft.com/office/drawing/2014/main" id="{063EB39A-F34D-4F1C-AE47-F5C184AEDB85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Speaker Recognition Tasks</a:t>
            </a:r>
            <a:endParaRPr lang="cs-CZ" altLang="en-US"/>
          </a:p>
        </p:txBody>
      </p:sp>
      <p:sp>
        <p:nvSpPr>
          <p:cNvPr id="313356" name="Text Box 12">
            <a:extLst>
              <a:ext uri="{FF2B5EF4-FFF2-40B4-BE49-F238E27FC236}">
                <a16:creationId xmlns:a16="http://schemas.microsoft.com/office/drawing/2014/main" id="{6D51B18E-D6FB-474D-8756-D61797D8E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55663"/>
            <a:ext cx="24479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Identification</a:t>
            </a:r>
            <a:endParaRPr lang="cs-CZ" sz="2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25286" name="Text Box 22">
            <a:extLst>
              <a:ext uri="{FF2B5EF4-FFF2-40B4-BE49-F238E27FC236}">
                <a16:creationId xmlns:a16="http://schemas.microsoft.com/office/drawing/2014/main" id="{EA35B5F4-4736-4B09-9749-C45D025CF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1303338"/>
            <a:ext cx="2498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0">
                <a:solidFill>
                  <a:schemeClr val="tx1"/>
                </a:solidFill>
                <a:latin typeface="Arial" panose="020B0604020202020204" pitchFamily="34" charset="0"/>
              </a:rPr>
              <a:t>Whose voice is this?</a:t>
            </a:r>
            <a:endParaRPr lang="cs-CZ" altLang="en-US" sz="20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13367" name="Text Box 23">
            <a:extLst>
              <a:ext uri="{FF2B5EF4-FFF2-40B4-BE49-F238E27FC236}">
                <a16:creationId xmlns:a16="http://schemas.microsoft.com/office/drawing/2014/main" id="{47C2119E-ABD1-4CA3-9BF1-7E9B026C5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9150" y="836613"/>
            <a:ext cx="24479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Verification</a:t>
            </a:r>
            <a:endParaRPr lang="cs-CZ" sz="2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25288" name="Text Box 25">
            <a:extLst>
              <a:ext uri="{FF2B5EF4-FFF2-40B4-BE49-F238E27FC236}">
                <a16:creationId xmlns:a16="http://schemas.microsoft.com/office/drawing/2014/main" id="{7E98CB45-654B-4185-8728-AC1D95919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1284288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0">
                <a:solidFill>
                  <a:schemeClr val="tx1"/>
                </a:solidFill>
                <a:latin typeface="Arial" panose="020B0604020202020204" pitchFamily="34" charset="0"/>
              </a:rPr>
              <a:t>Is this Homer’s voice?</a:t>
            </a:r>
            <a:endParaRPr lang="cs-CZ" altLang="en-US" sz="20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225289" name="Group 70">
            <a:extLst>
              <a:ext uri="{FF2B5EF4-FFF2-40B4-BE49-F238E27FC236}">
                <a16:creationId xmlns:a16="http://schemas.microsoft.com/office/drawing/2014/main" id="{3C44C968-94C3-4DDF-BA3C-C1076BE8149E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692150"/>
            <a:ext cx="4197350" cy="3006725"/>
            <a:chOff x="385" y="436"/>
            <a:chExt cx="2644" cy="1894"/>
          </a:xfrm>
        </p:grpSpPr>
        <p:graphicFrame>
          <p:nvGraphicFramePr>
            <p:cNvPr id="225319" name="Object 6">
              <a:extLst>
                <a:ext uri="{FF2B5EF4-FFF2-40B4-BE49-F238E27FC236}">
                  <a16:creationId xmlns:a16="http://schemas.microsoft.com/office/drawing/2014/main" id="{646D61E2-CF0D-4490-ADE6-843DA537B5D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94" y="1706"/>
            <a:ext cx="668" cy="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86" name="Image" r:id="rId3" imgW="4063492" imgH="3796825" progId="Photoshop.Image.11">
                    <p:embed/>
                  </p:oleObj>
                </mc:Choice>
                <mc:Fallback>
                  <p:oleObj name="Image" r:id="rId3" imgW="4063492" imgH="3796825" progId="Photoshop.Image.11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4" y="1706"/>
                          <a:ext cx="668" cy="6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320" name="Object 10">
              <a:extLst>
                <a:ext uri="{FF2B5EF4-FFF2-40B4-BE49-F238E27FC236}">
                  <a16:creationId xmlns:a16="http://schemas.microsoft.com/office/drawing/2014/main" id="{181DB102-6449-4B2E-8039-39D56103525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72" y="1389"/>
            <a:ext cx="456" cy="6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87" name="Image" r:id="rId5" imgW="2412698" imgH="3580952" progId="Photoshop.Image.11">
                    <p:embed/>
                  </p:oleObj>
                </mc:Choice>
                <mc:Fallback>
                  <p:oleObj name="Image" r:id="rId5" imgW="2412698" imgH="3580952" progId="Photoshop.Image.11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2" y="1389"/>
                          <a:ext cx="456" cy="6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 type="none" w="lg" len="med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25321" name="Picture 8">
              <a:extLst>
                <a:ext uri="{FF2B5EF4-FFF2-40B4-BE49-F238E27FC236}">
                  <a16:creationId xmlns:a16="http://schemas.microsoft.com/office/drawing/2014/main" id="{79388240-22C9-453B-8FFC-D2BD66602E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1" y="752"/>
              <a:ext cx="558" cy="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322" name="Picture 9">
              <a:extLst>
                <a:ext uri="{FF2B5EF4-FFF2-40B4-BE49-F238E27FC236}">
                  <a16:creationId xmlns:a16="http://schemas.microsoft.com/office/drawing/2014/main" id="{123ADA1C-1754-4EFC-AACD-66629BE01A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" y="436"/>
              <a:ext cx="472" cy="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225323" name="Object 13">
              <a:extLst>
                <a:ext uri="{FF2B5EF4-FFF2-40B4-BE49-F238E27FC236}">
                  <a16:creationId xmlns:a16="http://schemas.microsoft.com/office/drawing/2014/main" id="{859BDC1E-D5E9-4733-B747-8D41A10BDB3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5" y="1222"/>
            <a:ext cx="952" cy="6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88" name="Image" r:id="rId9" imgW="5028571" imgH="3276190" progId="Photoshop.Image.11">
                    <p:embed/>
                  </p:oleObj>
                </mc:Choice>
                <mc:Fallback>
                  <p:oleObj name="Image" r:id="rId9" imgW="5028571" imgH="3276190" progId="Photoshop.Image.11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" y="1222"/>
                          <a:ext cx="952" cy="6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324" name="Line 14">
              <a:extLst>
                <a:ext uri="{FF2B5EF4-FFF2-40B4-BE49-F238E27FC236}">
                  <a16:creationId xmlns:a16="http://schemas.microsoft.com/office/drawing/2014/main" id="{184EFB70-2C67-4BD6-96F3-CFD6942C51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38" y="1071"/>
              <a:ext cx="907" cy="4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25" name="Line 15">
              <a:extLst>
                <a:ext uri="{FF2B5EF4-FFF2-40B4-BE49-F238E27FC236}">
                  <a16:creationId xmlns:a16="http://schemas.microsoft.com/office/drawing/2014/main" id="{0B8171FA-E4B1-494E-BBD2-D54A1BE323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38" y="1253"/>
              <a:ext cx="1179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26" name="Line 16">
              <a:extLst>
                <a:ext uri="{FF2B5EF4-FFF2-40B4-BE49-F238E27FC236}">
                  <a16:creationId xmlns:a16="http://schemas.microsoft.com/office/drawing/2014/main" id="{24BEDC2C-6EA2-49D2-AE18-7052511B94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8" y="1525"/>
              <a:ext cx="1082" cy="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27" name="Line 17">
              <a:extLst>
                <a:ext uri="{FF2B5EF4-FFF2-40B4-BE49-F238E27FC236}">
                  <a16:creationId xmlns:a16="http://schemas.microsoft.com/office/drawing/2014/main" id="{4F415810-0B31-467B-9288-90697CC107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8" y="1525"/>
              <a:ext cx="674" cy="2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62" name="Text Box 18">
              <a:extLst>
                <a:ext uri="{FF2B5EF4-FFF2-40B4-BE49-F238E27FC236}">
                  <a16:creationId xmlns:a16="http://schemas.microsoft.com/office/drawing/2014/main" id="{DADEE1DF-7BEF-439E-9777-D8CBBD4237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" y="1048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?</a:t>
              </a:r>
              <a:endParaRPr lang="cs-CZ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313363" name="Text Box 19">
              <a:extLst>
                <a:ext uri="{FF2B5EF4-FFF2-40B4-BE49-F238E27FC236}">
                  <a16:creationId xmlns:a16="http://schemas.microsoft.com/office/drawing/2014/main" id="{AAB55365-556E-41D9-A4A3-78E32B263B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115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?</a:t>
              </a:r>
              <a:endParaRPr lang="cs-CZ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313364" name="Text Box 20">
              <a:extLst>
                <a:ext uri="{FF2B5EF4-FFF2-40B4-BE49-F238E27FC236}">
                  <a16:creationId xmlns:a16="http://schemas.microsoft.com/office/drawing/2014/main" id="{EBC80290-3A52-43BF-9E78-E2E8454E37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364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?</a:t>
              </a:r>
              <a:endParaRPr lang="cs-CZ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313365" name="Text Box 21">
              <a:extLst>
                <a:ext uri="{FF2B5EF4-FFF2-40B4-BE49-F238E27FC236}">
                  <a16:creationId xmlns:a16="http://schemas.microsoft.com/office/drawing/2014/main" id="{383226A9-8F29-459A-8047-272AAF1A3F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1638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?</a:t>
              </a:r>
              <a:endParaRPr lang="cs-CZ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225290" name="Group 71">
            <a:extLst>
              <a:ext uri="{FF2B5EF4-FFF2-40B4-BE49-F238E27FC236}">
                <a16:creationId xmlns:a16="http://schemas.microsoft.com/office/drawing/2014/main" id="{98B2A4E8-C317-4D2E-AD48-44BCC28C2D87}"/>
              </a:ext>
            </a:extLst>
          </p:cNvPr>
          <p:cNvGrpSpPr>
            <a:grpSpLocks/>
          </p:cNvGrpSpPr>
          <p:nvPr/>
        </p:nvGrpSpPr>
        <p:grpSpPr bwMode="auto">
          <a:xfrm>
            <a:off x="5467350" y="1916113"/>
            <a:ext cx="3065463" cy="1082675"/>
            <a:chOff x="3444" y="1207"/>
            <a:chExt cx="1931" cy="682"/>
          </a:xfrm>
        </p:grpSpPr>
        <p:graphicFrame>
          <p:nvGraphicFramePr>
            <p:cNvPr id="225315" name="Object 24">
              <a:extLst>
                <a:ext uri="{FF2B5EF4-FFF2-40B4-BE49-F238E27FC236}">
                  <a16:creationId xmlns:a16="http://schemas.microsoft.com/office/drawing/2014/main" id="{67439441-F135-477A-B673-F1CF7DFBC8D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44" y="1207"/>
            <a:ext cx="952" cy="6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89" name="Image" r:id="rId11" imgW="5028571" imgH="3276190" progId="Photoshop.Image.11">
                    <p:embed/>
                  </p:oleObj>
                </mc:Choice>
                <mc:Fallback>
                  <p:oleObj name="Image" r:id="rId11" imgW="5028571" imgH="3276190" progId="Photoshop.Image.11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4" y="1207"/>
                          <a:ext cx="952" cy="6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316" name="Object 26">
              <a:extLst>
                <a:ext uri="{FF2B5EF4-FFF2-40B4-BE49-F238E27FC236}">
                  <a16:creationId xmlns:a16="http://schemas.microsoft.com/office/drawing/2014/main" id="{813A6F11-7982-4DD5-95AB-C08A37F4412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16" y="1207"/>
            <a:ext cx="459" cy="6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90" name="Image" r:id="rId12" imgW="2412698" imgH="3580952" progId="Photoshop.Image.11">
                    <p:embed/>
                  </p:oleObj>
                </mc:Choice>
                <mc:Fallback>
                  <p:oleObj name="Image" r:id="rId12" imgW="2412698" imgH="3580952" progId="Photoshop.Image.11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16" y="1207"/>
                          <a:ext cx="459" cy="6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 type="none" w="lg" len="med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317" name="Line 27">
              <a:extLst>
                <a:ext uri="{FF2B5EF4-FFF2-40B4-BE49-F238E27FC236}">
                  <a16:creationId xmlns:a16="http://schemas.microsoft.com/office/drawing/2014/main" id="{679EB418-FC98-4E04-8A1B-6CCD9B91C3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77" y="1525"/>
              <a:ext cx="453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72" name="Text Box 28">
              <a:extLst>
                <a:ext uri="{FF2B5EF4-FFF2-40B4-BE49-F238E27FC236}">
                  <a16:creationId xmlns:a16="http://schemas.microsoft.com/office/drawing/2014/main" id="{2E3D1375-D082-4975-9E17-4491D115F9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7" y="1298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1pPr>
              <a:lvl2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2pPr>
              <a:lvl3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3pPr>
              <a:lvl4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?</a:t>
              </a:r>
              <a:endParaRPr lang="cs-CZ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313374" name="Text Box 30">
            <a:extLst>
              <a:ext uri="{FF2B5EF4-FFF2-40B4-BE49-F238E27FC236}">
                <a16:creationId xmlns:a16="http://schemas.microsoft.com/office/drawing/2014/main" id="{39A96E32-9E19-4B93-9CB1-6F8A5E725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3716338"/>
            <a:ext cx="5391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Segmentation and Clustering</a:t>
            </a:r>
            <a:endParaRPr lang="cs-CZ" sz="2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25292" name="Text Box 31">
            <a:extLst>
              <a:ext uri="{FF2B5EF4-FFF2-40B4-BE49-F238E27FC236}">
                <a16:creationId xmlns:a16="http://schemas.microsoft.com/office/drawing/2014/main" id="{989286CA-C7A6-4D4B-84C2-4D5F5CA6C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154488"/>
            <a:ext cx="785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  <a:latin typeface="Arial" panose="020B0604020202020204" pitchFamily="34" charset="0"/>
              </a:rPr>
              <a:t>Where are speaker changes? Which segments are from the same speaker?</a:t>
            </a:r>
            <a:endParaRPr lang="cs-CZ" altLang="en-US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225293" name="Group 69">
            <a:extLst>
              <a:ext uri="{FF2B5EF4-FFF2-40B4-BE49-F238E27FC236}">
                <a16:creationId xmlns:a16="http://schemas.microsoft.com/office/drawing/2014/main" id="{2C196C80-CB62-4A0F-9CA3-EB3FDB49FA76}"/>
              </a:ext>
            </a:extLst>
          </p:cNvPr>
          <p:cNvGrpSpPr>
            <a:grpSpLocks/>
          </p:cNvGrpSpPr>
          <p:nvPr/>
        </p:nvGrpSpPr>
        <p:grpSpPr bwMode="auto">
          <a:xfrm>
            <a:off x="74613" y="4005263"/>
            <a:ext cx="8904287" cy="2447925"/>
            <a:chOff x="47" y="2523"/>
            <a:chExt cx="5609" cy="1542"/>
          </a:xfrm>
        </p:grpSpPr>
        <p:sp>
          <p:nvSpPr>
            <p:cNvPr id="225294" name="Rectangle 58">
              <a:extLst>
                <a:ext uri="{FF2B5EF4-FFF2-40B4-BE49-F238E27FC236}">
                  <a16:creationId xmlns:a16="http://schemas.microsoft.com/office/drawing/2014/main" id="{0D244772-9C5F-45A4-A142-6AF907707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3022"/>
              <a:ext cx="454" cy="771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295" name="Rectangle 54">
              <a:extLst>
                <a:ext uri="{FF2B5EF4-FFF2-40B4-BE49-F238E27FC236}">
                  <a16:creationId xmlns:a16="http://schemas.microsoft.com/office/drawing/2014/main" id="{840EA1AB-F5EE-42F4-B14F-A8DE09680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3022"/>
              <a:ext cx="181" cy="771"/>
            </a:xfrm>
            <a:prstGeom prst="rect">
              <a:avLst/>
            </a:prstGeom>
            <a:solidFill>
              <a:srgbClr val="3366FF">
                <a:alpha val="20000"/>
              </a:srgbClr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296" name="Rectangle 57">
              <a:extLst>
                <a:ext uri="{FF2B5EF4-FFF2-40B4-BE49-F238E27FC236}">
                  <a16:creationId xmlns:a16="http://schemas.microsoft.com/office/drawing/2014/main" id="{D8EF140C-3467-48D9-BD8A-8EBE6C946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0" y="3022"/>
              <a:ext cx="453" cy="771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297" name="Rectangle 53">
              <a:extLst>
                <a:ext uri="{FF2B5EF4-FFF2-40B4-BE49-F238E27FC236}">
                  <a16:creationId xmlns:a16="http://schemas.microsoft.com/office/drawing/2014/main" id="{773B473B-314B-4A2B-B600-521207A51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" y="3022"/>
              <a:ext cx="408" cy="771"/>
            </a:xfrm>
            <a:prstGeom prst="rect">
              <a:avLst/>
            </a:prstGeom>
            <a:solidFill>
              <a:srgbClr val="3366FF">
                <a:alpha val="20000"/>
              </a:srgbClr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298" name="Rectangle 56">
              <a:extLst>
                <a:ext uri="{FF2B5EF4-FFF2-40B4-BE49-F238E27FC236}">
                  <a16:creationId xmlns:a16="http://schemas.microsoft.com/office/drawing/2014/main" id="{5038CA7D-35E1-4C2E-8BE0-5C031D60A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3022"/>
              <a:ext cx="454" cy="771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299" name="Rectangle 52">
              <a:extLst>
                <a:ext uri="{FF2B5EF4-FFF2-40B4-BE49-F238E27FC236}">
                  <a16:creationId xmlns:a16="http://schemas.microsoft.com/office/drawing/2014/main" id="{3A00F339-C8E8-482E-B4C0-9BA42D97A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3022"/>
              <a:ext cx="272" cy="771"/>
            </a:xfrm>
            <a:prstGeom prst="rect">
              <a:avLst/>
            </a:prstGeom>
            <a:solidFill>
              <a:srgbClr val="3366FF">
                <a:alpha val="20000"/>
              </a:srgbClr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300" name="Rectangle 55">
              <a:extLst>
                <a:ext uri="{FF2B5EF4-FFF2-40B4-BE49-F238E27FC236}">
                  <a16:creationId xmlns:a16="http://schemas.microsoft.com/office/drawing/2014/main" id="{DCC0D163-FF4F-4A46-A1C2-6E0C18DA4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3022"/>
              <a:ext cx="499" cy="771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301" name="Rectangle 51">
              <a:extLst>
                <a:ext uri="{FF2B5EF4-FFF2-40B4-BE49-F238E27FC236}">
                  <a16:creationId xmlns:a16="http://schemas.microsoft.com/office/drawing/2014/main" id="{77033774-33FA-4708-9BE7-8060CF2E0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3022"/>
              <a:ext cx="272" cy="771"/>
            </a:xfrm>
            <a:prstGeom prst="rect">
              <a:avLst/>
            </a:prstGeom>
            <a:solidFill>
              <a:srgbClr val="3366FF">
                <a:alpha val="20000"/>
              </a:srgbClr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25302" name="Picture 46">
              <a:extLst>
                <a:ext uri="{FF2B5EF4-FFF2-40B4-BE49-F238E27FC236}">
                  <a16:creationId xmlns:a16="http://schemas.microsoft.com/office/drawing/2014/main" id="{31AA19D7-8A50-4777-9DF9-9629FBD681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" y="2523"/>
              <a:ext cx="508" cy="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 type="none" w="lg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225303" name="Object 47">
              <a:extLst>
                <a:ext uri="{FF2B5EF4-FFF2-40B4-BE49-F238E27FC236}">
                  <a16:creationId xmlns:a16="http://schemas.microsoft.com/office/drawing/2014/main" id="{A3166C40-761C-48EC-9A79-3B2E58691C4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" y="3437"/>
            <a:ext cx="837" cy="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91" name="Image" r:id="rId13" imgW="4063492" imgH="3047619" progId="Photoshop.Image.11">
                    <p:embed/>
                  </p:oleObj>
                </mc:Choice>
                <mc:Fallback>
                  <p:oleObj name="Image" r:id="rId13" imgW="4063492" imgH="3047619" progId="Photoshop.Image.11">
                    <p:embed/>
                    <p:pic>
                      <p:nvPicPr>
                        <p:cNvPr id="0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" y="3437"/>
                          <a:ext cx="837" cy="6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 type="none" w="lg" len="med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25304" name="Picture 50" descr="wave">
              <a:extLst>
                <a:ext uri="{FF2B5EF4-FFF2-40B4-BE49-F238E27FC236}">
                  <a16:creationId xmlns:a16="http://schemas.microsoft.com/office/drawing/2014/main" id="{9158F3C3-2F9E-4A85-AD21-B760F38D96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3030"/>
              <a:ext cx="3719" cy="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05" name="Line 59">
              <a:extLst>
                <a:ext uri="{FF2B5EF4-FFF2-40B4-BE49-F238E27FC236}">
                  <a16:creationId xmlns:a16="http://schemas.microsoft.com/office/drawing/2014/main" id="{47CCC7C1-9EE0-41A6-A056-C3F975394E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3929"/>
              <a:ext cx="3175" cy="0"/>
            </a:xfrm>
            <a:prstGeom prst="lin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06" name="Line 60">
              <a:extLst>
                <a:ext uri="{FF2B5EF4-FFF2-40B4-BE49-F238E27FC236}">
                  <a16:creationId xmlns:a16="http://schemas.microsoft.com/office/drawing/2014/main" id="{3D22BC4B-17B1-4D1A-B5B0-0067609F02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2" y="3793"/>
              <a:ext cx="0" cy="136"/>
            </a:xfrm>
            <a:prstGeom prst="lin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07" name="Line 61">
              <a:extLst>
                <a:ext uri="{FF2B5EF4-FFF2-40B4-BE49-F238E27FC236}">
                  <a16:creationId xmlns:a16="http://schemas.microsoft.com/office/drawing/2014/main" id="{9F570D91-C393-404E-A84B-8389B8F9AE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36" y="3793"/>
              <a:ext cx="0" cy="136"/>
            </a:xfrm>
            <a:prstGeom prst="lin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08" name="Line 62">
              <a:extLst>
                <a:ext uri="{FF2B5EF4-FFF2-40B4-BE49-F238E27FC236}">
                  <a16:creationId xmlns:a16="http://schemas.microsoft.com/office/drawing/2014/main" id="{E4554D0E-9DE3-4624-AFAD-11312A7DD1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8" y="3793"/>
              <a:ext cx="0" cy="136"/>
            </a:xfrm>
            <a:prstGeom prst="lin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09" name="Line 63">
              <a:extLst>
                <a:ext uri="{FF2B5EF4-FFF2-40B4-BE49-F238E27FC236}">
                  <a16:creationId xmlns:a16="http://schemas.microsoft.com/office/drawing/2014/main" id="{86F0E72F-EC6A-4838-A834-3831702E90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9" y="3793"/>
              <a:ext cx="0" cy="136"/>
            </a:xfrm>
            <a:prstGeom prst="lin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10" name="Line 64">
              <a:extLst>
                <a:ext uri="{FF2B5EF4-FFF2-40B4-BE49-F238E27FC236}">
                  <a16:creationId xmlns:a16="http://schemas.microsoft.com/office/drawing/2014/main" id="{9F885A1B-4017-4A58-90ED-1EAFFAAD41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5" y="2886"/>
              <a:ext cx="349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11" name="Line 65">
              <a:extLst>
                <a:ext uri="{FF2B5EF4-FFF2-40B4-BE49-F238E27FC236}">
                  <a16:creationId xmlns:a16="http://schemas.microsoft.com/office/drawing/2014/main" id="{1FD47115-74A8-44AD-B958-8D523521D3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5" y="2886"/>
              <a:ext cx="0" cy="13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12" name="Line 66">
              <a:extLst>
                <a:ext uri="{FF2B5EF4-FFF2-40B4-BE49-F238E27FC236}">
                  <a16:creationId xmlns:a16="http://schemas.microsoft.com/office/drawing/2014/main" id="{1934F052-2B9D-494F-AD2B-FD80B831BD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4" y="2886"/>
              <a:ext cx="0" cy="13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13" name="Line 67">
              <a:extLst>
                <a:ext uri="{FF2B5EF4-FFF2-40B4-BE49-F238E27FC236}">
                  <a16:creationId xmlns:a16="http://schemas.microsoft.com/office/drawing/2014/main" id="{3D282104-DC7F-48E6-BEEB-2D65F89EB4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886"/>
              <a:ext cx="0" cy="13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14" name="Line 68">
              <a:extLst>
                <a:ext uri="{FF2B5EF4-FFF2-40B4-BE49-F238E27FC236}">
                  <a16:creationId xmlns:a16="http://schemas.microsoft.com/office/drawing/2014/main" id="{E01C156F-4979-4E85-A1CD-7255107E09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2" y="2886"/>
              <a:ext cx="0" cy="13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Nadpis 1">
            <a:extLst>
              <a:ext uri="{FF2B5EF4-FFF2-40B4-BE49-F238E27FC236}">
                <a16:creationId xmlns:a16="http://schemas.microsoft.com/office/drawing/2014/main" id="{C0AC8FC8-7DF3-49FE-BEF8-E21895206C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Miss</a:t>
            </a:r>
          </a:p>
        </p:txBody>
      </p:sp>
      <p:sp>
        <p:nvSpPr>
          <p:cNvPr id="297987" name="Zástupný symbol pro obsah 2">
            <a:extLst>
              <a:ext uri="{FF2B5EF4-FFF2-40B4-BE49-F238E27FC236}">
                <a16:creationId xmlns:a16="http://schemas.microsoft.com/office/drawing/2014/main" id="{3CAC19C0-E0E0-4012-9117-AAC63D2865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en-US" altLang="en-US"/>
          </a:p>
          <a:p>
            <a:pPr marL="0" indent="0" eaLnBrk="1" hangingPunct="1">
              <a:buFontTx/>
              <a:buNone/>
            </a:pPr>
            <a:endParaRPr lang="en-US" altLang="en-US"/>
          </a:p>
          <a:p>
            <a:pPr marL="0" indent="0" eaLnBrk="1" hangingPunct="1">
              <a:buFontTx/>
              <a:buNone/>
            </a:pPr>
            <a:endParaRPr lang="en-US" altLang="en-US"/>
          </a:p>
          <a:p>
            <a:pPr marL="0" indent="0" eaLnBrk="1" hangingPunct="1">
              <a:buFontTx/>
              <a:buNone/>
            </a:pPr>
            <a:endParaRPr lang="en-US" altLang="en-US"/>
          </a:p>
          <a:p>
            <a:pPr marL="0" indent="0" eaLnBrk="1" hangingPunct="1">
              <a:buFontTx/>
              <a:buNone/>
            </a:pPr>
            <a:endParaRPr lang="en-US" altLang="en-US"/>
          </a:p>
          <a:p>
            <a:pPr marL="0" indent="0" eaLnBrk="1" hangingPunct="1">
              <a:buFontTx/>
              <a:buNone/>
            </a:pPr>
            <a:endParaRPr lang="en-US" altLang="en-US"/>
          </a:p>
          <a:p>
            <a:pPr marL="0" indent="0" eaLnBrk="1" hangingPunct="1">
              <a:buFontTx/>
              <a:buNone/>
            </a:pPr>
            <a:endParaRPr lang="en-US" altLang="en-US"/>
          </a:p>
          <a:p>
            <a:pPr marL="0" indent="0" eaLnBrk="1" hangingPunct="1">
              <a:buFontTx/>
              <a:buNone/>
            </a:pPr>
            <a:endParaRPr lang="en-US" altLang="en-US"/>
          </a:p>
          <a:p>
            <a:pPr marL="0" indent="0" algn="ctr" eaLnBrk="1" hangingPunct="1">
              <a:buFontTx/>
              <a:buNone/>
            </a:pPr>
            <a:r>
              <a:rPr lang="en-US" altLang="en-US" sz="9600">
                <a:sym typeface="Wingdings" panose="05000000000000000000" pitchFamily="2" charset="2"/>
              </a:rPr>
              <a:t></a:t>
            </a:r>
            <a:endParaRPr lang="en-US" alt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60491F2-FC43-4426-B2AC-AAEA5CB9CF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buFontTx/>
              <a:buNone/>
              <a:defRPr/>
            </a:pPr>
            <a:r>
              <a:rPr lang="en-US" dirty="0"/>
              <a:t>Speaker Recognition					</a:t>
            </a:r>
          </a:p>
        </p:txBody>
      </p:sp>
      <p:sp>
        <p:nvSpPr>
          <p:cNvPr id="297989" name="Zástupný symbol pro číslo snímku 4">
            <a:extLst>
              <a:ext uri="{FF2B5EF4-FFF2-40B4-BE49-F238E27FC236}">
                <a16:creationId xmlns:a16="http://schemas.microsoft.com/office/drawing/2014/main" id="{1309B929-D2F7-46ED-BCC5-C96998E9D0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F5F139-228C-4A31-804F-F86FF89333DD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cxnSp>
        <p:nvCxnSpPr>
          <p:cNvPr id="297990" name="Přímá spojnice se šipkou 5">
            <a:extLst>
              <a:ext uri="{FF2B5EF4-FFF2-40B4-BE49-F238E27FC236}">
                <a16:creationId xmlns:a16="http://schemas.microsoft.com/office/drawing/2014/main" id="{DB6F06C9-A99B-4AD0-B6BB-A746A018C30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39750" y="2133600"/>
            <a:ext cx="8137525" cy="7143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7991" name="TextovéPole 6">
            <a:extLst>
              <a:ext uri="{FF2B5EF4-FFF2-40B4-BE49-F238E27FC236}">
                <a16:creationId xmlns:a16="http://schemas.microsoft.com/office/drawing/2014/main" id="{FC044E85-34BA-4518-9B7C-2557DAC5D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75" y="2133600"/>
            <a:ext cx="1511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score</a:t>
            </a:r>
          </a:p>
        </p:txBody>
      </p:sp>
      <p:sp>
        <p:nvSpPr>
          <p:cNvPr id="297992" name="Ovál 7">
            <a:extLst>
              <a:ext uri="{FF2B5EF4-FFF2-40B4-BE49-F238E27FC236}">
                <a16:creationId xmlns:a16="http://schemas.microsoft.com/office/drawing/2014/main" id="{9A42E4CA-C736-4BAB-97B6-44A8B80D6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6738" y="2024063"/>
            <a:ext cx="215900" cy="217487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7993" name="Ovál 8">
            <a:extLst>
              <a:ext uri="{FF2B5EF4-FFF2-40B4-BE49-F238E27FC236}">
                <a16:creationId xmlns:a16="http://schemas.microsoft.com/office/drawing/2014/main" id="{C3A806B9-54E9-49AF-BFFD-B2F66E8C0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7188" y="2035175"/>
            <a:ext cx="215900" cy="217488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7994" name="Ovál 9">
            <a:extLst>
              <a:ext uri="{FF2B5EF4-FFF2-40B4-BE49-F238E27FC236}">
                <a16:creationId xmlns:a16="http://schemas.microsoft.com/office/drawing/2014/main" id="{5849BC61-BA04-4A7E-82E0-9492E9112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1288" y="2032000"/>
            <a:ext cx="215900" cy="215900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7995" name="Ovál 10">
            <a:extLst>
              <a:ext uri="{FF2B5EF4-FFF2-40B4-BE49-F238E27FC236}">
                <a16:creationId xmlns:a16="http://schemas.microsoft.com/office/drawing/2014/main" id="{357EFD56-0BCA-40DE-B17E-E8040309F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3788" y="2032000"/>
            <a:ext cx="215900" cy="215900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7996" name="Ovál 11">
            <a:extLst>
              <a:ext uri="{FF2B5EF4-FFF2-40B4-BE49-F238E27FC236}">
                <a16:creationId xmlns:a16="http://schemas.microsoft.com/office/drawing/2014/main" id="{D877E23E-4A55-4459-A794-D34F95505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3588" y="2035175"/>
            <a:ext cx="215900" cy="215900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7997" name="Ovál 12">
            <a:extLst>
              <a:ext uri="{FF2B5EF4-FFF2-40B4-BE49-F238E27FC236}">
                <a16:creationId xmlns:a16="http://schemas.microsoft.com/office/drawing/2014/main" id="{0D826ECF-853C-4A8C-A0F6-F02842560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500" y="2032000"/>
            <a:ext cx="215900" cy="215900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7998" name="Ovál 13">
            <a:extLst>
              <a:ext uri="{FF2B5EF4-FFF2-40B4-BE49-F238E27FC236}">
                <a16:creationId xmlns:a16="http://schemas.microsoft.com/office/drawing/2014/main" id="{BDBA863A-7903-47FB-B34D-680EF7737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9863" y="2035175"/>
            <a:ext cx="215900" cy="215900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7999" name="Ovál 14">
            <a:extLst>
              <a:ext uri="{FF2B5EF4-FFF2-40B4-BE49-F238E27FC236}">
                <a16:creationId xmlns:a16="http://schemas.microsoft.com/office/drawing/2014/main" id="{5ABDDEB0-DC60-49FF-9907-E91538BC1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8213" y="2060575"/>
            <a:ext cx="215900" cy="215900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8000" name="Ovál 15">
            <a:extLst>
              <a:ext uri="{FF2B5EF4-FFF2-40B4-BE49-F238E27FC236}">
                <a16:creationId xmlns:a16="http://schemas.microsoft.com/office/drawing/2014/main" id="{E77B9143-AB5D-4D2B-9D75-51738ACE0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9538" y="1858963"/>
            <a:ext cx="622300" cy="620712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8001" name="Ovál 16">
            <a:extLst>
              <a:ext uri="{FF2B5EF4-FFF2-40B4-BE49-F238E27FC236}">
                <a16:creationId xmlns:a16="http://schemas.microsoft.com/office/drawing/2014/main" id="{F30D8E33-32DE-4CCD-9386-A55DF72CA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8388" y="2032000"/>
            <a:ext cx="215900" cy="215900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8002" name="Ovál 17">
            <a:extLst>
              <a:ext uri="{FF2B5EF4-FFF2-40B4-BE49-F238E27FC236}">
                <a16:creationId xmlns:a16="http://schemas.microsoft.com/office/drawing/2014/main" id="{73619760-2660-42E4-B0EC-8D094B170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9050" y="2060575"/>
            <a:ext cx="215900" cy="215900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8003" name="Ovál 18">
            <a:extLst>
              <a:ext uri="{FF2B5EF4-FFF2-40B4-BE49-F238E27FC236}">
                <a16:creationId xmlns:a16="http://schemas.microsoft.com/office/drawing/2014/main" id="{72FD81E7-AB65-44E9-A49B-758662787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5438" y="2060575"/>
            <a:ext cx="215900" cy="215900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8004" name="Ovál 19">
            <a:extLst>
              <a:ext uri="{FF2B5EF4-FFF2-40B4-BE49-F238E27FC236}">
                <a16:creationId xmlns:a16="http://schemas.microsoft.com/office/drawing/2014/main" id="{BB5B31E7-5857-41CC-94A8-3A3D139B9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7225" y="2035175"/>
            <a:ext cx="255588" cy="242888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8005" name="Ovál 21">
            <a:extLst>
              <a:ext uri="{FF2B5EF4-FFF2-40B4-BE49-F238E27FC236}">
                <a16:creationId xmlns:a16="http://schemas.microsoft.com/office/drawing/2014/main" id="{E4422B57-B38F-4D34-8373-03FE998C76A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65150" y="2101850"/>
            <a:ext cx="215900" cy="2159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8006" name="Ovál 22">
            <a:extLst>
              <a:ext uri="{FF2B5EF4-FFF2-40B4-BE49-F238E27FC236}">
                <a16:creationId xmlns:a16="http://schemas.microsoft.com/office/drawing/2014/main" id="{A5C80E07-4061-49EC-BDE2-AF73F0ECCAB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31838" y="2068513"/>
            <a:ext cx="274637" cy="27305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8007" name="Ovál 23">
            <a:extLst>
              <a:ext uri="{FF2B5EF4-FFF2-40B4-BE49-F238E27FC236}">
                <a16:creationId xmlns:a16="http://schemas.microsoft.com/office/drawing/2014/main" id="{ADAEF225-1BAC-4849-9E39-8FAC9F9870B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90600" y="2093913"/>
            <a:ext cx="217488" cy="2159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8008" name="Ovál 24">
            <a:extLst>
              <a:ext uri="{FF2B5EF4-FFF2-40B4-BE49-F238E27FC236}">
                <a16:creationId xmlns:a16="http://schemas.microsoft.com/office/drawing/2014/main" id="{E980CD33-308C-4310-B915-DCF4CA65142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308100" y="2093913"/>
            <a:ext cx="215900" cy="2159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8009" name="Ovál 25">
            <a:extLst>
              <a:ext uri="{FF2B5EF4-FFF2-40B4-BE49-F238E27FC236}">
                <a16:creationId xmlns:a16="http://schemas.microsoft.com/office/drawing/2014/main" id="{11C7595E-B58A-4CCD-B942-8E4B3473284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638300" y="2090738"/>
            <a:ext cx="215900" cy="2159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8010" name="Ovál 26">
            <a:extLst>
              <a:ext uri="{FF2B5EF4-FFF2-40B4-BE49-F238E27FC236}">
                <a16:creationId xmlns:a16="http://schemas.microsoft.com/office/drawing/2014/main" id="{0FE8E492-40FA-4FC6-BC42-FC19EB0A6FA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958975" y="2093913"/>
            <a:ext cx="215900" cy="2159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8011" name="Ovál 27">
            <a:extLst>
              <a:ext uri="{FF2B5EF4-FFF2-40B4-BE49-F238E27FC236}">
                <a16:creationId xmlns:a16="http://schemas.microsoft.com/office/drawing/2014/main" id="{D652B4C7-EDCF-49BE-B084-D58A0D35418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232025" y="2090738"/>
            <a:ext cx="217488" cy="2159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8012" name="Ovál 28">
            <a:extLst>
              <a:ext uri="{FF2B5EF4-FFF2-40B4-BE49-F238E27FC236}">
                <a16:creationId xmlns:a16="http://schemas.microsoft.com/office/drawing/2014/main" id="{901DBDA9-0246-46BD-90BB-B1AC2288C49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213350" y="2049463"/>
            <a:ext cx="255588" cy="255587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8013" name="Ovál 29">
            <a:extLst>
              <a:ext uri="{FF2B5EF4-FFF2-40B4-BE49-F238E27FC236}">
                <a16:creationId xmlns:a16="http://schemas.microsoft.com/office/drawing/2014/main" id="{960E6656-D032-404E-AB52-8F77CE767FA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629150" y="2062163"/>
            <a:ext cx="215900" cy="2159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8014" name="Ovál 30">
            <a:extLst>
              <a:ext uri="{FF2B5EF4-FFF2-40B4-BE49-F238E27FC236}">
                <a16:creationId xmlns:a16="http://schemas.microsoft.com/office/drawing/2014/main" id="{DFA847A2-F05E-4802-B13C-764860B39A7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603500" y="2093913"/>
            <a:ext cx="215900" cy="2159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8015" name="Ovál 31">
            <a:extLst>
              <a:ext uri="{FF2B5EF4-FFF2-40B4-BE49-F238E27FC236}">
                <a16:creationId xmlns:a16="http://schemas.microsoft.com/office/drawing/2014/main" id="{8204322E-D18B-4F8D-9CC1-C6B5394E813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652838" y="2065338"/>
            <a:ext cx="217487" cy="2159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8016" name="Ovál 32">
            <a:extLst>
              <a:ext uri="{FF2B5EF4-FFF2-40B4-BE49-F238E27FC236}">
                <a16:creationId xmlns:a16="http://schemas.microsoft.com/office/drawing/2014/main" id="{C77E56EC-0651-499F-B87C-F89E7E62CEB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348038" y="2065338"/>
            <a:ext cx="215900" cy="2159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98017" name="Ovál 33">
            <a:extLst>
              <a:ext uri="{FF2B5EF4-FFF2-40B4-BE49-F238E27FC236}">
                <a16:creationId xmlns:a16="http://schemas.microsoft.com/office/drawing/2014/main" id="{CEE0432E-4ACC-49F7-8DD5-688A706D9A2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971800" y="2071688"/>
            <a:ext cx="215900" cy="2159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cxnSp>
        <p:nvCxnSpPr>
          <p:cNvPr id="298018" name="Přímá spojnice 34">
            <a:extLst>
              <a:ext uri="{FF2B5EF4-FFF2-40B4-BE49-F238E27FC236}">
                <a16:creationId xmlns:a16="http://schemas.microsoft.com/office/drawing/2014/main" id="{46B4C0D2-7CB3-43A6-98BA-193902DBCF3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02150" y="1638300"/>
            <a:ext cx="6350" cy="1824038"/>
          </a:xfrm>
          <a:prstGeom prst="line">
            <a:avLst/>
          </a:prstGeom>
          <a:noFill/>
          <a:ln w="152400" algn="ctr">
            <a:solidFill>
              <a:srgbClr val="FFC000"/>
            </a:solidFill>
            <a:round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8019" name="Přímá spojnice se šipkou 35">
            <a:extLst>
              <a:ext uri="{FF2B5EF4-FFF2-40B4-BE49-F238E27FC236}">
                <a16:creationId xmlns:a16="http://schemas.microsoft.com/office/drawing/2014/main" id="{37404AE9-DD9F-47DF-B74F-D9DE78BABD8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795838" y="3125788"/>
            <a:ext cx="2449512" cy="11112"/>
          </a:xfrm>
          <a:prstGeom prst="straightConnector1">
            <a:avLst/>
          </a:prstGeom>
          <a:noFill/>
          <a:ln w="76200" algn="ctr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8020" name="Přímá spojnice se šipkou 36">
            <a:extLst>
              <a:ext uri="{FF2B5EF4-FFF2-40B4-BE49-F238E27FC236}">
                <a16:creationId xmlns:a16="http://schemas.microsoft.com/office/drawing/2014/main" id="{C344C7FE-F11A-499D-8E11-8D9726E4B3DA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898650" y="3117850"/>
            <a:ext cx="2365375" cy="12700"/>
          </a:xfrm>
          <a:prstGeom prst="straightConnector1">
            <a:avLst/>
          </a:prstGeom>
          <a:noFill/>
          <a:ln w="76200" algn="ctr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8021" name="TextovéPole 37">
            <a:extLst>
              <a:ext uri="{FF2B5EF4-FFF2-40B4-BE49-F238E27FC236}">
                <a16:creationId xmlns:a16="http://schemas.microsoft.com/office/drawing/2014/main" id="{36FA7CA4-ABFB-4DA4-B16E-78E40CE29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8575" y="2638425"/>
            <a:ext cx="1512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accept</a:t>
            </a:r>
          </a:p>
        </p:txBody>
      </p:sp>
      <p:sp>
        <p:nvSpPr>
          <p:cNvPr id="298022" name="TextovéPole 38">
            <a:extLst>
              <a:ext uri="{FF2B5EF4-FFF2-40B4-BE49-F238E27FC236}">
                <a16:creationId xmlns:a16="http://schemas.microsoft.com/office/drawing/2014/main" id="{955D1E1B-07DB-4CC7-A9FA-1F4462C40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788" y="2617788"/>
            <a:ext cx="1512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0">
                <a:latin typeface="Arial" panose="020B0604020202020204" pitchFamily="34" charset="0"/>
              </a:rPr>
              <a:t>reject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Nadpis 1">
            <a:extLst>
              <a:ext uri="{FF2B5EF4-FFF2-40B4-BE49-F238E27FC236}">
                <a16:creationId xmlns:a16="http://schemas.microsoft.com/office/drawing/2014/main" id="{66A70128-C171-4B8D-A49D-BC41B9F93C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Single threshold, two types of error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27F82A-57DF-4657-BA9C-88D144083E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buFontTx/>
              <a:buNone/>
              <a:defRPr/>
            </a:pPr>
            <a:r>
              <a:rPr lang="en-US" dirty="0"/>
              <a:t>Speaker Recognition		</a:t>
            </a:r>
            <a:r>
              <a:rPr lang="cs-CZ" dirty="0"/>
              <a:t>		</a:t>
            </a:r>
            <a:endParaRPr lang="en-US" dirty="0"/>
          </a:p>
        </p:txBody>
      </p:sp>
      <p:sp>
        <p:nvSpPr>
          <p:cNvPr id="299012" name="Zástupný symbol pro číslo snímku 5">
            <a:extLst>
              <a:ext uri="{FF2B5EF4-FFF2-40B4-BE49-F238E27FC236}">
                <a16:creationId xmlns:a16="http://schemas.microsoft.com/office/drawing/2014/main" id="{0911A3CA-6117-4785-83A6-3840697F005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894B29DD-049A-44E1-843A-E4E7316A17DD}" type="slidenum">
              <a:rPr lang="en-US" altLang="cs-CZ" sz="1400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61</a:t>
            </a:fld>
            <a:endParaRPr lang="en-US" altLang="cs-CZ" sz="1400">
              <a:solidFill>
                <a:srgbClr val="FFFFFF"/>
              </a:solidFill>
            </a:endParaRPr>
          </a:p>
        </p:txBody>
      </p:sp>
      <p:pic>
        <p:nvPicPr>
          <p:cNvPr id="299013" name="Picture 2">
            <a:extLst>
              <a:ext uri="{FF2B5EF4-FFF2-40B4-BE49-F238E27FC236}">
                <a16:creationId xmlns:a16="http://schemas.microsoft.com/office/drawing/2014/main" id="{2F33FDB4-B90E-49EA-98D6-8FA0A5DEB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5" t="16145" r="28404" b="11980"/>
          <a:stretch>
            <a:fillRect/>
          </a:stretch>
        </p:blipFill>
        <p:spPr bwMode="auto">
          <a:xfrm>
            <a:off x="1066800" y="700088"/>
            <a:ext cx="6896100" cy="577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9014" name="TextovéPole 2">
            <a:extLst>
              <a:ext uri="{FF2B5EF4-FFF2-40B4-BE49-F238E27FC236}">
                <a16:creationId xmlns:a16="http://schemas.microsoft.com/office/drawing/2014/main" id="{6B4AF8C9-EFDD-482D-851F-A00CEA089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8100" y="2030413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mbria" panose="02040503050406030204" pitchFamily="18" charset="0"/>
              </a:rPr>
              <a:t>False reject</a:t>
            </a:r>
          </a:p>
        </p:txBody>
      </p:sp>
      <p:sp>
        <p:nvSpPr>
          <p:cNvPr id="299015" name="TextovéPole 6">
            <a:extLst>
              <a:ext uri="{FF2B5EF4-FFF2-40B4-BE49-F238E27FC236}">
                <a16:creationId xmlns:a16="http://schemas.microsoft.com/office/drawing/2014/main" id="{A9109CE6-B7A5-4F11-A9FE-90B79A121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8100" y="1662113"/>
            <a:ext cx="1371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mbria" panose="02040503050406030204" pitchFamily="18" charset="0"/>
              </a:rPr>
              <a:t>False accept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zápatí 3">
            <a:extLst>
              <a:ext uri="{FF2B5EF4-FFF2-40B4-BE49-F238E27FC236}">
                <a16:creationId xmlns:a16="http://schemas.microsoft.com/office/drawing/2014/main" id="{35D63290-DB70-4344-AC17-DFB8E08E51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Speaker Recognition                                                                                     </a:t>
            </a:r>
          </a:p>
        </p:txBody>
      </p:sp>
      <p:sp>
        <p:nvSpPr>
          <p:cNvPr id="300035" name="Zástupný symbol pro číslo snímku 4">
            <a:extLst>
              <a:ext uri="{FF2B5EF4-FFF2-40B4-BE49-F238E27FC236}">
                <a16:creationId xmlns:a16="http://schemas.microsoft.com/office/drawing/2014/main" id="{4BEB2564-771B-4D2D-81ED-ED3258E8EF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868F0A-68BF-4422-BFF6-7C7638FFF501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00036" name="Rectangle 2">
            <a:extLst>
              <a:ext uri="{FF2B5EF4-FFF2-40B4-BE49-F238E27FC236}">
                <a16:creationId xmlns:a16="http://schemas.microsoft.com/office/drawing/2014/main" id="{80F4FF41-4247-4EFF-91A4-9BAB01E77D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DET – Detection Error Tradeoff</a:t>
            </a:r>
            <a:endParaRPr lang="cs-CZ" altLang="en-US"/>
          </a:p>
        </p:txBody>
      </p:sp>
      <p:pic>
        <p:nvPicPr>
          <p:cNvPr id="300037" name="Picture 4" descr="det">
            <a:extLst>
              <a:ext uri="{FF2B5EF4-FFF2-40B4-BE49-F238E27FC236}">
                <a16:creationId xmlns:a16="http://schemas.microsoft.com/office/drawing/2014/main" id="{F098FED7-88C1-4846-9859-36BF0DFE1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836613"/>
            <a:ext cx="5602288" cy="546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0038" name="Freeform 7">
            <a:extLst>
              <a:ext uri="{FF2B5EF4-FFF2-40B4-BE49-F238E27FC236}">
                <a16:creationId xmlns:a16="http://schemas.microsoft.com/office/drawing/2014/main" id="{D2A74EA6-3B0D-4785-B510-6FBA475560BF}"/>
              </a:ext>
            </a:extLst>
          </p:cNvPr>
          <p:cNvSpPr>
            <a:spLocks/>
          </p:cNvSpPr>
          <p:nvPr/>
        </p:nvSpPr>
        <p:spPr bwMode="auto">
          <a:xfrm>
            <a:off x="1690688" y="1484313"/>
            <a:ext cx="4392612" cy="4176712"/>
          </a:xfrm>
          <a:custGeom>
            <a:avLst/>
            <a:gdLst>
              <a:gd name="T0" fmla="*/ 0 w 2104"/>
              <a:gd name="T1" fmla="*/ 0 h 2200"/>
              <a:gd name="T2" fmla="*/ 2147483646 w 2104"/>
              <a:gd name="T3" fmla="*/ 2147483646 h 2200"/>
              <a:gd name="T4" fmla="*/ 2147483646 w 2104"/>
              <a:gd name="T5" fmla="*/ 2147483646 h 2200"/>
              <a:gd name="T6" fmla="*/ 2147483646 w 2104"/>
              <a:gd name="T7" fmla="*/ 2147483646 h 2200"/>
              <a:gd name="T8" fmla="*/ 2147483646 w 2104"/>
              <a:gd name="T9" fmla="*/ 2147483646 h 2200"/>
              <a:gd name="T10" fmla="*/ 2147483646 w 2104"/>
              <a:gd name="T11" fmla="*/ 2147483646 h 2200"/>
              <a:gd name="T12" fmla="*/ 2147483646 w 2104"/>
              <a:gd name="T13" fmla="*/ 2147483646 h 2200"/>
              <a:gd name="T14" fmla="*/ 2147483646 w 2104"/>
              <a:gd name="T15" fmla="*/ 2147483646 h 2200"/>
              <a:gd name="T16" fmla="*/ 2147483646 w 2104"/>
              <a:gd name="T17" fmla="*/ 2147483646 h 2200"/>
              <a:gd name="T18" fmla="*/ 2147483646 w 2104"/>
              <a:gd name="T19" fmla="*/ 2147483646 h 2200"/>
              <a:gd name="T20" fmla="*/ 2147483646 w 2104"/>
              <a:gd name="T21" fmla="*/ 2147483646 h 2200"/>
              <a:gd name="T22" fmla="*/ 2147483646 w 2104"/>
              <a:gd name="T23" fmla="*/ 2147483646 h 2200"/>
              <a:gd name="T24" fmla="*/ 2147483646 w 2104"/>
              <a:gd name="T25" fmla="*/ 2147483646 h 2200"/>
              <a:gd name="T26" fmla="*/ 2147483646 w 2104"/>
              <a:gd name="T27" fmla="*/ 2147483646 h 2200"/>
              <a:gd name="T28" fmla="*/ 2147483646 w 2104"/>
              <a:gd name="T29" fmla="*/ 2147483646 h 2200"/>
              <a:gd name="T30" fmla="*/ 2147483646 w 2104"/>
              <a:gd name="T31" fmla="*/ 2147483646 h 2200"/>
              <a:gd name="T32" fmla="*/ 2147483646 w 2104"/>
              <a:gd name="T33" fmla="*/ 2147483646 h 2200"/>
              <a:gd name="T34" fmla="*/ 2147483646 w 2104"/>
              <a:gd name="T35" fmla="*/ 2147483646 h 2200"/>
              <a:gd name="T36" fmla="*/ 2147483646 w 2104"/>
              <a:gd name="T37" fmla="*/ 2147483646 h 2200"/>
              <a:gd name="T38" fmla="*/ 2147483646 w 2104"/>
              <a:gd name="T39" fmla="*/ 2147483646 h 2200"/>
              <a:gd name="T40" fmla="*/ 2147483646 w 2104"/>
              <a:gd name="T41" fmla="*/ 2147483646 h 2200"/>
              <a:gd name="T42" fmla="*/ 2147483646 w 2104"/>
              <a:gd name="T43" fmla="*/ 2147483646 h 2200"/>
              <a:gd name="T44" fmla="*/ 2147483646 w 2104"/>
              <a:gd name="T45" fmla="*/ 2147483646 h 2200"/>
              <a:gd name="T46" fmla="*/ 2147483646 w 2104"/>
              <a:gd name="T47" fmla="*/ 2147483646 h 2200"/>
              <a:gd name="T48" fmla="*/ 2147483646 w 2104"/>
              <a:gd name="T49" fmla="*/ 2147483646 h 2200"/>
              <a:gd name="T50" fmla="*/ 2147483646 w 2104"/>
              <a:gd name="T51" fmla="*/ 2147483646 h 2200"/>
              <a:gd name="T52" fmla="*/ 2147483646 w 2104"/>
              <a:gd name="T53" fmla="*/ 2147483646 h 2200"/>
              <a:gd name="T54" fmla="*/ 2147483646 w 2104"/>
              <a:gd name="T55" fmla="*/ 2147483646 h 2200"/>
              <a:gd name="T56" fmla="*/ 2147483646 w 2104"/>
              <a:gd name="T57" fmla="*/ 2147483646 h 2200"/>
              <a:gd name="T58" fmla="*/ 2147483646 w 2104"/>
              <a:gd name="T59" fmla="*/ 2147483646 h 2200"/>
              <a:gd name="T60" fmla="*/ 2147483646 w 2104"/>
              <a:gd name="T61" fmla="*/ 2147483646 h 2200"/>
              <a:gd name="T62" fmla="*/ 2147483646 w 2104"/>
              <a:gd name="T63" fmla="*/ 2147483646 h 220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104" h="2200">
                <a:moveTo>
                  <a:pt x="0" y="0"/>
                </a:moveTo>
                <a:cubicBezTo>
                  <a:pt x="8" y="48"/>
                  <a:pt x="9" y="62"/>
                  <a:pt x="48" y="88"/>
                </a:cubicBezTo>
                <a:cubicBezTo>
                  <a:pt x="58" y="103"/>
                  <a:pt x="62" y="121"/>
                  <a:pt x="72" y="136"/>
                </a:cubicBezTo>
                <a:cubicBezTo>
                  <a:pt x="78" y="145"/>
                  <a:pt x="89" y="151"/>
                  <a:pt x="96" y="160"/>
                </a:cubicBezTo>
                <a:cubicBezTo>
                  <a:pt x="131" y="205"/>
                  <a:pt x="172" y="262"/>
                  <a:pt x="200" y="312"/>
                </a:cubicBezTo>
                <a:cubicBezTo>
                  <a:pt x="229" y="363"/>
                  <a:pt x="246" y="422"/>
                  <a:pt x="288" y="464"/>
                </a:cubicBezTo>
                <a:cubicBezTo>
                  <a:pt x="324" y="571"/>
                  <a:pt x="431" y="638"/>
                  <a:pt x="480" y="736"/>
                </a:cubicBezTo>
                <a:cubicBezTo>
                  <a:pt x="495" y="767"/>
                  <a:pt x="511" y="786"/>
                  <a:pt x="536" y="808"/>
                </a:cubicBezTo>
                <a:cubicBezTo>
                  <a:pt x="553" y="823"/>
                  <a:pt x="584" y="856"/>
                  <a:pt x="584" y="856"/>
                </a:cubicBezTo>
                <a:cubicBezTo>
                  <a:pt x="602" y="909"/>
                  <a:pt x="596" y="918"/>
                  <a:pt x="648" y="944"/>
                </a:cubicBezTo>
                <a:cubicBezTo>
                  <a:pt x="668" y="974"/>
                  <a:pt x="697" y="989"/>
                  <a:pt x="720" y="1016"/>
                </a:cubicBezTo>
                <a:cubicBezTo>
                  <a:pt x="762" y="1065"/>
                  <a:pt x="728" y="1030"/>
                  <a:pt x="760" y="1080"/>
                </a:cubicBezTo>
                <a:cubicBezTo>
                  <a:pt x="804" y="1150"/>
                  <a:pt x="763" y="1083"/>
                  <a:pt x="808" y="1128"/>
                </a:cubicBezTo>
                <a:cubicBezTo>
                  <a:pt x="849" y="1169"/>
                  <a:pt x="895" y="1229"/>
                  <a:pt x="952" y="1248"/>
                </a:cubicBezTo>
                <a:cubicBezTo>
                  <a:pt x="986" y="1282"/>
                  <a:pt x="1018" y="1313"/>
                  <a:pt x="1064" y="1328"/>
                </a:cubicBezTo>
                <a:cubicBezTo>
                  <a:pt x="1126" y="1390"/>
                  <a:pt x="1191" y="1455"/>
                  <a:pt x="1264" y="1504"/>
                </a:cubicBezTo>
                <a:cubicBezTo>
                  <a:pt x="1280" y="1528"/>
                  <a:pt x="1300" y="1556"/>
                  <a:pt x="1320" y="1576"/>
                </a:cubicBezTo>
                <a:cubicBezTo>
                  <a:pt x="1336" y="1592"/>
                  <a:pt x="1360" y="1600"/>
                  <a:pt x="1376" y="1616"/>
                </a:cubicBezTo>
                <a:cubicBezTo>
                  <a:pt x="1436" y="1676"/>
                  <a:pt x="1367" y="1626"/>
                  <a:pt x="1424" y="1664"/>
                </a:cubicBezTo>
                <a:cubicBezTo>
                  <a:pt x="1437" y="1684"/>
                  <a:pt x="1447" y="1697"/>
                  <a:pt x="1456" y="1720"/>
                </a:cubicBezTo>
                <a:cubicBezTo>
                  <a:pt x="1460" y="1730"/>
                  <a:pt x="1457" y="1743"/>
                  <a:pt x="1464" y="1752"/>
                </a:cubicBezTo>
                <a:cubicBezTo>
                  <a:pt x="1469" y="1759"/>
                  <a:pt x="1480" y="1756"/>
                  <a:pt x="1488" y="1760"/>
                </a:cubicBezTo>
                <a:cubicBezTo>
                  <a:pt x="1502" y="1767"/>
                  <a:pt x="1515" y="1776"/>
                  <a:pt x="1528" y="1784"/>
                </a:cubicBezTo>
                <a:cubicBezTo>
                  <a:pt x="1567" y="1842"/>
                  <a:pt x="1628" y="1882"/>
                  <a:pt x="1680" y="1928"/>
                </a:cubicBezTo>
                <a:cubicBezTo>
                  <a:pt x="1697" y="1943"/>
                  <a:pt x="1718" y="1956"/>
                  <a:pt x="1728" y="1976"/>
                </a:cubicBezTo>
                <a:cubicBezTo>
                  <a:pt x="1733" y="1987"/>
                  <a:pt x="1737" y="1999"/>
                  <a:pt x="1744" y="2008"/>
                </a:cubicBezTo>
                <a:cubicBezTo>
                  <a:pt x="1780" y="2053"/>
                  <a:pt x="1812" y="2063"/>
                  <a:pt x="1856" y="2096"/>
                </a:cubicBezTo>
                <a:cubicBezTo>
                  <a:pt x="1861" y="2109"/>
                  <a:pt x="1859" y="2130"/>
                  <a:pt x="1872" y="2136"/>
                </a:cubicBezTo>
                <a:cubicBezTo>
                  <a:pt x="1912" y="2153"/>
                  <a:pt x="1958" y="2142"/>
                  <a:pt x="2000" y="2152"/>
                </a:cubicBezTo>
                <a:cubicBezTo>
                  <a:pt x="2060" y="2192"/>
                  <a:pt x="1984" y="2145"/>
                  <a:pt x="2056" y="2176"/>
                </a:cubicBezTo>
                <a:cubicBezTo>
                  <a:pt x="2065" y="2180"/>
                  <a:pt x="2071" y="2188"/>
                  <a:pt x="2080" y="2192"/>
                </a:cubicBezTo>
                <a:cubicBezTo>
                  <a:pt x="2088" y="2196"/>
                  <a:pt x="2104" y="2200"/>
                  <a:pt x="2104" y="2200"/>
                </a:cubicBez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0039" name="Line 8">
            <a:extLst>
              <a:ext uri="{FF2B5EF4-FFF2-40B4-BE49-F238E27FC236}">
                <a16:creationId xmlns:a16="http://schemas.microsoft.com/office/drawing/2014/main" id="{A44709CB-271B-43CF-8826-E5683307299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8038" y="2781300"/>
            <a:ext cx="1368425" cy="1223963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0040" name="Text Box 10">
            <a:extLst>
              <a:ext uri="{FF2B5EF4-FFF2-40B4-BE49-F238E27FC236}">
                <a16:creationId xmlns:a16="http://schemas.microsoft.com/office/drawing/2014/main" id="{27BE1E77-A2E5-4074-8DD4-799BCFA9E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438" y="4797425"/>
            <a:ext cx="2032000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folHlink"/>
                </a:solidFill>
                <a:latin typeface="Arial" panose="020B0604020202020204" pitchFamily="34" charset="0"/>
              </a:rPr>
              <a:t>Better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folHlink"/>
                </a:solidFill>
                <a:latin typeface="Arial" panose="020B0604020202020204" pitchFamily="34" charset="0"/>
              </a:rPr>
              <a:t>performance</a:t>
            </a:r>
            <a:endParaRPr lang="cs-CZ" altLang="en-US" sz="240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sp>
        <p:nvSpPr>
          <p:cNvPr id="300041" name="Line 9">
            <a:extLst>
              <a:ext uri="{FF2B5EF4-FFF2-40B4-BE49-F238E27FC236}">
                <a16:creationId xmlns:a16="http://schemas.microsoft.com/office/drawing/2014/main" id="{266FFA25-5608-48AD-B110-1067C21634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79613" y="4149725"/>
            <a:ext cx="1368425" cy="1366838"/>
          </a:xfrm>
          <a:prstGeom prst="line">
            <a:avLst/>
          </a:prstGeom>
          <a:noFill/>
          <a:ln w="50800">
            <a:solidFill>
              <a:srgbClr val="99CC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0042" name="Text Box 11">
            <a:extLst>
              <a:ext uri="{FF2B5EF4-FFF2-40B4-BE49-F238E27FC236}">
                <a16:creationId xmlns:a16="http://schemas.microsoft.com/office/drawing/2014/main" id="{D15E9F88-B749-4F16-8A4A-43B73C3F9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2462213"/>
            <a:ext cx="1912938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Decreasing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threshold</a:t>
            </a:r>
            <a:endParaRPr lang="cs-CZ" altLang="en-US" sz="24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00043" name="Oval 12">
            <a:extLst>
              <a:ext uri="{FF2B5EF4-FFF2-40B4-BE49-F238E27FC236}">
                <a16:creationId xmlns:a16="http://schemas.microsoft.com/office/drawing/2014/main" id="{9C263290-0DE4-420A-8917-94152BBD5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2924175"/>
            <a:ext cx="142875" cy="144463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altLang="en-US" sz="240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300044" name="Oval 13">
            <a:extLst>
              <a:ext uri="{FF2B5EF4-FFF2-40B4-BE49-F238E27FC236}">
                <a16:creationId xmlns:a16="http://schemas.microsoft.com/office/drawing/2014/main" id="{93552566-C68D-45F7-A606-94DD2C272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6963" y="3789363"/>
            <a:ext cx="142875" cy="144462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altLang="en-US" sz="240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300045" name="Oval 14">
            <a:extLst>
              <a:ext uri="{FF2B5EF4-FFF2-40B4-BE49-F238E27FC236}">
                <a16:creationId xmlns:a16="http://schemas.microsoft.com/office/drawing/2014/main" id="{D991D2F4-7E0F-459B-A6A9-26B2467AF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8975" y="4508500"/>
            <a:ext cx="142875" cy="144463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altLang="en-US" sz="240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58" name="Picture 5">
            <a:extLst>
              <a:ext uri="{FF2B5EF4-FFF2-40B4-BE49-F238E27FC236}">
                <a16:creationId xmlns:a16="http://schemas.microsoft.com/office/drawing/2014/main" id="{ED53E2B0-C5D0-49AA-BE95-86904E02A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390650"/>
            <a:ext cx="4370388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1059" name="Rectangle 6">
            <a:extLst>
              <a:ext uri="{FF2B5EF4-FFF2-40B4-BE49-F238E27FC236}">
                <a16:creationId xmlns:a16="http://schemas.microsoft.com/office/drawing/2014/main" id="{2F71A5AA-F8F7-4684-ABA1-0C16CCC620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Comparison of different SRE techniques</a:t>
            </a:r>
            <a:endParaRPr lang="cs-CZ" altLang="en-US"/>
          </a:p>
        </p:txBody>
      </p:sp>
      <p:sp>
        <p:nvSpPr>
          <p:cNvPr id="301060" name="Rectangle 7">
            <a:extLst>
              <a:ext uri="{FF2B5EF4-FFF2-40B4-BE49-F238E27FC236}">
                <a16:creationId xmlns:a16="http://schemas.microsoft.com/office/drawing/2014/main" id="{0F8AB913-DD17-474E-A109-B1FF3DB4DA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0" y="3810000"/>
            <a:ext cx="4392613" cy="2057400"/>
          </a:xfrm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  <a:buFontTx/>
              <a:buNone/>
            </a:pPr>
            <a:r>
              <a:rPr lang="en-US" altLang="en-US" sz="2000"/>
              <a:t>	Additional significant recent improvements obtained with: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en-US" altLang="en-US" sz="1800"/>
              <a:t>full covariance UBM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en-US" altLang="en-US" sz="1800"/>
              <a:t>additional iVector pre-processing (LDA dim. reduction, length normalization,…)</a:t>
            </a:r>
            <a:endParaRPr lang="cs-CZ" altLang="en-US" sz="1800"/>
          </a:p>
        </p:txBody>
      </p:sp>
      <p:sp>
        <p:nvSpPr>
          <p:cNvPr id="301061" name="Rectangle 8">
            <a:extLst>
              <a:ext uri="{FF2B5EF4-FFF2-40B4-BE49-F238E27FC236}">
                <a16:creationId xmlns:a16="http://schemas.microsoft.com/office/drawing/2014/main" id="{A1C0588E-6BDA-4E7D-AAD5-035EF6F9A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1136650"/>
            <a:ext cx="35131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en-US" sz="1800" b="0" i="1"/>
              <a:t>NIST SRE 2010, tel-tel (cond. 5) </a:t>
            </a:r>
            <a:endParaRPr lang="cs-CZ" altLang="en-US" sz="1800" b="0" i="1"/>
          </a:p>
        </p:txBody>
      </p:sp>
      <p:grpSp>
        <p:nvGrpSpPr>
          <p:cNvPr id="301062" name="Group 16">
            <a:extLst>
              <a:ext uri="{FF2B5EF4-FFF2-40B4-BE49-F238E27FC236}">
                <a16:creationId xmlns:a16="http://schemas.microsoft.com/office/drawing/2014/main" id="{E3593783-B57A-4801-B44A-F0A6B3595200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1371600"/>
            <a:ext cx="4038600" cy="2032000"/>
            <a:chOff x="3216" y="864"/>
            <a:chExt cx="1968" cy="1280"/>
          </a:xfrm>
        </p:grpSpPr>
        <p:sp>
          <p:nvSpPr>
            <p:cNvPr id="301065" name="Text Box 10">
              <a:extLst>
                <a:ext uri="{FF2B5EF4-FFF2-40B4-BE49-F238E27FC236}">
                  <a16:creationId xmlns:a16="http://schemas.microsoft.com/office/drawing/2014/main" id="{8651E9CA-E4AB-4CAD-BDCB-8A1DDD645A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864"/>
              <a:ext cx="1968" cy="12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0"/>
                <a:t>      Baseline (relevane MAP)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0"/>
                <a:t>      Eigenchannel adapt.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0"/>
                <a:t>      JFA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0"/>
                <a:t>      iVector+PLDA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0"/>
                <a:t>      iVector+PLDA – tuned system</a:t>
              </a:r>
              <a:endParaRPr lang="en-US" altLang="en-US" sz="1400"/>
            </a:p>
          </p:txBody>
        </p:sp>
        <p:sp>
          <p:nvSpPr>
            <p:cNvPr id="301066" name="Line 11">
              <a:extLst>
                <a:ext uri="{FF2B5EF4-FFF2-40B4-BE49-F238E27FC236}">
                  <a16:creationId xmlns:a16="http://schemas.microsoft.com/office/drawing/2014/main" id="{2FE88295-6FF2-4046-BE97-F258FFE2BB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8" y="984"/>
              <a:ext cx="167" cy="2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067" name="Line 12">
              <a:extLst>
                <a:ext uri="{FF2B5EF4-FFF2-40B4-BE49-F238E27FC236}">
                  <a16:creationId xmlns:a16="http://schemas.microsoft.com/office/drawing/2014/main" id="{4545544C-0FEF-4A60-9317-E55B999653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8" y="1256"/>
              <a:ext cx="167" cy="2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068" name="Line 13">
              <a:extLst>
                <a:ext uri="{FF2B5EF4-FFF2-40B4-BE49-F238E27FC236}">
                  <a16:creationId xmlns:a16="http://schemas.microsoft.com/office/drawing/2014/main" id="{20869B4C-1ECD-4A00-85B5-3D1FF8AB11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8" y="1504"/>
              <a:ext cx="167" cy="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069" name="Line 14">
              <a:extLst>
                <a:ext uri="{FF2B5EF4-FFF2-40B4-BE49-F238E27FC236}">
                  <a16:creationId xmlns:a16="http://schemas.microsoft.com/office/drawing/2014/main" id="{B607088F-B219-441A-9E51-AF802603D1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8" y="1752"/>
              <a:ext cx="167" cy="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070" name="Line 15">
              <a:extLst>
                <a:ext uri="{FF2B5EF4-FFF2-40B4-BE49-F238E27FC236}">
                  <a16:creationId xmlns:a16="http://schemas.microsoft.com/office/drawing/2014/main" id="{EF476330-7C87-43C5-98E4-52234031CE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2014"/>
              <a:ext cx="167" cy="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B8D620AB-4107-4AF0-A82F-48580534A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buNone/>
              <a:defRPr/>
            </a:pPr>
            <a:r>
              <a:rPr lang="en-US" dirty="0"/>
              <a:t>Speaker Recognition					</a:t>
            </a:r>
          </a:p>
        </p:txBody>
      </p:sp>
      <p:sp>
        <p:nvSpPr>
          <p:cNvPr id="301064" name="Slide Number Placeholder 4">
            <a:extLst>
              <a:ext uri="{FF2B5EF4-FFF2-40B4-BE49-F238E27FC236}">
                <a16:creationId xmlns:a16="http://schemas.microsoft.com/office/drawing/2014/main" id="{F331AE87-6B8D-488F-84EA-4A5FEDE75B8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14AD4DEA-138A-4EAA-A669-9E6E3D6C26E9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63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zápatí 3">
            <a:extLst>
              <a:ext uri="{FF2B5EF4-FFF2-40B4-BE49-F238E27FC236}">
                <a16:creationId xmlns:a16="http://schemas.microsoft.com/office/drawing/2014/main" id="{099E4FAD-9DCF-4F69-8E3A-BC0FBEEFBE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Speaker Recognition</a:t>
            </a:r>
          </a:p>
        </p:txBody>
      </p:sp>
      <p:sp>
        <p:nvSpPr>
          <p:cNvPr id="302083" name="Zástupný symbol pro číslo snímku 4">
            <a:extLst>
              <a:ext uri="{FF2B5EF4-FFF2-40B4-BE49-F238E27FC236}">
                <a16:creationId xmlns:a16="http://schemas.microsoft.com/office/drawing/2014/main" id="{1149F907-24FB-4664-BDDD-B94ED74F47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1E1014-04F9-44D0-8FD4-AD1A6CBCBAC1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64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02084" name="Rectangle 2">
            <a:extLst>
              <a:ext uri="{FF2B5EF4-FFF2-40B4-BE49-F238E27FC236}">
                <a16:creationId xmlns:a16="http://schemas.microsoft.com/office/drawing/2014/main" id="{0B54B1E4-C249-4060-8130-61B86FAA4A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DET – Detection Error Tradeoff</a:t>
            </a:r>
            <a:endParaRPr lang="cs-CZ" altLang="en-US"/>
          </a:p>
        </p:txBody>
      </p:sp>
      <p:pic>
        <p:nvPicPr>
          <p:cNvPr id="302085" name="Picture 3" descr="det">
            <a:extLst>
              <a:ext uri="{FF2B5EF4-FFF2-40B4-BE49-F238E27FC236}">
                <a16:creationId xmlns:a16="http://schemas.microsoft.com/office/drawing/2014/main" id="{E147412D-BBCC-4CAC-A26D-276C0802E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836613"/>
            <a:ext cx="5602288" cy="546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2086" name="Text Box 15">
            <a:extLst>
              <a:ext uri="{FF2B5EF4-FFF2-40B4-BE49-F238E27FC236}">
                <a16:creationId xmlns:a16="http://schemas.microsoft.com/office/drawing/2014/main" id="{59B385B7-250A-4440-9268-E737A08D5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4221163"/>
            <a:ext cx="135413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Balance</a:t>
            </a:r>
            <a:endParaRPr lang="cs-CZ" altLang="en-US" sz="24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02087" name="Text Box 16">
            <a:extLst>
              <a:ext uri="{FF2B5EF4-FFF2-40B4-BE49-F238E27FC236}">
                <a16:creationId xmlns:a16="http://schemas.microsoft.com/office/drawing/2014/main" id="{62F566F5-3D80-4F02-B52A-C904171EB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4941888"/>
            <a:ext cx="279082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folHlink"/>
                </a:solidFill>
                <a:latin typeface="Arial" panose="020B0604020202020204" pitchFamily="34" charset="0"/>
              </a:rPr>
              <a:t>High convenience</a:t>
            </a:r>
            <a:endParaRPr lang="cs-CZ" altLang="en-US" sz="240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sp>
        <p:nvSpPr>
          <p:cNvPr id="302088" name="Text Box 17">
            <a:extLst>
              <a:ext uri="{FF2B5EF4-FFF2-40B4-BE49-F238E27FC236}">
                <a16:creationId xmlns:a16="http://schemas.microsoft.com/office/drawing/2014/main" id="{032EF4DE-74DB-4918-928A-298814235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2108200"/>
            <a:ext cx="214788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High Security</a:t>
            </a:r>
            <a:endParaRPr lang="cs-CZ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2089" name="Freeform 4">
            <a:extLst>
              <a:ext uri="{FF2B5EF4-FFF2-40B4-BE49-F238E27FC236}">
                <a16:creationId xmlns:a16="http://schemas.microsoft.com/office/drawing/2014/main" id="{2A7344F1-9E03-4781-A821-5ED3E5E9BAE5}"/>
              </a:ext>
            </a:extLst>
          </p:cNvPr>
          <p:cNvSpPr>
            <a:spLocks/>
          </p:cNvSpPr>
          <p:nvPr/>
        </p:nvSpPr>
        <p:spPr bwMode="auto">
          <a:xfrm>
            <a:off x="1690688" y="1484313"/>
            <a:ext cx="4392612" cy="4176712"/>
          </a:xfrm>
          <a:custGeom>
            <a:avLst/>
            <a:gdLst>
              <a:gd name="T0" fmla="*/ 0 w 2104"/>
              <a:gd name="T1" fmla="*/ 0 h 2200"/>
              <a:gd name="T2" fmla="*/ 2147483646 w 2104"/>
              <a:gd name="T3" fmla="*/ 2147483646 h 2200"/>
              <a:gd name="T4" fmla="*/ 2147483646 w 2104"/>
              <a:gd name="T5" fmla="*/ 2147483646 h 2200"/>
              <a:gd name="T6" fmla="*/ 2147483646 w 2104"/>
              <a:gd name="T7" fmla="*/ 2147483646 h 2200"/>
              <a:gd name="T8" fmla="*/ 2147483646 w 2104"/>
              <a:gd name="T9" fmla="*/ 2147483646 h 2200"/>
              <a:gd name="T10" fmla="*/ 2147483646 w 2104"/>
              <a:gd name="T11" fmla="*/ 2147483646 h 2200"/>
              <a:gd name="T12" fmla="*/ 2147483646 w 2104"/>
              <a:gd name="T13" fmla="*/ 2147483646 h 2200"/>
              <a:gd name="T14" fmla="*/ 2147483646 w 2104"/>
              <a:gd name="T15" fmla="*/ 2147483646 h 2200"/>
              <a:gd name="T16" fmla="*/ 2147483646 w 2104"/>
              <a:gd name="T17" fmla="*/ 2147483646 h 2200"/>
              <a:gd name="T18" fmla="*/ 2147483646 w 2104"/>
              <a:gd name="T19" fmla="*/ 2147483646 h 2200"/>
              <a:gd name="T20" fmla="*/ 2147483646 w 2104"/>
              <a:gd name="T21" fmla="*/ 2147483646 h 2200"/>
              <a:gd name="T22" fmla="*/ 2147483646 w 2104"/>
              <a:gd name="T23" fmla="*/ 2147483646 h 2200"/>
              <a:gd name="T24" fmla="*/ 2147483646 w 2104"/>
              <a:gd name="T25" fmla="*/ 2147483646 h 2200"/>
              <a:gd name="T26" fmla="*/ 2147483646 w 2104"/>
              <a:gd name="T27" fmla="*/ 2147483646 h 2200"/>
              <a:gd name="T28" fmla="*/ 2147483646 w 2104"/>
              <a:gd name="T29" fmla="*/ 2147483646 h 2200"/>
              <a:gd name="T30" fmla="*/ 2147483646 w 2104"/>
              <a:gd name="T31" fmla="*/ 2147483646 h 2200"/>
              <a:gd name="T32" fmla="*/ 2147483646 w 2104"/>
              <a:gd name="T33" fmla="*/ 2147483646 h 2200"/>
              <a:gd name="T34" fmla="*/ 2147483646 w 2104"/>
              <a:gd name="T35" fmla="*/ 2147483646 h 2200"/>
              <a:gd name="T36" fmla="*/ 2147483646 w 2104"/>
              <a:gd name="T37" fmla="*/ 2147483646 h 2200"/>
              <a:gd name="T38" fmla="*/ 2147483646 w 2104"/>
              <a:gd name="T39" fmla="*/ 2147483646 h 2200"/>
              <a:gd name="T40" fmla="*/ 2147483646 w 2104"/>
              <a:gd name="T41" fmla="*/ 2147483646 h 2200"/>
              <a:gd name="T42" fmla="*/ 2147483646 w 2104"/>
              <a:gd name="T43" fmla="*/ 2147483646 h 2200"/>
              <a:gd name="T44" fmla="*/ 2147483646 w 2104"/>
              <a:gd name="T45" fmla="*/ 2147483646 h 2200"/>
              <a:gd name="T46" fmla="*/ 2147483646 w 2104"/>
              <a:gd name="T47" fmla="*/ 2147483646 h 2200"/>
              <a:gd name="T48" fmla="*/ 2147483646 w 2104"/>
              <a:gd name="T49" fmla="*/ 2147483646 h 2200"/>
              <a:gd name="T50" fmla="*/ 2147483646 w 2104"/>
              <a:gd name="T51" fmla="*/ 2147483646 h 2200"/>
              <a:gd name="T52" fmla="*/ 2147483646 w 2104"/>
              <a:gd name="T53" fmla="*/ 2147483646 h 2200"/>
              <a:gd name="T54" fmla="*/ 2147483646 w 2104"/>
              <a:gd name="T55" fmla="*/ 2147483646 h 2200"/>
              <a:gd name="T56" fmla="*/ 2147483646 w 2104"/>
              <a:gd name="T57" fmla="*/ 2147483646 h 2200"/>
              <a:gd name="T58" fmla="*/ 2147483646 w 2104"/>
              <a:gd name="T59" fmla="*/ 2147483646 h 2200"/>
              <a:gd name="T60" fmla="*/ 2147483646 w 2104"/>
              <a:gd name="T61" fmla="*/ 2147483646 h 2200"/>
              <a:gd name="T62" fmla="*/ 2147483646 w 2104"/>
              <a:gd name="T63" fmla="*/ 2147483646 h 220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104" h="2200">
                <a:moveTo>
                  <a:pt x="0" y="0"/>
                </a:moveTo>
                <a:cubicBezTo>
                  <a:pt x="8" y="48"/>
                  <a:pt x="9" y="62"/>
                  <a:pt x="48" y="88"/>
                </a:cubicBezTo>
                <a:cubicBezTo>
                  <a:pt x="58" y="103"/>
                  <a:pt x="62" y="121"/>
                  <a:pt x="72" y="136"/>
                </a:cubicBezTo>
                <a:cubicBezTo>
                  <a:pt x="78" y="145"/>
                  <a:pt x="89" y="151"/>
                  <a:pt x="96" y="160"/>
                </a:cubicBezTo>
                <a:cubicBezTo>
                  <a:pt x="131" y="205"/>
                  <a:pt x="172" y="262"/>
                  <a:pt x="200" y="312"/>
                </a:cubicBezTo>
                <a:cubicBezTo>
                  <a:pt x="229" y="363"/>
                  <a:pt x="246" y="422"/>
                  <a:pt x="288" y="464"/>
                </a:cubicBezTo>
                <a:cubicBezTo>
                  <a:pt x="324" y="571"/>
                  <a:pt x="431" y="638"/>
                  <a:pt x="480" y="736"/>
                </a:cubicBezTo>
                <a:cubicBezTo>
                  <a:pt x="495" y="767"/>
                  <a:pt x="511" y="786"/>
                  <a:pt x="536" y="808"/>
                </a:cubicBezTo>
                <a:cubicBezTo>
                  <a:pt x="553" y="823"/>
                  <a:pt x="584" y="856"/>
                  <a:pt x="584" y="856"/>
                </a:cubicBezTo>
                <a:cubicBezTo>
                  <a:pt x="602" y="909"/>
                  <a:pt x="596" y="918"/>
                  <a:pt x="648" y="944"/>
                </a:cubicBezTo>
                <a:cubicBezTo>
                  <a:pt x="668" y="974"/>
                  <a:pt x="697" y="989"/>
                  <a:pt x="720" y="1016"/>
                </a:cubicBezTo>
                <a:cubicBezTo>
                  <a:pt x="762" y="1065"/>
                  <a:pt x="728" y="1030"/>
                  <a:pt x="760" y="1080"/>
                </a:cubicBezTo>
                <a:cubicBezTo>
                  <a:pt x="804" y="1150"/>
                  <a:pt x="763" y="1083"/>
                  <a:pt x="808" y="1128"/>
                </a:cubicBezTo>
                <a:cubicBezTo>
                  <a:pt x="849" y="1169"/>
                  <a:pt x="895" y="1229"/>
                  <a:pt x="952" y="1248"/>
                </a:cubicBezTo>
                <a:cubicBezTo>
                  <a:pt x="986" y="1282"/>
                  <a:pt x="1018" y="1313"/>
                  <a:pt x="1064" y="1328"/>
                </a:cubicBezTo>
                <a:cubicBezTo>
                  <a:pt x="1126" y="1390"/>
                  <a:pt x="1191" y="1455"/>
                  <a:pt x="1264" y="1504"/>
                </a:cubicBezTo>
                <a:cubicBezTo>
                  <a:pt x="1280" y="1528"/>
                  <a:pt x="1300" y="1556"/>
                  <a:pt x="1320" y="1576"/>
                </a:cubicBezTo>
                <a:cubicBezTo>
                  <a:pt x="1336" y="1592"/>
                  <a:pt x="1360" y="1600"/>
                  <a:pt x="1376" y="1616"/>
                </a:cubicBezTo>
                <a:cubicBezTo>
                  <a:pt x="1436" y="1676"/>
                  <a:pt x="1367" y="1626"/>
                  <a:pt x="1424" y="1664"/>
                </a:cubicBezTo>
                <a:cubicBezTo>
                  <a:pt x="1437" y="1684"/>
                  <a:pt x="1447" y="1697"/>
                  <a:pt x="1456" y="1720"/>
                </a:cubicBezTo>
                <a:cubicBezTo>
                  <a:pt x="1460" y="1730"/>
                  <a:pt x="1457" y="1743"/>
                  <a:pt x="1464" y="1752"/>
                </a:cubicBezTo>
                <a:cubicBezTo>
                  <a:pt x="1469" y="1759"/>
                  <a:pt x="1480" y="1756"/>
                  <a:pt x="1488" y="1760"/>
                </a:cubicBezTo>
                <a:cubicBezTo>
                  <a:pt x="1502" y="1767"/>
                  <a:pt x="1515" y="1776"/>
                  <a:pt x="1528" y="1784"/>
                </a:cubicBezTo>
                <a:cubicBezTo>
                  <a:pt x="1567" y="1842"/>
                  <a:pt x="1628" y="1882"/>
                  <a:pt x="1680" y="1928"/>
                </a:cubicBezTo>
                <a:cubicBezTo>
                  <a:pt x="1697" y="1943"/>
                  <a:pt x="1718" y="1956"/>
                  <a:pt x="1728" y="1976"/>
                </a:cubicBezTo>
                <a:cubicBezTo>
                  <a:pt x="1733" y="1987"/>
                  <a:pt x="1737" y="1999"/>
                  <a:pt x="1744" y="2008"/>
                </a:cubicBezTo>
                <a:cubicBezTo>
                  <a:pt x="1780" y="2053"/>
                  <a:pt x="1812" y="2063"/>
                  <a:pt x="1856" y="2096"/>
                </a:cubicBezTo>
                <a:cubicBezTo>
                  <a:pt x="1861" y="2109"/>
                  <a:pt x="1859" y="2130"/>
                  <a:pt x="1872" y="2136"/>
                </a:cubicBezTo>
                <a:cubicBezTo>
                  <a:pt x="1912" y="2153"/>
                  <a:pt x="1958" y="2142"/>
                  <a:pt x="2000" y="2152"/>
                </a:cubicBezTo>
                <a:cubicBezTo>
                  <a:pt x="2060" y="2192"/>
                  <a:pt x="1984" y="2145"/>
                  <a:pt x="2056" y="2176"/>
                </a:cubicBezTo>
                <a:cubicBezTo>
                  <a:pt x="2065" y="2180"/>
                  <a:pt x="2071" y="2188"/>
                  <a:pt x="2080" y="2192"/>
                </a:cubicBezTo>
                <a:cubicBezTo>
                  <a:pt x="2088" y="2196"/>
                  <a:pt x="2104" y="2200"/>
                  <a:pt x="2104" y="2200"/>
                </a:cubicBez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090" name="Oval 12">
            <a:extLst>
              <a:ext uri="{FF2B5EF4-FFF2-40B4-BE49-F238E27FC236}">
                <a16:creationId xmlns:a16="http://schemas.microsoft.com/office/drawing/2014/main" id="{2110D18F-3E1D-4B3C-8974-EC088852CBEA}"/>
              </a:ext>
            </a:extLst>
          </p:cNvPr>
          <p:cNvSpPr>
            <a:spLocks noChangeArrowheads="1"/>
          </p:cNvSpPr>
          <p:nvPr/>
        </p:nvSpPr>
        <p:spPr bwMode="auto">
          <a:xfrm rot="2973472">
            <a:off x="1825625" y="2355850"/>
            <a:ext cx="1439863" cy="792163"/>
          </a:xfrm>
          <a:prstGeom prst="ellipse">
            <a:avLst/>
          </a:prstGeom>
          <a:noFill/>
          <a:ln w="50800" algn="ctr">
            <a:solidFill>
              <a:srgbClr val="FF0000"/>
            </a:solidFill>
            <a:prstDash val="dash"/>
            <a:round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altLang="en-US" sz="240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302091" name="Oval 13">
            <a:extLst>
              <a:ext uri="{FF2B5EF4-FFF2-40B4-BE49-F238E27FC236}">
                <a16:creationId xmlns:a16="http://schemas.microsoft.com/office/drawing/2014/main" id="{790515A0-F11A-47F3-BF52-FEF161751C68}"/>
              </a:ext>
            </a:extLst>
          </p:cNvPr>
          <p:cNvSpPr>
            <a:spLocks noChangeArrowheads="1"/>
          </p:cNvSpPr>
          <p:nvPr/>
        </p:nvSpPr>
        <p:spPr bwMode="auto">
          <a:xfrm rot="2376399">
            <a:off x="2951163" y="3465513"/>
            <a:ext cx="1439862" cy="792162"/>
          </a:xfrm>
          <a:prstGeom prst="ellipse">
            <a:avLst/>
          </a:prstGeom>
          <a:noFill/>
          <a:ln w="50800" algn="ctr">
            <a:solidFill>
              <a:srgbClr val="0000FF"/>
            </a:solidFill>
            <a:prstDash val="dash"/>
            <a:round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altLang="en-US" sz="240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302092" name="Oval 14">
            <a:extLst>
              <a:ext uri="{FF2B5EF4-FFF2-40B4-BE49-F238E27FC236}">
                <a16:creationId xmlns:a16="http://schemas.microsoft.com/office/drawing/2014/main" id="{BCAC50D2-A3CC-4EE7-A19C-26A2E4148E27}"/>
              </a:ext>
            </a:extLst>
          </p:cNvPr>
          <p:cNvSpPr>
            <a:spLocks noChangeArrowheads="1"/>
          </p:cNvSpPr>
          <p:nvPr/>
        </p:nvSpPr>
        <p:spPr bwMode="auto">
          <a:xfrm rot="2376399">
            <a:off x="4140200" y="4437063"/>
            <a:ext cx="1439863" cy="792162"/>
          </a:xfrm>
          <a:prstGeom prst="ellipse">
            <a:avLst/>
          </a:prstGeom>
          <a:noFill/>
          <a:ln w="50800" algn="ctr">
            <a:solidFill>
              <a:schemeClr val="folHlink"/>
            </a:solidFill>
            <a:prstDash val="dash"/>
            <a:round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altLang="en-US" sz="240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347154" name="Rectangle 18">
            <a:extLst>
              <a:ext uri="{FF2B5EF4-FFF2-40B4-BE49-F238E27FC236}">
                <a16:creationId xmlns:a16="http://schemas.microsoft.com/office/drawing/2014/main" id="{9AAF608F-C88E-4A54-A4D2-D18392D6C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388" y="620713"/>
            <a:ext cx="2017712" cy="1512887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altLang="en-US" sz="240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347155" name="Text Box 19">
            <a:extLst>
              <a:ext uri="{FF2B5EF4-FFF2-40B4-BE49-F238E27FC236}">
                <a16:creationId xmlns:a16="http://schemas.microsoft.com/office/drawing/2014/main" id="{CCCE3BB5-1E21-4DDB-834C-A64D02953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6950" y="549275"/>
            <a:ext cx="2043113" cy="148431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Bank transfer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1800" b="0">
                <a:solidFill>
                  <a:schemeClr val="tx1"/>
                </a:solidFill>
                <a:latin typeface="Arial" panose="020B0604020202020204" pitchFamily="34" charset="0"/>
              </a:rPr>
              <a:t>You do not want to let someone play with your account</a:t>
            </a:r>
            <a:endParaRPr lang="cs-CZ" altLang="en-US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47156" name="Rectangle 20">
            <a:extLst>
              <a:ext uri="{FF2B5EF4-FFF2-40B4-BE49-F238E27FC236}">
                <a16:creationId xmlns:a16="http://schemas.microsoft.com/office/drawing/2014/main" id="{482CFFE2-0B99-457D-9C1C-E1517C15E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3787775"/>
            <a:ext cx="2016125" cy="1223963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altLang="en-US" sz="240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347157" name="Text Box 21">
            <a:extLst>
              <a:ext uri="{FF2B5EF4-FFF2-40B4-BE49-F238E27FC236}">
                <a16:creationId xmlns:a16="http://schemas.microsoft.com/office/drawing/2014/main" id="{14824F9E-D079-42D0-AE28-D6EDF011E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3716338"/>
            <a:ext cx="2043113" cy="120967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Police/CIA/FBI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1800" b="0">
                <a:solidFill>
                  <a:schemeClr val="tx1"/>
                </a:solidFill>
                <a:latin typeface="Arial" panose="020B0604020202020204" pitchFamily="34" charset="0"/>
              </a:rPr>
              <a:t>Do not want to miss the 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1800" b="0">
                <a:solidFill>
                  <a:schemeClr val="tx1"/>
                </a:solidFill>
                <a:latin typeface="Arial" panose="020B0604020202020204" pitchFamily="34" charset="0"/>
              </a:rPr>
              <a:t>terrorist’ call</a:t>
            </a:r>
            <a:endParaRPr lang="cs-CZ" altLang="en-US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02097" name="Oval 10">
            <a:extLst>
              <a:ext uri="{FF2B5EF4-FFF2-40B4-BE49-F238E27FC236}">
                <a16:creationId xmlns:a16="http://schemas.microsoft.com/office/drawing/2014/main" id="{C5E55185-E5AD-4088-8438-DA85B6FCA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5838" y="3751263"/>
            <a:ext cx="142875" cy="144462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altLang="en-US" sz="240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302098" name="Oval 9">
            <a:extLst>
              <a:ext uri="{FF2B5EF4-FFF2-40B4-BE49-F238E27FC236}">
                <a16:creationId xmlns:a16="http://schemas.microsoft.com/office/drawing/2014/main" id="{7326B406-34B6-449E-B9B9-773921103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2924175"/>
            <a:ext cx="142875" cy="144463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altLang="en-US" sz="240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302099" name="Oval 11">
            <a:extLst>
              <a:ext uri="{FF2B5EF4-FFF2-40B4-BE49-F238E27FC236}">
                <a16:creationId xmlns:a16="http://schemas.microsoft.com/office/drawing/2014/main" id="{ACB241D7-806D-4228-A0B9-EE5CF99D7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8975" y="4508500"/>
            <a:ext cx="142875" cy="144463"/>
          </a:xfrm>
          <a:prstGeom prst="ellipse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altLang="en-US" sz="240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347158" name="Rectangle 22">
            <a:extLst>
              <a:ext uri="{FF2B5EF4-FFF2-40B4-BE49-F238E27FC236}">
                <a16:creationId xmlns:a16="http://schemas.microsoft.com/office/drawing/2014/main" id="{17DD8405-0F4E-465D-8215-3F0F0CEBF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2997200"/>
            <a:ext cx="2016125" cy="64770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altLang="en-US" sz="240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347159" name="Text Box 23">
            <a:extLst>
              <a:ext uri="{FF2B5EF4-FFF2-40B4-BE49-F238E27FC236}">
                <a16:creationId xmlns:a16="http://schemas.microsoft.com/office/drawing/2014/main" id="{E85A8FF8-0631-4861-B07A-A103F731C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925763"/>
            <a:ext cx="2043113" cy="660400"/>
          </a:xfrm>
          <a:prstGeom prst="rect">
            <a:avLst/>
          </a:prstGeom>
          <a:solidFill>
            <a:srgbClr val="0000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EER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1800" b="0">
                <a:solidFill>
                  <a:schemeClr val="tx1"/>
                </a:solidFill>
                <a:latin typeface="Arial" panose="020B0604020202020204" pitchFamily="34" charset="0"/>
              </a:rPr>
              <a:t>Equal Error Rate</a:t>
            </a:r>
            <a:endParaRPr lang="cs-CZ" altLang="en-US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47160" name="Text Box 24">
            <a:extLst>
              <a:ext uri="{FF2B5EF4-FFF2-40B4-BE49-F238E27FC236}">
                <a16:creationId xmlns:a16="http://schemas.microsoft.com/office/drawing/2014/main" id="{0B0F2C8A-EE31-4592-B8DB-804497F10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836613"/>
            <a:ext cx="277177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0">
                <a:solidFill>
                  <a:srgbClr val="0000FF"/>
                </a:solidFill>
                <a:latin typeface="Arial" panose="020B0604020202020204" pitchFamily="34" charset="0"/>
              </a:rPr>
              <a:t>Equal Error Rate</a:t>
            </a:r>
            <a:r>
              <a:rPr lang="en-US" altLang="en-US" sz="2000" b="0">
                <a:solidFill>
                  <a:schemeClr val="tx1"/>
                </a:solidFill>
                <a:latin typeface="Arial" panose="020B0604020202020204" pitchFamily="34" charset="0"/>
              </a:rPr>
              <a:t> (EER) = operating point of the system where it makes the same number of false alarms and misses</a:t>
            </a:r>
            <a:endParaRPr lang="cs-CZ" altLang="en-US" sz="20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47161" name="Line 25">
            <a:extLst>
              <a:ext uri="{FF2B5EF4-FFF2-40B4-BE49-F238E27FC236}">
                <a16:creationId xmlns:a16="http://schemas.microsoft.com/office/drawing/2014/main" id="{384764A1-9965-479B-918F-C5083BA4A6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08400" y="3573463"/>
            <a:ext cx="431800" cy="180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54" grpId="0" animBg="1"/>
      <p:bldP spid="347155" grpId="0" animBg="1"/>
      <p:bldP spid="347156" grpId="0" animBg="1"/>
      <p:bldP spid="347157" grpId="0" animBg="1"/>
      <p:bldP spid="347158" grpId="0" animBg="1"/>
      <p:bldP spid="347159" grpId="0" animBg="1"/>
      <p:bldP spid="34716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8D1C2BDA-4BA4-4D99-B394-F210EBFC1E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Speaker Recognition                                                                                     </a:t>
            </a:r>
          </a:p>
        </p:txBody>
      </p:sp>
      <p:sp>
        <p:nvSpPr>
          <p:cNvPr id="303107" name="Zástupný symbol pro číslo snímku 4">
            <a:extLst>
              <a:ext uri="{FF2B5EF4-FFF2-40B4-BE49-F238E27FC236}">
                <a16:creationId xmlns:a16="http://schemas.microsoft.com/office/drawing/2014/main" id="{AF0A121D-353F-4933-8D72-CE183B4FFC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EF0D5F-574C-46D7-A1AE-CB20759391AB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65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03108" name="Rectangle 2">
            <a:extLst>
              <a:ext uri="{FF2B5EF4-FFF2-40B4-BE49-F238E27FC236}">
                <a16:creationId xmlns:a16="http://schemas.microsoft.com/office/drawing/2014/main" id="{C318432B-1A2C-499F-849D-E97849E36B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Performance Survey – Range of performances</a:t>
            </a:r>
            <a:endParaRPr lang="cs-CZ" altLang="en-US"/>
          </a:p>
        </p:txBody>
      </p:sp>
      <p:pic>
        <p:nvPicPr>
          <p:cNvPr id="303109" name="Picture 4" descr="DETPerformanceSurvey">
            <a:extLst>
              <a:ext uri="{FF2B5EF4-FFF2-40B4-BE49-F238E27FC236}">
                <a16:creationId xmlns:a16="http://schemas.microsoft.com/office/drawing/2014/main" id="{51F372A2-9D27-4DB3-9A19-80312EAFC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6250"/>
            <a:ext cx="8929687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3110" name="Text Box 5">
            <a:extLst>
              <a:ext uri="{FF2B5EF4-FFF2-40B4-BE49-F238E27FC236}">
                <a16:creationId xmlns:a16="http://schemas.microsoft.com/office/drawing/2014/main" id="{01EC4E33-19ED-413A-A196-2D7CD74B2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876925"/>
            <a:ext cx="28448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chemeClr val="tx1"/>
                </a:solidFill>
                <a:latin typeface="Arial" panose="020B0604020202020204" pitchFamily="34" charset="0"/>
              </a:rPr>
              <a:t>Copied from JHU 08 summer workshop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chemeClr val="tx1"/>
                </a:solidFill>
                <a:latin typeface="Arial" panose="020B0604020202020204" pitchFamily="34" charset="0"/>
              </a:rPr>
              <a:t> presentation of Douglas A. Reynolds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0">
                <a:solidFill>
                  <a:schemeClr val="tx1"/>
                </a:solidFill>
                <a:latin typeface="Arial" panose="020B0604020202020204" pitchFamily="34" charset="0"/>
              </a:rPr>
              <a:t>from MIT. Thank you Doug.</a:t>
            </a:r>
            <a:endParaRPr lang="cs-CZ" altLang="en-US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Nadpis 1">
            <a:extLst>
              <a:ext uri="{FF2B5EF4-FFF2-40B4-BE49-F238E27FC236}">
                <a16:creationId xmlns:a16="http://schemas.microsoft.com/office/drawing/2014/main" id="{BC730873-7665-49DF-86A1-E0914F9543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ROC curve  vs DET curve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E40F6BE-8EF1-414F-89EE-F247F58D50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Speaker Recognition	</a:t>
            </a:r>
          </a:p>
        </p:txBody>
      </p:sp>
      <p:sp>
        <p:nvSpPr>
          <p:cNvPr id="304132" name="Zástupný symbol pro číslo snímku 4">
            <a:extLst>
              <a:ext uri="{FF2B5EF4-FFF2-40B4-BE49-F238E27FC236}">
                <a16:creationId xmlns:a16="http://schemas.microsoft.com/office/drawing/2014/main" id="{DB84C5CE-BA97-412F-AFEF-3FD2FC4B88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2B9F61-AD0D-40EF-BDFC-4C7F01A4FF4A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66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304133" name="Picture 2" descr="C:\Users\olda\Downloads\Example_of_DET_curves.png">
            <a:extLst>
              <a:ext uri="{FF2B5EF4-FFF2-40B4-BE49-F238E27FC236}">
                <a16:creationId xmlns:a16="http://schemas.microsoft.com/office/drawing/2014/main" id="{3FA1DFBF-5D02-437C-A583-B72530303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557338"/>
            <a:ext cx="4464050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4134" name="Picture 3" descr="C:\Users\olda\Downloads\Example_ROC_curves.png">
            <a:extLst>
              <a:ext uri="{FF2B5EF4-FFF2-40B4-BE49-F238E27FC236}">
                <a16:creationId xmlns:a16="http://schemas.microsoft.com/office/drawing/2014/main" id="{3E232B42-30DC-40DF-B475-0A90CCEBC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57338"/>
            <a:ext cx="4464050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E9AFAA27-6DB9-4A09-B450-EC052002FE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Speaker Recognition                                                                                     </a:t>
            </a:r>
          </a:p>
        </p:txBody>
      </p:sp>
      <p:sp>
        <p:nvSpPr>
          <p:cNvPr id="305155" name="Zástupný symbol pro číslo snímku 4">
            <a:extLst>
              <a:ext uri="{FF2B5EF4-FFF2-40B4-BE49-F238E27FC236}">
                <a16:creationId xmlns:a16="http://schemas.microsoft.com/office/drawing/2014/main" id="{A48ACFEE-3DB1-473B-BC2D-8FE3CDA42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794EAF-B610-4948-BA1D-6F22C8814535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67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05156" name="Rectangle 2">
            <a:extLst>
              <a:ext uri="{FF2B5EF4-FFF2-40B4-BE49-F238E27FC236}">
                <a16:creationId xmlns:a16="http://schemas.microsoft.com/office/drawing/2014/main" id="{02816AEE-05D8-4647-8AF2-CCE54F2541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NIST Evaluations</a:t>
            </a:r>
            <a:endParaRPr lang="cs-CZ" altLang="en-US"/>
          </a:p>
        </p:txBody>
      </p:sp>
      <p:sp>
        <p:nvSpPr>
          <p:cNvPr id="348163" name="Rectangle 3">
            <a:extLst>
              <a:ext uri="{FF2B5EF4-FFF2-40B4-BE49-F238E27FC236}">
                <a16:creationId xmlns:a16="http://schemas.microsoft.com/office/drawing/2014/main" id="{4691952B-C4C3-4EBC-A8E4-68CA80E5AC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771650"/>
            <a:ext cx="8640762" cy="28813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300" b="1">
                <a:solidFill>
                  <a:schemeClr val="tx1"/>
                </a:solidFill>
              </a:rPr>
              <a:t>National Institute of Standard and Technology</a:t>
            </a:r>
            <a:r>
              <a:rPr lang="en-US" altLang="en-US" sz="2300" b="1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b="1">
                <a:solidFill>
                  <a:srgbClr val="FF0000"/>
                </a:solidFill>
              </a:rPr>
              <a:t>NIST</a:t>
            </a:r>
            <a:r>
              <a:rPr lang="en-US" altLang="en-US" sz="2300"/>
              <a:t> - agency of US Government.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/>
              <a:t>Its Speech group organizes </a:t>
            </a:r>
            <a:r>
              <a:rPr lang="en-US" altLang="en-US" sz="2300" b="1">
                <a:solidFill>
                  <a:srgbClr val="FF0000"/>
                </a:solidFill>
              </a:rPr>
              <a:t>regular evaluations of speech technologies</a:t>
            </a:r>
            <a:r>
              <a:rPr lang="en-US" altLang="en-US" sz="230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/>
              <a:t>ALL participating sites receive the </a:t>
            </a:r>
            <a:r>
              <a:rPr lang="en-US" altLang="en-US" sz="2300" b="1">
                <a:solidFill>
                  <a:srgbClr val="FF0000"/>
                </a:solidFill>
              </a:rPr>
              <a:t>same </a:t>
            </a:r>
            <a:r>
              <a:rPr lang="en-US" altLang="en-US" sz="2300"/>
              <a:t>data and have limited time to submit results – </a:t>
            </a:r>
            <a:r>
              <a:rPr lang="en-US" altLang="en-US" sz="2300" b="1">
                <a:solidFill>
                  <a:srgbClr val="FF0000"/>
                </a:solidFill>
              </a:rPr>
              <a:t>objective</a:t>
            </a:r>
            <a:r>
              <a:rPr lang="en-US" altLang="en-US" sz="2300"/>
              <a:t> comparison !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/>
              <a:t>Results and system details are discussed at a workshop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en-US" sz="2200"/>
          </a:p>
        </p:txBody>
      </p:sp>
      <p:pic>
        <p:nvPicPr>
          <p:cNvPr id="305158" name="Picture 4">
            <a:extLst>
              <a:ext uri="{FF2B5EF4-FFF2-40B4-BE49-F238E27FC236}">
                <a16:creationId xmlns:a16="http://schemas.microsoft.com/office/drawing/2014/main" id="{E1C94FFD-46F2-4438-A536-13BD8F1FA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7838"/>
            <a:ext cx="91440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5159" name="Rectangle 6">
            <a:extLst>
              <a:ext uri="{FF2B5EF4-FFF2-40B4-BE49-F238E27FC236}">
                <a16:creationId xmlns:a16="http://schemas.microsoft.com/office/drawing/2014/main" id="{70FA252F-9C32-4F07-9B9C-C251C45D2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981075"/>
            <a:ext cx="86407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2300" b="0"/>
              <a:t>„I'm better than the other guys“ – not relevant unless the same data and evaluation metrics for everyone.</a:t>
            </a:r>
          </a:p>
          <a:p>
            <a:pPr eaLnBrk="1" hangingPunct="1">
              <a:buFontTx/>
              <a:buNone/>
            </a:pPr>
            <a:endParaRPr lang="cs-CZ" altLang="en-US" sz="23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6C739724-5E23-49AF-B99F-D8879EC1BE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Speaker Recognition</a:t>
            </a:r>
          </a:p>
        </p:txBody>
      </p:sp>
      <p:sp>
        <p:nvSpPr>
          <p:cNvPr id="306179" name="Zástupný symbol pro číslo snímku 4">
            <a:extLst>
              <a:ext uri="{FF2B5EF4-FFF2-40B4-BE49-F238E27FC236}">
                <a16:creationId xmlns:a16="http://schemas.microsoft.com/office/drawing/2014/main" id="{FE949F40-D737-40EA-8F4E-12A9771AD9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29B14A-0527-4D91-940D-C2F447F712EC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68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06180" name="Rectangle 2">
            <a:extLst>
              <a:ext uri="{FF2B5EF4-FFF2-40B4-BE49-F238E27FC236}">
                <a16:creationId xmlns:a16="http://schemas.microsoft.com/office/drawing/2014/main" id="{39B59CE8-28A7-4E96-8B06-31DB95B961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NIST Evaluation - Speech@FIT</a:t>
            </a:r>
            <a:endParaRPr lang="cs-CZ" altLang="en-US"/>
          </a:p>
        </p:txBody>
      </p:sp>
      <p:sp>
        <p:nvSpPr>
          <p:cNvPr id="306181" name="Rectangle 3">
            <a:extLst>
              <a:ext uri="{FF2B5EF4-FFF2-40B4-BE49-F238E27FC236}">
                <a16:creationId xmlns:a16="http://schemas.microsoft.com/office/drawing/2014/main" id="{EAE4E5D7-A859-4B44-A209-F9D88C70EF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765175"/>
            <a:ext cx="8820150" cy="5330825"/>
          </a:xfrm>
        </p:spPr>
        <p:txBody>
          <a:bodyPr/>
          <a:lstStyle/>
          <a:p>
            <a:pPr eaLnBrk="1" hangingPunct="1">
              <a:spcBef>
                <a:spcPts val="700"/>
              </a:spcBef>
            </a:pPr>
            <a:r>
              <a:rPr lang="en-US" altLang="en-US"/>
              <a:t>Speech@FIT extensively participate in NIST evaluations:</a:t>
            </a:r>
          </a:p>
          <a:p>
            <a:pPr lvl="1" eaLnBrk="1" hangingPunct="1"/>
            <a:r>
              <a:rPr lang="en-US" altLang="en-US"/>
              <a:t>Speech Transcription 2005, 2006, 2007, 2009 </a:t>
            </a:r>
          </a:p>
          <a:p>
            <a:pPr lvl="1" eaLnBrk="1" hangingPunct="1"/>
            <a:r>
              <a:rPr lang="en-US" altLang="en-US"/>
              <a:t>Language Recognition 2003, 5, 7, 9, 11, 15, 17</a:t>
            </a:r>
          </a:p>
          <a:p>
            <a:pPr lvl="1" eaLnBrk="1" hangingPunct="1"/>
            <a:r>
              <a:rPr lang="en-US" altLang="en-US"/>
              <a:t>Speaker Recognition 1998, 1999, 2006, 2008, 10, 12, 16, 18, 19, 20, 21</a:t>
            </a:r>
          </a:p>
          <a:p>
            <a:pPr lvl="1" eaLnBrk="1" hangingPunct="1"/>
            <a:r>
              <a:rPr lang="en-US" altLang="en-US"/>
              <a:t>Spoken term detection 2006</a:t>
            </a:r>
          </a:p>
          <a:p>
            <a:pPr eaLnBrk="1" hangingPunct="1">
              <a:spcBef>
                <a:spcPts val="700"/>
              </a:spcBef>
            </a:pPr>
            <a:r>
              <a:rPr lang="en-US" altLang="en-US" b="1">
                <a:solidFill>
                  <a:srgbClr val="FF0000"/>
                </a:solidFill>
              </a:rPr>
              <a:t>Why are we doing this ? </a:t>
            </a:r>
          </a:p>
          <a:p>
            <a:pPr eaLnBrk="1" hangingPunct="1">
              <a:spcBef>
                <a:spcPts val="700"/>
              </a:spcBef>
            </a:pPr>
            <a:r>
              <a:rPr lang="en-US" altLang="en-US"/>
              <a:t>We believe that evaluations are really advancing the state of the art </a:t>
            </a:r>
          </a:p>
          <a:p>
            <a:pPr eaLnBrk="1" hangingPunct="1">
              <a:buFontTx/>
              <a:buNone/>
            </a:pPr>
            <a:endParaRPr lang="cs-CZ" altLang="en-US"/>
          </a:p>
        </p:txBody>
      </p:sp>
      <p:pic>
        <p:nvPicPr>
          <p:cNvPr id="306182" name="Picture 4">
            <a:extLst>
              <a:ext uri="{FF2B5EF4-FFF2-40B4-BE49-F238E27FC236}">
                <a16:creationId xmlns:a16="http://schemas.microsoft.com/office/drawing/2014/main" id="{05966000-9257-44C6-9F6A-E7FFCD9E4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7838"/>
            <a:ext cx="91440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8D36E9D6-E377-451E-B342-0408F6AD77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Speaker Recognition                                                                                                      Brno</a:t>
            </a:r>
          </a:p>
        </p:txBody>
      </p:sp>
      <p:sp>
        <p:nvSpPr>
          <p:cNvPr id="307203" name="Zástupný symbol pro číslo snímku 4">
            <a:extLst>
              <a:ext uri="{FF2B5EF4-FFF2-40B4-BE49-F238E27FC236}">
                <a16:creationId xmlns:a16="http://schemas.microsoft.com/office/drawing/2014/main" id="{2D7352D4-3F8B-42E7-AE48-DB5771CEE6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F01BC3-86F4-4091-B63F-48634FEA62C4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69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07204" name="Rectangle 2">
            <a:extLst>
              <a:ext uri="{FF2B5EF4-FFF2-40B4-BE49-F238E27FC236}">
                <a16:creationId xmlns:a16="http://schemas.microsoft.com/office/drawing/2014/main" id="{87987794-0B7C-4F61-B209-9B379C223C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ZA" altLang="en-US"/>
              <a:t>Agenda</a:t>
            </a:r>
            <a:endParaRPr lang="en-GB" altLang="en-US"/>
          </a:p>
        </p:txBody>
      </p:sp>
      <p:sp>
        <p:nvSpPr>
          <p:cNvPr id="307205" name="Rectangle 3">
            <a:extLst>
              <a:ext uri="{FF2B5EF4-FFF2-40B4-BE49-F238E27FC236}">
                <a16:creationId xmlns:a16="http://schemas.microsoft.com/office/drawing/2014/main" id="{5E5A7E40-1C98-40C3-959F-FF7DCA467E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765175"/>
            <a:ext cx="8640763" cy="1584325"/>
          </a:xfrm>
        </p:spPr>
        <p:txBody>
          <a:bodyPr/>
          <a:lstStyle/>
          <a:p>
            <a:pPr eaLnBrk="1" hangingPunct="1"/>
            <a:r>
              <a:rPr lang="en-ZA" altLang="en-US">
                <a:solidFill>
                  <a:srgbClr val="C0C0C0"/>
                </a:solidFill>
              </a:rPr>
              <a:t>Speaker recognition applications</a:t>
            </a:r>
          </a:p>
          <a:p>
            <a:pPr lvl="1" eaLnBrk="1" hangingPunct="1"/>
            <a:r>
              <a:rPr lang="en-ZA" altLang="en-US">
                <a:solidFill>
                  <a:srgbClr val="C0C0C0"/>
                </a:solidFill>
              </a:rPr>
              <a:t>Why we need speaker recognition</a:t>
            </a:r>
          </a:p>
          <a:p>
            <a:pPr lvl="1" eaLnBrk="1" hangingPunct="1"/>
            <a:r>
              <a:rPr lang="en-ZA" altLang="en-US">
                <a:solidFill>
                  <a:srgbClr val="C0C0C0"/>
                </a:solidFill>
              </a:rPr>
              <a:t>Different application domains</a:t>
            </a:r>
          </a:p>
        </p:txBody>
      </p:sp>
      <p:sp>
        <p:nvSpPr>
          <p:cNvPr id="307206" name="Rectangle 4">
            <a:extLst>
              <a:ext uri="{FF2B5EF4-FFF2-40B4-BE49-F238E27FC236}">
                <a16:creationId xmlns:a16="http://schemas.microsoft.com/office/drawing/2014/main" id="{40C41D0F-7575-4332-94A8-0FFE6E4F7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205038"/>
            <a:ext cx="8640763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ZA" altLang="en-US" b="0">
                <a:solidFill>
                  <a:srgbClr val="C0C0C0"/>
                </a:solidFill>
              </a:rPr>
              <a:t>Background and theory</a:t>
            </a:r>
          </a:p>
          <a:p>
            <a:pPr lvl="1" eaLnBrk="1" hangingPunct="1"/>
            <a:r>
              <a:rPr lang="en-ZA" altLang="en-US" b="0">
                <a:solidFill>
                  <a:srgbClr val="C0C0C0"/>
                </a:solidFill>
              </a:rPr>
              <a:t>Feature extraction</a:t>
            </a:r>
          </a:p>
          <a:p>
            <a:pPr lvl="1" eaLnBrk="1" hangingPunct="1"/>
            <a:r>
              <a:rPr lang="en-ZA" altLang="en-US" b="0">
                <a:solidFill>
                  <a:srgbClr val="C0C0C0"/>
                </a:solidFill>
              </a:rPr>
              <a:t>Gaussian Mixture Modelling</a:t>
            </a:r>
          </a:p>
          <a:p>
            <a:pPr lvl="1" eaLnBrk="1" hangingPunct="1"/>
            <a:r>
              <a:rPr lang="en-ZA" altLang="en-US" b="0">
                <a:solidFill>
                  <a:srgbClr val="C0C0C0"/>
                </a:solidFill>
              </a:rPr>
              <a:t>GMM-UBM base approach</a:t>
            </a:r>
          </a:p>
          <a:p>
            <a:pPr lvl="1" eaLnBrk="1" hangingPunct="1"/>
            <a:r>
              <a:rPr lang="en-ZA" altLang="en-US" b="0">
                <a:solidFill>
                  <a:srgbClr val="C0C0C0"/>
                </a:solidFill>
              </a:rPr>
              <a:t>Eigen-channel compensation, JFA, PLDA</a:t>
            </a:r>
          </a:p>
          <a:p>
            <a:pPr lvl="1" eaLnBrk="1" hangingPunct="1"/>
            <a:r>
              <a:rPr lang="en-ZA" altLang="en-US" b="0">
                <a:solidFill>
                  <a:srgbClr val="C0C0C0"/>
                </a:solidFill>
              </a:rPr>
              <a:t>DNN embeddings</a:t>
            </a:r>
          </a:p>
          <a:p>
            <a:pPr lvl="1" eaLnBrk="1" hangingPunct="1"/>
            <a:endParaRPr lang="en-ZA" altLang="en-US" b="0">
              <a:solidFill>
                <a:srgbClr val="C0C0C0"/>
              </a:solidFill>
            </a:endParaRPr>
          </a:p>
        </p:txBody>
      </p:sp>
      <p:sp>
        <p:nvSpPr>
          <p:cNvPr id="24583" name="Rectangle 5">
            <a:extLst>
              <a:ext uri="{FF2B5EF4-FFF2-40B4-BE49-F238E27FC236}">
                <a16:creationId xmlns:a16="http://schemas.microsoft.com/office/drawing/2014/main" id="{452FB69E-416A-445B-9EE5-FE134FE7C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868863"/>
            <a:ext cx="8640763" cy="14398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defRPr sz="2600">
                <a:solidFill>
                  <a:srgbClr val="000000"/>
                </a:solidFill>
                <a:latin typeface="Tahom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FontTx/>
              <a:buChar char="•"/>
              <a:defRPr/>
            </a:pPr>
            <a:r>
              <a:rPr lang="en-ZA" altLang="en-US" b="0" dirty="0">
                <a:solidFill>
                  <a:srgbClr val="C0C0C0"/>
                </a:solidFill>
              </a:rPr>
              <a:t>Evaluation metrics</a:t>
            </a:r>
          </a:p>
          <a:p>
            <a:pPr eaLnBrk="1" hangingPunct="1">
              <a:buFontTx/>
              <a:buChar char="•"/>
              <a:defRPr/>
            </a:pPr>
            <a:r>
              <a:rPr lang="en-ZA" altLang="en-US" b="0" dirty="0">
                <a:solidFill>
                  <a:schemeClr val="tx1"/>
                </a:solidFill>
              </a:rPr>
              <a:t>Score calibration and normalization</a:t>
            </a:r>
          </a:p>
          <a:p>
            <a:pPr eaLnBrk="1" hangingPunct="1">
              <a:buFontTx/>
              <a:buChar char="•"/>
              <a:defRPr/>
            </a:pPr>
            <a:r>
              <a:rPr lang="en-ZA" altLang="en-US" b="0" dirty="0">
                <a:solidFill>
                  <a:srgbClr val="C0C0C0"/>
                </a:solidFill>
              </a:rPr>
              <a:t>Conclusions</a:t>
            </a:r>
          </a:p>
          <a:p>
            <a:pPr marL="0" indent="0" eaLnBrk="1" hangingPunct="1">
              <a:defRPr/>
            </a:pPr>
            <a:endParaRPr lang="en-ZA" altLang="en-US" b="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194FF61C-BA59-4412-A4BE-54C68379C6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Speaker Recognition	</a:t>
            </a:r>
          </a:p>
        </p:txBody>
      </p:sp>
      <p:sp>
        <p:nvSpPr>
          <p:cNvPr id="226307" name="Zástupný symbol pro číslo snímku 4">
            <a:extLst>
              <a:ext uri="{FF2B5EF4-FFF2-40B4-BE49-F238E27FC236}">
                <a16:creationId xmlns:a16="http://schemas.microsoft.com/office/drawing/2014/main" id="{2D09E08A-EF8C-4B13-95B2-B644A12941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F88577-A22F-436D-B8BF-653802E31B69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26308" name="Rectangle 2">
            <a:extLst>
              <a:ext uri="{FF2B5EF4-FFF2-40B4-BE49-F238E27FC236}">
                <a16:creationId xmlns:a16="http://schemas.microsoft.com/office/drawing/2014/main" id="{5C1E4A0E-3741-462D-A8F0-2C3ED29FCD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ZA" altLang="en-US"/>
              <a:t>Agenda</a:t>
            </a:r>
            <a:endParaRPr lang="en-GB" altLang="en-US"/>
          </a:p>
        </p:txBody>
      </p:sp>
      <p:sp>
        <p:nvSpPr>
          <p:cNvPr id="226309" name="Rectangle 3">
            <a:extLst>
              <a:ext uri="{FF2B5EF4-FFF2-40B4-BE49-F238E27FC236}">
                <a16:creationId xmlns:a16="http://schemas.microsoft.com/office/drawing/2014/main" id="{2942D348-17C7-4787-9F55-B62BDEF2EE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765175"/>
            <a:ext cx="8640763" cy="1584325"/>
          </a:xfrm>
        </p:spPr>
        <p:txBody>
          <a:bodyPr/>
          <a:lstStyle/>
          <a:p>
            <a:pPr eaLnBrk="1" hangingPunct="1"/>
            <a:r>
              <a:rPr lang="en-ZA" altLang="en-US">
                <a:solidFill>
                  <a:srgbClr val="C0C0C0"/>
                </a:solidFill>
              </a:rPr>
              <a:t>Speaker recognition applications</a:t>
            </a:r>
          </a:p>
          <a:p>
            <a:pPr lvl="1" eaLnBrk="1" hangingPunct="1"/>
            <a:r>
              <a:rPr lang="en-ZA" altLang="en-US">
                <a:solidFill>
                  <a:srgbClr val="C0C0C0"/>
                </a:solidFill>
              </a:rPr>
              <a:t>Why we need speaker recognition</a:t>
            </a:r>
          </a:p>
          <a:p>
            <a:pPr lvl="1" eaLnBrk="1" hangingPunct="1"/>
            <a:r>
              <a:rPr lang="en-ZA" altLang="en-US">
                <a:solidFill>
                  <a:srgbClr val="C0C0C0"/>
                </a:solidFill>
              </a:rPr>
              <a:t>Different application domains</a:t>
            </a:r>
          </a:p>
        </p:txBody>
      </p:sp>
      <p:sp>
        <p:nvSpPr>
          <p:cNvPr id="226310" name="Rectangle 4">
            <a:extLst>
              <a:ext uri="{FF2B5EF4-FFF2-40B4-BE49-F238E27FC236}">
                <a16:creationId xmlns:a16="http://schemas.microsoft.com/office/drawing/2014/main" id="{0B5B4EB7-7392-4415-A812-D6A262BBE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205038"/>
            <a:ext cx="8640763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ZA" altLang="en-US" b="0">
                <a:solidFill>
                  <a:schemeClr val="tx1"/>
                </a:solidFill>
              </a:rPr>
              <a:t>Background and theory</a:t>
            </a:r>
          </a:p>
          <a:p>
            <a:pPr lvl="1" eaLnBrk="1" hangingPunct="1"/>
            <a:r>
              <a:rPr lang="en-ZA" altLang="en-US" b="0"/>
              <a:t>Feature extraction</a:t>
            </a:r>
          </a:p>
          <a:p>
            <a:pPr lvl="1" eaLnBrk="1" hangingPunct="1"/>
            <a:r>
              <a:rPr lang="en-ZA" altLang="en-US" b="0"/>
              <a:t>Gaussian Mixture Modelling</a:t>
            </a:r>
          </a:p>
          <a:p>
            <a:pPr lvl="1" eaLnBrk="1" hangingPunct="1"/>
            <a:r>
              <a:rPr lang="en-ZA" altLang="en-US" b="0"/>
              <a:t>GMM-UBM base approach</a:t>
            </a:r>
          </a:p>
          <a:p>
            <a:pPr lvl="1" eaLnBrk="1" hangingPunct="1"/>
            <a:r>
              <a:rPr lang="en-ZA" altLang="en-US" b="0"/>
              <a:t>Eigen-channel compensation, JFA, PLDA</a:t>
            </a:r>
          </a:p>
        </p:txBody>
      </p:sp>
      <p:sp>
        <p:nvSpPr>
          <p:cNvPr id="226311" name="Rectangle 5">
            <a:extLst>
              <a:ext uri="{FF2B5EF4-FFF2-40B4-BE49-F238E27FC236}">
                <a16:creationId xmlns:a16="http://schemas.microsoft.com/office/drawing/2014/main" id="{FD6C43E1-3C9A-4D08-93F1-DAE1346CE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652963"/>
            <a:ext cx="8640763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ZA" altLang="en-US" b="0">
                <a:solidFill>
                  <a:schemeClr val="bg2"/>
                </a:solidFill>
              </a:rPr>
              <a:t>Evaluation metrics</a:t>
            </a:r>
          </a:p>
          <a:p>
            <a:pPr eaLnBrk="1" hangingPunct="1"/>
            <a:r>
              <a:rPr lang="en-ZA" altLang="en-US" b="0">
                <a:solidFill>
                  <a:schemeClr val="bg2"/>
                </a:solidFill>
              </a:rPr>
              <a:t>Score calibration and normalization</a:t>
            </a:r>
          </a:p>
          <a:p>
            <a:pPr eaLnBrk="1" hangingPunct="1"/>
            <a:r>
              <a:rPr lang="en-ZA" altLang="en-US" b="0">
                <a:solidFill>
                  <a:schemeClr val="bg2"/>
                </a:solidFill>
              </a:rPr>
              <a:t>Conclusions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Title 1">
            <a:extLst>
              <a:ext uri="{FF2B5EF4-FFF2-40B4-BE49-F238E27FC236}">
                <a16:creationId xmlns:a16="http://schemas.microsoft.com/office/drawing/2014/main" id="{2CF01E76-9A96-49B3-A513-4A2D7B538C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Score Calibration</a:t>
            </a:r>
            <a:endParaRPr lang="cs-CZ" altLang="en-US"/>
          </a:p>
        </p:txBody>
      </p:sp>
      <p:sp>
        <p:nvSpPr>
          <p:cNvPr id="308227" name="Content Placeholder 2">
            <a:extLst>
              <a:ext uri="{FF2B5EF4-FFF2-40B4-BE49-F238E27FC236}">
                <a16:creationId xmlns:a16="http://schemas.microsoft.com/office/drawing/2014/main" id="{318B74C4-6549-40ED-949E-415DBAB86A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5750" indent="-285750" eaLnBrk="1" hangingPunct="1"/>
            <a:r>
              <a:rPr lang="en-US" altLang="en-US" sz="2400"/>
              <a:t>We want a probabilistic interpretation of scores</a:t>
            </a:r>
          </a:p>
          <a:p>
            <a:pPr marL="685800" lvl="1" eaLnBrk="1" hangingPunct="1"/>
            <a:r>
              <a:rPr lang="en-US" altLang="en-US" sz="2200"/>
              <a:t>Performing calibration often results in such scores</a:t>
            </a:r>
          </a:p>
          <a:p>
            <a:pPr marL="285750" indent="-285750" eaLnBrk="1" hangingPunct="1"/>
            <a:r>
              <a:rPr lang="en-US" altLang="en-US" sz="2400"/>
              <a:t>Well calibrated scores have the same meaning on different sets and different systems – we can directly compare the numbers</a:t>
            </a:r>
          </a:p>
          <a:p>
            <a:pPr marL="285750" indent="-285750" eaLnBrk="1" hangingPunct="1"/>
            <a:r>
              <a:rPr lang="en-US" altLang="en-US" sz="2400"/>
              <a:t>Calibration does not change system discriminability – it is usually only linear transformation</a:t>
            </a:r>
          </a:p>
          <a:p>
            <a:pPr marL="285750" indent="-285750" eaLnBrk="1" hangingPunct="1"/>
            <a:r>
              <a:rPr lang="en-US" altLang="en-US" sz="2400"/>
              <a:t>Given the calibrated scores, we can set the threshold analytically for the desired operating point (application)</a:t>
            </a:r>
            <a:endParaRPr lang="cs-CZ" altLang="en-US" sz="24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69D16D-3FD2-4540-86C9-12E5F7F542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buFontTx/>
              <a:buNone/>
              <a:defRPr/>
            </a:pPr>
            <a:r>
              <a:rPr lang="en-US" b="0" dirty="0"/>
              <a:t>Speaker Recognition	     				</a:t>
            </a:r>
          </a:p>
        </p:txBody>
      </p:sp>
      <p:sp>
        <p:nvSpPr>
          <p:cNvPr id="308229" name="Slide Number Placeholder 4">
            <a:extLst>
              <a:ext uri="{FF2B5EF4-FFF2-40B4-BE49-F238E27FC236}">
                <a16:creationId xmlns:a16="http://schemas.microsoft.com/office/drawing/2014/main" id="{34AB2309-FF8C-4FF0-B1D1-44716E655CB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833DC48A-44D5-4AFC-B1B5-8901C4BD1351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70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Nadpis 1">
            <a:extLst>
              <a:ext uri="{FF2B5EF4-FFF2-40B4-BE49-F238E27FC236}">
                <a16:creationId xmlns:a16="http://schemas.microsoft.com/office/drawing/2014/main" id="{A74BC18D-BD1E-485F-A420-2B5C3469D9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Score presentation</a:t>
            </a:r>
          </a:p>
        </p:txBody>
      </p:sp>
      <p:sp>
        <p:nvSpPr>
          <p:cNvPr id="288771" name="Zástupný symbol pro obsah 2">
            <a:extLst>
              <a:ext uri="{FF2B5EF4-FFF2-40B4-BE49-F238E27FC236}">
                <a16:creationId xmlns:a16="http://schemas.microsoft.com/office/drawing/2014/main" id="{C74943B1-920C-4178-93D0-F3693B611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3302000"/>
            <a:ext cx="8640762" cy="263525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en-US" sz="2000" dirty="0" err="1">
                <a:latin typeface="+mj-lt"/>
              </a:rPr>
              <a:t>Generally</a:t>
            </a:r>
            <a:r>
              <a:rPr lang="cs-CZ" altLang="en-US" sz="2000" dirty="0">
                <a:latin typeface="+mj-lt"/>
              </a:rPr>
              <a:t> </a:t>
            </a:r>
            <a:r>
              <a:rPr lang="cs-CZ" altLang="en-US" sz="2000" dirty="0" err="1">
                <a:latin typeface="+mj-lt"/>
              </a:rPr>
              <a:t>it</a:t>
            </a:r>
            <a:r>
              <a:rPr lang="cs-CZ" altLang="en-US" sz="2000" dirty="0">
                <a:latin typeface="+mj-lt"/>
              </a:rPr>
              <a:t> </a:t>
            </a:r>
            <a:r>
              <a:rPr lang="cs-CZ" altLang="en-US" sz="2000" dirty="0" err="1">
                <a:latin typeface="+mj-lt"/>
              </a:rPr>
              <a:t>is</a:t>
            </a:r>
            <a:r>
              <a:rPr lang="cs-CZ" altLang="en-US" sz="2000" dirty="0">
                <a:latin typeface="+mj-lt"/>
              </a:rPr>
              <a:t> </a:t>
            </a:r>
            <a:r>
              <a:rPr lang="cs-CZ" altLang="en-US" sz="2000" dirty="0" err="1">
                <a:latin typeface="+mj-lt"/>
              </a:rPr>
              <a:t>expected</a:t>
            </a:r>
            <a:r>
              <a:rPr lang="cs-CZ" altLang="en-US" sz="2000" dirty="0">
                <a:latin typeface="+mj-lt"/>
              </a:rPr>
              <a:t> </a:t>
            </a:r>
            <a:r>
              <a:rPr lang="cs-CZ" altLang="en-US" sz="2000" dirty="0" err="1">
                <a:latin typeface="+mj-lt"/>
              </a:rPr>
              <a:t>that</a:t>
            </a:r>
            <a:r>
              <a:rPr lang="cs-CZ" altLang="en-US" sz="2000" dirty="0">
                <a:latin typeface="+mj-lt"/>
              </a:rPr>
              <a:t> </a:t>
            </a:r>
            <a:r>
              <a:rPr lang="cs-CZ" altLang="en-US" sz="2000" dirty="0" err="1">
                <a:latin typeface="+mj-lt"/>
              </a:rPr>
              <a:t>system</a:t>
            </a:r>
            <a:r>
              <a:rPr lang="en-US" altLang="en-US" sz="2000" dirty="0">
                <a:latin typeface="+mj-lt"/>
              </a:rPr>
              <a:t>s</a:t>
            </a:r>
            <a:r>
              <a:rPr lang="cs-CZ" altLang="en-US" sz="2000" dirty="0">
                <a:latin typeface="+mj-lt"/>
              </a:rPr>
              <a:t> </a:t>
            </a:r>
            <a:r>
              <a:rPr lang="en-US" altLang="en-US" sz="2000" dirty="0">
                <a:latin typeface="+mj-lt"/>
              </a:rPr>
              <a:t>produce scores (ideally log likelihood ratios):</a:t>
            </a:r>
            <a:endParaRPr lang="cs-CZ" altLang="en-US" sz="2000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en-US" sz="1800" dirty="0">
                <a:latin typeface="+mj-lt"/>
              </a:rPr>
              <a:t>&gt; 0 … more positive higher confidence it is the speaker</a:t>
            </a:r>
          </a:p>
          <a:p>
            <a:pPr lvl="1" eaLnBrk="1" hangingPunct="1">
              <a:defRPr/>
            </a:pPr>
            <a:r>
              <a:rPr lang="en-US" altLang="en-US" sz="1800" dirty="0">
                <a:latin typeface="+mj-lt"/>
              </a:rPr>
              <a:t>&lt; 0 … more negative higher confidence it is not the speaker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+mj-lt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</a:rPr>
              <a:t>Eventually, the score is converted to a hard decision by thresholding.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j-lt"/>
              </a:rPr>
              <a:t>Moving the threshold  changes the proportion of the two error rates  (</a:t>
            </a:r>
            <a:r>
              <a:rPr lang="en-US" sz="2000" dirty="0" err="1">
                <a:latin typeface="+mj-lt"/>
              </a:rPr>
              <a:t>pmiss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pfa</a:t>
            </a:r>
            <a:r>
              <a:rPr lang="en-US" sz="2000" dirty="0">
                <a:latin typeface="+mj-lt"/>
              </a:rPr>
              <a:t>)</a:t>
            </a:r>
            <a:endParaRPr lang="cs-CZ" altLang="en-US" sz="2000" dirty="0">
              <a:latin typeface="+mj-lt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2982E4C-FB95-48C1-9C21-79C82D85E8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buNone/>
              <a:defRPr/>
            </a:pPr>
            <a:r>
              <a:rPr lang="en-US" dirty="0"/>
              <a:t>Speaker Recognition					</a:t>
            </a:r>
          </a:p>
        </p:txBody>
      </p:sp>
      <p:sp>
        <p:nvSpPr>
          <p:cNvPr id="309253" name="Zástupný symbol pro číslo snímku 4">
            <a:extLst>
              <a:ext uri="{FF2B5EF4-FFF2-40B4-BE49-F238E27FC236}">
                <a16:creationId xmlns:a16="http://schemas.microsoft.com/office/drawing/2014/main" id="{92C2D501-B769-4C06-9DDA-5DF9DE302EC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F0D133CE-0A2F-4F9D-BE75-9B3B5F3CBE15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71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309254" name="Picture 6" descr="wave">
            <a:extLst>
              <a:ext uri="{FF2B5EF4-FFF2-40B4-BE49-F238E27FC236}">
                <a16:creationId xmlns:a16="http://schemas.microsoft.com/office/drawing/2014/main" id="{D966984F-3552-4B3C-B86C-7BFB3513A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76"/>
          <a:stretch>
            <a:fillRect/>
          </a:stretch>
        </p:blipFill>
        <p:spPr bwMode="auto">
          <a:xfrm>
            <a:off x="565150" y="796925"/>
            <a:ext cx="156845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55" name="Picture 6" descr="wave">
            <a:extLst>
              <a:ext uri="{FF2B5EF4-FFF2-40B4-BE49-F238E27FC236}">
                <a16:creationId xmlns:a16="http://schemas.microsoft.com/office/drawing/2014/main" id="{718630A4-22EC-461A-9E67-79E886952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96"/>
          <a:stretch>
            <a:fillRect/>
          </a:stretch>
        </p:blipFill>
        <p:spPr bwMode="auto">
          <a:xfrm>
            <a:off x="565150" y="1584325"/>
            <a:ext cx="156845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256" name="TextovéPole 5">
            <a:extLst>
              <a:ext uri="{FF2B5EF4-FFF2-40B4-BE49-F238E27FC236}">
                <a16:creationId xmlns:a16="http://schemas.microsoft.com/office/drawing/2014/main" id="{3351CA3C-F2FB-4EBE-ACB1-03887E36C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371600"/>
            <a:ext cx="1651000" cy="646113"/>
          </a:xfrm>
          <a:prstGeom prst="rect">
            <a:avLst/>
          </a:prstGeom>
          <a:noFill/>
          <a:ln w="508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1800" b="0">
                <a:latin typeface="Cambria" panose="02040503050406030204" pitchFamily="18" charset="0"/>
              </a:rPr>
              <a:t>Discrimination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1800" b="0">
                <a:latin typeface="Cambria" panose="02040503050406030204" pitchFamily="18" charset="0"/>
              </a:rPr>
              <a:t>Level</a:t>
            </a:r>
          </a:p>
        </p:txBody>
      </p:sp>
      <p:sp>
        <p:nvSpPr>
          <p:cNvPr id="309257" name="TextovéPole 10">
            <a:extLst>
              <a:ext uri="{FF2B5EF4-FFF2-40B4-BE49-F238E27FC236}">
                <a16:creationId xmlns:a16="http://schemas.microsoft.com/office/drawing/2014/main" id="{E7B7D78F-29A0-47AA-B0A8-BECE329BE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1575" y="1371600"/>
            <a:ext cx="1495425" cy="646113"/>
          </a:xfrm>
          <a:prstGeom prst="rect">
            <a:avLst/>
          </a:prstGeom>
          <a:noFill/>
          <a:ln w="508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1800" b="0">
                <a:latin typeface="Cambria" panose="02040503050406030204" pitchFamily="18" charset="0"/>
              </a:rPr>
              <a:t>Presentation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1800" b="0">
                <a:latin typeface="Cambria" panose="02040503050406030204" pitchFamily="18" charset="0"/>
              </a:rPr>
              <a:t>Level</a:t>
            </a:r>
          </a:p>
        </p:txBody>
      </p:sp>
      <p:sp>
        <p:nvSpPr>
          <p:cNvPr id="309258" name="TextovéPole 11">
            <a:extLst>
              <a:ext uri="{FF2B5EF4-FFF2-40B4-BE49-F238E27FC236}">
                <a16:creationId xmlns:a16="http://schemas.microsoft.com/office/drawing/2014/main" id="{64DFB0D3-2582-496E-A05A-E558E745F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1513" y="1371600"/>
            <a:ext cx="1589087" cy="646113"/>
          </a:xfrm>
          <a:prstGeom prst="rect">
            <a:avLst/>
          </a:prstGeom>
          <a:noFill/>
          <a:ln w="508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1800" b="0">
                <a:latin typeface="Cambria" panose="02040503050406030204" pitchFamily="18" charset="0"/>
              </a:rPr>
              <a:t>Report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en-US" sz="1800" b="0">
                <a:latin typeface="Cambria" panose="02040503050406030204" pitchFamily="18" charset="0"/>
              </a:rPr>
              <a:t>Interpretation</a:t>
            </a:r>
          </a:p>
        </p:txBody>
      </p:sp>
      <p:sp>
        <p:nvSpPr>
          <p:cNvPr id="14" name="Šipka doprava 13">
            <a:extLst>
              <a:ext uri="{FF2B5EF4-FFF2-40B4-BE49-F238E27FC236}">
                <a16:creationId xmlns:a16="http://schemas.microsoft.com/office/drawing/2014/main" id="{F0DBBE55-9E39-4BDE-971F-D939E6A680BE}"/>
              </a:ext>
            </a:extLst>
          </p:cNvPr>
          <p:cNvSpPr/>
          <p:nvPr/>
        </p:nvSpPr>
        <p:spPr>
          <a:xfrm>
            <a:off x="4572000" y="1600200"/>
            <a:ext cx="304800" cy="217488"/>
          </a:xfrm>
          <a:prstGeom prst="righ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800" b="0">
              <a:solidFill>
                <a:srgbClr val="FFFFFF"/>
              </a:solidFill>
            </a:endParaRPr>
          </a:p>
        </p:txBody>
      </p:sp>
      <p:sp>
        <p:nvSpPr>
          <p:cNvPr id="15" name="Šipka doprava 14">
            <a:extLst>
              <a:ext uri="{FF2B5EF4-FFF2-40B4-BE49-F238E27FC236}">
                <a16:creationId xmlns:a16="http://schemas.microsoft.com/office/drawing/2014/main" id="{8F3FA5B8-E855-4180-9288-42BC14F38E4B}"/>
              </a:ext>
            </a:extLst>
          </p:cNvPr>
          <p:cNvSpPr/>
          <p:nvPr/>
        </p:nvSpPr>
        <p:spPr>
          <a:xfrm>
            <a:off x="6596063" y="1611313"/>
            <a:ext cx="304800" cy="217487"/>
          </a:xfrm>
          <a:prstGeom prst="righ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800" b="0">
              <a:solidFill>
                <a:srgbClr val="FFFFFF"/>
              </a:solidFill>
            </a:endParaRPr>
          </a:p>
        </p:txBody>
      </p:sp>
      <p:sp>
        <p:nvSpPr>
          <p:cNvPr id="16" name="Šipka doprava 15">
            <a:extLst>
              <a:ext uri="{FF2B5EF4-FFF2-40B4-BE49-F238E27FC236}">
                <a16:creationId xmlns:a16="http://schemas.microsoft.com/office/drawing/2014/main" id="{30E5E563-614B-4F51-95BC-F6CE7ECBF22A}"/>
              </a:ext>
            </a:extLst>
          </p:cNvPr>
          <p:cNvSpPr/>
          <p:nvPr/>
        </p:nvSpPr>
        <p:spPr>
          <a:xfrm>
            <a:off x="2362200" y="1600200"/>
            <a:ext cx="304800" cy="217488"/>
          </a:xfrm>
          <a:prstGeom prst="righ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800" b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Nadpis 1">
            <a:extLst>
              <a:ext uri="{FF2B5EF4-FFF2-40B4-BE49-F238E27FC236}">
                <a16:creationId xmlns:a16="http://schemas.microsoft.com/office/drawing/2014/main" id="{7727A43C-3729-4ACB-9102-08C16CB8C4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Scores/system outputs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72C8417-3466-40D5-9003-351947C648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/>
              <a:t>Speaker Recognition					ZRE, FIT BUT</a:t>
            </a:r>
          </a:p>
        </p:txBody>
      </p:sp>
      <p:sp>
        <p:nvSpPr>
          <p:cNvPr id="310276" name="Zástupný symbol pro číslo snímku 4">
            <a:extLst>
              <a:ext uri="{FF2B5EF4-FFF2-40B4-BE49-F238E27FC236}">
                <a16:creationId xmlns:a16="http://schemas.microsoft.com/office/drawing/2014/main" id="{EDABCEA8-1F86-4D59-822A-612529F7A00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F551C1E5-97EC-4AB9-BAAC-E1BAD55E30AF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72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310277" name="Picture 2">
            <a:extLst>
              <a:ext uri="{FF2B5EF4-FFF2-40B4-BE49-F238E27FC236}">
                <a16:creationId xmlns:a16="http://schemas.microsoft.com/office/drawing/2014/main" id="{76B4B67C-8CE3-476B-AAD4-40F8437EE2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836613"/>
            <a:ext cx="6210300" cy="3178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319">
            <a:extLst>
              <a:ext uri="{FF2B5EF4-FFF2-40B4-BE49-F238E27FC236}">
                <a16:creationId xmlns:a16="http://schemas.microsoft.com/office/drawing/2014/main" id="{97895E72-E6D6-4979-AAE7-CBE95E8AD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4221163"/>
            <a:ext cx="3200400" cy="609600"/>
          </a:xfrm>
          <a:prstGeom prst="wedgeRectCallout">
            <a:avLst>
              <a:gd name="adj1" fmla="val 42707"/>
              <a:gd name="adj2" fmla="val 113023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1800" b="0" kern="0" dirty="0">
                <a:solidFill>
                  <a:srgbClr val="000000"/>
                </a:solidFill>
                <a:latin typeface="Arial" charset="0"/>
              </a:rPr>
              <a:t>posterior probability</a:t>
            </a:r>
            <a:endParaRPr lang="cs-CZ" altLang="en-US" sz="1800" b="0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AutoShape 320">
            <a:extLst>
              <a:ext uri="{FF2B5EF4-FFF2-40B4-BE49-F238E27FC236}">
                <a16:creationId xmlns:a16="http://schemas.microsoft.com/office/drawing/2014/main" id="{B545BCA1-ED08-482F-A2CC-14E60C18A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300" y="4221163"/>
            <a:ext cx="1752600" cy="609600"/>
          </a:xfrm>
          <a:prstGeom prst="wedgeRectCallout">
            <a:avLst>
              <a:gd name="adj1" fmla="val 25088"/>
              <a:gd name="adj2" fmla="val 79690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1800" b="0" kern="0" dirty="0">
                <a:solidFill>
                  <a:srgbClr val="000000"/>
                </a:solidFill>
                <a:latin typeface="Arial" charset="0"/>
              </a:rPr>
              <a:t>likelihood</a:t>
            </a:r>
            <a:endParaRPr lang="cs-CZ" altLang="en-US" sz="1800" b="0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AutoShape 321">
            <a:extLst>
              <a:ext uri="{FF2B5EF4-FFF2-40B4-BE49-F238E27FC236}">
                <a16:creationId xmlns:a16="http://schemas.microsoft.com/office/drawing/2014/main" id="{5E41C992-209E-4ECD-9D79-A7AF80D5B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4221163"/>
            <a:ext cx="2895600" cy="609600"/>
          </a:xfrm>
          <a:prstGeom prst="wedgeRectCallout">
            <a:avLst>
              <a:gd name="adj1" fmla="val -39639"/>
              <a:gd name="adj2" fmla="val 92189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800" b="0" kern="0" dirty="0">
                <a:solidFill>
                  <a:srgbClr val="000000"/>
                </a:solidFill>
                <a:latin typeface="Arial" charset="0"/>
              </a:rPr>
              <a:t> prior probability of class (here usually target trial)</a:t>
            </a:r>
            <a:endParaRPr lang="cs-CZ" altLang="en-US" sz="1800" b="0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AutoShape 322">
            <a:extLst>
              <a:ext uri="{FF2B5EF4-FFF2-40B4-BE49-F238E27FC236}">
                <a16:creationId xmlns:a16="http://schemas.microsoft.com/office/drawing/2014/main" id="{A3C39FC0-7911-4087-BC9B-6B23923EC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7900" y="5364163"/>
            <a:ext cx="1219200" cy="457200"/>
          </a:xfrm>
          <a:prstGeom prst="wedgeRectCallout">
            <a:avLst>
              <a:gd name="adj1" fmla="val -185806"/>
              <a:gd name="adj2" fmla="val 50695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en-US" sz="1800" b="0" kern="0">
                <a:solidFill>
                  <a:srgbClr val="000000"/>
                </a:solidFill>
                <a:latin typeface="Arial" charset="0"/>
              </a:rPr>
              <a:t>Evidence</a:t>
            </a:r>
          </a:p>
        </p:txBody>
      </p:sp>
      <p:sp>
        <p:nvSpPr>
          <p:cNvPr id="15" name="TextBox 131">
            <a:extLst>
              <a:ext uri="{FF2B5EF4-FFF2-40B4-BE49-F238E27FC236}">
                <a16:creationId xmlns:a16="http://schemas.microsoft.com/office/drawing/2014/main" id="{A7B54A0A-6E0E-4F4C-97F4-9C7E29A3092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32272" y="5074520"/>
            <a:ext cx="6463507" cy="98943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 algn="ctr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>
                <a:noFill/>
                <a:latin typeface="Arial" charset="0"/>
              </a:rPr>
              <a:t> </a:t>
            </a:r>
          </a:p>
        </p:txBody>
      </p:sp>
    </p:spTree>
  </p:cSld>
  <p:clrMapOvr>
    <a:masterClrMapping/>
  </p:clrMapOvr>
  <p:transition spd="slow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Nadpis 1">
            <a:extLst>
              <a:ext uri="{FF2B5EF4-FFF2-40B4-BE49-F238E27FC236}">
                <a16:creationId xmlns:a16="http://schemas.microsoft.com/office/drawing/2014/main" id="{F00AA867-A9B3-47E2-8F1D-2514863CF0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Scores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B7E205A-04F6-464B-A4C7-FFB5C7D694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buNone/>
              <a:defRPr/>
            </a:pPr>
            <a:r>
              <a:rPr lang="en-US" dirty="0"/>
              <a:t>Speaker Recognition	</a:t>
            </a:r>
          </a:p>
        </p:txBody>
      </p:sp>
      <p:sp>
        <p:nvSpPr>
          <p:cNvPr id="311300" name="Zástupný symbol pro číslo snímku 4">
            <a:extLst>
              <a:ext uri="{FF2B5EF4-FFF2-40B4-BE49-F238E27FC236}">
                <a16:creationId xmlns:a16="http://schemas.microsoft.com/office/drawing/2014/main" id="{85985428-53BB-4A07-9C52-2AF2F07C6C8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FEB50C84-560E-4051-B82B-CE7FA81B1C73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73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311301" name="Picture 2">
            <a:extLst>
              <a:ext uri="{FF2B5EF4-FFF2-40B4-BE49-F238E27FC236}">
                <a16:creationId xmlns:a16="http://schemas.microsoft.com/office/drawing/2014/main" id="{ECB96C8D-8E74-45B3-9899-80426B60D6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0188" y="2130425"/>
            <a:ext cx="3006725" cy="1201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302" name="TextovéPole 5">
            <a:extLst>
              <a:ext uri="{FF2B5EF4-FFF2-40B4-BE49-F238E27FC236}">
                <a16:creationId xmlns:a16="http://schemas.microsoft.com/office/drawing/2014/main" id="{F0FE9589-88D1-454B-8980-1F16396AB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1016000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000" b="0">
                <a:latin typeface="Cambria" panose="02040503050406030204" pitchFamily="18" charset="0"/>
              </a:rPr>
              <a:t>The output of the recognizer is usually a score, which reflects the confidence of the system (ideally for SRE </a:t>
            </a:r>
            <a:r>
              <a:rPr lang="en-US" altLang="en-US" sz="2000">
                <a:latin typeface="Cambria" panose="02040503050406030204" pitchFamily="18" charset="0"/>
              </a:rPr>
              <a:t>log-likelihood ratio</a:t>
            </a:r>
            <a:r>
              <a:rPr lang="en-US" altLang="en-US" sz="2000" b="0">
                <a:latin typeface="Cambria" panose="02040503050406030204" pitchFamily="18" charset="0"/>
              </a:rPr>
              <a:t>).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20B93AC-C09D-4881-9702-A89E78623E8B}"/>
              </a:ext>
            </a:extLst>
          </p:cNvPr>
          <p:cNvSpPr/>
          <p:nvPr/>
        </p:nvSpPr>
        <p:spPr>
          <a:xfrm>
            <a:off x="406400" y="3275013"/>
            <a:ext cx="8229600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b="0" dirty="0">
                <a:solidFill>
                  <a:srgbClr val="000000"/>
                </a:solidFill>
                <a:latin typeface="Cambria" pitchFamily="18" charset="0"/>
              </a:rPr>
              <a:t>Higher value reflects a higher confidence for same-speaker hypothesis and lower value for different-speaker hypothesis</a:t>
            </a:r>
            <a:r>
              <a:rPr lang="en-US" sz="1800" b="0" dirty="0">
                <a:solidFill>
                  <a:srgbClr val="000000"/>
                </a:solidFill>
                <a:latin typeface="Cambria" pitchFamily="18" charset="0"/>
              </a:rPr>
              <a:t>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b="0" dirty="0">
                <a:solidFill>
                  <a:srgbClr val="000000"/>
                </a:solidFill>
                <a:latin typeface="Cambria" pitchFamily="18" charset="0"/>
              </a:rPr>
              <a:t>Eventually, the score is converted to a hard decision by thresholding.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b="0" dirty="0">
                <a:solidFill>
                  <a:srgbClr val="000000"/>
                </a:solidFill>
                <a:latin typeface="Cambria" pitchFamily="18" charset="0"/>
              </a:rPr>
              <a:t>Moving the threshold  changes the proportion of the two error rates  (</a:t>
            </a:r>
            <a:r>
              <a:rPr lang="en-US" b="0" dirty="0" err="1">
                <a:solidFill>
                  <a:srgbClr val="000000"/>
                </a:solidFill>
                <a:latin typeface="Cambria" pitchFamily="18" charset="0"/>
              </a:rPr>
              <a:t>pmiss</a:t>
            </a:r>
            <a:r>
              <a:rPr lang="en-US" b="0" dirty="0">
                <a:solidFill>
                  <a:srgbClr val="000000"/>
                </a:solidFill>
                <a:latin typeface="Cambria" pitchFamily="18" charset="0"/>
              </a:rPr>
              <a:t>, </a:t>
            </a:r>
            <a:r>
              <a:rPr lang="en-US" b="0" dirty="0" err="1">
                <a:solidFill>
                  <a:srgbClr val="000000"/>
                </a:solidFill>
                <a:latin typeface="Cambria" pitchFamily="18" charset="0"/>
              </a:rPr>
              <a:t>pfa</a:t>
            </a:r>
            <a:r>
              <a:rPr lang="en-US" b="0" dirty="0">
                <a:solidFill>
                  <a:srgbClr val="000000"/>
                </a:solidFill>
                <a:latin typeface="Cambria" pitchFamily="18" charset="0"/>
              </a:rPr>
              <a:t>)	</a:t>
            </a:r>
          </a:p>
        </p:txBody>
      </p:sp>
    </p:spTree>
  </p:cSld>
  <p:clrMapOvr>
    <a:masterClrMapping/>
  </p:clrMapOvr>
  <p:transition spd="slow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Title 1">
            <a:extLst>
              <a:ext uri="{FF2B5EF4-FFF2-40B4-BE49-F238E27FC236}">
                <a16:creationId xmlns:a16="http://schemas.microsoft.com/office/drawing/2014/main" id="{12121016-7D4A-4651-99FC-617F42D8E2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Discriminability of the system</a:t>
            </a:r>
            <a:endParaRPr lang="cs-CZ" altLang="en-US"/>
          </a:p>
        </p:txBody>
      </p:sp>
      <p:cxnSp>
        <p:nvCxnSpPr>
          <p:cNvPr id="6" name="Přímá spojnice 9">
            <a:extLst>
              <a:ext uri="{FF2B5EF4-FFF2-40B4-BE49-F238E27FC236}">
                <a16:creationId xmlns:a16="http://schemas.microsoft.com/office/drawing/2014/main" id="{0A2E4C78-202D-451F-A0CC-39FE624023B3}"/>
              </a:ext>
            </a:extLst>
          </p:cNvPr>
          <p:cNvCxnSpPr/>
          <p:nvPr/>
        </p:nvCxnSpPr>
        <p:spPr>
          <a:xfrm>
            <a:off x="311150" y="4587875"/>
            <a:ext cx="79327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>
            <a:extLst>
              <a:ext uri="{FF2B5EF4-FFF2-40B4-BE49-F238E27FC236}">
                <a16:creationId xmlns:a16="http://schemas.microsoft.com/office/drawing/2014/main" id="{BC8114A7-237E-4E9E-A528-DADCAD3C1344}"/>
              </a:ext>
            </a:extLst>
          </p:cNvPr>
          <p:cNvSpPr/>
          <p:nvPr/>
        </p:nvSpPr>
        <p:spPr>
          <a:xfrm>
            <a:off x="762000" y="2989263"/>
            <a:ext cx="5999163" cy="1604962"/>
          </a:xfrm>
          <a:custGeom>
            <a:avLst/>
            <a:gdLst>
              <a:gd name="connsiteX0" fmla="*/ 0 w 7340958"/>
              <a:gd name="connsiteY0" fmla="*/ 2318197 h 2322822"/>
              <a:gd name="connsiteX1" fmla="*/ 1519707 w 7340958"/>
              <a:gd name="connsiteY1" fmla="*/ 1957588 h 2322822"/>
              <a:gd name="connsiteX2" fmla="*/ 3786389 w 7340958"/>
              <a:gd name="connsiteY2" fmla="*/ 0 h 2322822"/>
              <a:gd name="connsiteX3" fmla="*/ 5898524 w 7340958"/>
              <a:gd name="connsiteY3" fmla="*/ 1957588 h 2322822"/>
              <a:gd name="connsiteX4" fmla="*/ 7340958 w 7340958"/>
              <a:gd name="connsiteY4" fmla="*/ 2318197 h 232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0958" h="2322822">
                <a:moveTo>
                  <a:pt x="0" y="2318197"/>
                </a:moveTo>
                <a:cubicBezTo>
                  <a:pt x="444321" y="2331075"/>
                  <a:pt x="888642" y="2343954"/>
                  <a:pt x="1519707" y="1957588"/>
                </a:cubicBezTo>
                <a:cubicBezTo>
                  <a:pt x="2150772" y="1571222"/>
                  <a:pt x="3056586" y="0"/>
                  <a:pt x="3786389" y="0"/>
                </a:cubicBezTo>
                <a:cubicBezTo>
                  <a:pt x="4516192" y="0"/>
                  <a:pt x="5306096" y="1571222"/>
                  <a:pt x="5898524" y="1957588"/>
                </a:cubicBezTo>
                <a:cubicBezTo>
                  <a:pt x="6490952" y="2343954"/>
                  <a:pt x="6915955" y="2331075"/>
                  <a:pt x="7340958" y="2318197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800" b="0">
              <a:solidFill>
                <a:srgbClr val="FFFFFF"/>
              </a:solidFill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87B1340F-AAB3-4B0A-BCAD-CB9A1D645DAD}"/>
              </a:ext>
            </a:extLst>
          </p:cNvPr>
          <p:cNvSpPr/>
          <p:nvPr/>
        </p:nvSpPr>
        <p:spPr>
          <a:xfrm>
            <a:off x="4356100" y="2271713"/>
            <a:ext cx="2938463" cy="2322512"/>
          </a:xfrm>
          <a:custGeom>
            <a:avLst/>
            <a:gdLst>
              <a:gd name="connsiteX0" fmla="*/ 0 w 7340958"/>
              <a:gd name="connsiteY0" fmla="*/ 2318197 h 2322822"/>
              <a:gd name="connsiteX1" fmla="*/ 1519707 w 7340958"/>
              <a:gd name="connsiteY1" fmla="*/ 1957588 h 2322822"/>
              <a:gd name="connsiteX2" fmla="*/ 3786389 w 7340958"/>
              <a:gd name="connsiteY2" fmla="*/ 0 h 2322822"/>
              <a:gd name="connsiteX3" fmla="*/ 5898524 w 7340958"/>
              <a:gd name="connsiteY3" fmla="*/ 1957588 h 2322822"/>
              <a:gd name="connsiteX4" fmla="*/ 7340958 w 7340958"/>
              <a:gd name="connsiteY4" fmla="*/ 2318197 h 232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0958" h="2322822">
                <a:moveTo>
                  <a:pt x="0" y="2318197"/>
                </a:moveTo>
                <a:cubicBezTo>
                  <a:pt x="444321" y="2331075"/>
                  <a:pt x="888642" y="2343954"/>
                  <a:pt x="1519707" y="1957588"/>
                </a:cubicBezTo>
                <a:cubicBezTo>
                  <a:pt x="2150772" y="1571222"/>
                  <a:pt x="3056586" y="0"/>
                  <a:pt x="3786389" y="0"/>
                </a:cubicBezTo>
                <a:cubicBezTo>
                  <a:pt x="4516192" y="0"/>
                  <a:pt x="5306096" y="1571222"/>
                  <a:pt x="5898524" y="1957588"/>
                </a:cubicBezTo>
                <a:cubicBezTo>
                  <a:pt x="6490952" y="2343954"/>
                  <a:pt x="6915955" y="2331075"/>
                  <a:pt x="7340958" y="231819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800" b="0">
              <a:solidFill>
                <a:srgbClr val="FFFFFF"/>
              </a:solidFill>
            </a:endParaRPr>
          </a:p>
        </p:txBody>
      </p:sp>
      <p:sp>
        <p:nvSpPr>
          <p:cNvPr id="14" name="Oválný bublinový popisek 5">
            <a:extLst>
              <a:ext uri="{FF2B5EF4-FFF2-40B4-BE49-F238E27FC236}">
                <a16:creationId xmlns:a16="http://schemas.microsoft.com/office/drawing/2014/main" id="{63102D13-0554-4C8E-AD4B-0E18FFCD9A3F}"/>
              </a:ext>
            </a:extLst>
          </p:cNvPr>
          <p:cNvSpPr/>
          <p:nvPr/>
        </p:nvSpPr>
        <p:spPr>
          <a:xfrm>
            <a:off x="6259513" y="1495425"/>
            <a:ext cx="2057400" cy="565150"/>
          </a:xfrm>
          <a:prstGeom prst="wedgeEllipseCallout">
            <a:avLst>
              <a:gd name="adj1" fmla="val -53921"/>
              <a:gd name="adj2" fmla="val 78471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b="0" dirty="0">
                <a:solidFill>
                  <a:srgbClr val="000000"/>
                </a:solidFill>
              </a:rPr>
              <a:t>Target score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rgbClr val="000000"/>
                </a:solidFill>
              </a:rPr>
              <a:t>distribution</a:t>
            </a:r>
            <a:endParaRPr lang="cs-CZ" sz="1800" b="0" dirty="0">
              <a:solidFill>
                <a:srgbClr val="000000"/>
              </a:solidFill>
            </a:endParaRPr>
          </a:p>
        </p:txBody>
      </p:sp>
      <p:sp>
        <p:nvSpPr>
          <p:cNvPr id="15" name="Oválný bublinový popisek 11">
            <a:extLst>
              <a:ext uri="{FF2B5EF4-FFF2-40B4-BE49-F238E27FC236}">
                <a16:creationId xmlns:a16="http://schemas.microsoft.com/office/drawing/2014/main" id="{BDFE1B25-A8F5-4558-B3D5-A875D7C92C42}"/>
              </a:ext>
            </a:extLst>
          </p:cNvPr>
          <p:cNvSpPr/>
          <p:nvPr/>
        </p:nvSpPr>
        <p:spPr>
          <a:xfrm>
            <a:off x="755650" y="1423988"/>
            <a:ext cx="2749550" cy="565150"/>
          </a:xfrm>
          <a:prstGeom prst="wedgeEllipseCallout">
            <a:avLst>
              <a:gd name="adj1" fmla="val 44987"/>
              <a:gd name="adj2" fmla="val 200327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b="0" dirty="0">
                <a:solidFill>
                  <a:srgbClr val="000000"/>
                </a:solidFill>
              </a:rPr>
              <a:t>Non-Target score distribution</a:t>
            </a:r>
            <a:endParaRPr lang="cs-CZ" sz="1800" b="0" dirty="0">
              <a:solidFill>
                <a:srgbClr val="000000"/>
              </a:solidFill>
            </a:endParaRPr>
          </a:p>
        </p:txBody>
      </p:sp>
      <p:sp>
        <p:nvSpPr>
          <p:cNvPr id="312328" name="TextBox 19">
            <a:extLst>
              <a:ext uri="{FF2B5EF4-FFF2-40B4-BE49-F238E27FC236}">
                <a16:creationId xmlns:a16="http://schemas.microsoft.com/office/drawing/2014/main" id="{C8D51F27-1825-4E83-86A7-67A4FAC8D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8450" y="4616450"/>
            <a:ext cx="652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mbria" panose="02040503050406030204" pitchFamily="18" charset="0"/>
              </a:rPr>
              <a:t>Score</a:t>
            </a:r>
            <a:endParaRPr lang="cs-CZ" altLang="en-US" sz="1800" b="0">
              <a:latin typeface="Cambria" panose="020405030504060302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1B7F822-0422-43E0-984E-98E12116D09F}"/>
              </a:ext>
            </a:extLst>
          </p:cNvPr>
          <p:cNvCxnSpPr>
            <a:endCxn id="312328" idx="1"/>
          </p:cNvCxnSpPr>
          <p:nvPr/>
        </p:nvCxnSpPr>
        <p:spPr>
          <a:xfrm>
            <a:off x="7613650" y="4770438"/>
            <a:ext cx="3048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3C2D6A8-1648-4400-8E81-5E28AB860719}"/>
              </a:ext>
            </a:extLst>
          </p:cNvPr>
          <p:cNvCxnSpPr/>
          <p:nvPr/>
        </p:nvCxnSpPr>
        <p:spPr>
          <a:xfrm>
            <a:off x="5148263" y="1946275"/>
            <a:ext cx="0" cy="2684463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331" name="TextBox 22">
            <a:extLst>
              <a:ext uri="{FF2B5EF4-FFF2-40B4-BE49-F238E27FC236}">
                <a16:creationId xmlns:a16="http://schemas.microsoft.com/office/drawing/2014/main" id="{8922E2EB-3C2A-457E-8C00-00AC805AA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3613" y="1638300"/>
            <a:ext cx="763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mbria" panose="02040503050406030204" pitchFamily="18" charset="0"/>
              </a:rPr>
              <a:t>EERthr</a:t>
            </a:r>
            <a:endParaRPr lang="cs-CZ" altLang="en-US" sz="1800" b="0">
              <a:latin typeface="Cambria" panose="02040503050406030204" pitchFamily="18" charset="0"/>
            </a:endParaRPr>
          </a:p>
        </p:txBody>
      </p:sp>
      <p:sp>
        <p:nvSpPr>
          <p:cNvPr id="27" name="Oválný bublinový popisek 11">
            <a:extLst>
              <a:ext uri="{FF2B5EF4-FFF2-40B4-BE49-F238E27FC236}">
                <a16:creationId xmlns:a16="http://schemas.microsoft.com/office/drawing/2014/main" id="{97D5479A-C7A9-416D-967E-24E5914D8B74}"/>
              </a:ext>
            </a:extLst>
          </p:cNvPr>
          <p:cNvSpPr/>
          <p:nvPr/>
        </p:nvSpPr>
        <p:spPr>
          <a:xfrm>
            <a:off x="1751013" y="5621338"/>
            <a:ext cx="2749550" cy="565150"/>
          </a:xfrm>
          <a:prstGeom prst="wedgeEllipseCallout">
            <a:avLst>
              <a:gd name="adj1" fmla="val 72141"/>
              <a:gd name="adj2" fmla="val -242663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b="0" dirty="0">
                <a:solidFill>
                  <a:srgbClr val="000000"/>
                </a:solidFill>
              </a:rPr>
              <a:t>Miss probability</a:t>
            </a:r>
            <a:endParaRPr lang="cs-CZ" sz="1800" b="0" dirty="0">
              <a:solidFill>
                <a:srgbClr val="000000"/>
              </a:solidFill>
            </a:endParaRPr>
          </a:p>
        </p:txBody>
      </p:sp>
      <p:sp>
        <p:nvSpPr>
          <p:cNvPr id="28" name="Oválný bublinový popisek 11">
            <a:extLst>
              <a:ext uri="{FF2B5EF4-FFF2-40B4-BE49-F238E27FC236}">
                <a16:creationId xmlns:a16="http://schemas.microsoft.com/office/drawing/2014/main" id="{BB520886-7AF8-4F2B-B0BC-38115DDABA60}"/>
              </a:ext>
            </a:extLst>
          </p:cNvPr>
          <p:cNvSpPr/>
          <p:nvPr/>
        </p:nvSpPr>
        <p:spPr>
          <a:xfrm>
            <a:off x="5435600" y="5621338"/>
            <a:ext cx="2749550" cy="565150"/>
          </a:xfrm>
          <a:prstGeom prst="wedgeEllipseCallout">
            <a:avLst>
              <a:gd name="adj1" fmla="val -55686"/>
              <a:gd name="adj2" fmla="val -244780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b="0" dirty="0">
                <a:solidFill>
                  <a:srgbClr val="000000"/>
                </a:solidFill>
              </a:rPr>
              <a:t>False alarm</a:t>
            </a:r>
            <a:endParaRPr lang="cs-CZ" sz="1800" b="0" dirty="0">
              <a:solidFill>
                <a:srgbClr val="000000"/>
              </a:solidFill>
            </a:endParaRPr>
          </a:p>
        </p:txBody>
      </p:sp>
      <p:sp>
        <p:nvSpPr>
          <p:cNvPr id="16" name="Zástupný symbol pro zápatí 3">
            <a:extLst>
              <a:ext uri="{FF2B5EF4-FFF2-40B4-BE49-F238E27FC236}">
                <a16:creationId xmlns:a16="http://schemas.microsoft.com/office/drawing/2014/main" id="{01DBAAA7-CF16-4783-9B3C-6E9978A72D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7950" y="6524625"/>
            <a:ext cx="7848600" cy="333375"/>
          </a:xfrm>
        </p:spPr>
        <p:txBody>
          <a:bodyPr/>
          <a:lstStyle/>
          <a:p>
            <a:pPr algn="l">
              <a:buNone/>
              <a:defRPr/>
            </a:pPr>
            <a:r>
              <a:rPr lang="en-US" dirty="0"/>
              <a:t>Speaker Recognition	</a:t>
            </a:r>
          </a:p>
        </p:txBody>
      </p:sp>
      <p:sp>
        <p:nvSpPr>
          <p:cNvPr id="17" name="Zástupný symbol pro číslo snímku 4">
            <a:extLst>
              <a:ext uri="{FF2B5EF4-FFF2-40B4-BE49-F238E27FC236}">
                <a16:creationId xmlns:a16="http://schemas.microsoft.com/office/drawing/2014/main" id="{5B1FE570-5CAD-43CB-9B9E-DCDED4423B5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72450" y="6524625"/>
            <a:ext cx="827088" cy="33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38B4130B-00C2-47A3-B4E4-AAF8A9DFA4B8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74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-0.04861 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0.0316 -2.96296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Nadpis 1">
            <a:extLst>
              <a:ext uri="{FF2B5EF4-FFF2-40B4-BE49-F238E27FC236}">
                <a16:creationId xmlns:a16="http://schemas.microsoft.com/office/drawing/2014/main" id="{95248466-ADCF-4F94-91D6-DFEF40AB4B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Calibrating the scores</a:t>
            </a:r>
          </a:p>
        </p:txBody>
      </p:sp>
      <p:sp>
        <p:nvSpPr>
          <p:cNvPr id="313347" name="Zástupný symbol pro obsah 2">
            <a:extLst>
              <a:ext uri="{FF2B5EF4-FFF2-40B4-BE49-F238E27FC236}">
                <a16:creationId xmlns:a16="http://schemas.microsoft.com/office/drawing/2014/main" id="{535FA55F-DFFE-4B51-9C0F-C58958D76A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Provided scores are often not very nice LLR</a:t>
            </a:r>
          </a:p>
          <a:p>
            <a:pPr eaLnBrk="1" hangingPunct="1"/>
            <a:r>
              <a:rPr lang="en-US" altLang="en-US"/>
              <a:t>Calibration task is to transform the scores in such a way that we get LLR and therefore we can set ideal threshold (for given operating point)</a:t>
            </a:r>
          </a:p>
          <a:p>
            <a:pPr eaLnBrk="1" hangingPunct="1"/>
            <a:r>
              <a:rPr lang="en-US" altLang="en-US"/>
              <a:t>Problems often arise from the dataset shift (typically development data vs target, evaluation data)</a:t>
            </a:r>
          </a:p>
          <a:p>
            <a:pPr eaLnBrk="1" hangingPunct="1"/>
            <a:r>
              <a:rPr lang="en-US" altLang="en-US"/>
              <a:t>Usually a simple transformation f(s) (monothonic increasing) is enough to calibrate: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56E38C0-C8C0-47B1-906E-4BC503320F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buNone/>
              <a:defRPr/>
            </a:pPr>
            <a:r>
              <a:rPr lang="en-US" dirty="0"/>
              <a:t>Speaker Recognition	</a:t>
            </a:r>
          </a:p>
        </p:txBody>
      </p:sp>
      <p:sp>
        <p:nvSpPr>
          <p:cNvPr id="313349" name="Zástupný symbol pro číslo snímku 4">
            <a:extLst>
              <a:ext uri="{FF2B5EF4-FFF2-40B4-BE49-F238E27FC236}">
                <a16:creationId xmlns:a16="http://schemas.microsoft.com/office/drawing/2014/main" id="{B7D5DFB7-71B5-416B-B12B-34EF0685F6A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38B4130B-00C2-47A3-B4E4-AAF8A9DFA4B8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75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313350" name="Picture 2">
            <a:extLst>
              <a:ext uri="{FF2B5EF4-FFF2-40B4-BE49-F238E27FC236}">
                <a16:creationId xmlns:a16="http://schemas.microsoft.com/office/drawing/2014/main" id="{BA0DE2B7-BADE-4993-BA5F-8CCEDF16F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5" y="4348163"/>
            <a:ext cx="217805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351" name="TextovéPole 5">
            <a:extLst>
              <a:ext uri="{FF2B5EF4-FFF2-40B4-BE49-F238E27FC236}">
                <a16:creationId xmlns:a16="http://schemas.microsoft.com/office/drawing/2014/main" id="{0C29543C-8FBC-49A0-BEC8-212BAABFA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4941888"/>
            <a:ext cx="8201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b="0">
                <a:latin typeface="Cambria" panose="02040503050406030204" pitchFamily="18" charset="0"/>
              </a:rPr>
              <a:t>Parameters a and b can be found by optimizing a cross entropy objective over  a supervised development set  by the means of logistic regression – </a:t>
            </a:r>
            <a:r>
              <a:rPr lang="en-US" altLang="en-US" sz="2400">
                <a:latin typeface="Cambria" panose="02040503050406030204" pitchFamily="18" charset="0"/>
              </a:rPr>
              <a:t>discriminative approach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Nadpis 1">
            <a:extLst>
              <a:ext uri="{FF2B5EF4-FFF2-40B4-BE49-F238E27FC236}">
                <a16:creationId xmlns:a16="http://schemas.microsoft.com/office/drawing/2014/main" id="{64A6F9CD-FAF5-469D-A6A1-3F4331DE00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Calibration</a:t>
            </a:r>
          </a:p>
        </p:txBody>
      </p:sp>
      <p:sp>
        <p:nvSpPr>
          <p:cNvPr id="314371" name="Zástupný symbol pro obsah 2">
            <a:extLst>
              <a:ext uri="{FF2B5EF4-FFF2-40B4-BE49-F238E27FC236}">
                <a16:creationId xmlns:a16="http://schemas.microsoft.com/office/drawing/2014/main" id="{EB93DFCA-39D1-4A86-9469-27FEF9F44E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4659313"/>
            <a:ext cx="8640763" cy="1665287"/>
          </a:xfrm>
        </p:spPr>
        <p:txBody>
          <a:bodyPr/>
          <a:lstStyle/>
          <a:p>
            <a:pPr eaLnBrk="1" hangingPunct="1"/>
            <a:r>
              <a:rPr lang="en-US" altLang="en-US"/>
              <a:t>Miss-calibrated system because of different channel, language, noise, reverberation ….</a:t>
            </a:r>
            <a:endParaRPr lang="cs-CZ" alt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6A786FD-2598-459E-825F-B621060801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buNone/>
              <a:defRPr/>
            </a:pPr>
            <a:r>
              <a:rPr lang="en-US" dirty="0"/>
              <a:t>Speaker Recognition	</a:t>
            </a:r>
          </a:p>
        </p:txBody>
      </p:sp>
      <p:sp>
        <p:nvSpPr>
          <p:cNvPr id="314373" name="Zástupný symbol pro číslo snímku 4">
            <a:extLst>
              <a:ext uri="{FF2B5EF4-FFF2-40B4-BE49-F238E27FC236}">
                <a16:creationId xmlns:a16="http://schemas.microsoft.com/office/drawing/2014/main" id="{80BED714-E923-476F-9168-52CA51756D0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5CE80FAF-DCA2-4818-816A-0EC74E3096A3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76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C69FA950-4A86-47D7-A790-4700D249A737}"/>
              </a:ext>
            </a:extLst>
          </p:cNvPr>
          <p:cNvCxnSpPr/>
          <p:nvPr/>
        </p:nvCxnSpPr>
        <p:spPr>
          <a:xfrm>
            <a:off x="762000" y="3727450"/>
            <a:ext cx="6172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5AA2B833-5E84-4610-AC2B-5A54083D37D4}"/>
              </a:ext>
            </a:extLst>
          </p:cNvPr>
          <p:cNvCxnSpPr/>
          <p:nvPr/>
        </p:nvCxnSpPr>
        <p:spPr>
          <a:xfrm>
            <a:off x="4724400" y="1143000"/>
            <a:ext cx="0" cy="28130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376" name="TextovéPole 16">
            <a:extLst>
              <a:ext uri="{FF2B5EF4-FFF2-40B4-BE49-F238E27FC236}">
                <a16:creationId xmlns:a16="http://schemas.microsoft.com/office/drawing/2014/main" id="{6B19D7EF-DE64-43A5-80C9-AFDD3FA7B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36576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mbria" panose="02040503050406030204" pitchFamily="18" charset="0"/>
              </a:rPr>
              <a:t>0</a:t>
            </a:r>
            <a:endParaRPr lang="cs-CZ" altLang="en-US" sz="1800" b="0">
              <a:latin typeface="Cambria" panose="02040503050406030204" pitchFamily="18" charset="0"/>
            </a:endParaRP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94F8A171-EEC6-4A33-9ED4-F4AC4702E246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752600"/>
            <a:ext cx="2906713" cy="2274888"/>
            <a:chOff x="1676400" y="1752600"/>
            <a:chExt cx="2906263" cy="2274332"/>
          </a:xfrm>
        </p:grpSpPr>
        <p:sp>
          <p:nvSpPr>
            <p:cNvPr id="7" name="Volný tvar 6">
              <a:extLst>
                <a:ext uri="{FF2B5EF4-FFF2-40B4-BE49-F238E27FC236}">
                  <a16:creationId xmlns:a16="http://schemas.microsoft.com/office/drawing/2014/main" id="{B5800CC0-2774-4D3A-B03C-5DFD1FCC79F0}"/>
                </a:ext>
              </a:extLst>
            </p:cNvPr>
            <p:cNvSpPr/>
            <p:nvPr/>
          </p:nvSpPr>
          <p:spPr>
            <a:xfrm>
              <a:off x="1676400" y="1752600"/>
              <a:ext cx="2209458" cy="1975955"/>
            </a:xfrm>
            <a:custGeom>
              <a:avLst/>
              <a:gdLst>
                <a:gd name="connsiteX0" fmla="*/ 0 w 1302588"/>
                <a:gd name="connsiteY0" fmla="*/ 1975449 h 1975449"/>
                <a:gd name="connsiteX1" fmla="*/ 664234 w 1302588"/>
                <a:gd name="connsiteY1" fmla="*/ 0 h 1975449"/>
                <a:gd name="connsiteX2" fmla="*/ 1302588 w 1302588"/>
                <a:gd name="connsiteY2" fmla="*/ 1975449 h 1975449"/>
                <a:gd name="connsiteX3" fmla="*/ 1302588 w 1302588"/>
                <a:gd name="connsiteY3" fmla="*/ 1975449 h 197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2588" h="1975449">
                  <a:moveTo>
                    <a:pt x="0" y="1975449"/>
                  </a:moveTo>
                  <a:cubicBezTo>
                    <a:pt x="223568" y="987724"/>
                    <a:pt x="447136" y="0"/>
                    <a:pt x="664234" y="0"/>
                  </a:cubicBezTo>
                  <a:cubicBezTo>
                    <a:pt x="881332" y="0"/>
                    <a:pt x="1302588" y="1975449"/>
                    <a:pt x="1302588" y="1975449"/>
                  </a:cubicBezTo>
                  <a:lnTo>
                    <a:pt x="1302588" y="1975449"/>
                  </a:ln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 sz="1800" b="0">
                <a:solidFill>
                  <a:srgbClr val="FFFFFF"/>
                </a:solidFill>
              </a:endParaRPr>
            </a:p>
          </p:txBody>
        </p:sp>
        <p:sp>
          <p:nvSpPr>
            <p:cNvPr id="8" name="Volný tvar 7">
              <a:extLst>
                <a:ext uri="{FF2B5EF4-FFF2-40B4-BE49-F238E27FC236}">
                  <a16:creationId xmlns:a16="http://schemas.microsoft.com/office/drawing/2014/main" id="{AF53C393-8D4D-4DAD-92BE-552A1FA10084}"/>
                </a:ext>
              </a:extLst>
            </p:cNvPr>
            <p:cNvSpPr/>
            <p:nvPr/>
          </p:nvSpPr>
          <p:spPr>
            <a:xfrm>
              <a:off x="3428729" y="1752600"/>
              <a:ext cx="1153934" cy="1975955"/>
            </a:xfrm>
            <a:custGeom>
              <a:avLst/>
              <a:gdLst>
                <a:gd name="connsiteX0" fmla="*/ 0 w 1302588"/>
                <a:gd name="connsiteY0" fmla="*/ 1975449 h 1975449"/>
                <a:gd name="connsiteX1" fmla="*/ 664234 w 1302588"/>
                <a:gd name="connsiteY1" fmla="*/ 0 h 1975449"/>
                <a:gd name="connsiteX2" fmla="*/ 1302588 w 1302588"/>
                <a:gd name="connsiteY2" fmla="*/ 1975449 h 1975449"/>
                <a:gd name="connsiteX3" fmla="*/ 1302588 w 1302588"/>
                <a:gd name="connsiteY3" fmla="*/ 1975449 h 197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2588" h="1975449">
                  <a:moveTo>
                    <a:pt x="0" y="1975449"/>
                  </a:moveTo>
                  <a:cubicBezTo>
                    <a:pt x="223568" y="987724"/>
                    <a:pt x="447136" y="0"/>
                    <a:pt x="664234" y="0"/>
                  </a:cubicBezTo>
                  <a:cubicBezTo>
                    <a:pt x="881332" y="0"/>
                    <a:pt x="1302588" y="1975449"/>
                    <a:pt x="1302588" y="1975449"/>
                  </a:cubicBezTo>
                  <a:lnTo>
                    <a:pt x="1302588" y="1975449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 sz="1800" b="0">
                <a:solidFill>
                  <a:srgbClr val="FFFFFF"/>
                </a:solidFill>
              </a:endParaRPr>
            </a:p>
          </p:txBody>
        </p: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513BA983-6B88-4220-A749-08E4FCE3BE39}"/>
                </a:ext>
              </a:extLst>
            </p:cNvPr>
            <p:cNvCxnSpPr/>
            <p:nvPr/>
          </p:nvCxnSpPr>
          <p:spPr>
            <a:xfrm>
              <a:off x="4114423" y="1904963"/>
              <a:ext cx="0" cy="182359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4384" name="TextovéPole 23">
              <a:extLst>
                <a:ext uri="{FF2B5EF4-FFF2-40B4-BE49-F238E27FC236}">
                  <a16:creationId xmlns:a16="http://schemas.microsoft.com/office/drawing/2014/main" id="{51832147-2723-46CE-B518-68ED3A2D1F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0" y="3657600"/>
              <a:ext cx="6202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latin typeface="Cambria" panose="02040503050406030204" pitchFamily="18" charset="0"/>
                </a:rPr>
                <a:t>-2.5</a:t>
              </a:r>
              <a:endParaRPr lang="cs-CZ" altLang="en-US" sz="1800" b="0">
                <a:latin typeface="Cambria" panose="02040503050406030204" pitchFamily="18" charset="0"/>
              </a:endParaRPr>
            </a:p>
          </p:txBody>
        </p:sp>
      </p:grp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EE9596C4-1363-40AA-87A0-9E5BCE3A3F71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3657600"/>
            <a:ext cx="762000" cy="393700"/>
            <a:chOff x="4953000" y="3657600"/>
            <a:chExt cx="762000" cy="393351"/>
          </a:xfrm>
        </p:grpSpPr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CABB86E3-B5BE-4557-9D87-2EDAD8B54044}"/>
                </a:ext>
              </a:extLst>
            </p:cNvPr>
            <p:cNvSpPr/>
            <p:nvPr/>
          </p:nvSpPr>
          <p:spPr>
            <a:xfrm>
              <a:off x="5029200" y="3740077"/>
              <a:ext cx="685800" cy="3108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cs-CZ" sz="1800" b="0">
                <a:solidFill>
                  <a:srgbClr val="FFFFFF"/>
                </a:solidFill>
              </a:endParaRPr>
            </a:p>
          </p:txBody>
        </p:sp>
        <p:sp>
          <p:nvSpPr>
            <p:cNvPr id="314380" name="TextovéPole 17">
              <a:extLst>
                <a:ext uri="{FF2B5EF4-FFF2-40B4-BE49-F238E27FC236}">
                  <a16:creationId xmlns:a16="http://schemas.microsoft.com/office/drawing/2014/main" id="{E1285A65-CCDC-4FDE-B93F-2F886993F4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3657600"/>
              <a:ext cx="6096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latin typeface="Cambria" panose="02040503050406030204" pitchFamily="18" charset="0"/>
                </a:rPr>
                <a:t>   2</a:t>
              </a:r>
              <a:endParaRPr lang="cs-CZ" altLang="en-US" sz="1800" b="0">
                <a:latin typeface="Cambria" panose="02040503050406030204" pitchFamily="18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0.12448 0.0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Title 1">
            <a:extLst>
              <a:ext uri="{FF2B5EF4-FFF2-40B4-BE49-F238E27FC236}">
                <a16:creationId xmlns:a16="http://schemas.microsoft.com/office/drawing/2014/main" id="{C619A6CA-3F41-45FD-AB8F-9E854256D1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Likelihood ratio</a:t>
            </a:r>
            <a:endParaRPr lang="cs-CZ" altLang="en-US"/>
          </a:p>
        </p:txBody>
      </p:sp>
      <p:cxnSp>
        <p:nvCxnSpPr>
          <p:cNvPr id="6" name="Přímá spojnice 9">
            <a:extLst>
              <a:ext uri="{FF2B5EF4-FFF2-40B4-BE49-F238E27FC236}">
                <a16:creationId xmlns:a16="http://schemas.microsoft.com/office/drawing/2014/main" id="{9321F372-4554-47A6-B089-C2646E88ADF4}"/>
              </a:ext>
            </a:extLst>
          </p:cNvPr>
          <p:cNvCxnSpPr/>
          <p:nvPr/>
        </p:nvCxnSpPr>
        <p:spPr>
          <a:xfrm>
            <a:off x="311150" y="4587875"/>
            <a:ext cx="79327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12">
            <a:extLst>
              <a:ext uri="{FF2B5EF4-FFF2-40B4-BE49-F238E27FC236}">
                <a16:creationId xmlns:a16="http://schemas.microsoft.com/office/drawing/2014/main" id="{4A7140A4-D1D8-4A9E-829F-F532FB6D27B4}"/>
              </a:ext>
            </a:extLst>
          </p:cNvPr>
          <p:cNvCxnSpPr/>
          <p:nvPr/>
        </p:nvCxnSpPr>
        <p:spPr>
          <a:xfrm>
            <a:off x="5524500" y="3011488"/>
            <a:ext cx="0" cy="157638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>
            <a:extLst>
              <a:ext uri="{FF2B5EF4-FFF2-40B4-BE49-F238E27FC236}">
                <a16:creationId xmlns:a16="http://schemas.microsoft.com/office/drawing/2014/main" id="{9116BC70-2CA6-4A2F-9C88-56A98B669A29}"/>
              </a:ext>
            </a:extLst>
          </p:cNvPr>
          <p:cNvSpPr/>
          <p:nvPr/>
        </p:nvSpPr>
        <p:spPr>
          <a:xfrm>
            <a:off x="762000" y="2989263"/>
            <a:ext cx="5999163" cy="1604962"/>
          </a:xfrm>
          <a:custGeom>
            <a:avLst/>
            <a:gdLst>
              <a:gd name="connsiteX0" fmla="*/ 0 w 7340958"/>
              <a:gd name="connsiteY0" fmla="*/ 2318197 h 2322822"/>
              <a:gd name="connsiteX1" fmla="*/ 1519707 w 7340958"/>
              <a:gd name="connsiteY1" fmla="*/ 1957588 h 2322822"/>
              <a:gd name="connsiteX2" fmla="*/ 3786389 w 7340958"/>
              <a:gd name="connsiteY2" fmla="*/ 0 h 2322822"/>
              <a:gd name="connsiteX3" fmla="*/ 5898524 w 7340958"/>
              <a:gd name="connsiteY3" fmla="*/ 1957588 h 2322822"/>
              <a:gd name="connsiteX4" fmla="*/ 7340958 w 7340958"/>
              <a:gd name="connsiteY4" fmla="*/ 2318197 h 232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0958" h="2322822">
                <a:moveTo>
                  <a:pt x="0" y="2318197"/>
                </a:moveTo>
                <a:cubicBezTo>
                  <a:pt x="444321" y="2331075"/>
                  <a:pt x="888642" y="2343954"/>
                  <a:pt x="1519707" y="1957588"/>
                </a:cubicBezTo>
                <a:cubicBezTo>
                  <a:pt x="2150772" y="1571222"/>
                  <a:pt x="3056586" y="0"/>
                  <a:pt x="3786389" y="0"/>
                </a:cubicBezTo>
                <a:cubicBezTo>
                  <a:pt x="4516192" y="0"/>
                  <a:pt x="5306096" y="1571222"/>
                  <a:pt x="5898524" y="1957588"/>
                </a:cubicBezTo>
                <a:cubicBezTo>
                  <a:pt x="6490952" y="2343954"/>
                  <a:pt x="6915955" y="2331075"/>
                  <a:pt x="7340958" y="2318197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800" b="0">
              <a:solidFill>
                <a:srgbClr val="FFFFFF"/>
              </a:solidFill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F260EEB5-2F52-497A-81AC-FA8624EF5FF6}"/>
              </a:ext>
            </a:extLst>
          </p:cNvPr>
          <p:cNvSpPr/>
          <p:nvPr/>
        </p:nvSpPr>
        <p:spPr>
          <a:xfrm>
            <a:off x="4446588" y="2271713"/>
            <a:ext cx="2938462" cy="2322512"/>
          </a:xfrm>
          <a:custGeom>
            <a:avLst/>
            <a:gdLst>
              <a:gd name="connsiteX0" fmla="*/ 0 w 7340958"/>
              <a:gd name="connsiteY0" fmla="*/ 2318197 h 2322822"/>
              <a:gd name="connsiteX1" fmla="*/ 1519707 w 7340958"/>
              <a:gd name="connsiteY1" fmla="*/ 1957588 h 2322822"/>
              <a:gd name="connsiteX2" fmla="*/ 3786389 w 7340958"/>
              <a:gd name="connsiteY2" fmla="*/ 0 h 2322822"/>
              <a:gd name="connsiteX3" fmla="*/ 5898524 w 7340958"/>
              <a:gd name="connsiteY3" fmla="*/ 1957588 h 2322822"/>
              <a:gd name="connsiteX4" fmla="*/ 7340958 w 7340958"/>
              <a:gd name="connsiteY4" fmla="*/ 2318197 h 232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0958" h="2322822">
                <a:moveTo>
                  <a:pt x="0" y="2318197"/>
                </a:moveTo>
                <a:cubicBezTo>
                  <a:pt x="444321" y="2331075"/>
                  <a:pt x="888642" y="2343954"/>
                  <a:pt x="1519707" y="1957588"/>
                </a:cubicBezTo>
                <a:cubicBezTo>
                  <a:pt x="2150772" y="1571222"/>
                  <a:pt x="3056586" y="0"/>
                  <a:pt x="3786389" y="0"/>
                </a:cubicBezTo>
                <a:cubicBezTo>
                  <a:pt x="4516192" y="0"/>
                  <a:pt x="5306096" y="1571222"/>
                  <a:pt x="5898524" y="1957588"/>
                </a:cubicBezTo>
                <a:cubicBezTo>
                  <a:pt x="6490952" y="2343954"/>
                  <a:pt x="6915955" y="2331075"/>
                  <a:pt x="7340958" y="231819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800" b="0">
              <a:solidFill>
                <a:srgbClr val="FFFFFF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AA407FA-AB97-4BB7-8E1D-8F87AB6E054E}"/>
              </a:ext>
            </a:extLst>
          </p:cNvPr>
          <p:cNvCxnSpPr/>
          <p:nvPr/>
        </p:nvCxnSpPr>
        <p:spPr>
          <a:xfrm flipV="1">
            <a:off x="5524500" y="4294188"/>
            <a:ext cx="233363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1291C9E-D7F0-470E-B0CD-7F41C3F73A54}"/>
              </a:ext>
            </a:extLst>
          </p:cNvPr>
          <p:cNvCxnSpPr/>
          <p:nvPr/>
        </p:nvCxnSpPr>
        <p:spPr>
          <a:xfrm flipV="1">
            <a:off x="5521325" y="3011488"/>
            <a:ext cx="808038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794B797-9245-47C0-968A-C7F4A36119A7}"/>
              </a:ext>
            </a:extLst>
          </p:cNvPr>
          <p:cNvCxnSpPr/>
          <p:nvPr/>
        </p:nvCxnSpPr>
        <p:spPr>
          <a:xfrm flipV="1">
            <a:off x="5711825" y="4294188"/>
            <a:ext cx="0" cy="287337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7CC49FD-5422-416A-895C-B4D1EB40C738}"/>
              </a:ext>
            </a:extLst>
          </p:cNvPr>
          <p:cNvCxnSpPr/>
          <p:nvPr/>
        </p:nvCxnSpPr>
        <p:spPr>
          <a:xfrm flipV="1">
            <a:off x="6283325" y="3011488"/>
            <a:ext cx="0" cy="1570037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ný bublinový popisek 5">
            <a:extLst>
              <a:ext uri="{FF2B5EF4-FFF2-40B4-BE49-F238E27FC236}">
                <a16:creationId xmlns:a16="http://schemas.microsoft.com/office/drawing/2014/main" id="{E3821E86-D912-49C8-87B4-A3ED8B8CD3B5}"/>
              </a:ext>
            </a:extLst>
          </p:cNvPr>
          <p:cNvSpPr/>
          <p:nvPr/>
        </p:nvSpPr>
        <p:spPr>
          <a:xfrm>
            <a:off x="6042025" y="1509713"/>
            <a:ext cx="2057400" cy="565150"/>
          </a:xfrm>
          <a:prstGeom prst="wedgeEllipseCallout">
            <a:avLst>
              <a:gd name="adj1" fmla="val -53921"/>
              <a:gd name="adj2" fmla="val 78471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b="0" dirty="0">
                <a:solidFill>
                  <a:srgbClr val="000000"/>
                </a:solidFill>
              </a:rPr>
              <a:t>Target score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rgbClr val="000000"/>
                </a:solidFill>
              </a:rPr>
              <a:t>distribution</a:t>
            </a:r>
            <a:endParaRPr lang="cs-CZ" sz="1800" b="0" dirty="0">
              <a:solidFill>
                <a:srgbClr val="000000"/>
              </a:solidFill>
            </a:endParaRPr>
          </a:p>
        </p:txBody>
      </p:sp>
      <p:sp>
        <p:nvSpPr>
          <p:cNvPr id="15" name="Oválný bublinový popisek 11">
            <a:extLst>
              <a:ext uri="{FF2B5EF4-FFF2-40B4-BE49-F238E27FC236}">
                <a16:creationId xmlns:a16="http://schemas.microsoft.com/office/drawing/2014/main" id="{384B2AC0-4132-4FD6-AD3B-A5D10E78A801}"/>
              </a:ext>
            </a:extLst>
          </p:cNvPr>
          <p:cNvSpPr/>
          <p:nvPr/>
        </p:nvSpPr>
        <p:spPr>
          <a:xfrm>
            <a:off x="1143000" y="1509713"/>
            <a:ext cx="2749550" cy="565150"/>
          </a:xfrm>
          <a:prstGeom prst="wedgeEllipseCallout">
            <a:avLst>
              <a:gd name="adj1" fmla="val 44987"/>
              <a:gd name="adj2" fmla="val 200327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b="0" dirty="0">
                <a:solidFill>
                  <a:srgbClr val="000000"/>
                </a:solidFill>
              </a:rPr>
              <a:t>Non-Target score distribution</a:t>
            </a:r>
            <a:endParaRPr lang="cs-CZ" sz="1800" b="0" dirty="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21D0A-C9C6-40DA-BEA2-B5CCAFC94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6813" y="3667125"/>
            <a:ext cx="768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mbria" panose="02040503050406030204" pitchFamily="18" charset="0"/>
              </a:rPr>
              <a:t>P(s|tar)</a:t>
            </a:r>
            <a:endParaRPr lang="cs-CZ" altLang="en-US" sz="1800" b="0">
              <a:latin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B522FD-9C39-45D2-8C16-5B3B59DC1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3925" y="4240213"/>
            <a:ext cx="857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mbria" panose="02040503050406030204" pitchFamily="18" charset="0"/>
              </a:rPr>
              <a:t>P(s|non)</a:t>
            </a:r>
            <a:endParaRPr lang="cs-CZ" altLang="en-US" sz="1800" b="0">
              <a:latin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F523FB-8739-4D9B-B82C-375FECC3809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06583" y="4979597"/>
            <a:ext cx="2618761" cy="778675"/>
          </a:xfrm>
          <a:prstGeom prst="rect">
            <a:avLst/>
          </a:prstGeom>
          <a:blipFill rotWithShape="1">
            <a:blip r:embed="rId2"/>
            <a:srcRect/>
            <a:stretch>
              <a:fillRect l="1" r="-31917"/>
            </a:stretch>
          </a:blipFill>
        </p:spPr>
        <p:txBody>
          <a:bodyPr/>
          <a:lstStyle/>
          <a:p>
            <a:pPr algn="ctr"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>
                <a:noFill/>
                <a:latin typeface="Arial" charset="0"/>
              </a:rPr>
              <a:t> </a:t>
            </a:r>
          </a:p>
        </p:txBody>
      </p:sp>
      <p:sp>
        <p:nvSpPr>
          <p:cNvPr id="315408" name="TextBox 19">
            <a:extLst>
              <a:ext uri="{FF2B5EF4-FFF2-40B4-BE49-F238E27FC236}">
                <a16:creationId xmlns:a16="http://schemas.microsoft.com/office/drawing/2014/main" id="{3CB7C3BF-0C0E-4CB4-ABE0-D73A2B50B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8450" y="4616450"/>
            <a:ext cx="652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mbria" panose="02040503050406030204" pitchFamily="18" charset="0"/>
              </a:rPr>
              <a:t>Score</a:t>
            </a:r>
            <a:endParaRPr lang="cs-CZ" altLang="en-US" sz="1800" b="0">
              <a:latin typeface="Cambria" panose="020405030504060302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4573070-4BF3-47E0-9214-F60EBAD5C714}"/>
              </a:ext>
            </a:extLst>
          </p:cNvPr>
          <p:cNvCxnSpPr>
            <a:endCxn id="315408" idx="1"/>
          </p:cNvCxnSpPr>
          <p:nvPr/>
        </p:nvCxnSpPr>
        <p:spPr>
          <a:xfrm>
            <a:off x="7613650" y="4770438"/>
            <a:ext cx="3048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Title 1">
            <a:extLst>
              <a:ext uri="{FF2B5EF4-FFF2-40B4-BE49-F238E27FC236}">
                <a16:creationId xmlns:a16="http://schemas.microsoft.com/office/drawing/2014/main" id="{357ABD72-5FCE-47BA-8B71-44E198887A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Linear score calibration </a:t>
            </a:r>
            <a:r>
              <a:rPr lang="en-US" altLang="en-US" b="1"/>
              <a:t>(generative)</a:t>
            </a:r>
            <a:endParaRPr lang="cs-CZ" alt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C7644-3BAA-4D35-9D32-715C9F01017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23850" y="765175"/>
            <a:ext cx="8640763" cy="5256113"/>
          </a:xfrm>
          <a:blipFill rotWithShape="1">
            <a:blip r:embed="rId2"/>
            <a:stretch>
              <a:fillRect/>
            </a:stretch>
          </a:blipFill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3F647E-13F8-4709-9400-8AF303431D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Speaker Recognition					ZRE, FIT BUT</a:t>
            </a:r>
          </a:p>
        </p:txBody>
      </p:sp>
      <p:sp>
        <p:nvSpPr>
          <p:cNvPr id="316421" name="Slide Number Placeholder 4">
            <a:extLst>
              <a:ext uri="{FF2B5EF4-FFF2-40B4-BE49-F238E27FC236}">
                <a16:creationId xmlns:a16="http://schemas.microsoft.com/office/drawing/2014/main" id="{BA2B429B-E390-4E83-915F-35519013369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89031668-0A09-4852-9DE1-B77B2459EEBB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78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6" name="AutoShape 319">
            <a:extLst>
              <a:ext uri="{FF2B5EF4-FFF2-40B4-BE49-F238E27FC236}">
                <a16:creationId xmlns:a16="http://schemas.microsoft.com/office/drawing/2014/main" id="{10B08916-6BE2-49C1-A250-3ACE137A4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613" y="1989138"/>
            <a:ext cx="3200400" cy="609600"/>
          </a:xfrm>
          <a:prstGeom prst="wedgeRectCallout">
            <a:avLst>
              <a:gd name="adj1" fmla="val 42707"/>
              <a:gd name="adj2" fmla="val 113023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1800" b="0" kern="0" dirty="0">
                <a:solidFill>
                  <a:srgbClr val="000000"/>
                </a:solidFill>
                <a:latin typeface="Arial" charset="0"/>
              </a:rPr>
              <a:t>Mean of the target scores from calibration set</a:t>
            </a:r>
            <a:endParaRPr lang="cs-CZ" altLang="en-US" sz="1800" b="0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AutoShape 320">
            <a:extLst>
              <a:ext uri="{FF2B5EF4-FFF2-40B4-BE49-F238E27FC236}">
                <a16:creationId xmlns:a16="http://schemas.microsoft.com/office/drawing/2014/main" id="{4C63DBDB-957A-42C3-8E9A-58A14C479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043363"/>
            <a:ext cx="1752600" cy="609600"/>
          </a:xfrm>
          <a:prstGeom prst="wedgeRectCallout">
            <a:avLst>
              <a:gd name="adj1" fmla="val 46827"/>
              <a:gd name="adj2" fmla="val -134894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1800" b="0" kern="0" dirty="0">
                <a:solidFill>
                  <a:srgbClr val="000000"/>
                </a:solidFill>
                <a:latin typeface="Arial" charset="0"/>
              </a:rPr>
              <a:t>Calibrated score</a:t>
            </a:r>
            <a:endParaRPr lang="cs-CZ" altLang="en-US" sz="1800" b="0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AutoShape 321">
            <a:extLst>
              <a:ext uri="{FF2B5EF4-FFF2-40B4-BE49-F238E27FC236}">
                <a16:creationId xmlns:a16="http://schemas.microsoft.com/office/drawing/2014/main" id="{65368DAA-B1BA-4DC6-A2D2-8140E8848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100" y="1989138"/>
            <a:ext cx="2895600" cy="609600"/>
          </a:xfrm>
          <a:prstGeom prst="wedgeRectCallout">
            <a:avLst>
              <a:gd name="adj1" fmla="val -39639"/>
              <a:gd name="adj2" fmla="val 92189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800" b="0" kern="0" dirty="0">
                <a:solidFill>
                  <a:srgbClr val="000000"/>
                </a:solidFill>
                <a:latin typeface="Arial" charset="0"/>
              </a:rPr>
              <a:t> mean of the non-target scores from calibration set</a:t>
            </a:r>
            <a:endParaRPr lang="cs-CZ" altLang="en-US" sz="1800" b="0" kern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AutoShape 322">
            <a:extLst>
              <a:ext uri="{FF2B5EF4-FFF2-40B4-BE49-F238E27FC236}">
                <a16:creationId xmlns:a16="http://schemas.microsoft.com/office/drawing/2014/main" id="{79F202FA-3F7D-4185-97B5-6EF345D7C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7900" y="3763963"/>
            <a:ext cx="1636713" cy="1177925"/>
          </a:xfrm>
          <a:prstGeom prst="wedgeRectCallout">
            <a:avLst>
              <a:gd name="adj1" fmla="val -174677"/>
              <a:gd name="adj2" fmla="val -68115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800" b="0" kern="0" dirty="0">
                <a:solidFill>
                  <a:srgbClr val="000000"/>
                </a:solidFill>
                <a:latin typeface="Arial" charset="0"/>
              </a:rPr>
              <a:t>Variance of all scores from the calibration set</a:t>
            </a:r>
            <a:endParaRPr lang="cs-CZ" altLang="en-US" sz="1800" b="0" kern="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Title 1">
            <a:extLst>
              <a:ext uri="{FF2B5EF4-FFF2-40B4-BE49-F238E27FC236}">
                <a16:creationId xmlns:a16="http://schemas.microsoft.com/office/drawing/2014/main" id="{627D4B1A-0695-4C29-8499-1C75AF6E64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Generative Score Calibration</a:t>
            </a:r>
            <a:endParaRPr lang="cs-CZ" altLang="en-US"/>
          </a:p>
        </p:txBody>
      </p:sp>
      <p:cxnSp>
        <p:nvCxnSpPr>
          <p:cNvPr id="4" name="Přímá spojnice 9">
            <a:extLst>
              <a:ext uri="{FF2B5EF4-FFF2-40B4-BE49-F238E27FC236}">
                <a16:creationId xmlns:a16="http://schemas.microsoft.com/office/drawing/2014/main" id="{BAB33A57-B00A-440F-9D56-F9227E3AA3E3}"/>
              </a:ext>
            </a:extLst>
          </p:cNvPr>
          <p:cNvCxnSpPr/>
          <p:nvPr/>
        </p:nvCxnSpPr>
        <p:spPr>
          <a:xfrm>
            <a:off x="311150" y="4573588"/>
            <a:ext cx="79327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4">
            <a:extLst>
              <a:ext uri="{FF2B5EF4-FFF2-40B4-BE49-F238E27FC236}">
                <a16:creationId xmlns:a16="http://schemas.microsoft.com/office/drawing/2014/main" id="{D84FE598-82B8-4D81-957B-EB70DEC13F75}"/>
              </a:ext>
            </a:extLst>
          </p:cNvPr>
          <p:cNvSpPr/>
          <p:nvPr/>
        </p:nvSpPr>
        <p:spPr>
          <a:xfrm>
            <a:off x="-82550" y="2974975"/>
            <a:ext cx="4413250" cy="1604963"/>
          </a:xfrm>
          <a:custGeom>
            <a:avLst/>
            <a:gdLst>
              <a:gd name="connsiteX0" fmla="*/ 0 w 7340958"/>
              <a:gd name="connsiteY0" fmla="*/ 2318197 h 2322822"/>
              <a:gd name="connsiteX1" fmla="*/ 1519707 w 7340958"/>
              <a:gd name="connsiteY1" fmla="*/ 1957588 h 2322822"/>
              <a:gd name="connsiteX2" fmla="*/ 3786389 w 7340958"/>
              <a:gd name="connsiteY2" fmla="*/ 0 h 2322822"/>
              <a:gd name="connsiteX3" fmla="*/ 5898524 w 7340958"/>
              <a:gd name="connsiteY3" fmla="*/ 1957588 h 2322822"/>
              <a:gd name="connsiteX4" fmla="*/ 7340958 w 7340958"/>
              <a:gd name="connsiteY4" fmla="*/ 2318197 h 232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0958" h="2322822">
                <a:moveTo>
                  <a:pt x="0" y="2318197"/>
                </a:moveTo>
                <a:cubicBezTo>
                  <a:pt x="444321" y="2331075"/>
                  <a:pt x="888642" y="2343954"/>
                  <a:pt x="1519707" y="1957588"/>
                </a:cubicBezTo>
                <a:cubicBezTo>
                  <a:pt x="2150772" y="1571222"/>
                  <a:pt x="3056586" y="0"/>
                  <a:pt x="3786389" y="0"/>
                </a:cubicBezTo>
                <a:cubicBezTo>
                  <a:pt x="4516192" y="0"/>
                  <a:pt x="5306096" y="1571222"/>
                  <a:pt x="5898524" y="1957588"/>
                </a:cubicBezTo>
                <a:cubicBezTo>
                  <a:pt x="6490952" y="2343954"/>
                  <a:pt x="6915955" y="2331075"/>
                  <a:pt x="7340958" y="2318197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800" b="0">
              <a:solidFill>
                <a:srgbClr val="FFFFFF"/>
              </a:solidFill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B012C5A-3D8F-4832-8DED-D4931A828B08}"/>
              </a:ext>
            </a:extLst>
          </p:cNvPr>
          <p:cNvSpPr/>
          <p:nvPr/>
        </p:nvSpPr>
        <p:spPr>
          <a:xfrm>
            <a:off x="2620963" y="2257425"/>
            <a:ext cx="2333625" cy="2322513"/>
          </a:xfrm>
          <a:custGeom>
            <a:avLst/>
            <a:gdLst>
              <a:gd name="connsiteX0" fmla="*/ 0 w 7340958"/>
              <a:gd name="connsiteY0" fmla="*/ 2318197 h 2322822"/>
              <a:gd name="connsiteX1" fmla="*/ 1519707 w 7340958"/>
              <a:gd name="connsiteY1" fmla="*/ 1957588 h 2322822"/>
              <a:gd name="connsiteX2" fmla="*/ 3786389 w 7340958"/>
              <a:gd name="connsiteY2" fmla="*/ 0 h 2322822"/>
              <a:gd name="connsiteX3" fmla="*/ 5898524 w 7340958"/>
              <a:gd name="connsiteY3" fmla="*/ 1957588 h 2322822"/>
              <a:gd name="connsiteX4" fmla="*/ 7340958 w 7340958"/>
              <a:gd name="connsiteY4" fmla="*/ 2318197 h 232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0958" h="2322822">
                <a:moveTo>
                  <a:pt x="0" y="2318197"/>
                </a:moveTo>
                <a:cubicBezTo>
                  <a:pt x="444321" y="2331075"/>
                  <a:pt x="888642" y="2343954"/>
                  <a:pt x="1519707" y="1957588"/>
                </a:cubicBezTo>
                <a:cubicBezTo>
                  <a:pt x="2150772" y="1571222"/>
                  <a:pt x="3056586" y="0"/>
                  <a:pt x="3786389" y="0"/>
                </a:cubicBezTo>
                <a:cubicBezTo>
                  <a:pt x="4516192" y="0"/>
                  <a:pt x="5306096" y="1571222"/>
                  <a:pt x="5898524" y="1957588"/>
                </a:cubicBezTo>
                <a:cubicBezTo>
                  <a:pt x="6490952" y="2343954"/>
                  <a:pt x="6915955" y="2331075"/>
                  <a:pt x="7340958" y="231819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800" b="0">
              <a:solidFill>
                <a:srgbClr val="FFFFFF"/>
              </a:solidFill>
            </a:endParaRPr>
          </a:p>
        </p:txBody>
      </p:sp>
      <p:sp>
        <p:nvSpPr>
          <p:cNvPr id="317446" name="TextBox 6">
            <a:extLst>
              <a:ext uri="{FF2B5EF4-FFF2-40B4-BE49-F238E27FC236}">
                <a16:creationId xmlns:a16="http://schemas.microsoft.com/office/drawing/2014/main" id="{CF2A6207-917F-464E-8A32-F69F41612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8450" y="4603750"/>
            <a:ext cx="652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mbria" panose="02040503050406030204" pitchFamily="18" charset="0"/>
              </a:rPr>
              <a:t>Score</a:t>
            </a:r>
            <a:endParaRPr lang="cs-CZ" altLang="en-US" sz="1800" b="0">
              <a:latin typeface="Cambria" panose="020405030504060302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8248F65-0C60-49DD-BD49-AF97D955FC66}"/>
              </a:ext>
            </a:extLst>
          </p:cNvPr>
          <p:cNvCxnSpPr>
            <a:endCxn id="317446" idx="1"/>
          </p:cNvCxnSpPr>
          <p:nvPr/>
        </p:nvCxnSpPr>
        <p:spPr>
          <a:xfrm>
            <a:off x="7613650" y="4757738"/>
            <a:ext cx="3048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12">
            <a:extLst>
              <a:ext uri="{FF2B5EF4-FFF2-40B4-BE49-F238E27FC236}">
                <a16:creationId xmlns:a16="http://schemas.microsoft.com/office/drawing/2014/main" id="{DF60636F-7EA1-4E12-A32E-349EB03854F5}"/>
              </a:ext>
            </a:extLst>
          </p:cNvPr>
          <p:cNvCxnSpPr/>
          <p:nvPr/>
        </p:nvCxnSpPr>
        <p:spPr>
          <a:xfrm>
            <a:off x="4156075" y="3098800"/>
            <a:ext cx="0" cy="14922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49" name="TextovéPole 23">
            <a:extLst>
              <a:ext uri="{FF2B5EF4-FFF2-40B4-BE49-F238E27FC236}">
                <a16:creationId xmlns:a16="http://schemas.microsoft.com/office/drawing/2014/main" id="{BD8842A0-76CE-4E3C-A7D5-743EDFEEA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4587875"/>
            <a:ext cx="620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mbria" panose="02040503050406030204" pitchFamily="18" charset="0"/>
              </a:rPr>
              <a:t>-4.5</a:t>
            </a:r>
            <a:endParaRPr lang="cs-CZ" altLang="en-US" sz="1800" b="0">
              <a:latin typeface="Cambria" panose="020405030504060302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56FAA88-52FE-47C8-BBF7-4DEA2170D228}"/>
              </a:ext>
            </a:extLst>
          </p:cNvPr>
          <p:cNvCxnSpPr/>
          <p:nvPr/>
        </p:nvCxnSpPr>
        <p:spPr>
          <a:xfrm>
            <a:off x="5543550" y="1995488"/>
            <a:ext cx="0" cy="2684462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51" name="TextBox 16">
            <a:extLst>
              <a:ext uri="{FF2B5EF4-FFF2-40B4-BE49-F238E27FC236}">
                <a16:creationId xmlns:a16="http://schemas.microsoft.com/office/drawing/2014/main" id="{B6A004FC-ED53-4741-BBDF-E3130228F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4975" y="4603750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mbria" panose="02040503050406030204" pitchFamily="18" charset="0"/>
              </a:rPr>
              <a:t>0</a:t>
            </a:r>
            <a:endParaRPr lang="cs-CZ" altLang="en-US" sz="1800" b="0">
              <a:latin typeface="Cambria" panose="02040503050406030204" pitchFamily="18" charset="0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C2CB5E9-9B3C-4C25-98EE-087DAEF4B23B}"/>
              </a:ext>
            </a:extLst>
          </p:cNvPr>
          <p:cNvSpPr/>
          <p:nvPr/>
        </p:nvSpPr>
        <p:spPr>
          <a:xfrm>
            <a:off x="2227263" y="2963863"/>
            <a:ext cx="4413250" cy="1604962"/>
          </a:xfrm>
          <a:custGeom>
            <a:avLst/>
            <a:gdLst>
              <a:gd name="connsiteX0" fmla="*/ 0 w 7340958"/>
              <a:gd name="connsiteY0" fmla="*/ 2318197 h 2322822"/>
              <a:gd name="connsiteX1" fmla="*/ 1519707 w 7340958"/>
              <a:gd name="connsiteY1" fmla="*/ 1957588 h 2322822"/>
              <a:gd name="connsiteX2" fmla="*/ 3786389 w 7340958"/>
              <a:gd name="connsiteY2" fmla="*/ 0 h 2322822"/>
              <a:gd name="connsiteX3" fmla="*/ 5898524 w 7340958"/>
              <a:gd name="connsiteY3" fmla="*/ 1957588 h 2322822"/>
              <a:gd name="connsiteX4" fmla="*/ 7340958 w 7340958"/>
              <a:gd name="connsiteY4" fmla="*/ 2318197 h 232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0958" h="2322822">
                <a:moveTo>
                  <a:pt x="0" y="2318197"/>
                </a:moveTo>
                <a:cubicBezTo>
                  <a:pt x="444321" y="2331075"/>
                  <a:pt x="888642" y="2343954"/>
                  <a:pt x="1519707" y="1957588"/>
                </a:cubicBezTo>
                <a:cubicBezTo>
                  <a:pt x="2150772" y="1571222"/>
                  <a:pt x="3056586" y="0"/>
                  <a:pt x="3786389" y="0"/>
                </a:cubicBezTo>
                <a:cubicBezTo>
                  <a:pt x="4516192" y="0"/>
                  <a:pt x="5306096" y="1571222"/>
                  <a:pt x="5898524" y="1957588"/>
                </a:cubicBezTo>
                <a:cubicBezTo>
                  <a:pt x="6490952" y="2343954"/>
                  <a:pt x="6915955" y="2331075"/>
                  <a:pt x="7340958" y="2318197"/>
                </a:cubicBezTo>
              </a:path>
            </a:pathLst>
          </a:custGeom>
          <a:noFill/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800" b="0">
              <a:solidFill>
                <a:srgbClr val="FFFFFF"/>
              </a:solidFill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D0A0D605-EC26-442F-8C7B-9D2385AB858E}"/>
              </a:ext>
            </a:extLst>
          </p:cNvPr>
          <p:cNvSpPr/>
          <p:nvPr/>
        </p:nvSpPr>
        <p:spPr>
          <a:xfrm>
            <a:off x="4929188" y="2246313"/>
            <a:ext cx="2335212" cy="2322512"/>
          </a:xfrm>
          <a:custGeom>
            <a:avLst/>
            <a:gdLst>
              <a:gd name="connsiteX0" fmla="*/ 0 w 7340958"/>
              <a:gd name="connsiteY0" fmla="*/ 2318197 h 2322822"/>
              <a:gd name="connsiteX1" fmla="*/ 1519707 w 7340958"/>
              <a:gd name="connsiteY1" fmla="*/ 1957588 h 2322822"/>
              <a:gd name="connsiteX2" fmla="*/ 3786389 w 7340958"/>
              <a:gd name="connsiteY2" fmla="*/ 0 h 2322822"/>
              <a:gd name="connsiteX3" fmla="*/ 5898524 w 7340958"/>
              <a:gd name="connsiteY3" fmla="*/ 1957588 h 2322822"/>
              <a:gd name="connsiteX4" fmla="*/ 7340958 w 7340958"/>
              <a:gd name="connsiteY4" fmla="*/ 2318197 h 232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0958" h="2322822">
                <a:moveTo>
                  <a:pt x="0" y="2318197"/>
                </a:moveTo>
                <a:cubicBezTo>
                  <a:pt x="444321" y="2331075"/>
                  <a:pt x="888642" y="2343954"/>
                  <a:pt x="1519707" y="1957588"/>
                </a:cubicBezTo>
                <a:cubicBezTo>
                  <a:pt x="2150772" y="1571222"/>
                  <a:pt x="3056586" y="0"/>
                  <a:pt x="3786389" y="0"/>
                </a:cubicBezTo>
                <a:cubicBezTo>
                  <a:pt x="4516192" y="0"/>
                  <a:pt x="5306096" y="1571222"/>
                  <a:pt x="5898524" y="1957588"/>
                </a:cubicBezTo>
                <a:cubicBezTo>
                  <a:pt x="6490952" y="2343954"/>
                  <a:pt x="6915955" y="2331075"/>
                  <a:pt x="7340958" y="2318197"/>
                </a:cubicBezTo>
              </a:path>
            </a:pathLst>
          </a:cu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800" b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Zástupný symbol pro zápatí 3">
            <a:extLst>
              <a:ext uri="{FF2B5EF4-FFF2-40B4-BE49-F238E27FC236}">
                <a16:creationId xmlns:a16="http://schemas.microsoft.com/office/drawing/2014/main" id="{426E5C3C-28B4-4C10-9B67-6E42286410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Speaker Recognition	</a:t>
            </a:r>
          </a:p>
        </p:txBody>
      </p:sp>
      <p:sp>
        <p:nvSpPr>
          <p:cNvPr id="227331" name="Zástupný symbol pro číslo snímku 4">
            <a:extLst>
              <a:ext uri="{FF2B5EF4-FFF2-40B4-BE49-F238E27FC236}">
                <a16:creationId xmlns:a16="http://schemas.microsoft.com/office/drawing/2014/main" id="{B4247AE7-1D1C-409B-8AE3-18147B68C2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17E040-BCFD-453F-B250-64F86B4720C4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27332" name="Rectangle 2">
            <a:extLst>
              <a:ext uri="{FF2B5EF4-FFF2-40B4-BE49-F238E27FC236}">
                <a16:creationId xmlns:a16="http://schemas.microsoft.com/office/drawing/2014/main" id="{91FCC87D-FA6A-4EE8-B0DD-4DEAA956AF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Basic structure of the system – Likelihood ratio</a:t>
            </a:r>
            <a:endParaRPr lang="cs-CZ" altLang="en-US"/>
          </a:p>
        </p:txBody>
      </p:sp>
      <p:sp>
        <p:nvSpPr>
          <p:cNvPr id="227333" name="Rectangle 4">
            <a:extLst>
              <a:ext uri="{FF2B5EF4-FFF2-40B4-BE49-F238E27FC236}">
                <a16:creationId xmlns:a16="http://schemas.microsoft.com/office/drawing/2014/main" id="{16B861E4-A486-410F-9D5A-1C94DB04E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9663" y="4175125"/>
            <a:ext cx="1550987" cy="68580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altLang="en-US" sz="240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27334" name="Text Box 5">
            <a:extLst>
              <a:ext uri="{FF2B5EF4-FFF2-40B4-BE49-F238E27FC236}">
                <a16:creationId xmlns:a16="http://schemas.microsoft.com/office/drawing/2014/main" id="{04A19B0F-32DB-42D3-AABE-2486CD0B7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0" y="4098925"/>
            <a:ext cx="1550988" cy="660400"/>
          </a:xfrm>
          <a:prstGeom prst="rect">
            <a:avLst/>
          </a:prstGeom>
          <a:solidFill>
            <a:srgbClr val="3366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Speaker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Model</a:t>
            </a:r>
            <a:endParaRPr lang="cs-CZ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27335" name="Rectangle 6">
            <a:extLst>
              <a:ext uri="{FF2B5EF4-FFF2-40B4-BE49-F238E27FC236}">
                <a16:creationId xmlns:a16="http://schemas.microsoft.com/office/drawing/2014/main" id="{75521870-6184-4CB0-9B30-047D05CA4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9663" y="5622925"/>
            <a:ext cx="1563687" cy="68580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altLang="en-US" sz="240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27336" name="Text Box 7">
            <a:extLst>
              <a:ext uri="{FF2B5EF4-FFF2-40B4-BE49-F238E27FC236}">
                <a16:creationId xmlns:a16="http://schemas.microsoft.com/office/drawing/2014/main" id="{F42D5B96-09A9-464D-886A-C6376EC61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0" y="5546725"/>
            <a:ext cx="1563688" cy="660400"/>
          </a:xfrm>
          <a:prstGeom prst="rect">
            <a:avLst/>
          </a:prstGeom>
          <a:solidFill>
            <a:srgbClr val="3366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Background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Model</a:t>
            </a:r>
            <a:endParaRPr lang="cs-CZ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27337" name="Rectangle 8">
            <a:extLst>
              <a:ext uri="{FF2B5EF4-FFF2-40B4-BE49-F238E27FC236}">
                <a16:creationId xmlns:a16="http://schemas.microsoft.com/office/drawing/2014/main" id="{A3B9D85E-1D37-4299-82FE-AC17E61B9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575" y="4784725"/>
            <a:ext cx="1527175" cy="68580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altLang="en-US" sz="240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27338" name="Text Box 9">
            <a:extLst>
              <a:ext uri="{FF2B5EF4-FFF2-40B4-BE49-F238E27FC236}">
                <a16:creationId xmlns:a16="http://schemas.microsoft.com/office/drawing/2014/main" id="{EE201036-36D2-4A3D-8B82-822623799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708525"/>
            <a:ext cx="1527175" cy="660400"/>
          </a:xfrm>
          <a:prstGeom prst="rect">
            <a:avLst/>
          </a:prstGeom>
          <a:solidFill>
            <a:srgbClr val="3366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Feature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Extraction</a:t>
            </a:r>
            <a:endParaRPr lang="cs-CZ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27339" name="Rectangle 10">
            <a:extLst>
              <a:ext uri="{FF2B5EF4-FFF2-40B4-BE49-F238E27FC236}">
                <a16:creationId xmlns:a16="http://schemas.microsoft.com/office/drawing/2014/main" id="{2AF6D66D-5113-43EF-A991-3E7735FFA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9675" y="4932363"/>
            <a:ext cx="1298575" cy="44132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altLang="en-US" sz="240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27340" name="Text Box 11">
            <a:extLst>
              <a:ext uri="{FF2B5EF4-FFF2-40B4-BE49-F238E27FC236}">
                <a16:creationId xmlns:a16="http://schemas.microsoft.com/office/drawing/2014/main" id="{748C92E2-B023-434E-AA9B-5CE22301F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238" y="4921250"/>
            <a:ext cx="1293812" cy="385763"/>
          </a:xfrm>
          <a:prstGeom prst="rect">
            <a:avLst/>
          </a:prstGeom>
          <a:solidFill>
            <a:srgbClr val="3366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2000"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Decision</a:t>
            </a:r>
          </a:p>
        </p:txBody>
      </p:sp>
      <p:graphicFrame>
        <p:nvGraphicFramePr>
          <p:cNvPr id="227341" name="Object 12">
            <a:extLst>
              <a:ext uri="{FF2B5EF4-FFF2-40B4-BE49-F238E27FC236}">
                <a16:creationId xmlns:a16="http://schemas.microsoft.com/office/drawing/2014/main" id="{17CF7C99-B980-44B8-B754-34DDB22448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250" y="4581525"/>
          <a:ext cx="1514475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76" name="Image" r:id="rId3" imgW="5028571" imgH="3276190" progId="Photoshop.Image.11">
                  <p:embed/>
                </p:oleObj>
              </mc:Choice>
              <mc:Fallback>
                <p:oleObj name="Image" r:id="rId3" imgW="5028571" imgH="3276190" progId="Photoshop.Image.11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" y="4581525"/>
                        <a:ext cx="1514475" cy="98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7342" name="Line 13">
            <a:extLst>
              <a:ext uri="{FF2B5EF4-FFF2-40B4-BE49-F238E27FC236}">
                <a16:creationId xmlns:a16="http://schemas.microsoft.com/office/drawing/2014/main" id="{B840E007-D5CC-462D-9B83-05CE219D143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9150" y="4403725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343" name="Line 14">
            <a:extLst>
              <a:ext uri="{FF2B5EF4-FFF2-40B4-BE49-F238E27FC236}">
                <a16:creationId xmlns:a16="http://schemas.microsoft.com/office/drawing/2014/main" id="{350543F5-7664-41C3-AD95-94D746F479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0550" y="5089525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344" name="Line 15">
            <a:extLst>
              <a:ext uri="{FF2B5EF4-FFF2-40B4-BE49-F238E27FC236}">
                <a16:creationId xmlns:a16="http://schemas.microsoft.com/office/drawing/2014/main" id="{1F2D1DC7-F8DB-4F01-BCDB-2861195EF4B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87475" y="5089525"/>
            <a:ext cx="2190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345" name="Line 16">
            <a:extLst>
              <a:ext uri="{FF2B5EF4-FFF2-40B4-BE49-F238E27FC236}">
                <a16:creationId xmlns:a16="http://schemas.microsoft.com/office/drawing/2014/main" id="{39B2B14E-D5F9-4C88-A572-F4B0D8A4AC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9150" y="4403725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346" name="Line 17">
            <a:extLst>
              <a:ext uri="{FF2B5EF4-FFF2-40B4-BE49-F238E27FC236}">
                <a16:creationId xmlns:a16="http://schemas.microsoft.com/office/drawing/2014/main" id="{D69865C3-3C39-46B1-9736-427910BBC9C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9150" y="5851525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347" name="Line 18">
            <a:extLst>
              <a:ext uri="{FF2B5EF4-FFF2-40B4-BE49-F238E27FC236}">
                <a16:creationId xmlns:a16="http://schemas.microsoft.com/office/drawing/2014/main" id="{7D430B5A-474C-4604-A52C-0A46095186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94350" y="5086350"/>
            <a:ext cx="623888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348" name="Line 19">
            <a:extLst>
              <a:ext uri="{FF2B5EF4-FFF2-40B4-BE49-F238E27FC236}">
                <a16:creationId xmlns:a16="http://schemas.microsoft.com/office/drawing/2014/main" id="{1B5F40AF-F66C-428B-8D4D-198B0283FAC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7150" y="4403725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349" name="Line 20">
            <a:extLst>
              <a:ext uri="{FF2B5EF4-FFF2-40B4-BE49-F238E27FC236}">
                <a16:creationId xmlns:a16="http://schemas.microsoft.com/office/drawing/2014/main" id="{C5AB1D94-5C13-4495-A116-C3B7C9D4096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1950" y="4403725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350" name="Oval 21">
            <a:extLst>
              <a:ext uri="{FF2B5EF4-FFF2-40B4-BE49-F238E27FC236}">
                <a16:creationId xmlns:a16="http://schemas.microsoft.com/office/drawing/2014/main" id="{33DD5500-F762-49F6-A65E-CBA6E54AA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1450" y="4937125"/>
            <a:ext cx="381000" cy="381000"/>
          </a:xfrm>
          <a:prstGeom prst="ellipse">
            <a:avLst/>
          </a:prstGeom>
          <a:solidFill>
            <a:srgbClr val="C0C0C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altLang="en-US" sz="240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27351" name="Line 22">
            <a:extLst>
              <a:ext uri="{FF2B5EF4-FFF2-40B4-BE49-F238E27FC236}">
                <a16:creationId xmlns:a16="http://schemas.microsoft.com/office/drawing/2014/main" id="{16291EB8-C239-4BBF-8D33-281ACDC2240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7150" y="5838825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352" name="Line 23">
            <a:extLst>
              <a:ext uri="{FF2B5EF4-FFF2-40B4-BE49-F238E27FC236}">
                <a16:creationId xmlns:a16="http://schemas.microsoft.com/office/drawing/2014/main" id="{966065F8-1B70-4149-885E-F90CE6775262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1950" y="5318125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med"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353" name="Text Box 24">
            <a:extLst>
              <a:ext uri="{FF2B5EF4-FFF2-40B4-BE49-F238E27FC236}">
                <a16:creationId xmlns:a16="http://schemas.microsoft.com/office/drawing/2014/main" id="{0642709E-E506-4638-879C-4BF227867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1450" y="4873625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l-GR" altLang="en-US" sz="28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Σ</a:t>
            </a:r>
          </a:p>
        </p:txBody>
      </p:sp>
      <p:sp>
        <p:nvSpPr>
          <p:cNvPr id="227354" name="Text Box 25">
            <a:extLst>
              <a:ext uri="{FF2B5EF4-FFF2-40B4-BE49-F238E27FC236}">
                <a16:creationId xmlns:a16="http://schemas.microsoft.com/office/drawing/2014/main" id="{69F247E7-6C15-4916-B79A-78D079448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1150" y="5256213"/>
            <a:ext cx="241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27355" name="Text Box 26">
            <a:extLst>
              <a:ext uri="{FF2B5EF4-FFF2-40B4-BE49-F238E27FC236}">
                <a16:creationId xmlns:a16="http://schemas.microsoft.com/office/drawing/2014/main" id="{BF70DCB4-7E6B-4827-AFBC-7AF82245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8450" y="4416425"/>
            <a:ext cx="393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27356" name="Line 27">
            <a:extLst>
              <a:ext uri="{FF2B5EF4-FFF2-40B4-BE49-F238E27FC236}">
                <a16:creationId xmlns:a16="http://schemas.microsoft.com/office/drawing/2014/main" id="{EAEAB2FC-2EA1-443D-AA44-8A6F66B40C3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96175" y="5089525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357" name="Text Box 28">
            <a:extLst>
              <a:ext uri="{FF2B5EF4-FFF2-40B4-BE49-F238E27FC236}">
                <a16:creationId xmlns:a16="http://schemas.microsoft.com/office/drawing/2014/main" id="{76649E3E-1515-4FAF-B0AF-8C51A5C02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8563" y="4365625"/>
            <a:ext cx="1560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l-GR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Λ</a:t>
            </a: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&gt;0 accept</a:t>
            </a:r>
          </a:p>
        </p:txBody>
      </p:sp>
      <p:sp>
        <p:nvSpPr>
          <p:cNvPr id="227358" name="Text Box 29">
            <a:extLst>
              <a:ext uri="{FF2B5EF4-FFF2-40B4-BE49-F238E27FC236}">
                <a16:creationId xmlns:a16="http://schemas.microsoft.com/office/drawing/2014/main" id="{9CF5BFFA-5E98-4805-A27E-8091C1FF9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8563" y="5103813"/>
            <a:ext cx="1476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l-GR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Λ</a:t>
            </a: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&lt;0 reject</a:t>
            </a:r>
          </a:p>
        </p:txBody>
      </p:sp>
      <p:sp>
        <p:nvSpPr>
          <p:cNvPr id="227359" name="Text Box 30">
            <a:extLst>
              <a:ext uri="{FF2B5EF4-FFF2-40B4-BE49-F238E27FC236}">
                <a16:creationId xmlns:a16="http://schemas.microsoft.com/office/drawing/2014/main" id="{5877BAE9-327E-4D5B-831A-D93B74253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765175"/>
            <a:ext cx="8785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00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2200">
                <a:solidFill>
                  <a:schemeClr val="tx1"/>
                </a:solidFill>
                <a:latin typeface="Arial" panose="020B0604020202020204" pitchFamily="34" charset="0"/>
              </a:rPr>
              <a:t>Speaker detection decision approaches have roots in signal detection theory</a:t>
            </a:r>
            <a:endParaRPr lang="cs-CZ" altLang="en-US" sz="2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27360" name="Text Box 31">
            <a:extLst>
              <a:ext uri="{FF2B5EF4-FFF2-40B4-BE49-F238E27FC236}">
                <a16:creationId xmlns:a16="http://schemas.microsoft.com/office/drawing/2014/main" id="{3E77F65D-B412-4E5A-8E6E-A1E7E49A2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685925"/>
            <a:ext cx="73453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00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US" altLang="en-US" sz="2000">
                <a:solidFill>
                  <a:srgbClr val="3366FF"/>
                </a:solidFill>
                <a:latin typeface="Arial" panose="020B0604020202020204" pitchFamily="34" charset="0"/>
              </a:rPr>
              <a:t> 2 class Hypothesis test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2000" i="1">
                <a:solidFill>
                  <a:srgbClr val="FE000C"/>
                </a:solidFill>
                <a:latin typeface="Arial" panose="020B0604020202020204" pitchFamily="34" charset="0"/>
              </a:rPr>
              <a:t>	</a:t>
            </a:r>
            <a:r>
              <a:rPr lang="en-US" altLang="en-US" sz="2000" b="0">
                <a:solidFill>
                  <a:srgbClr val="FE000C"/>
                </a:solidFill>
                <a:latin typeface="Arial" panose="020B0604020202020204" pitchFamily="34" charset="0"/>
              </a:rPr>
              <a:t>H0</a:t>
            </a:r>
            <a:r>
              <a:rPr lang="en-US" altLang="en-US" sz="2000" b="0">
                <a:solidFill>
                  <a:schemeClr val="tx1"/>
                </a:solidFill>
                <a:latin typeface="Arial" panose="020B0604020202020204" pitchFamily="34" charset="0"/>
              </a:rPr>
              <a:t>: the speaker is </a:t>
            </a:r>
            <a:r>
              <a:rPr lang="en-US" altLang="en-US" sz="2000" u="sng">
                <a:solidFill>
                  <a:schemeClr val="tx1"/>
                </a:solidFill>
                <a:latin typeface="Arial" panose="020B0604020202020204" pitchFamily="34" charset="0"/>
              </a:rPr>
              <a:t>not</a:t>
            </a:r>
            <a:r>
              <a:rPr lang="en-US" altLang="en-US" sz="2000" b="0">
                <a:solidFill>
                  <a:schemeClr val="tx1"/>
                </a:solidFill>
                <a:latin typeface="Arial" panose="020B0604020202020204" pitchFamily="34" charset="0"/>
              </a:rPr>
              <a:t> the target speaker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2000" b="0">
                <a:solidFill>
                  <a:srgbClr val="FE000C"/>
                </a:solidFill>
                <a:latin typeface="Arial" panose="020B0604020202020204" pitchFamily="34" charset="0"/>
              </a:rPr>
              <a:t>	H1</a:t>
            </a:r>
            <a:r>
              <a:rPr lang="en-US" altLang="en-US" sz="2000" b="0">
                <a:solidFill>
                  <a:schemeClr val="tx1"/>
                </a:solidFill>
                <a:latin typeface="Arial" panose="020B0604020202020204" pitchFamily="34" charset="0"/>
              </a:rPr>
              <a:t>: the speaker is the target speaker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Char char="•"/>
            </a:pPr>
            <a:r>
              <a:rPr lang="en-US" altLang="en-US" sz="2000">
                <a:solidFill>
                  <a:srgbClr val="3366FF"/>
                </a:solidFill>
                <a:latin typeface="Arial" panose="020B0604020202020204" pitchFamily="34" charset="0"/>
              </a:rPr>
              <a:t> Statistic computed on test utterance S as likelihood ratio</a:t>
            </a:r>
            <a:endParaRPr lang="cs-CZ" altLang="en-US" sz="2000">
              <a:solidFill>
                <a:srgbClr val="3366FF"/>
              </a:solidFill>
              <a:latin typeface="Arial" panose="020B0604020202020204" pitchFamily="34" charset="0"/>
            </a:endParaRPr>
          </a:p>
        </p:txBody>
      </p:sp>
      <p:grpSp>
        <p:nvGrpSpPr>
          <p:cNvPr id="227361" name="Group 37">
            <a:extLst>
              <a:ext uri="{FF2B5EF4-FFF2-40B4-BE49-F238E27FC236}">
                <a16:creationId xmlns:a16="http://schemas.microsoft.com/office/drawing/2014/main" id="{731C3ED4-D42D-4AC1-BA52-59DA1824AB62}"/>
              </a:ext>
            </a:extLst>
          </p:cNvPr>
          <p:cNvGrpSpPr>
            <a:grpSpLocks/>
          </p:cNvGrpSpPr>
          <p:nvPr/>
        </p:nvGrpSpPr>
        <p:grpSpPr bwMode="auto">
          <a:xfrm>
            <a:off x="1619250" y="3057525"/>
            <a:ext cx="7273925" cy="731838"/>
            <a:chOff x="1020" y="1849"/>
            <a:chExt cx="4582" cy="461"/>
          </a:xfrm>
        </p:grpSpPr>
        <p:sp>
          <p:nvSpPr>
            <p:cNvPr id="227364" name="Text Box 32">
              <a:extLst>
                <a:ext uri="{FF2B5EF4-FFF2-40B4-BE49-F238E27FC236}">
                  <a16:creationId xmlns:a16="http://schemas.microsoft.com/office/drawing/2014/main" id="{6864C2F1-7016-42E9-9FB3-C312712962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7" y="1849"/>
              <a:ext cx="3855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10000"/>
                </a:spcBef>
                <a:buFontTx/>
                <a:buNone/>
              </a:pPr>
              <a:r>
                <a:rPr lang="en-US" altLang="en-US" sz="2000" b="0">
                  <a:solidFill>
                    <a:schemeClr val="tx1"/>
                  </a:solidFill>
                  <a:latin typeface="Arial" panose="020B0604020202020204" pitchFamily="34" charset="0"/>
                </a:rPr>
                <a:t>Likelihood </a:t>
              </a:r>
              <a:r>
                <a:rPr lang="en-US" altLang="en-US" sz="2000">
                  <a:solidFill>
                    <a:schemeClr val="tx1"/>
                  </a:solidFill>
                  <a:latin typeface="Arial" panose="020B0604020202020204" pitchFamily="34" charset="0"/>
                </a:rPr>
                <a:t>S</a:t>
              </a:r>
              <a:r>
                <a:rPr lang="en-US" altLang="en-US" sz="2000" b="0">
                  <a:solidFill>
                    <a:schemeClr val="tx1"/>
                  </a:solidFill>
                  <a:latin typeface="Arial" panose="020B0604020202020204" pitchFamily="34" charset="0"/>
                </a:rPr>
                <a:t> came from speaker model</a:t>
              </a:r>
            </a:p>
            <a:p>
              <a:pPr eaLnBrk="1" hangingPunct="1">
                <a:spcBef>
                  <a:spcPct val="10000"/>
                </a:spcBef>
                <a:buFontTx/>
                <a:buNone/>
              </a:pPr>
              <a:r>
                <a:rPr lang="en-US" altLang="en-US" sz="2000" b="0">
                  <a:solidFill>
                    <a:schemeClr val="tx1"/>
                  </a:solidFill>
                  <a:latin typeface="Arial" panose="020B0604020202020204" pitchFamily="34" charset="0"/>
                </a:rPr>
                <a:t>Likelihood </a:t>
              </a:r>
              <a:r>
                <a:rPr lang="en-US" altLang="en-US" sz="2000">
                  <a:solidFill>
                    <a:schemeClr val="tx1"/>
                  </a:solidFill>
                  <a:latin typeface="Arial" panose="020B0604020202020204" pitchFamily="34" charset="0"/>
                </a:rPr>
                <a:t>S</a:t>
              </a:r>
              <a:r>
                <a:rPr lang="en-US" altLang="en-US" sz="2000" b="0">
                  <a:solidFill>
                    <a:schemeClr val="tx1"/>
                  </a:solidFill>
                  <a:latin typeface="Arial" panose="020B0604020202020204" pitchFamily="34" charset="0"/>
                </a:rPr>
                <a:t> did </a:t>
              </a:r>
              <a:r>
                <a:rPr lang="en-US" altLang="en-US" sz="2000" u="sng">
                  <a:solidFill>
                    <a:schemeClr val="tx1"/>
                  </a:solidFill>
                  <a:latin typeface="Arial" panose="020B0604020202020204" pitchFamily="34" charset="0"/>
                </a:rPr>
                <a:t>not</a:t>
              </a:r>
              <a:r>
                <a:rPr lang="en-US" altLang="en-US" sz="2000" b="0">
                  <a:solidFill>
                    <a:schemeClr val="tx1"/>
                  </a:solidFill>
                  <a:latin typeface="Arial" panose="020B0604020202020204" pitchFamily="34" charset="0"/>
                </a:rPr>
                <a:t> come from speaker model</a:t>
              </a:r>
              <a:endParaRPr lang="cs-CZ" altLang="en-US" sz="20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7365" name="Line 33">
              <a:extLst>
                <a:ext uri="{FF2B5EF4-FFF2-40B4-BE49-F238E27FC236}">
                  <a16:creationId xmlns:a16="http://schemas.microsoft.com/office/drawing/2014/main" id="{5DC344D4-819D-46B1-B5A7-B7AA19FA88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1" y="2069"/>
              <a:ext cx="335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66" name="Text Box 35">
              <a:extLst>
                <a:ext uri="{FF2B5EF4-FFF2-40B4-BE49-F238E27FC236}">
                  <a16:creationId xmlns:a16="http://schemas.microsoft.com/office/drawing/2014/main" id="{CF4751BD-7656-44BB-8F34-8464AFD8D8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" y="1917"/>
              <a:ext cx="7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10000"/>
                </a:spcBef>
                <a:buFontTx/>
                <a:buNone/>
              </a:pPr>
              <a:r>
                <a:rPr lang="el-GR" altLang="en-US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Λ</a:t>
              </a:r>
              <a:r>
                <a:rPr lang="en-US" altLang="en-US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0">
                  <a:solidFill>
                    <a:schemeClr val="tx1"/>
                  </a:solidFill>
                  <a:latin typeface="Arial" panose="020B0604020202020204" pitchFamily="34" charset="0"/>
                </a:rPr>
                <a:t>= log</a:t>
              </a:r>
              <a:endParaRPr lang="cs-CZ" altLang="en-US" sz="24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27362" name="Text Box 36">
            <a:extLst>
              <a:ext uri="{FF2B5EF4-FFF2-40B4-BE49-F238E27FC236}">
                <a16:creationId xmlns:a16="http://schemas.microsoft.com/office/drawing/2014/main" id="{A5BF7740-BC99-4169-9A17-E047A4CFD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975" y="4654550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l-GR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Λ</a:t>
            </a: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7363" name="Text Box 38">
            <a:extLst>
              <a:ext uri="{FF2B5EF4-FFF2-40B4-BE49-F238E27FC236}">
                <a16:creationId xmlns:a16="http://schemas.microsoft.com/office/drawing/2014/main" id="{CDF993BC-5F77-4157-9116-D95757790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437063"/>
            <a:ext cx="407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S</a:t>
            </a: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Title 1">
            <a:extLst>
              <a:ext uri="{FF2B5EF4-FFF2-40B4-BE49-F238E27FC236}">
                <a16:creationId xmlns:a16="http://schemas.microsoft.com/office/drawing/2014/main" id="{5DF76F08-7072-474E-A3F8-A91B16D6F9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Generative Score Calibration</a:t>
            </a:r>
            <a:endParaRPr lang="cs-CZ" altLang="en-US"/>
          </a:p>
        </p:txBody>
      </p:sp>
      <p:cxnSp>
        <p:nvCxnSpPr>
          <p:cNvPr id="4" name="Přímá spojnice 9">
            <a:extLst>
              <a:ext uri="{FF2B5EF4-FFF2-40B4-BE49-F238E27FC236}">
                <a16:creationId xmlns:a16="http://schemas.microsoft.com/office/drawing/2014/main" id="{EB92CE9D-4F89-46D4-B207-F3258451D701}"/>
              </a:ext>
            </a:extLst>
          </p:cNvPr>
          <p:cNvCxnSpPr/>
          <p:nvPr/>
        </p:nvCxnSpPr>
        <p:spPr>
          <a:xfrm>
            <a:off x="311150" y="4573588"/>
            <a:ext cx="79327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4">
            <a:extLst>
              <a:ext uri="{FF2B5EF4-FFF2-40B4-BE49-F238E27FC236}">
                <a16:creationId xmlns:a16="http://schemas.microsoft.com/office/drawing/2014/main" id="{15C0A1D6-F9CD-4A75-A8AD-90710B6C8482}"/>
              </a:ext>
            </a:extLst>
          </p:cNvPr>
          <p:cNvSpPr/>
          <p:nvPr/>
        </p:nvSpPr>
        <p:spPr>
          <a:xfrm>
            <a:off x="-82550" y="2974975"/>
            <a:ext cx="4413250" cy="1604963"/>
          </a:xfrm>
          <a:custGeom>
            <a:avLst/>
            <a:gdLst>
              <a:gd name="connsiteX0" fmla="*/ 0 w 7340958"/>
              <a:gd name="connsiteY0" fmla="*/ 2318197 h 2322822"/>
              <a:gd name="connsiteX1" fmla="*/ 1519707 w 7340958"/>
              <a:gd name="connsiteY1" fmla="*/ 1957588 h 2322822"/>
              <a:gd name="connsiteX2" fmla="*/ 3786389 w 7340958"/>
              <a:gd name="connsiteY2" fmla="*/ 0 h 2322822"/>
              <a:gd name="connsiteX3" fmla="*/ 5898524 w 7340958"/>
              <a:gd name="connsiteY3" fmla="*/ 1957588 h 2322822"/>
              <a:gd name="connsiteX4" fmla="*/ 7340958 w 7340958"/>
              <a:gd name="connsiteY4" fmla="*/ 2318197 h 232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0958" h="2322822">
                <a:moveTo>
                  <a:pt x="0" y="2318197"/>
                </a:moveTo>
                <a:cubicBezTo>
                  <a:pt x="444321" y="2331075"/>
                  <a:pt x="888642" y="2343954"/>
                  <a:pt x="1519707" y="1957588"/>
                </a:cubicBezTo>
                <a:cubicBezTo>
                  <a:pt x="2150772" y="1571222"/>
                  <a:pt x="3056586" y="0"/>
                  <a:pt x="3786389" y="0"/>
                </a:cubicBezTo>
                <a:cubicBezTo>
                  <a:pt x="4516192" y="0"/>
                  <a:pt x="5306096" y="1571222"/>
                  <a:pt x="5898524" y="1957588"/>
                </a:cubicBezTo>
                <a:cubicBezTo>
                  <a:pt x="6490952" y="2343954"/>
                  <a:pt x="6915955" y="2331075"/>
                  <a:pt x="7340958" y="2318197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800" b="0">
              <a:solidFill>
                <a:srgbClr val="FFFFFF"/>
              </a:solidFill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97CB68C-FA9D-496D-BB99-F3FE0EE66F68}"/>
              </a:ext>
            </a:extLst>
          </p:cNvPr>
          <p:cNvSpPr/>
          <p:nvPr/>
        </p:nvSpPr>
        <p:spPr>
          <a:xfrm>
            <a:off x="2620963" y="2257425"/>
            <a:ext cx="2333625" cy="2322513"/>
          </a:xfrm>
          <a:custGeom>
            <a:avLst/>
            <a:gdLst>
              <a:gd name="connsiteX0" fmla="*/ 0 w 7340958"/>
              <a:gd name="connsiteY0" fmla="*/ 2318197 h 2322822"/>
              <a:gd name="connsiteX1" fmla="*/ 1519707 w 7340958"/>
              <a:gd name="connsiteY1" fmla="*/ 1957588 h 2322822"/>
              <a:gd name="connsiteX2" fmla="*/ 3786389 w 7340958"/>
              <a:gd name="connsiteY2" fmla="*/ 0 h 2322822"/>
              <a:gd name="connsiteX3" fmla="*/ 5898524 w 7340958"/>
              <a:gd name="connsiteY3" fmla="*/ 1957588 h 2322822"/>
              <a:gd name="connsiteX4" fmla="*/ 7340958 w 7340958"/>
              <a:gd name="connsiteY4" fmla="*/ 2318197 h 232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0958" h="2322822">
                <a:moveTo>
                  <a:pt x="0" y="2318197"/>
                </a:moveTo>
                <a:cubicBezTo>
                  <a:pt x="444321" y="2331075"/>
                  <a:pt x="888642" y="2343954"/>
                  <a:pt x="1519707" y="1957588"/>
                </a:cubicBezTo>
                <a:cubicBezTo>
                  <a:pt x="2150772" y="1571222"/>
                  <a:pt x="3056586" y="0"/>
                  <a:pt x="3786389" y="0"/>
                </a:cubicBezTo>
                <a:cubicBezTo>
                  <a:pt x="4516192" y="0"/>
                  <a:pt x="5306096" y="1571222"/>
                  <a:pt x="5898524" y="1957588"/>
                </a:cubicBezTo>
                <a:cubicBezTo>
                  <a:pt x="6490952" y="2343954"/>
                  <a:pt x="6915955" y="2331075"/>
                  <a:pt x="7340958" y="231819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800" b="0">
              <a:solidFill>
                <a:srgbClr val="FFFFFF"/>
              </a:solidFill>
            </a:endParaRPr>
          </a:p>
        </p:txBody>
      </p:sp>
      <p:sp>
        <p:nvSpPr>
          <p:cNvPr id="318470" name="TextBox 6">
            <a:extLst>
              <a:ext uri="{FF2B5EF4-FFF2-40B4-BE49-F238E27FC236}">
                <a16:creationId xmlns:a16="http://schemas.microsoft.com/office/drawing/2014/main" id="{1975F467-D884-4572-9260-038B7607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8450" y="4603750"/>
            <a:ext cx="652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mbria" panose="02040503050406030204" pitchFamily="18" charset="0"/>
              </a:rPr>
              <a:t>Score</a:t>
            </a:r>
            <a:endParaRPr lang="cs-CZ" altLang="en-US" sz="1800" b="0">
              <a:latin typeface="Cambria" panose="020405030504060302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823AF39-733A-454E-8935-9598969C2000}"/>
              </a:ext>
            </a:extLst>
          </p:cNvPr>
          <p:cNvCxnSpPr>
            <a:endCxn id="318470" idx="1"/>
          </p:cNvCxnSpPr>
          <p:nvPr/>
        </p:nvCxnSpPr>
        <p:spPr>
          <a:xfrm>
            <a:off x="7613650" y="4757738"/>
            <a:ext cx="3048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12">
            <a:extLst>
              <a:ext uri="{FF2B5EF4-FFF2-40B4-BE49-F238E27FC236}">
                <a16:creationId xmlns:a16="http://schemas.microsoft.com/office/drawing/2014/main" id="{AAF0EB97-4049-490C-93EE-D98901F34EE7}"/>
              </a:ext>
            </a:extLst>
          </p:cNvPr>
          <p:cNvCxnSpPr/>
          <p:nvPr/>
        </p:nvCxnSpPr>
        <p:spPr>
          <a:xfrm>
            <a:off x="4156075" y="3098800"/>
            <a:ext cx="0" cy="14922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23">
            <a:extLst>
              <a:ext uri="{FF2B5EF4-FFF2-40B4-BE49-F238E27FC236}">
                <a16:creationId xmlns:a16="http://schemas.microsoft.com/office/drawing/2014/main" id="{4498C0E4-A336-4FF4-BA2D-2BDAF181D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4587875"/>
            <a:ext cx="620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mbria" panose="02040503050406030204" pitchFamily="18" charset="0"/>
              </a:rPr>
              <a:t>-4.5</a:t>
            </a:r>
            <a:endParaRPr lang="cs-CZ" altLang="en-US" sz="1800" b="0">
              <a:latin typeface="Cambria" panose="020405030504060302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238D70C-95D7-46CF-987B-DAFB719C5A58}"/>
              </a:ext>
            </a:extLst>
          </p:cNvPr>
          <p:cNvCxnSpPr/>
          <p:nvPr/>
        </p:nvCxnSpPr>
        <p:spPr>
          <a:xfrm>
            <a:off x="5543550" y="1995488"/>
            <a:ext cx="0" cy="2684462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8475" name="TextBox 16">
            <a:extLst>
              <a:ext uri="{FF2B5EF4-FFF2-40B4-BE49-F238E27FC236}">
                <a16:creationId xmlns:a16="http://schemas.microsoft.com/office/drawing/2014/main" id="{7255A187-E13B-4AA0-90AC-A47840DEB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4975" y="4603750"/>
            <a:ext cx="28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mbria" panose="02040503050406030204" pitchFamily="18" charset="0"/>
              </a:rPr>
              <a:t>0</a:t>
            </a:r>
            <a:endParaRPr lang="cs-CZ" altLang="en-US" sz="1800" b="0">
              <a:latin typeface="Cambria" panose="02040503050406030204" pitchFamily="18" charset="0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FEDF3E64-DBCC-4DB4-BC0C-D472501C1F98}"/>
              </a:ext>
            </a:extLst>
          </p:cNvPr>
          <p:cNvSpPr/>
          <p:nvPr/>
        </p:nvSpPr>
        <p:spPr>
          <a:xfrm>
            <a:off x="2227263" y="2963863"/>
            <a:ext cx="4413250" cy="1604962"/>
          </a:xfrm>
          <a:custGeom>
            <a:avLst/>
            <a:gdLst>
              <a:gd name="connsiteX0" fmla="*/ 0 w 7340958"/>
              <a:gd name="connsiteY0" fmla="*/ 2318197 h 2322822"/>
              <a:gd name="connsiteX1" fmla="*/ 1519707 w 7340958"/>
              <a:gd name="connsiteY1" fmla="*/ 1957588 h 2322822"/>
              <a:gd name="connsiteX2" fmla="*/ 3786389 w 7340958"/>
              <a:gd name="connsiteY2" fmla="*/ 0 h 2322822"/>
              <a:gd name="connsiteX3" fmla="*/ 5898524 w 7340958"/>
              <a:gd name="connsiteY3" fmla="*/ 1957588 h 2322822"/>
              <a:gd name="connsiteX4" fmla="*/ 7340958 w 7340958"/>
              <a:gd name="connsiteY4" fmla="*/ 2318197 h 232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0958" h="2322822">
                <a:moveTo>
                  <a:pt x="0" y="2318197"/>
                </a:moveTo>
                <a:cubicBezTo>
                  <a:pt x="444321" y="2331075"/>
                  <a:pt x="888642" y="2343954"/>
                  <a:pt x="1519707" y="1957588"/>
                </a:cubicBezTo>
                <a:cubicBezTo>
                  <a:pt x="2150772" y="1571222"/>
                  <a:pt x="3056586" y="0"/>
                  <a:pt x="3786389" y="0"/>
                </a:cubicBezTo>
                <a:cubicBezTo>
                  <a:pt x="4516192" y="0"/>
                  <a:pt x="5306096" y="1571222"/>
                  <a:pt x="5898524" y="1957588"/>
                </a:cubicBezTo>
                <a:cubicBezTo>
                  <a:pt x="6490952" y="2343954"/>
                  <a:pt x="6915955" y="2331075"/>
                  <a:pt x="7340958" y="2318197"/>
                </a:cubicBezTo>
              </a:path>
            </a:pathLst>
          </a:custGeom>
          <a:noFill/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800" b="0">
              <a:solidFill>
                <a:srgbClr val="FFFFFF"/>
              </a:solidFill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4A8F0308-CB91-4388-BD95-F2092D0A1CDC}"/>
              </a:ext>
            </a:extLst>
          </p:cNvPr>
          <p:cNvSpPr/>
          <p:nvPr/>
        </p:nvSpPr>
        <p:spPr>
          <a:xfrm>
            <a:off x="4929188" y="2246313"/>
            <a:ext cx="2335212" cy="2322512"/>
          </a:xfrm>
          <a:custGeom>
            <a:avLst/>
            <a:gdLst>
              <a:gd name="connsiteX0" fmla="*/ 0 w 7340958"/>
              <a:gd name="connsiteY0" fmla="*/ 2318197 h 2322822"/>
              <a:gd name="connsiteX1" fmla="*/ 1519707 w 7340958"/>
              <a:gd name="connsiteY1" fmla="*/ 1957588 h 2322822"/>
              <a:gd name="connsiteX2" fmla="*/ 3786389 w 7340958"/>
              <a:gd name="connsiteY2" fmla="*/ 0 h 2322822"/>
              <a:gd name="connsiteX3" fmla="*/ 5898524 w 7340958"/>
              <a:gd name="connsiteY3" fmla="*/ 1957588 h 2322822"/>
              <a:gd name="connsiteX4" fmla="*/ 7340958 w 7340958"/>
              <a:gd name="connsiteY4" fmla="*/ 2318197 h 232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0958" h="2322822">
                <a:moveTo>
                  <a:pt x="0" y="2318197"/>
                </a:moveTo>
                <a:cubicBezTo>
                  <a:pt x="444321" y="2331075"/>
                  <a:pt x="888642" y="2343954"/>
                  <a:pt x="1519707" y="1957588"/>
                </a:cubicBezTo>
                <a:cubicBezTo>
                  <a:pt x="2150772" y="1571222"/>
                  <a:pt x="3056586" y="0"/>
                  <a:pt x="3786389" y="0"/>
                </a:cubicBezTo>
                <a:cubicBezTo>
                  <a:pt x="4516192" y="0"/>
                  <a:pt x="5306096" y="1571222"/>
                  <a:pt x="5898524" y="1957588"/>
                </a:cubicBezTo>
                <a:cubicBezTo>
                  <a:pt x="6490952" y="2343954"/>
                  <a:pt x="6915955" y="2331075"/>
                  <a:pt x="7340958" y="2318197"/>
                </a:cubicBezTo>
              </a:path>
            </a:pathLst>
          </a:cu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800" b="0">
              <a:solidFill>
                <a:srgbClr val="FFFFFF"/>
              </a:solidFill>
            </a:endParaRPr>
          </a:p>
        </p:txBody>
      </p:sp>
      <p:sp>
        <p:nvSpPr>
          <p:cNvPr id="28" name="TextovéPole 23">
            <a:extLst>
              <a:ext uri="{FF2B5EF4-FFF2-40B4-BE49-F238E27FC236}">
                <a16:creationId xmlns:a16="http://schemas.microsoft.com/office/drawing/2014/main" id="{220EC8A4-D304-412B-BC07-F26A28FBE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7300" y="4606925"/>
            <a:ext cx="433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mbria" panose="02040503050406030204" pitchFamily="18" charset="0"/>
              </a:rPr>
              <a:t>5</a:t>
            </a:r>
            <a:endParaRPr lang="cs-CZ" altLang="en-US" sz="1800" b="0">
              <a:latin typeface="Cambria" panose="02040503050406030204" pitchFamily="18" charset="0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52415272-5089-4AD3-9839-4932D79CAB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1150" y="4981575"/>
            <a:ext cx="8521700" cy="1419225"/>
          </a:xfrm>
        </p:spPr>
        <p:txBody>
          <a:bodyPr/>
          <a:lstStyle/>
          <a:p>
            <a:pPr marL="285750" indent="-285750" eaLnBrk="1" hangingPunct="1"/>
            <a:r>
              <a:rPr lang="en-US" altLang="en-US" sz="1800"/>
              <a:t>It is for good interpretation of the scores – it has probabilistic meaning</a:t>
            </a:r>
          </a:p>
          <a:p>
            <a:pPr marL="285750" indent="-285750" eaLnBrk="1" hangingPunct="1"/>
            <a:r>
              <a:rPr lang="en-US" altLang="en-US" sz="1800"/>
              <a:t>If I have LR/LLR then the meaning of the score is same on different sets</a:t>
            </a:r>
          </a:p>
          <a:p>
            <a:pPr marL="285750" indent="-285750" eaLnBrk="1" hangingPunct="1"/>
            <a:r>
              <a:rPr lang="en-US" altLang="en-US" sz="1800"/>
              <a:t>Do not need this for system discriminability – in ranking I do not need this</a:t>
            </a:r>
          </a:p>
          <a:p>
            <a:pPr marL="285750" indent="-285750" eaLnBrk="1" hangingPunct="1"/>
            <a:r>
              <a:rPr lang="en-US" altLang="en-US" sz="1800"/>
              <a:t>Can set threshold analytically given the operation point and costs of errors</a:t>
            </a:r>
            <a:endParaRPr lang="cs-CZ" altLang="en-US" sz="1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25399 -0.0011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1" y="-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L 0.25277 -0.000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9" y="-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0.25539 0.000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8" grpId="0"/>
      <p:bldP spid="29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Nadpis 1">
            <a:extLst>
              <a:ext uri="{FF2B5EF4-FFF2-40B4-BE49-F238E27FC236}">
                <a16:creationId xmlns:a16="http://schemas.microsoft.com/office/drawing/2014/main" id="{BFDF17B7-A66D-4865-AF5E-42D088A491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Detection Cost Function (DCF)</a:t>
            </a:r>
          </a:p>
        </p:txBody>
      </p:sp>
      <p:sp>
        <p:nvSpPr>
          <p:cNvPr id="319491" name="Zástupný symbol pro obsah 2">
            <a:extLst>
              <a:ext uri="{FF2B5EF4-FFF2-40B4-BE49-F238E27FC236}">
                <a16:creationId xmlns:a16="http://schemas.microsoft.com/office/drawing/2014/main" id="{86D64AFA-66C3-47BD-B8AA-DE2842D8D4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Defined by NIST as a metric for evaluating the verification systems, which focuses on a particular operation point of interest.</a:t>
            </a:r>
          </a:p>
          <a:p>
            <a:pPr eaLnBrk="1" hangingPunct="1"/>
            <a:r>
              <a:rPr lang="en-US" altLang="en-US"/>
              <a:t>It is designed to consider the overall costs based on the two types of detection errors.</a:t>
            </a:r>
          </a:p>
          <a:p>
            <a:pPr eaLnBrk="1" hangingPunct="1"/>
            <a:endParaRPr lang="en-US" alt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35D8DE4-8ABC-49E9-B9EA-83C8EA8322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319493" name="Zástupný symbol pro číslo snímku 4">
            <a:extLst>
              <a:ext uri="{FF2B5EF4-FFF2-40B4-BE49-F238E27FC236}">
                <a16:creationId xmlns:a16="http://schemas.microsoft.com/office/drawing/2014/main" id="{3EEBC8BB-C2A9-4577-BF84-9CFD71D7AD5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BC127935-09C1-4CD0-A161-3DB4BEE9DC78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81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319494" name="Picture 2">
            <a:extLst>
              <a:ext uri="{FF2B5EF4-FFF2-40B4-BE49-F238E27FC236}">
                <a16:creationId xmlns:a16="http://schemas.microsoft.com/office/drawing/2014/main" id="{D0AA2267-A426-4CC5-A2DC-03299CDA1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3006725"/>
            <a:ext cx="7862888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495" name="Picture 3">
            <a:extLst>
              <a:ext uri="{FF2B5EF4-FFF2-40B4-BE49-F238E27FC236}">
                <a16:creationId xmlns:a16="http://schemas.microsoft.com/office/drawing/2014/main" id="{895327B2-40FD-4A71-A9BA-7B9061E20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3654425"/>
            <a:ext cx="299561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496" name="Picture 4">
            <a:extLst>
              <a:ext uri="{FF2B5EF4-FFF2-40B4-BE49-F238E27FC236}">
                <a16:creationId xmlns:a16="http://schemas.microsoft.com/office/drawing/2014/main" id="{74C23015-E29F-4F31-94A8-44AA1DC6D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4344988"/>
            <a:ext cx="81549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497" name="Picture 5">
            <a:extLst>
              <a:ext uri="{FF2B5EF4-FFF2-40B4-BE49-F238E27FC236}">
                <a16:creationId xmlns:a16="http://schemas.microsoft.com/office/drawing/2014/main" id="{FCD405FD-549D-49D3-8A51-FC177A3C3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4760913"/>
            <a:ext cx="4081463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9498" name="TextovéPole 5">
            <a:extLst>
              <a:ext uri="{FF2B5EF4-FFF2-40B4-BE49-F238E27FC236}">
                <a16:creationId xmlns:a16="http://schemas.microsoft.com/office/drawing/2014/main" id="{80D3BFD4-1988-4478-A513-97C40A00D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9988" y="5513388"/>
            <a:ext cx="3679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mbria" panose="02040503050406030204" pitchFamily="18" charset="0"/>
              </a:rPr>
              <a:t>Setting for NIST SRE2008 and 2010</a:t>
            </a:r>
          </a:p>
        </p:txBody>
      </p:sp>
    </p:spTree>
  </p:cSld>
  <p:clrMapOvr>
    <a:masterClrMapping/>
  </p:clrMapOvr>
  <p:transition spd="slow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Nadpis 1">
            <a:extLst>
              <a:ext uri="{FF2B5EF4-FFF2-40B4-BE49-F238E27FC236}">
                <a16:creationId xmlns:a16="http://schemas.microsoft.com/office/drawing/2014/main" id="{8E9E15F8-9F99-479B-A57E-CD2E726067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Measuring calibration loss</a:t>
            </a:r>
          </a:p>
        </p:txBody>
      </p:sp>
      <p:sp>
        <p:nvSpPr>
          <p:cNvPr id="320515" name="Zástupný symbol pro obsah 2">
            <a:extLst>
              <a:ext uri="{FF2B5EF4-FFF2-40B4-BE49-F238E27FC236}">
                <a16:creationId xmlns:a16="http://schemas.microsoft.com/office/drawing/2014/main" id="{B7A09549-6134-4915-9430-7EC1746CC6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DCF (actual) is computed from the actual hard decisions.</a:t>
            </a:r>
          </a:p>
          <a:p>
            <a:pPr eaLnBrk="1" hangingPunct="1"/>
            <a:r>
              <a:rPr lang="en-US" altLang="en-US"/>
              <a:t>Threshold for making decisions  is often set by evaluator</a:t>
            </a:r>
          </a:p>
          <a:p>
            <a:pPr eaLnBrk="1" hangingPunct="1"/>
            <a:r>
              <a:rPr lang="en-US" altLang="en-US"/>
              <a:t>NIST also computes a minimum possible DCF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F74E076-CE3C-4E15-B599-C5792CBD1F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320517" name="Zástupný symbol pro číslo snímku 4">
            <a:extLst>
              <a:ext uri="{FF2B5EF4-FFF2-40B4-BE49-F238E27FC236}">
                <a16:creationId xmlns:a16="http://schemas.microsoft.com/office/drawing/2014/main" id="{8FD4773C-7E67-4D43-A637-197595C2311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ADFD7BF6-C75A-42B4-AD9F-2646EE9DB84A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82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320518" name="Picture 2">
            <a:extLst>
              <a:ext uri="{FF2B5EF4-FFF2-40B4-BE49-F238E27FC236}">
                <a16:creationId xmlns:a16="http://schemas.microsoft.com/office/drawing/2014/main" id="{6CF3FEB1-48E2-4582-BED4-4A64ACCD9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3463925"/>
            <a:ext cx="5510213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519" name="Obdélník 5">
            <a:extLst>
              <a:ext uri="{FF2B5EF4-FFF2-40B4-BE49-F238E27FC236}">
                <a16:creationId xmlns:a16="http://schemas.microsoft.com/office/drawing/2014/main" id="{4E1512B3-6101-46B9-8B1D-8C8A58371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4581525"/>
            <a:ext cx="78025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b="0">
                <a:latin typeface="Cambria" panose="02040503050406030204" pitchFamily="18" charset="0"/>
              </a:rPr>
              <a:t>The difference between the act-DCF and min-DCF is referred to as a calibration loss.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b="0">
                <a:latin typeface="Cambria" panose="02040503050406030204" pitchFamily="18" charset="0"/>
              </a:rPr>
              <a:t>Calibration task is to transform the scores in such a way that we get least errors at the given operating point</a:t>
            </a:r>
          </a:p>
        </p:txBody>
      </p:sp>
    </p:spTree>
  </p:cSld>
  <p:clrMapOvr>
    <a:masterClrMapping/>
  </p:clrMapOvr>
  <p:transition spd="slow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Nadpis 1">
            <a:extLst>
              <a:ext uri="{FF2B5EF4-FFF2-40B4-BE49-F238E27FC236}">
                <a16:creationId xmlns:a16="http://schemas.microsoft.com/office/drawing/2014/main" id="{B10A3311-912A-4DC7-A6A8-83E2477D63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Analytically setting the threshold</a:t>
            </a:r>
          </a:p>
        </p:txBody>
      </p:sp>
      <p:sp>
        <p:nvSpPr>
          <p:cNvPr id="321539" name="Zástupný symbol pro obsah 2">
            <a:extLst>
              <a:ext uri="{FF2B5EF4-FFF2-40B4-BE49-F238E27FC236}">
                <a16:creationId xmlns:a16="http://schemas.microsoft.com/office/drawing/2014/main" id="{97E6D41B-CDD6-4C71-A708-9822D784D6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If the scores are well-calibrated LLR, user can set the threshold analytically to make an optimal, cost-ffective Bayes decision</a:t>
            </a:r>
          </a:p>
          <a:p>
            <a:pPr eaLnBrk="1" hangingPunct="1"/>
            <a:endParaRPr lang="en-US" alt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510CE7F-DFBF-4387-B413-CD9C7E7472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Speaker Recognition						ZRE, FIT BUT</a:t>
            </a:r>
          </a:p>
        </p:txBody>
      </p:sp>
      <p:sp>
        <p:nvSpPr>
          <p:cNvPr id="321541" name="Zástupný symbol pro číslo snímku 4">
            <a:extLst>
              <a:ext uri="{FF2B5EF4-FFF2-40B4-BE49-F238E27FC236}">
                <a16:creationId xmlns:a16="http://schemas.microsoft.com/office/drawing/2014/main" id="{77DC11E1-5619-4110-A592-D2467235765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0237C7BC-3273-4A57-A359-3CFE6FEC0012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83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321542" name="Picture 2">
            <a:extLst>
              <a:ext uri="{FF2B5EF4-FFF2-40B4-BE49-F238E27FC236}">
                <a16:creationId xmlns:a16="http://schemas.microsoft.com/office/drawing/2014/main" id="{FD62CC3A-7232-465C-9980-AE6684EC1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2155825"/>
            <a:ext cx="86360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1543" name="Picture 3">
            <a:extLst>
              <a:ext uri="{FF2B5EF4-FFF2-40B4-BE49-F238E27FC236}">
                <a16:creationId xmlns:a16="http://schemas.microsoft.com/office/drawing/2014/main" id="{D44F387C-F785-4EC4-A928-DD811825E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3008313"/>
            <a:ext cx="47005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1544" name="Picture 4">
            <a:extLst>
              <a:ext uri="{FF2B5EF4-FFF2-40B4-BE49-F238E27FC236}">
                <a16:creationId xmlns:a16="http://schemas.microsoft.com/office/drawing/2014/main" id="{69BF2CBF-E765-478D-962F-E4CBE1151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3" y="3008313"/>
            <a:ext cx="260508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1545" name="TextovéPole 5">
            <a:extLst>
              <a:ext uri="{FF2B5EF4-FFF2-40B4-BE49-F238E27FC236}">
                <a16:creationId xmlns:a16="http://schemas.microsoft.com/office/drawing/2014/main" id="{61D7E927-5833-4033-ACF2-D89427D92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338638"/>
            <a:ext cx="6921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latin typeface="Cambria" panose="02040503050406030204" pitchFamily="18" charset="0"/>
              </a:rPr>
              <a:t>Analytical and optimal threshold for the scores (LLRs) is then </a:t>
            </a:r>
          </a:p>
        </p:txBody>
      </p:sp>
      <p:pic>
        <p:nvPicPr>
          <p:cNvPr id="321546" name="Picture 5">
            <a:extLst>
              <a:ext uri="{FF2B5EF4-FFF2-40B4-BE49-F238E27FC236}">
                <a16:creationId xmlns:a16="http://schemas.microsoft.com/office/drawing/2014/main" id="{3EA14B23-C762-4930-8640-4055F9876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5" y="4368800"/>
            <a:ext cx="1912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Title 1">
            <a:extLst>
              <a:ext uri="{FF2B5EF4-FFF2-40B4-BE49-F238E27FC236}">
                <a16:creationId xmlns:a16="http://schemas.microsoft.com/office/drawing/2014/main" id="{37DC0293-7061-407A-95A1-7EA228CCF2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Score normalization</a:t>
            </a:r>
            <a:endParaRPr lang="cs-CZ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9B505-4712-420D-BC2A-4FD825B9EB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1150" y="5029200"/>
            <a:ext cx="8521700" cy="1098550"/>
          </a:xfrm>
        </p:spPr>
        <p:txBody>
          <a:bodyPr/>
          <a:lstStyle/>
          <a:p>
            <a:pPr marL="285750" indent="-285750" eaLnBrk="1" hangingPunct="1"/>
            <a:r>
              <a:rPr lang="en-US" altLang="en-US" sz="2000"/>
              <a:t>It unifies the score distribution across speakers – mean and variance !!!</a:t>
            </a:r>
          </a:p>
          <a:p>
            <a:pPr marL="285750" indent="-285750" eaLnBrk="1" hangingPunct="1"/>
            <a:r>
              <a:rPr lang="en-US" altLang="en-US" sz="2000"/>
              <a:t>We can then set one threshold for all speakers together.</a:t>
            </a:r>
          </a:p>
          <a:p>
            <a:pPr marL="285750" indent="-285750" eaLnBrk="1" hangingPunct="1"/>
            <a:r>
              <a:rPr lang="en-US" altLang="en-US" sz="2000"/>
              <a:t>By unifying the score distribution it can improve discriminability of the system – it can change the order of scores on a given test set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B032B4E5-8688-4FBE-9119-C3F49DC18861}"/>
              </a:ext>
            </a:extLst>
          </p:cNvPr>
          <p:cNvSpPr/>
          <p:nvPr/>
        </p:nvSpPr>
        <p:spPr>
          <a:xfrm>
            <a:off x="479425" y="2898775"/>
            <a:ext cx="5997575" cy="1604963"/>
          </a:xfrm>
          <a:custGeom>
            <a:avLst/>
            <a:gdLst>
              <a:gd name="connsiteX0" fmla="*/ 0 w 7340958"/>
              <a:gd name="connsiteY0" fmla="*/ 2318197 h 2322822"/>
              <a:gd name="connsiteX1" fmla="*/ 1519707 w 7340958"/>
              <a:gd name="connsiteY1" fmla="*/ 1957588 h 2322822"/>
              <a:gd name="connsiteX2" fmla="*/ 3786389 w 7340958"/>
              <a:gd name="connsiteY2" fmla="*/ 0 h 2322822"/>
              <a:gd name="connsiteX3" fmla="*/ 5898524 w 7340958"/>
              <a:gd name="connsiteY3" fmla="*/ 1957588 h 2322822"/>
              <a:gd name="connsiteX4" fmla="*/ 7340958 w 7340958"/>
              <a:gd name="connsiteY4" fmla="*/ 2318197 h 232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0958" h="2322822">
                <a:moveTo>
                  <a:pt x="0" y="2318197"/>
                </a:moveTo>
                <a:cubicBezTo>
                  <a:pt x="444321" y="2331075"/>
                  <a:pt x="888642" y="2343954"/>
                  <a:pt x="1519707" y="1957588"/>
                </a:cubicBezTo>
                <a:cubicBezTo>
                  <a:pt x="2150772" y="1571222"/>
                  <a:pt x="3056586" y="0"/>
                  <a:pt x="3786389" y="0"/>
                </a:cubicBezTo>
                <a:cubicBezTo>
                  <a:pt x="4516192" y="0"/>
                  <a:pt x="5306096" y="1571222"/>
                  <a:pt x="5898524" y="1957588"/>
                </a:cubicBezTo>
                <a:cubicBezTo>
                  <a:pt x="6490952" y="2343954"/>
                  <a:pt x="6915955" y="2331075"/>
                  <a:pt x="7340958" y="2318197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800" b="0">
              <a:solidFill>
                <a:srgbClr val="FFFFFF"/>
              </a:solidFill>
            </a:endParaRPr>
          </a:p>
        </p:txBody>
      </p:sp>
      <p:sp>
        <p:nvSpPr>
          <p:cNvPr id="322565" name="TextBox 5">
            <a:extLst>
              <a:ext uri="{FF2B5EF4-FFF2-40B4-BE49-F238E27FC236}">
                <a16:creationId xmlns:a16="http://schemas.microsoft.com/office/drawing/2014/main" id="{BE360183-CB93-4255-B85C-B10CAC389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8450" y="4525963"/>
            <a:ext cx="652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mbria" panose="02040503050406030204" pitchFamily="18" charset="0"/>
              </a:rPr>
              <a:t>Score</a:t>
            </a:r>
            <a:endParaRPr lang="cs-CZ" altLang="en-US" sz="1800" b="0">
              <a:latin typeface="Cambria" panose="020405030504060302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1F8C811-5BDC-4E2B-8BFC-05485F68CEAC}"/>
              </a:ext>
            </a:extLst>
          </p:cNvPr>
          <p:cNvCxnSpPr>
            <a:endCxn id="322565" idx="1"/>
          </p:cNvCxnSpPr>
          <p:nvPr/>
        </p:nvCxnSpPr>
        <p:spPr>
          <a:xfrm>
            <a:off x="7613650" y="4679950"/>
            <a:ext cx="3048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>
            <a:extLst>
              <a:ext uri="{FF2B5EF4-FFF2-40B4-BE49-F238E27FC236}">
                <a16:creationId xmlns:a16="http://schemas.microsoft.com/office/drawing/2014/main" id="{30AC6C22-EA0C-4B4F-9AA3-8991EAD4D753}"/>
              </a:ext>
            </a:extLst>
          </p:cNvPr>
          <p:cNvSpPr/>
          <p:nvPr/>
        </p:nvSpPr>
        <p:spPr>
          <a:xfrm>
            <a:off x="644525" y="2395538"/>
            <a:ext cx="4713288" cy="2106612"/>
          </a:xfrm>
          <a:custGeom>
            <a:avLst/>
            <a:gdLst>
              <a:gd name="connsiteX0" fmla="*/ 0 w 7340958"/>
              <a:gd name="connsiteY0" fmla="*/ 2318197 h 2322822"/>
              <a:gd name="connsiteX1" fmla="*/ 1519707 w 7340958"/>
              <a:gd name="connsiteY1" fmla="*/ 1957588 h 2322822"/>
              <a:gd name="connsiteX2" fmla="*/ 3786389 w 7340958"/>
              <a:gd name="connsiteY2" fmla="*/ 0 h 2322822"/>
              <a:gd name="connsiteX3" fmla="*/ 5898524 w 7340958"/>
              <a:gd name="connsiteY3" fmla="*/ 1957588 h 2322822"/>
              <a:gd name="connsiteX4" fmla="*/ 7340958 w 7340958"/>
              <a:gd name="connsiteY4" fmla="*/ 2318197 h 232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0958" h="2322822">
                <a:moveTo>
                  <a:pt x="0" y="2318197"/>
                </a:moveTo>
                <a:cubicBezTo>
                  <a:pt x="444321" y="2331075"/>
                  <a:pt x="888642" y="2343954"/>
                  <a:pt x="1519707" y="1957588"/>
                </a:cubicBezTo>
                <a:cubicBezTo>
                  <a:pt x="2150772" y="1571222"/>
                  <a:pt x="3056586" y="0"/>
                  <a:pt x="3786389" y="0"/>
                </a:cubicBezTo>
                <a:cubicBezTo>
                  <a:pt x="4516192" y="0"/>
                  <a:pt x="5306096" y="1571222"/>
                  <a:pt x="5898524" y="1957588"/>
                </a:cubicBezTo>
                <a:cubicBezTo>
                  <a:pt x="6490952" y="2343954"/>
                  <a:pt x="6915955" y="2331075"/>
                  <a:pt x="7340958" y="2318197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800" b="0">
              <a:solidFill>
                <a:srgbClr val="FFFFFF"/>
              </a:solidFill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FC8DA418-1EC2-41F5-A0F7-48CAFB9ADD97}"/>
              </a:ext>
            </a:extLst>
          </p:cNvPr>
          <p:cNvSpPr/>
          <p:nvPr/>
        </p:nvSpPr>
        <p:spPr>
          <a:xfrm>
            <a:off x="631825" y="3141663"/>
            <a:ext cx="6697663" cy="1360487"/>
          </a:xfrm>
          <a:custGeom>
            <a:avLst/>
            <a:gdLst>
              <a:gd name="connsiteX0" fmla="*/ 0 w 7340958"/>
              <a:gd name="connsiteY0" fmla="*/ 2318197 h 2322822"/>
              <a:gd name="connsiteX1" fmla="*/ 1519707 w 7340958"/>
              <a:gd name="connsiteY1" fmla="*/ 1957588 h 2322822"/>
              <a:gd name="connsiteX2" fmla="*/ 3786389 w 7340958"/>
              <a:gd name="connsiteY2" fmla="*/ 0 h 2322822"/>
              <a:gd name="connsiteX3" fmla="*/ 5898524 w 7340958"/>
              <a:gd name="connsiteY3" fmla="*/ 1957588 h 2322822"/>
              <a:gd name="connsiteX4" fmla="*/ 7340958 w 7340958"/>
              <a:gd name="connsiteY4" fmla="*/ 2318197 h 232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0958" h="2322822">
                <a:moveTo>
                  <a:pt x="0" y="2318197"/>
                </a:moveTo>
                <a:cubicBezTo>
                  <a:pt x="444321" y="2331075"/>
                  <a:pt x="888642" y="2343954"/>
                  <a:pt x="1519707" y="1957588"/>
                </a:cubicBezTo>
                <a:cubicBezTo>
                  <a:pt x="2150772" y="1571222"/>
                  <a:pt x="3056586" y="0"/>
                  <a:pt x="3786389" y="0"/>
                </a:cubicBezTo>
                <a:cubicBezTo>
                  <a:pt x="4516192" y="0"/>
                  <a:pt x="5306096" y="1571222"/>
                  <a:pt x="5898524" y="1957588"/>
                </a:cubicBezTo>
                <a:cubicBezTo>
                  <a:pt x="6490952" y="2343954"/>
                  <a:pt x="6915955" y="2331075"/>
                  <a:pt x="7340958" y="2318197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800" b="0">
              <a:solidFill>
                <a:srgbClr val="FFFFFF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B843F2F1-6492-40D1-9E3B-058555658718}"/>
              </a:ext>
            </a:extLst>
          </p:cNvPr>
          <p:cNvSpPr/>
          <p:nvPr/>
        </p:nvSpPr>
        <p:spPr>
          <a:xfrm>
            <a:off x="1968500" y="1995488"/>
            <a:ext cx="3736975" cy="2517775"/>
          </a:xfrm>
          <a:custGeom>
            <a:avLst/>
            <a:gdLst>
              <a:gd name="connsiteX0" fmla="*/ 0 w 7340958"/>
              <a:gd name="connsiteY0" fmla="*/ 2318197 h 2322822"/>
              <a:gd name="connsiteX1" fmla="*/ 1519707 w 7340958"/>
              <a:gd name="connsiteY1" fmla="*/ 1957588 h 2322822"/>
              <a:gd name="connsiteX2" fmla="*/ 3786389 w 7340958"/>
              <a:gd name="connsiteY2" fmla="*/ 0 h 2322822"/>
              <a:gd name="connsiteX3" fmla="*/ 5898524 w 7340958"/>
              <a:gd name="connsiteY3" fmla="*/ 1957588 h 2322822"/>
              <a:gd name="connsiteX4" fmla="*/ 7340958 w 7340958"/>
              <a:gd name="connsiteY4" fmla="*/ 2318197 h 232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0958" h="2322822">
                <a:moveTo>
                  <a:pt x="0" y="2318197"/>
                </a:moveTo>
                <a:cubicBezTo>
                  <a:pt x="444321" y="2331075"/>
                  <a:pt x="888642" y="2343954"/>
                  <a:pt x="1519707" y="1957588"/>
                </a:cubicBezTo>
                <a:cubicBezTo>
                  <a:pt x="2150772" y="1571222"/>
                  <a:pt x="3056586" y="0"/>
                  <a:pt x="3786389" y="0"/>
                </a:cubicBezTo>
                <a:cubicBezTo>
                  <a:pt x="4516192" y="0"/>
                  <a:pt x="5306096" y="1571222"/>
                  <a:pt x="5898524" y="1957588"/>
                </a:cubicBezTo>
                <a:cubicBezTo>
                  <a:pt x="6490952" y="2343954"/>
                  <a:pt x="6915955" y="2331075"/>
                  <a:pt x="7340958" y="2318197"/>
                </a:cubicBez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800" b="0">
              <a:solidFill>
                <a:srgbClr val="FFFFFF"/>
              </a:solidFill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ABB2F49-9326-48E0-9163-2F8A46AEF780}"/>
              </a:ext>
            </a:extLst>
          </p:cNvPr>
          <p:cNvSpPr/>
          <p:nvPr/>
        </p:nvSpPr>
        <p:spPr>
          <a:xfrm>
            <a:off x="1933575" y="2744788"/>
            <a:ext cx="5416550" cy="1758950"/>
          </a:xfrm>
          <a:custGeom>
            <a:avLst/>
            <a:gdLst>
              <a:gd name="connsiteX0" fmla="*/ 0 w 7340958"/>
              <a:gd name="connsiteY0" fmla="*/ 2318197 h 2322822"/>
              <a:gd name="connsiteX1" fmla="*/ 1519707 w 7340958"/>
              <a:gd name="connsiteY1" fmla="*/ 1957588 h 2322822"/>
              <a:gd name="connsiteX2" fmla="*/ 3786389 w 7340958"/>
              <a:gd name="connsiteY2" fmla="*/ 0 h 2322822"/>
              <a:gd name="connsiteX3" fmla="*/ 5898524 w 7340958"/>
              <a:gd name="connsiteY3" fmla="*/ 1957588 h 2322822"/>
              <a:gd name="connsiteX4" fmla="*/ 7340958 w 7340958"/>
              <a:gd name="connsiteY4" fmla="*/ 2318197 h 232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0958" h="2322822">
                <a:moveTo>
                  <a:pt x="0" y="2318197"/>
                </a:moveTo>
                <a:cubicBezTo>
                  <a:pt x="444321" y="2331075"/>
                  <a:pt x="888642" y="2343954"/>
                  <a:pt x="1519707" y="1957588"/>
                </a:cubicBezTo>
                <a:cubicBezTo>
                  <a:pt x="2150772" y="1571222"/>
                  <a:pt x="3056586" y="0"/>
                  <a:pt x="3786389" y="0"/>
                </a:cubicBezTo>
                <a:cubicBezTo>
                  <a:pt x="4516192" y="0"/>
                  <a:pt x="5306096" y="1571222"/>
                  <a:pt x="5898524" y="1957588"/>
                </a:cubicBezTo>
                <a:cubicBezTo>
                  <a:pt x="6490952" y="2343954"/>
                  <a:pt x="6915955" y="2331075"/>
                  <a:pt x="7340958" y="2318197"/>
                </a:cubicBez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800" b="0">
              <a:solidFill>
                <a:srgbClr val="FFFFFF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F70E91-63B3-4A1E-B1FB-F2CD6F8DB053}"/>
              </a:ext>
            </a:extLst>
          </p:cNvPr>
          <p:cNvCxnSpPr/>
          <p:nvPr/>
        </p:nvCxnSpPr>
        <p:spPr>
          <a:xfrm>
            <a:off x="4710113" y="1995488"/>
            <a:ext cx="0" cy="2684462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9E93B2B-6F86-4FAF-9C6F-C64B2BA60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0113" y="4525963"/>
            <a:ext cx="2841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mbria" panose="02040503050406030204" pitchFamily="18" charset="0"/>
              </a:rPr>
              <a:t>0</a:t>
            </a:r>
            <a:endParaRPr lang="cs-CZ" altLang="en-US" sz="1800" b="0">
              <a:latin typeface="Cambria" panose="02040503050406030204" pitchFamily="18" charset="0"/>
            </a:endParaRPr>
          </a:p>
        </p:txBody>
      </p:sp>
      <p:cxnSp>
        <p:nvCxnSpPr>
          <p:cNvPr id="4" name="Přímá spojnice 9">
            <a:extLst>
              <a:ext uri="{FF2B5EF4-FFF2-40B4-BE49-F238E27FC236}">
                <a16:creationId xmlns:a16="http://schemas.microsoft.com/office/drawing/2014/main" id="{160B54D0-0E46-42F9-AA83-9B9406A5EFD8}"/>
              </a:ext>
            </a:extLst>
          </p:cNvPr>
          <p:cNvCxnSpPr/>
          <p:nvPr/>
        </p:nvCxnSpPr>
        <p:spPr>
          <a:xfrm>
            <a:off x="311150" y="4497388"/>
            <a:ext cx="79327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álný bublinový popisek 11">
            <a:extLst>
              <a:ext uri="{FF2B5EF4-FFF2-40B4-BE49-F238E27FC236}">
                <a16:creationId xmlns:a16="http://schemas.microsoft.com/office/drawing/2014/main" id="{EEE95B7D-2B42-47B2-850D-E6BC0FD0D54A}"/>
              </a:ext>
            </a:extLst>
          </p:cNvPr>
          <p:cNvSpPr/>
          <p:nvPr/>
        </p:nvSpPr>
        <p:spPr>
          <a:xfrm>
            <a:off x="344488" y="1524000"/>
            <a:ext cx="2747962" cy="563563"/>
          </a:xfrm>
          <a:prstGeom prst="wedgeEllipseCallout">
            <a:avLst>
              <a:gd name="adj1" fmla="val 34046"/>
              <a:gd name="adj2" fmla="val 78862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b="0" dirty="0">
                <a:solidFill>
                  <a:srgbClr val="000000"/>
                </a:solidFill>
              </a:rPr>
              <a:t>Non-Target score distributions</a:t>
            </a:r>
            <a:endParaRPr lang="cs-CZ" sz="18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17761 -0.00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2" y="-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0.08906 -0.0009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4" y="-4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12604 0.001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6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7407E-6 L 0.06702 0.0002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Title 1">
            <a:extLst>
              <a:ext uri="{FF2B5EF4-FFF2-40B4-BE49-F238E27FC236}">
                <a16:creationId xmlns:a16="http://schemas.microsoft.com/office/drawing/2014/main" id="{5EF62BF2-C10C-4EEB-9F93-816D8AA86D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Error rates with different technologies</a:t>
            </a:r>
          </a:p>
        </p:txBody>
      </p:sp>
      <p:pic>
        <p:nvPicPr>
          <p:cNvPr id="323587" name="Content Placeholder 5">
            <a:extLst>
              <a:ext uri="{FF2B5EF4-FFF2-40B4-BE49-F238E27FC236}">
                <a16:creationId xmlns:a16="http://schemas.microsoft.com/office/drawing/2014/main" id="{F123706E-FEBF-4C7D-8108-EAC096611B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6913" y="765175"/>
            <a:ext cx="5354637" cy="533082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1E360A-E5BF-4F61-A90E-A5637EB73E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/>
              <a:t>Speaker Recognition					ZRE, FIT BUT</a:t>
            </a:r>
          </a:p>
        </p:txBody>
      </p:sp>
      <p:sp>
        <p:nvSpPr>
          <p:cNvPr id="323589" name="Slide Number Placeholder 4">
            <a:extLst>
              <a:ext uri="{FF2B5EF4-FFF2-40B4-BE49-F238E27FC236}">
                <a16:creationId xmlns:a16="http://schemas.microsoft.com/office/drawing/2014/main" id="{54BDF669-6B44-4F6F-974C-8253F17F6F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50000"/>
              </a:spcBef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rgbClr val="B9000C"/>
                </a:solidFill>
                <a:latin typeface="Arial" panose="020B0604020202020204" pitchFamily="34" charset="0"/>
              </a:defRPr>
            </a:lvl9pPr>
          </a:lstStyle>
          <a:p>
            <a:fld id="{CD3BB6A4-7776-4C2B-BE4F-9EE7A89930A4}" type="slidenum">
              <a:rPr lang="en-US" altLang="en-US" sz="1400">
                <a:solidFill>
                  <a:srgbClr val="FFFFFF"/>
                </a:solidFill>
                <a:latin typeface="Tahoma" panose="020B0604030504040204" pitchFamily="34" charset="0"/>
              </a:rPr>
              <a:pPr/>
              <a:t>85</a:t>
            </a:fld>
            <a:endParaRPr lang="en-US" altLang="en-US" sz="14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>
            <a:extLst>
              <a:ext uri="{FF2B5EF4-FFF2-40B4-BE49-F238E27FC236}">
                <a16:creationId xmlns:a16="http://schemas.microsoft.com/office/drawing/2014/main" id="{2278C020-FEE6-4413-AB95-3320EBB935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Conclusions</a:t>
            </a:r>
            <a:endParaRPr lang="cs-CZ" altLang="en-US"/>
          </a:p>
        </p:txBody>
      </p:sp>
      <p:sp>
        <p:nvSpPr>
          <p:cNvPr id="412675" name="Rectangle 3">
            <a:extLst>
              <a:ext uri="{FF2B5EF4-FFF2-40B4-BE49-F238E27FC236}">
                <a16:creationId xmlns:a16="http://schemas.microsoft.com/office/drawing/2014/main" id="{414B2E9B-81DF-4128-A58F-96077E44EE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63562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AU" sz="2200" dirty="0"/>
              <a:t>Over the past decade</a:t>
            </a:r>
          </a:p>
          <a:p>
            <a:pPr lvl="1" eaLnBrk="1" hangingPunct="1">
              <a:defRPr/>
            </a:pPr>
            <a:r>
              <a:rPr lang="en-AU" sz="2000" dirty="0"/>
              <a:t>error rates have decreased 5 times or more thanks to advances in channel compensation techniques</a:t>
            </a:r>
          </a:p>
          <a:p>
            <a:pPr lvl="1" eaLnBrk="1" hangingPunct="1">
              <a:defRPr/>
            </a:pPr>
            <a:r>
              <a:rPr lang="en-AU" sz="2000" dirty="0"/>
              <a:t>the new techniques have resulted in massive speed-ups </a:t>
            </a:r>
          </a:p>
          <a:p>
            <a:pPr lvl="2" eaLnBrk="1" hangingPunct="1">
              <a:defRPr/>
            </a:pPr>
            <a:r>
              <a:rPr lang="en-US" sz="1800" dirty="0"/>
              <a:t>x-vector is extracted for each recording (about 100 times faster than RT)</a:t>
            </a:r>
          </a:p>
          <a:p>
            <a:pPr lvl="2" eaLnBrk="1" hangingPunct="1">
              <a:defRPr/>
            </a:pPr>
            <a:r>
              <a:rPr lang="en-US" sz="1800" dirty="0"/>
              <a:t>With x-vectors, </a:t>
            </a:r>
            <a:r>
              <a:rPr lang="en-US" sz="1800" b="1" dirty="0"/>
              <a:t>billions</a:t>
            </a:r>
            <a:r>
              <a:rPr lang="en-US" sz="1800" dirty="0"/>
              <a:t> of verification trials can be tested in few seconds</a:t>
            </a:r>
            <a:endParaRPr lang="en-AU" sz="1800" dirty="0"/>
          </a:p>
          <a:p>
            <a:pPr eaLnBrk="1" hangingPunct="1">
              <a:defRPr/>
            </a:pPr>
            <a:r>
              <a:rPr lang="cs-CZ" sz="2200" dirty="0" err="1"/>
              <a:t>Embedding</a:t>
            </a:r>
            <a:r>
              <a:rPr lang="en-AU" sz="2200" dirty="0"/>
              <a:t> paradigm opened new direction:</a:t>
            </a:r>
          </a:p>
          <a:p>
            <a:pPr lvl="1" eaLnBrk="1" hangingPunct="1">
              <a:defRPr/>
            </a:pPr>
            <a:r>
              <a:rPr lang="en-AU" sz="2000" dirty="0"/>
              <a:t>Easy transfer of audio footprint without its content</a:t>
            </a:r>
          </a:p>
          <a:p>
            <a:pPr lvl="1" eaLnBrk="1" hangingPunct="1">
              <a:defRPr/>
            </a:pPr>
            <a:r>
              <a:rPr lang="en-AU" sz="2000" dirty="0"/>
              <a:t>Easier adaptation of the system to target/customer data</a:t>
            </a:r>
          </a:p>
          <a:p>
            <a:pPr lvl="1" eaLnBrk="1" hangingPunct="1">
              <a:defRPr/>
            </a:pPr>
            <a:r>
              <a:rPr lang="en-AU" sz="2000" dirty="0"/>
              <a:t>Application to other problems such as identification of language, emotion, age, gender, music, ... </a:t>
            </a:r>
          </a:p>
          <a:p>
            <a:pPr eaLnBrk="1" hangingPunct="1">
              <a:defRPr/>
            </a:pPr>
            <a:r>
              <a:rPr lang="en-AU" sz="2200" dirty="0"/>
              <a:t>Channel distortion is still the big issues for correct recognition</a:t>
            </a:r>
          </a:p>
          <a:p>
            <a:pPr marL="342900" lvl="1" indent="-342900" eaLnBrk="1" hangingPunct="1">
              <a:defRPr/>
            </a:pPr>
            <a:r>
              <a:rPr lang="en-US" altLang="en-US" sz="2000" dirty="0"/>
              <a:t>Calibration and score normalization is necessary for practical systems</a:t>
            </a:r>
          </a:p>
          <a:p>
            <a:pPr eaLnBrk="1" hangingPunct="1">
              <a:defRPr/>
            </a:pPr>
            <a:r>
              <a:rPr lang="en-US" altLang="en-US" sz="2200" b="1" dirty="0"/>
              <a:t>For more details talk to anybody from </a:t>
            </a:r>
            <a:r>
              <a:rPr lang="en-US" altLang="en-US" sz="2200" b="1" dirty="0" err="1"/>
              <a:t>Speech@FIT</a:t>
            </a:r>
            <a:endParaRPr lang="cs-CZ" altLang="en-US" sz="2200" i="1" dirty="0"/>
          </a:p>
          <a:p>
            <a:pPr marL="0" indent="0" eaLnBrk="1" hangingPunct="1">
              <a:buFontTx/>
              <a:buNone/>
              <a:defRPr/>
            </a:pPr>
            <a:endParaRPr lang="en-AU" sz="2200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BA0086B-35E6-4A42-B8B3-0425CCCDB7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/>
              <a:t>Speaker Recognition					ZRE, FIT BUT</a:t>
            </a:r>
          </a:p>
        </p:txBody>
      </p:sp>
      <p:sp>
        <p:nvSpPr>
          <p:cNvPr id="324613" name="Slide Number Placeholder 4">
            <a:extLst>
              <a:ext uri="{FF2B5EF4-FFF2-40B4-BE49-F238E27FC236}">
                <a16:creationId xmlns:a16="http://schemas.microsoft.com/office/drawing/2014/main" id="{BC39D314-4707-4788-A8AF-9FF25D858AC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B802A305-512B-463D-8F05-40762E93E41E}" type="slidenum">
              <a:rPr lang="en-US" altLang="en-US" sz="1400">
                <a:solidFill>
                  <a:srgbClr val="FFFFFF"/>
                </a:solidFill>
              </a:rPr>
              <a:pPr>
                <a:spcBef>
                  <a:spcPct val="50000"/>
                </a:spcBef>
              </a:pPr>
              <a:t>86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>
            <a:extLst>
              <a:ext uri="{FF2B5EF4-FFF2-40B4-BE49-F238E27FC236}">
                <a16:creationId xmlns:a16="http://schemas.microsoft.com/office/drawing/2014/main" id="{C6EF05C1-CB30-44F5-B615-BBEFA56951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Speaker Recognition                                                                                     IKR, Brno, 2012</a:t>
            </a:r>
          </a:p>
        </p:txBody>
      </p:sp>
      <p:sp>
        <p:nvSpPr>
          <p:cNvPr id="325635" name="Zástupný symbol pro číslo snímku 2">
            <a:extLst>
              <a:ext uri="{FF2B5EF4-FFF2-40B4-BE49-F238E27FC236}">
                <a16:creationId xmlns:a16="http://schemas.microsoft.com/office/drawing/2014/main" id="{A9680C40-9417-4592-ADE2-04F908DC53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87C00D-E1A9-497A-A790-585505019CA3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87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25636" name="Rectangle 4">
            <a:hlinkClick r:id="" action="ppaction://hlinkshowjump?jump=endshow"/>
            <a:extLst>
              <a:ext uri="{FF2B5EF4-FFF2-40B4-BE49-F238E27FC236}">
                <a16:creationId xmlns:a16="http://schemas.microsoft.com/office/drawing/2014/main" id="{E58FED6A-6A24-49AD-A49F-BA88EB103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1B85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altLang="en-US" sz="240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325637" name="Text Box 6">
            <a:extLst>
              <a:ext uri="{FF2B5EF4-FFF2-40B4-BE49-F238E27FC236}">
                <a16:creationId xmlns:a16="http://schemas.microsoft.com/office/drawing/2014/main" id="{D9F3441E-4A5F-4C80-B1C7-82A9F142A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420938"/>
            <a:ext cx="8001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0">
                <a:solidFill>
                  <a:schemeClr val="bg1"/>
                </a:solidFill>
              </a:rPr>
              <a:t>Thanks for your attention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0">
                <a:solidFill>
                  <a:schemeClr val="bg1"/>
                </a:solidFill>
              </a:rPr>
              <a:t>and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0">
                <a:solidFill>
                  <a:schemeClr val="bg1"/>
                </a:solidFill>
              </a:rPr>
              <a:t>I hope you enjoy</a:t>
            </a:r>
            <a:r>
              <a:rPr lang="cs-CZ" altLang="en-US" sz="3600" b="0">
                <a:solidFill>
                  <a:schemeClr val="bg1"/>
                </a:solidFill>
              </a:rPr>
              <a:t>ed</a:t>
            </a:r>
            <a:r>
              <a:rPr lang="en-US" altLang="en-US" sz="3600" b="0">
                <a:solidFill>
                  <a:schemeClr val="bg1"/>
                </a:solidFill>
              </a:rPr>
              <a:t> it ;)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Zástupný symbol pro zápatí 5">
            <a:extLst>
              <a:ext uri="{FF2B5EF4-FFF2-40B4-BE49-F238E27FC236}">
                <a16:creationId xmlns:a16="http://schemas.microsoft.com/office/drawing/2014/main" id="{36686F50-5C16-4F0C-B045-2390109FF0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Speaker Recognition	</a:t>
            </a:r>
          </a:p>
        </p:txBody>
      </p:sp>
      <p:sp>
        <p:nvSpPr>
          <p:cNvPr id="228355" name="Zástupný symbol pro číslo snímku 6">
            <a:extLst>
              <a:ext uri="{FF2B5EF4-FFF2-40B4-BE49-F238E27FC236}">
                <a16:creationId xmlns:a16="http://schemas.microsoft.com/office/drawing/2014/main" id="{F9A674CF-5DDA-4434-A111-279D10F51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C731F9-14B2-4D1E-86CB-A9331CEC3FD7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02118" name="Rectangle 38">
            <a:extLst>
              <a:ext uri="{FF2B5EF4-FFF2-40B4-BE49-F238E27FC236}">
                <a16:creationId xmlns:a16="http://schemas.microsoft.com/office/drawing/2014/main" id="{572D9D03-85FE-4881-8BFD-19AEA1CF4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5218113"/>
            <a:ext cx="1527175" cy="68580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altLang="en-US" sz="240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302160" name="Line 80">
            <a:extLst>
              <a:ext uri="{FF2B5EF4-FFF2-40B4-BE49-F238E27FC236}">
                <a16:creationId xmlns:a16="http://schemas.microsoft.com/office/drawing/2014/main" id="{7F841D9B-EAE3-4DC6-B140-4342D7D630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02413" y="5472113"/>
            <a:ext cx="623887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58" name="Rectangle 36">
            <a:extLst>
              <a:ext uri="{FF2B5EF4-FFF2-40B4-BE49-F238E27FC236}">
                <a16:creationId xmlns:a16="http://schemas.microsoft.com/office/drawing/2014/main" id="{1E271768-98B4-4B1D-84B3-15C109400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875" y="2713038"/>
            <a:ext cx="1527175" cy="68580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altLang="en-US" sz="240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28359" name="Line 79">
            <a:extLst>
              <a:ext uri="{FF2B5EF4-FFF2-40B4-BE49-F238E27FC236}">
                <a16:creationId xmlns:a16="http://schemas.microsoft.com/office/drawing/2014/main" id="{09FA5469-D2D9-4C10-B7E4-2BC63EA75D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11938" y="2924175"/>
            <a:ext cx="623887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114" name="Rectangle 34">
            <a:extLst>
              <a:ext uri="{FF2B5EF4-FFF2-40B4-BE49-F238E27FC236}">
                <a16:creationId xmlns:a16="http://schemas.microsoft.com/office/drawing/2014/main" id="{D2FAF5A5-BCF1-4B54-B0CE-2DD402AAA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4088" y="5218113"/>
            <a:ext cx="1527175" cy="68580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altLang="en-US" sz="240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302122" name="Line 42">
            <a:extLst>
              <a:ext uri="{FF2B5EF4-FFF2-40B4-BE49-F238E27FC236}">
                <a16:creationId xmlns:a16="http://schemas.microsoft.com/office/drawing/2014/main" id="{CACEE453-42BD-473F-A183-C055C86E74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83125" y="5468938"/>
            <a:ext cx="623888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115" name="Text Box 35">
            <a:extLst>
              <a:ext uri="{FF2B5EF4-FFF2-40B4-BE49-F238E27FC236}">
                <a16:creationId xmlns:a16="http://schemas.microsoft.com/office/drawing/2014/main" id="{589EB60B-023B-4570-89E7-6FA141B2C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3763" y="5141913"/>
            <a:ext cx="1527175" cy="660400"/>
          </a:xfrm>
          <a:prstGeom prst="rect">
            <a:avLst/>
          </a:prstGeom>
          <a:solidFill>
            <a:srgbClr val="3366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Feature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Extraction</a:t>
            </a:r>
            <a:endParaRPr lang="cs-CZ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28363" name="Rectangle 32">
            <a:extLst>
              <a:ext uri="{FF2B5EF4-FFF2-40B4-BE49-F238E27FC236}">
                <a16:creationId xmlns:a16="http://schemas.microsoft.com/office/drawing/2014/main" id="{277894DE-5EF3-4718-A479-E8DC37063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9800" y="2713038"/>
            <a:ext cx="1527175" cy="685800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altLang="en-US" sz="2400">
              <a:solidFill>
                <a:srgbClr val="B9000C"/>
              </a:solidFill>
              <a:latin typeface="Arial" panose="020B0604020202020204" pitchFamily="34" charset="0"/>
            </a:endParaRPr>
          </a:p>
        </p:txBody>
      </p:sp>
      <p:sp>
        <p:nvSpPr>
          <p:cNvPr id="228364" name="Line 43">
            <a:extLst>
              <a:ext uri="{FF2B5EF4-FFF2-40B4-BE49-F238E27FC236}">
                <a16:creationId xmlns:a16="http://schemas.microsoft.com/office/drawing/2014/main" id="{A55CD413-9A8A-46C9-8352-9EF2CF7253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68838" y="2925763"/>
            <a:ext cx="623887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121" name="Line 41">
            <a:extLst>
              <a:ext uri="{FF2B5EF4-FFF2-40B4-BE49-F238E27FC236}">
                <a16:creationId xmlns:a16="http://schemas.microsoft.com/office/drawing/2014/main" id="{82334CD5-8C40-4E72-A6CF-44FF3CB497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063" y="5468938"/>
            <a:ext cx="623887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66" name="Rectangle 2">
            <a:extLst>
              <a:ext uri="{FF2B5EF4-FFF2-40B4-BE49-F238E27FC236}">
                <a16:creationId xmlns:a16="http://schemas.microsoft.com/office/drawing/2014/main" id="{75CDDDD2-6072-4150-B91A-2BA2EE38D2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Phases of Speaker Detection System</a:t>
            </a:r>
            <a:endParaRPr lang="cs-CZ" altLang="en-US"/>
          </a:p>
        </p:txBody>
      </p:sp>
      <p:graphicFrame>
        <p:nvGraphicFramePr>
          <p:cNvPr id="228367" name="Object 19">
            <a:extLst>
              <a:ext uri="{FF2B5EF4-FFF2-40B4-BE49-F238E27FC236}">
                <a16:creationId xmlns:a16="http://schemas.microsoft.com/office/drawing/2014/main" id="{97D6FA30-9067-4447-A7FC-3D57FE0D1A57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619250" y="1844675"/>
          <a:ext cx="15113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02" name="Image" r:id="rId3" imgW="5028571" imgH="3276190" progId="Photoshop.Image.11">
                  <p:embed/>
                </p:oleObj>
              </mc:Choice>
              <mc:Fallback>
                <p:oleObj name="Image" r:id="rId3" imgW="5028571" imgH="3276190" progId="Photoshop.Image.11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844675"/>
                        <a:ext cx="151130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68" name="Object 24">
            <a:extLst>
              <a:ext uri="{FF2B5EF4-FFF2-40B4-BE49-F238E27FC236}">
                <a16:creationId xmlns:a16="http://schemas.microsoft.com/office/drawing/2014/main" id="{F283E026-8E52-458B-9589-59F1AAD06C7C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1619250" y="3068638"/>
          <a:ext cx="1508125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03" name="Image" r:id="rId5" imgW="5028571" imgH="3276190" progId="Photoshop.Image.11">
                  <p:embed/>
                </p:oleObj>
              </mc:Choice>
              <mc:Fallback>
                <p:oleObj name="Image" r:id="rId5" imgW="5028571" imgH="3276190" progId="Photoshop.Image.11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068638"/>
                        <a:ext cx="1508125" cy="98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369" name="Text Box 4">
            <a:extLst>
              <a:ext uri="{FF2B5EF4-FFF2-40B4-BE49-F238E27FC236}">
                <a16:creationId xmlns:a16="http://schemas.microsoft.com/office/drawing/2014/main" id="{F72801F5-D7D0-4D03-80CB-B772D2970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765175"/>
            <a:ext cx="878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00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</a:rPr>
              <a:t>Two distinct phases to any speaker detection system</a:t>
            </a:r>
            <a:endParaRPr lang="cs-CZ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28370" name="Picture 5" descr="homer-simpsons">
            <a:extLst>
              <a:ext uri="{FF2B5EF4-FFF2-40B4-BE49-F238E27FC236}">
                <a16:creationId xmlns:a16="http://schemas.microsoft.com/office/drawing/2014/main" id="{532D9301-FD36-43E4-948A-855A69CEC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73238"/>
            <a:ext cx="7270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71" name="Picture 9" descr="marge_simpson">
            <a:extLst>
              <a:ext uri="{FF2B5EF4-FFF2-40B4-BE49-F238E27FC236}">
                <a16:creationId xmlns:a16="http://schemas.microsoft.com/office/drawing/2014/main" id="{E9ACFA05-B6FB-4061-A8DB-9DA3810CB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068638"/>
            <a:ext cx="8636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2110" name="Text Box 30">
            <a:extLst>
              <a:ext uri="{FF2B5EF4-FFF2-40B4-BE49-F238E27FC236}">
                <a16:creationId xmlns:a16="http://schemas.microsoft.com/office/drawing/2014/main" id="{C4930BA0-DA3B-48CB-BEAF-4C762DA7B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341438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b="0">
                <a:solidFill>
                  <a:srgbClr val="B900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Training phase</a:t>
            </a:r>
            <a:endParaRPr lang="cs-CZ" b="0">
              <a:solidFill>
                <a:srgbClr val="B9000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28373" name="Text Box 33">
            <a:extLst>
              <a:ext uri="{FF2B5EF4-FFF2-40B4-BE49-F238E27FC236}">
                <a16:creationId xmlns:a16="http://schemas.microsoft.com/office/drawing/2014/main" id="{DCBA79BF-2424-4DF8-B9C8-19A6921EB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2636838"/>
            <a:ext cx="1527175" cy="660400"/>
          </a:xfrm>
          <a:prstGeom prst="rect">
            <a:avLst/>
          </a:prstGeom>
          <a:solidFill>
            <a:srgbClr val="3366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Feature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Extraction</a:t>
            </a:r>
            <a:endParaRPr lang="cs-CZ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28374" name="Text Box 37">
            <a:extLst>
              <a:ext uri="{FF2B5EF4-FFF2-40B4-BE49-F238E27FC236}">
                <a16:creationId xmlns:a16="http://schemas.microsoft.com/office/drawing/2014/main" id="{E753E7DC-951B-4AF0-8CCF-9B261AF53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9550" y="2636838"/>
            <a:ext cx="1527175" cy="660400"/>
          </a:xfrm>
          <a:prstGeom prst="rect">
            <a:avLst/>
          </a:prstGeom>
          <a:solidFill>
            <a:srgbClr val="3366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Model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Training</a:t>
            </a:r>
            <a:endParaRPr lang="cs-CZ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02119" name="Text Box 39">
            <a:extLst>
              <a:ext uri="{FF2B5EF4-FFF2-40B4-BE49-F238E27FC236}">
                <a16:creationId xmlns:a16="http://schemas.microsoft.com/office/drawing/2014/main" id="{56C9392F-D104-4888-8CA4-BBE288C29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838" y="5141913"/>
            <a:ext cx="1527175" cy="660400"/>
          </a:xfrm>
          <a:prstGeom prst="rect">
            <a:avLst/>
          </a:prstGeom>
          <a:solidFill>
            <a:srgbClr val="3366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Detection</a:t>
            </a: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Decision</a:t>
            </a:r>
            <a:endParaRPr lang="cs-CZ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28376" name="Line 40">
            <a:extLst>
              <a:ext uri="{FF2B5EF4-FFF2-40B4-BE49-F238E27FC236}">
                <a16:creationId xmlns:a16="http://schemas.microsoft.com/office/drawing/2014/main" id="{CFC1D247-431D-469B-87EB-E105465471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71775" y="2925763"/>
            <a:ext cx="623888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124" name="Line 44">
            <a:extLst>
              <a:ext uri="{FF2B5EF4-FFF2-40B4-BE49-F238E27FC236}">
                <a16:creationId xmlns:a16="http://schemas.microsoft.com/office/drawing/2014/main" id="{A09F8ED0-E501-4F03-9B8A-EDCADD8E765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750" y="4437063"/>
            <a:ext cx="7777163" cy="0"/>
          </a:xfrm>
          <a:prstGeom prst="line">
            <a:avLst/>
          </a:prstGeom>
          <a:noFill/>
          <a:ln w="31750">
            <a:solidFill>
              <a:srgbClr val="3366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28378" name="Group 77">
            <a:extLst>
              <a:ext uri="{FF2B5EF4-FFF2-40B4-BE49-F238E27FC236}">
                <a16:creationId xmlns:a16="http://schemas.microsoft.com/office/drawing/2014/main" id="{F8A72E52-6883-4FCF-AA22-7BF249DB40A9}"/>
              </a:ext>
            </a:extLst>
          </p:cNvPr>
          <p:cNvGrpSpPr>
            <a:grpSpLocks/>
          </p:cNvGrpSpPr>
          <p:nvPr/>
        </p:nvGrpSpPr>
        <p:grpSpPr bwMode="auto">
          <a:xfrm>
            <a:off x="7310438" y="1773238"/>
            <a:ext cx="1295400" cy="792162"/>
            <a:chOff x="4695" y="1162"/>
            <a:chExt cx="816" cy="499"/>
          </a:xfrm>
        </p:grpSpPr>
        <p:graphicFrame>
          <p:nvGraphicFramePr>
            <p:cNvPr id="228398" name="Object 60">
              <a:extLst>
                <a:ext uri="{FF2B5EF4-FFF2-40B4-BE49-F238E27FC236}">
                  <a16:creationId xmlns:a16="http://schemas.microsoft.com/office/drawing/2014/main" id="{65F5F787-4183-4DDC-85FE-4449E4CAEF8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183" y="1336"/>
            <a:ext cx="261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504" name="Image" r:id="rId9" imgW="5752381" imgH="4114286" progId="Photoshop.Image.11">
                    <p:embed/>
                  </p:oleObj>
                </mc:Choice>
                <mc:Fallback>
                  <p:oleObj name="Image" r:id="rId9" imgW="5752381" imgH="4114286" progId="Photoshop.Image.11">
                    <p:embed/>
                    <p:pic>
                      <p:nvPicPr>
                        <p:cNvPr id="0" name="Object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3" y="1336"/>
                          <a:ext cx="261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8399" name="Object 61">
              <a:extLst>
                <a:ext uri="{FF2B5EF4-FFF2-40B4-BE49-F238E27FC236}">
                  <a16:creationId xmlns:a16="http://schemas.microsoft.com/office/drawing/2014/main" id="{FD8125C2-EBD7-437F-BEC8-F004B249010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036" y="1200"/>
            <a:ext cx="260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505" name="Image" r:id="rId11" imgW="5752381" imgH="4114286" progId="Photoshop.Image.11">
                    <p:embed/>
                  </p:oleObj>
                </mc:Choice>
                <mc:Fallback>
                  <p:oleObj name="Image" r:id="rId11" imgW="5752381" imgH="4114286" progId="Photoshop.Image.11">
                    <p:embed/>
                    <p:pic>
                      <p:nvPicPr>
                        <p:cNvPr id="0" name="Object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36" y="1200"/>
                          <a:ext cx="260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8400" name="Object 62">
              <a:extLst>
                <a:ext uri="{FF2B5EF4-FFF2-40B4-BE49-F238E27FC236}">
                  <a16:creationId xmlns:a16="http://schemas.microsoft.com/office/drawing/2014/main" id="{E0B076BA-FB2C-4C18-97E6-DBBEBB627FC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34" y="1412"/>
            <a:ext cx="260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506" name="Image" r:id="rId12" imgW="5752381" imgH="4114286" progId="Photoshop.Image.11">
                    <p:embed/>
                  </p:oleObj>
                </mc:Choice>
                <mc:Fallback>
                  <p:oleObj name="Image" r:id="rId12" imgW="5752381" imgH="4114286" progId="Photoshop.Image.11">
                    <p:embed/>
                    <p:pic>
                      <p:nvPicPr>
                        <p:cNvPr id="0" name="Object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4" y="1412"/>
                          <a:ext cx="260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8401" name="Object 63">
              <a:extLst>
                <a:ext uri="{FF2B5EF4-FFF2-40B4-BE49-F238E27FC236}">
                  <a16:creationId xmlns:a16="http://schemas.microsoft.com/office/drawing/2014/main" id="{4620A969-C8B4-4C8C-92A9-E8F7A43A8A0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63" y="1239"/>
            <a:ext cx="261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507" name="Image" r:id="rId13" imgW="5752381" imgH="4114286" progId="Photoshop.Image.11">
                    <p:embed/>
                  </p:oleObj>
                </mc:Choice>
                <mc:Fallback>
                  <p:oleObj name="Image" r:id="rId13" imgW="5752381" imgH="4114286" progId="Photoshop.Image.11">
                    <p:embed/>
                    <p:pic>
                      <p:nvPicPr>
                        <p:cNvPr id="0" name="Object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3" y="1239"/>
                          <a:ext cx="261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8402" name="Oval 64">
              <a:extLst>
                <a:ext uri="{FF2B5EF4-FFF2-40B4-BE49-F238E27FC236}">
                  <a16:creationId xmlns:a16="http://schemas.microsoft.com/office/drawing/2014/main" id="{2A89DB96-A5B7-4F99-B422-5C186B1E1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5" y="1162"/>
              <a:ext cx="816" cy="499"/>
            </a:xfrm>
            <a:prstGeom prst="ellipse">
              <a:avLst/>
            </a:prstGeom>
            <a:noFill/>
            <a:ln w="25400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28379" name="Group 78">
            <a:extLst>
              <a:ext uri="{FF2B5EF4-FFF2-40B4-BE49-F238E27FC236}">
                <a16:creationId xmlns:a16="http://schemas.microsoft.com/office/drawing/2014/main" id="{A6965457-48D4-4815-B8F3-BE9B85BEDB02}"/>
              </a:ext>
            </a:extLst>
          </p:cNvPr>
          <p:cNvGrpSpPr>
            <a:grpSpLocks/>
          </p:cNvGrpSpPr>
          <p:nvPr/>
        </p:nvGrpSpPr>
        <p:grpSpPr bwMode="auto">
          <a:xfrm>
            <a:off x="7308850" y="3357563"/>
            <a:ext cx="1295400" cy="792162"/>
            <a:chOff x="4694" y="2069"/>
            <a:chExt cx="816" cy="499"/>
          </a:xfrm>
        </p:grpSpPr>
        <p:graphicFrame>
          <p:nvGraphicFramePr>
            <p:cNvPr id="228393" name="Object 72">
              <a:extLst>
                <a:ext uri="{FF2B5EF4-FFF2-40B4-BE49-F238E27FC236}">
                  <a16:creationId xmlns:a16="http://schemas.microsoft.com/office/drawing/2014/main" id="{98BC1F3B-AF99-446F-94AE-3E8AB70ABC7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182" y="2243"/>
            <a:ext cx="261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508" name="Image" r:id="rId14" imgW="5752381" imgH="4114286" progId="Photoshop.Image.11">
                    <p:embed/>
                  </p:oleObj>
                </mc:Choice>
                <mc:Fallback>
                  <p:oleObj name="Image" r:id="rId14" imgW="5752381" imgH="4114286" progId="Photoshop.Image.11">
                    <p:embed/>
                    <p:pic>
                      <p:nvPicPr>
                        <p:cNvPr id="0" name="Object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2" y="2243"/>
                          <a:ext cx="261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8394" name="Object 73">
              <a:extLst>
                <a:ext uri="{FF2B5EF4-FFF2-40B4-BE49-F238E27FC236}">
                  <a16:creationId xmlns:a16="http://schemas.microsoft.com/office/drawing/2014/main" id="{55D7CAA1-7750-40D3-B9C7-D3F57A7C7BC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035" y="2107"/>
            <a:ext cx="260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509" name="Image" r:id="rId15" imgW="5752381" imgH="4114286" progId="Photoshop.Image.11">
                    <p:embed/>
                  </p:oleObj>
                </mc:Choice>
                <mc:Fallback>
                  <p:oleObj name="Image" r:id="rId15" imgW="5752381" imgH="4114286" progId="Photoshop.Image.11">
                    <p:embed/>
                    <p:pic>
                      <p:nvPicPr>
                        <p:cNvPr id="0" name="Object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35" y="2107"/>
                          <a:ext cx="260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8395" name="Object 74">
              <a:extLst>
                <a:ext uri="{FF2B5EF4-FFF2-40B4-BE49-F238E27FC236}">
                  <a16:creationId xmlns:a16="http://schemas.microsoft.com/office/drawing/2014/main" id="{6CD7B1C5-B38C-4F7C-9367-D8525B4F252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33" y="2319"/>
            <a:ext cx="260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510" name="Image" r:id="rId16" imgW="5752381" imgH="4114286" progId="Photoshop.Image.11">
                    <p:embed/>
                  </p:oleObj>
                </mc:Choice>
                <mc:Fallback>
                  <p:oleObj name="Image" r:id="rId16" imgW="5752381" imgH="4114286" progId="Photoshop.Image.11">
                    <p:embed/>
                    <p:pic>
                      <p:nvPicPr>
                        <p:cNvPr id="0" name="Object 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3" y="2319"/>
                          <a:ext cx="260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8396" name="Object 75">
              <a:extLst>
                <a:ext uri="{FF2B5EF4-FFF2-40B4-BE49-F238E27FC236}">
                  <a16:creationId xmlns:a16="http://schemas.microsoft.com/office/drawing/2014/main" id="{6BE02CED-EECF-408C-A607-6D9B96338DD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62" y="2146"/>
            <a:ext cx="261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511" name="Image" r:id="rId17" imgW="5752381" imgH="4114286" progId="Photoshop.Image.11">
                    <p:embed/>
                  </p:oleObj>
                </mc:Choice>
                <mc:Fallback>
                  <p:oleObj name="Image" r:id="rId17" imgW="5752381" imgH="4114286" progId="Photoshop.Image.11">
                    <p:embed/>
                    <p:pic>
                      <p:nvPicPr>
                        <p:cNvPr id="0" name="Object 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2" y="2146"/>
                          <a:ext cx="261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8397" name="Oval 76">
              <a:extLst>
                <a:ext uri="{FF2B5EF4-FFF2-40B4-BE49-F238E27FC236}">
                  <a16:creationId xmlns:a16="http://schemas.microsoft.com/office/drawing/2014/main" id="{DD662CA4-E44C-421F-9BAC-2FE54AA76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4" y="2069"/>
              <a:ext cx="816" cy="499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00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cs-CZ" altLang="en-US" sz="2400">
                <a:solidFill>
                  <a:srgbClr val="B9000C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28380" name="Text Box 82">
            <a:extLst>
              <a:ext uri="{FF2B5EF4-FFF2-40B4-BE49-F238E27FC236}">
                <a16:creationId xmlns:a16="http://schemas.microsoft.com/office/drawing/2014/main" id="{D9430F9D-8E90-4152-A7D7-BFD71AC24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75" y="2466975"/>
            <a:ext cx="1150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</a:rPr>
              <a:t>Homer</a:t>
            </a:r>
            <a:endParaRPr lang="cs-CZ" altLang="en-US" sz="24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28381" name="Text Box 83">
            <a:extLst>
              <a:ext uri="{FF2B5EF4-FFF2-40B4-BE49-F238E27FC236}">
                <a16:creationId xmlns:a16="http://schemas.microsoft.com/office/drawing/2014/main" id="{C71C2D1A-04DF-4638-A77B-887E34765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75" y="2924175"/>
            <a:ext cx="1082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Marge</a:t>
            </a:r>
            <a:endParaRPr lang="cs-CZ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2164" name="Line 84">
            <a:extLst>
              <a:ext uri="{FF2B5EF4-FFF2-40B4-BE49-F238E27FC236}">
                <a16:creationId xmlns:a16="http://schemas.microsoft.com/office/drawing/2014/main" id="{3B059335-B2CF-4832-B105-D2E753FA3312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6550" y="4221163"/>
            <a:ext cx="0" cy="503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165" name="Line 85">
            <a:extLst>
              <a:ext uri="{FF2B5EF4-FFF2-40B4-BE49-F238E27FC236}">
                <a16:creationId xmlns:a16="http://schemas.microsoft.com/office/drawing/2014/main" id="{20A854E6-9CAC-4441-A99C-C20C12CB2E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9175" y="4724400"/>
            <a:ext cx="18573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166" name="Line 86">
            <a:extLst>
              <a:ext uri="{FF2B5EF4-FFF2-40B4-BE49-F238E27FC236}">
                <a16:creationId xmlns:a16="http://schemas.microsoft.com/office/drawing/2014/main" id="{8F5FC721-E004-4D5C-A25D-C87DA8DB3A7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9175" y="4724400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168" name="Line 88">
            <a:extLst>
              <a:ext uri="{FF2B5EF4-FFF2-40B4-BE49-F238E27FC236}">
                <a16:creationId xmlns:a16="http://schemas.microsoft.com/office/drawing/2014/main" id="{51433A5E-91AD-4C6C-BF8D-9EC8D8345F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9175" y="5805488"/>
            <a:ext cx="0" cy="5762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169" name="Line 89">
            <a:extLst>
              <a:ext uri="{FF2B5EF4-FFF2-40B4-BE49-F238E27FC236}">
                <a16:creationId xmlns:a16="http://schemas.microsoft.com/office/drawing/2014/main" id="{FE302D80-A4D4-4B8E-9FC3-232FB0602E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1600" y="6381750"/>
            <a:ext cx="34575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170" name="Text Box 90">
            <a:extLst>
              <a:ext uri="{FF2B5EF4-FFF2-40B4-BE49-F238E27FC236}">
                <a16:creationId xmlns:a16="http://schemas.microsoft.com/office/drawing/2014/main" id="{F2A0D19E-F852-4E86-9F2B-41FFF7114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5984875"/>
            <a:ext cx="3570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0">
                <a:solidFill>
                  <a:schemeClr val="tx1"/>
                </a:solidFill>
                <a:latin typeface="Arial" panose="020B0604020202020204" pitchFamily="34" charset="0"/>
              </a:rPr>
              <a:t>Hypothesized identity - 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Marge</a:t>
            </a:r>
            <a:endParaRPr lang="cs-CZ" altLang="en-US" sz="2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2171" name="Text Box 91">
            <a:extLst>
              <a:ext uri="{FF2B5EF4-FFF2-40B4-BE49-F238E27FC236}">
                <a16:creationId xmlns:a16="http://schemas.microsoft.com/office/drawing/2014/main" id="{A9F8E133-CF5D-4489-AB18-C70E92FD1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5229225"/>
            <a:ext cx="147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600">
                <a:solidFill>
                  <a:srgbClr val="000000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folHlink"/>
                </a:solidFill>
                <a:latin typeface="Arial" panose="020B0604020202020204" pitchFamily="34" charset="0"/>
              </a:rPr>
              <a:t>Detected</a:t>
            </a:r>
            <a:endParaRPr lang="cs-CZ" altLang="en-US" sz="240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pic>
        <p:nvPicPr>
          <p:cNvPr id="302172" name="Picture 92">
            <a:extLst>
              <a:ext uri="{FF2B5EF4-FFF2-40B4-BE49-F238E27FC236}">
                <a16:creationId xmlns:a16="http://schemas.microsoft.com/office/drawing/2014/main" id="{988A2C4D-1F27-4F69-9E68-566C1220E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5013325"/>
            <a:ext cx="758825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2109" name="Picture 29" descr="marge-simpsons_sing">
            <a:extLst>
              <a:ext uri="{FF2B5EF4-FFF2-40B4-BE49-F238E27FC236}">
                <a16:creationId xmlns:a16="http://schemas.microsoft.com/office/drawing/2014/main" id="{9AED4FDA-A042-44CB-B86D-4EA58DD37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08500"/>
            <a:ext cx="12287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2106" name="Object 26">
            <a:extLst>
              <a:ext uri="{FF2B5EF4-FFF2-40B4-BE49-F238E27FC236}">
                <a16:creationId xmlns:a16="http://schemas.microsoft.com/office/drawing/2014/main" id="{E81A040E-1ED2-41E9-A4F4-395EB5B394F3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1624013" y="4967288"/>
          <a:ext cx="1508125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12" name="Image" r:id="rId20" imgW="5028571" imgH="3276190" progId="Photoshop.Image.11">
                  <p:embed/>
                </p:oleObj>
              </mc:Choice>
              <mc:Fallback>
                <p:oleObj name="Image" r:id="rId20" imgW="5028571" imgH="3276190" progId="Photoshop.Image.11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013" y="4967288"/>
                        <a:ext cx="1508125" cy="98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2111" name="Text Box 31">
            <a:extLst>
              <a:ext uri="{FF2B5EF4-FFF2-40B4-BE49-F238E27FC236}">
                <a16:creationId xmlns:a16="http://schemas.microsoft.com/office/drawing/2014/main" id="{F62F80E4-1E74-4679-82E3-E97AA2C4A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4508500"/>
            <a:ext cx="2843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b="0">
                <a:solidFill>
                  <a:srgbClr val="B900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Detection phase</a:t>
            </a:r>
            <a:endParaRPr lang="cs-CZ" b="0">
              <a:solidFill>
                <a:srgbClr val="B9000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118" grpId="0" animBg="1"/>
      <p:bldP spid="302114" grpId="0" animBg="1"/>
      <p:bldP spid="302115" grpId="0" animBg="1"/>
      <p:bldP spid="302119" grpId="0" animBg="1"/>
      <p:bldP spid="302170" grpId="0"/>
      <p:bldP spid="302171" grpId="0"/>
      <p:bldP spid="302111" grpId="0"/>
    </p:bldLst>
  </p:timing>
</p:sld>
</file>

<file path=ppt/theme/theme1.xml><?xml version="1.0" encoding="utf-8"?>
<a:theme xmlns:a="http://schemas.openxmlformats.org/drawingml/2006/main" name="090611 FIT_prezentace">
  <a:themeElements>
    <a:clrScheme name="090611 FIT_prezenta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90611 FIT_prezenta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B9000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B9000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90611 FIT_prezenta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090611 FIT_prezentace">
  <a:themeElements>
    <a:clrScheme name="090611 FIT_prezenta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90611 FIT_prezenta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90611 FIT_prezenta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090611 FIT_prezentace">
  <a:themeElements>
    <a:clrScheme name="090611 FIT_prezenta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90611 FIT_prezenta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90611 FIT_prezenta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090611 FIT_prezentace">
  <a:themeElements>
    <a:clrScheme name="090611 FIT_prezenta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90611 FIT_prezenta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90611 FIT_prezenta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090611 FIT_prezentace">
  <a:themeElements>
    <a:clrScheme name="090611 FIT_prezenta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90611 FIT_prezenta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90611 FIT_prezenta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090611 FIT_prezentace">
  <a:themeElements>
    <a:clrScheme name="090611 FIT_prezenta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90611 FIT_prezenta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90611 FIT_prezenta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090611 FIT_prezentace">
  <a:themeElements>
    <a:clrScheme name="090611 FIT_prezenta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90611 FIT_prezenta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90611 FIT_prezenta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090611 FIT_prezentace">
  <a:themeElements>
    <a:clrScheme name="090611 FIT_prezenta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90611 FIT_prezenta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90611 FIT_prezenta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090611 FIT_prezentace">
  <a:themeElements>
    <a:clrScheme name="090611 FIT_prezenta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90611 FIT_prezenta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90611 FIT_prezenta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090611 FIT_prezentace">
  <a:themeElements>
    <a:clrScheme name="090611 FIT_prezenta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90611 FIT_prezenta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90611 FIT_prezenta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090611 FIT_prezentace">
  <a:themeElements>
    <a:clrScheme name="090611 FIT_prezenta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90611 FIT_prezenta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90611 FIT_prezenta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090611 FIT_prezentace">
  <a:themeElements>
    <a:clrScheme name="090611 FIT_prezenta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90611 FIT_prezenta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90611 FIT_prezenta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090611 FIT_prezentace">
  <a:themeElements>
    <a:clrScheme name="090611 FIT_prezenta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90611 FIT_prezenta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90611 FIT_prezenta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090611 FIT_prezentace">
  <a:themeElements>
    <a:clrScheme name="090611 FIT_prezenta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90611 FIT_prezenta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90611 FIT_prezenta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090611 FIT_prezentace">
  <a:themeElements>
    <a:clrScheme name="090611 FIT_prezenta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90611 FIT_prezenta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90611 FIT_prezenta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90611 FIT_prezenta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90611 FIT_prezenta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090611 FIT_prezentace</Template>
  <TotalTime>6520</TotalTime>
  <Words>5148</Words>
  <Application>Microsoft Office PowerPoint</Application>
  <PresentationFormat>On-screen Show (4:3)</PresentationFormat>
  <Paragraphs>1315</Paragraphs>
  <Slides>87</Slides>
  <Notes>20</Notes>
  <HiddenSlides>14</HiddenSlides>
  <MMClips>6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111" baseType="lpstr">
      <vt:lpstr>Arial</vt:lpstr>
      <vt:lpstr>Calibri</vt:lpstr>
      <vt:lpstr>Cambria</vt:lpstr>
      <vt:lpstr>Century Gothic</vt:lpstr>
      <vt:lpstr>Courier New</vt:lpstr>
      <vt:lpstr>Tahoma</vt:lpstr>
      <vt:lpstr>Times New Roman</vt:lpstr>
      <vt:lpstr>Wingdings</vt:lpstr>
      <vt:lpstr>090611 FIT_prezentace</vt:lpstr>
      <vt:lpstr>1_090611 FIT_prezentace</vt:lpstr>
      <vt:lpstr>2_090611 FIT_prezentace</vt:lpstr>
      <vt:lpstr>3_090611 FIT_prezentace</vt:lpstr>
      <vt:lpstr>4_090611 FIT_prezentace</vt:lpstr>
      <vt:lpstr>5_090611 FIT_prezentace</vt:lpstr>
      <vt:lpstr>6_090611 FIT_prezentace</vt:lpstr>
      <vt:lpstr>7_090611 FIT_prezentace</vt:lpstr>
      <vt:lpstr>8_090611 FIT_prezentace</vt:lpstr>
      <vt:lpstr>9_090611 FIT_prezentace</vt:lpstr>
      <vt:lpstr>10_090611 FIT_prezentace</vt:lpstr>
      <vt:lpstr>11_090611 FIT_prezentace</vt:lpstr>
      <vt:lpstr>12_090611 FIT_prezentace</vt:lpstr>
      <vt:lpstr>13_090611 FIT_prezentace</vt:lpstr>
      <vt:lpstr>14_090611 FIT_prezentace</vt:lpstr>
      <vt:lpstr>Image</vt:lpstr>
      <vt:lpstr>Speaker Recognition  </vt:lpstr>
      <vt:lpstr>Agenda</vt:lpstr>
      <vt:lpstr>Speaker Recognition Applications</vt:lpstr>
      <vt:lpstr>Biometrics</vt:lpstr>
      <vt:lpstr>Speech Modalities</vt:lpstr>
      <vt:lpstr>Speaker Recognition Tasks</vt:lpstr>
      <vt:lpstr>Agenda</vt:lpstr>
      <vt:lpstr>Basic structure of the system – Likelihood ratio</vt:lpstr>
      <vt:lpstr>Phases of Speaker Detection System</vt:lpstr>
      <vt:lpstr>Features for Speaker Recognition</vt:lpstr>
      <vt:lpstr>Features for Speaker Recognition</vt:lpstr>
      <vt:lpstr>Speech production</vt:lpstr>
      <vt:lpstr>Audio Analysis</vt:lpstr>
      <vt:lpstr>Spectral features - MFCC</vt:lpstr>
      <vt:lpstr>MAP adaptation – How to create speaker model</vt:lpstr>
      <vt:lpstr>Channel/session effects</vt:lpstr>
      <vt:lpstr>Inter-session variability</vt:lpstr>
      <vt:lpstr>Inter-session variability compensation</vt:lpstr>
      <vt:lpstr>PowerPoint Presentation</vt:lpstr>
      <vt:lpstr>PowerPoint Presentation</vt:lpstr>
      <vt:lpstr>Towards Joint Factor Analysis</vt:lpstr>
      <vt:lpstr>Towards Joint Factor Analysis (continued)</vt:lpstr>
      <vt:lpstr>Joint Factor Analysis</vt:lpstr>
      <vt:lpstr>Quiz</vt:lpstr>
      <vt:lpstr>Quiz - Is this a same person?</vt:lpstr>
      <vt:lpstr>Quiz - Is this a same person?</vt:lpstr>
      <vt:lpstr>Quiz - Is this a same person?</vt:lpstr>
      <vt:lpstr>Quiz - Is this a same person?</vt:lpstr>
      <vt:lpstr>Transition to i-vectors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 verification approach</vt:lpstr>
      <vt:lpstr>iVectors – low-dimensional recording representation</vt:lpstr>
      <vt:lpstr>Probabilistic Linear Discriminant Analysis (PLDA)</vt:lpstr>
      <vt:lpstr>PLDA continued</vt:lpstr>
      <vt:lpstr>PLDA based verification</vt:lpstr>
      <vt:lpstr> Embeddings for Speaker Recognition</vt:lpstr>
      <vt:lpstr>Embeddings  - architecture</vt:lpstr>
      <vt:lpstr> Embeddings - results</vt:lpstr>
      <vt:lpstr>Pre-trained models</vt:lpstr>
      <vt:lpstr>Quiz</vt:lpstr>
      <vt:lpstr>Quiz - Is this a same person?</vt:lpstr>
      <vt:lpstr>Quiz - Is this a same person?</vt:lpstr>
      <vt:lpstr>Quiz - Is this a same person?</vt:lpstr>
      <vt:lpstr>Agenda</vt:lpstr>
      <vt:lpstr>Evaluation Metric</vt:lpstr>
      <vt:lpstr>Does the system work well ? </vt:lpstr>
      <vt:lpstr>True accept</vt:lpstr>
      <vt:lpstr>True reject</vt:lpstr>
      <vt:lpstr>False alarm</vt:lpstr>
      <vt:lpstr>Miss</vt:lpstr>
      <vt:lpstr>Single threshold, two types of error</vt:lpstr>
      <vt:lpstr>DET – Detection Error Tradeoff</vt:lpstr>
      <vt:lpstr>Comparison of different SRE techniques</vt:lpstr>
      <vt:lpstr>DET – Detection Error Tradeoff</vt:lpstr>
      <vt:lpstr>Performance Survey – Range of performances</vt:lpstr>
      <vt:lpstr>ROC curve  vs DET curve</vt:lpstr>
      <vt:lpstr>NIST Evaluations</vt:lpstr>
      <vt:lpstr>NIST Evaluation - Speech@FIT</vt:lpstr>
      <vt:lpstr>Agenda</vt:lpstr>
      <vt:lpstr>Score Calibration</vt:lpstr>
      <vt:lpstr>Score presentation</vt:lpstr>
      <vt:lpstr>Scores/system outputs</vt:lpstr>
      <vt:lpstr>Scores</vt:lpstr>
      <vt:lpstr>Discriminability of the system</vt:lpstr>
      <vt:lpstr>Calibrating the scores</vt:lpstr>
      <vt:lpstr>Calibration</vt:lpstr>
      <vt:lpstr>Likelihood ratio</vt:lpstr>
      <vt:lpstr>Linear score calibration (generative)</vt:lpstr>
      <vt:lpstr>Generative Score Calibration</vt:lpstr>
      <vt:lpstr>Generative Score Calibration</vt:lpstr>
      <vt:lpstr>Detection Cost Function (DCF)</vt:lpstr>
      <vt:lpstr>Measuring calibration loss</vt:lpstr>
      <vt:lpstr>Analytically setting the threshold</vt:lpstr>
      <vt:lpstr>Score normalization</vt:lpstr>
      <vt:lpstr>Error rates with different technologies</vt:lpstr>
      <vt:lpstr>Conclusions</vt:lpstr>
      <vt:lpstr>PowerPoint Presentation</vt:lpstr>
    </vt:vector>
  </TitlesOfParts>
  <Company>VUT FIT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Jan Cernocky</dc:creator>
  <cp:lastModifiedBy>Matějka Pavel (14653)</cp:lastModifiedBy>
  <cp:revision>121</cp:revision>
  <dcterms:created xsi:type="dcterms:W3CDTF">2009-06-16T12:37:19Z</dcterms:created>
  <dcterms:modified xsi:type="dcterms:W3CDTF">2023-04-24T10:36:54Z</dcterms:modified>
</cp:coreProperties>
</file>