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580" r:id="rId2"/>
    <p:sldId id="581" r:id="rId3"/>
    <p:sldId id="583" r:id="rId4"/>
    <p:sldId id="582" r:id="rId5"/>
    <p:sldId id="584" r:id="rId6"/>
    <p:sldId id="585" r:id="rId7"/>
    <p:sldId id="587" r:id="rId8"/>
    <p:sldId id="588" r:id="rId9"/>
    <p:sldId id="589" r:id="rId10"/>
    <p:sldId id="590" r:id="rId11"/>
    <p:sldId id="609" r:id="rId12"/>
    <p:sldId id="610" r:id="rId13"/>
    <p:sldId id="611" r:id="rId14"/>
    <p:sldId id="593" r:id="rId15"/>
    <p:sldId id="598" r:id="rId16"/>
    <p:sldId id="560" r:id="rId17"/>
    <p:sldId id="556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55" r:id="rId31"/>
    <p:sldId id="416" r:id="rId32"/>
    <p:sldId id="600" r:id="rId33"/>
    <p:sldId id="601" r:id="rId34"/>
    <p:sldId id="602" r:id="rId35"/>
    <p:sldId id="603" r:id="rId36"/>
    <p:sldId id="604" r:id="rId37"/>
    <p:sldId id="574" r:id="rId38"/>
    <p:sldId id="573" r:id="rId39"/>
    <p:sldId id="575" r:id="rId40"/>
    <p:sldId id="447" r:id="rId41"/>
    <p:sldId id="456" r:id="rId42"/>
    <p:sldId id="458" r:id="rId43"/>
    <p:sldId id="559" r:id="rId44"/>
    <p:sldId id="307" r:id="rId45"/>
    <p:sldId id="472" r:id="rId46"/>
    <p:sldId id="446" r:id="rId47"/>
    <p:sldId id="449" r:id="rId48"/>
    <p:sldId id="538" r:id="rId49"/>
    <p:sldId id="605" r:id="rId50"/>
    <p:sldId id="606" r:id="rId51"/>
    <p:sldId id="607" r:id="rId52"/>
    <p:sldId id="608" r:id="rId53"/>
    <p:sldId id="450" r:id="rId54"/>
    <p:sldId id="461" r:id="rId5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  <p:embeddedFont>
      <p:font typeface="Tahoma" panose="020B0604030504040204" pitchFamily="34" charset="0"/>
      <p:regular r:id="rId66"/>
      <p:bold r:id="rId67"/>
    </p:embeddedFont>
    <p:embeddedFont>
      <p:font typeface="Cambria" panose="02040503050406030204" pitchFamily="18" charset="0"/>
      <p:regular r:id="rId68"/>
      <p:bold r:id="rId69"/>
      <p:italic r:id="rId70"/>
      <p:boldItalic r:id="rId71"/>
    </p:embeddedFont>
  </p:embeddedFontLst>
  <p:custDataLst>
    <p:tags r:id="rId7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14" autoAdjust="0"/>
  </p:normalViewPr>
  <p:slideViewPr>
    <p:cSldViewPr>
      <p:cViewPr varScale="1">
        <p:scale>
          <a:sx n="80" d="100"/>
          <a:sy n="80" d="100"/>
        </p:scale>
        <p:origin x="234" y="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316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69B5377-0B02-4E51-94EA-F87563574D7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88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50768EA-E19A-4D9F-A1D8-E7350B9585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56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9F9BA-C889-48BC-9077-DF43391E0854}" type="slidenum">
              <a:rPr lang="cs-CZ"/>
              <a:pPr/>
              <a:t>18</a:t>
            </a:fld>
            <a:endParaRPr lang="cs-CZ"/>
          </a:p>
        </p:txBody>
      </p:sp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85D4524B-6A76-410E-AB86-E0A529476B9B}" type="slidenum">
              <a:rPr lang="en-US" sz="1200">
                <a:latin typeface="Calibri" pitchFamily="34" charset="0"/>
              </a:rPr>
              <a:pPr algn="r" defTabSz="865188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0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5EFC4-AEEC-4009-8E10-0470AF102F33}" type="slidenum">
              <a:rPr lang="cs-CZ"/>
              <a:pPr/>
              <a:t>27</a:t>
            </a:fld>
            <a:endParaRPr lang="cs-CZ"/>
          </a:p>
        </p:txBody>
      </p:sp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5D27E657-36CD-4C04-845B-B363F850EB37}" type="slidenum">
              <a:rPr lang="en-US" sz="1200">
                <a:latin typeface="Calibri" pitchFamily="34" charset="0"/>
              </a:rPr>
              <a:pPr algn="r" defTabSz="865188"/>
              <a:t>27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6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84DC3F-42C8-4100-8CE2-BF430CBEE601}" type="slidenum">
              <a:rPr lang="cs-CZ"/>
              <a:pPr/>
              <a:t>28</a:t>
            </a:fld>
            <a:endParaRPr lang="cs-CZ"/>
          </a:p>
        </p:txBody>
      </p:sp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85FB9393-546A-4BFA-B025-7C85814E7C3D}" type="slidenum">
              <a:rPr lang="en-US" sz="1200">
                <a:latin typeface="Calibri" pitchFamily="34" charset="0"/>
              </a:rPr>
              <a:pPr algn="r" defTabSz="865188"/>
              <a:t>28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68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21294-22E6-4A99-9A1A-BBBFBC428E22}" type="slidenum">
              <a:rPr lang="cs-CZ"/>
              <a:pPr/>
              <a:t>29</a:t>
            </a:fld>
            <a:endParaRPr lang="cs-CZ"/>
          </a:p>
        </p:txBody>
      </p:sp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4EF0066E-CCB1-4404-B11F-000DDCF42E85}" type="slidenum">
              <a:rPr lang="en-US" sz="1200">
                <a:latin typeface="Calibri" pitchFamily="34" charset="0"/>
              </a:rPr>
              <a:pPr algn="r" defTabSz="865188"/>
              <a:t>29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2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D1C18-5344-4680-8024-8568FB87A63A}" type="slidenum">
              <a:rPr lang="cs-CZ"/>
              <a:pPr/>
              <a:t>39</a:t>
            </a:fld>
            <a:endParaRPr lang="cs-CZ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DA99B-453A-4886-80B6-F85592389A47}" type="slidenum">
              <a:rPr lang="cs-CZ"/>
              <a:pPr/>
              <a:t>43</a:t>
            </a:fld>
            <a:endParaRPr lang="cs-CZ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865188"/>
            <a:fld id="{35AE9716-8C85-4197-886B-FA9BB7DE71E8}" type="slidenum">
              <a:rPr lang="en-US" sz="1200">
                <a:latin typeface="Calibri" pitchFamily="34" charset="0"/>
              </a:rPr>
              <a:pPr algn="r" defTabSz="865188"/>
              <a:t>43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59E29-DFD7-4B84-9F28-BD44E23677CC}" type="slidenum">
              <a:rPr lang="cs-CZ"/>
              <a:pPr/>
              <a:t>44</a:t>
            </a:fld>
            <a:endParaRPr lang="cs-CZ"/>
          </a:p>
        </p:txBody>
      </p:sp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865188"/>
            <a:fld id="{261DA1DB-3BCD-40FE-B4EC-5D637E94F7B8}" type="slidenum">
              <a:rPr lang="en-US" sz="1200">
                <a:latin typeface="Calibri" pitchFamily="34" charset="0"/>
              </a:rPr>
              <a:pPr algn="r" defTabSz="865188"/>
              <a:t>44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5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DBB19-0706-47F5-9948-4E63F12564D1}" type="slidenum">
              <a:rPr lang="cs-CZ"/>
              <a:pPr/>
              <a:t>19</a:t>
            </a:fld>
            <a:endParaRPr lang="cs-CZ"/>
          </a:p>
        </p:txBody>
      </p:sp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959CA312-AA95-4A55-9BE0-1866F667C1AB}" type="slidenum">
              <a:rPr lang="en-US" sz="1200">
                <a:latin typeface="Calibri" pitchFamily="34" charset="0"/>
              </a:rPr>
              <a:pPr algn="r" defTabSz="865188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6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D326B-869F-41DE-AD44-5C2412ED97C0}" type="slidenum">
              <a:rPr lang="cs-CZ"/>
              <a:pPr/>
              <a:t>20</a:t>
            </a:fld>
            <a:endParaRPr lang="cs-CZ"/>
          </a:p>
        </p:txBody>
      </p:sp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E8248D88-8312-441B-BDEB-33D6F9E24679}" type="slidenum">
              <a:rPr lang="en-US" sz="1200">
                <a:latin typeface="Calibri" pitchFamily="34" charset="0"/>
              </a:rPr>
              <a:pPr algn="r" defTabSz="865188"/>
              <a:t>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8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AA0BC-2C48-4BFC-B4B5-C7A71EF623BA}" type="slidenum">
              <a:rPr lang="cs-CZ"/>
              <a:pPr/>
              <a:t>21</a:t>
            </a:fld>
            <a:endParaRPr lang="cs-CZ"/>
          </a:p>
        </p:txBody>
      </p:sp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BA8BD3BD-E8D2-4A5E-9D02-E654388FDA23}" type="slidenum">
              <a:rPr lang="en-US" sz="1200">
                <a:latin typeface="Calibri" pitchFamily="34" charset="0"/>
              </a:rPr>
              <a:pPr algn="r" defTabSz="865188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8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2C9EC-E716-4929-94D8-A9CE33AC3ACC}" type="slidenum">
              <a:rPr lang="cs-CZ"/>
              <a:pPr/>
              <a:t>22</a:t>
            </a:fld>
            <a:endParaRPr lang="cs-CZ"/>
          </a:p>
        </p:txBody>
      </p:sp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75012953-7332-413F-900E-3734F89801C6}" type="slidenum">
              <a:rPr lang="en-US" sz="1200">
                <a:latin typeface="Calibri" pitchFamily="34" charset="0"/>
              </a:rPr>
              <a:pPr algn="r" defTabSz="865188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5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E1F65-F1F1-4DF6-BC37-D0136F252431}" type="slidenum">
              <a:rPr lang="cs-CZ"/>
              <a:pPr/>
              <a:t>23</a:t>
            </a:fld>
            <a:endParaRPr lang="cs-CZ"/>
          </a:p>
        </p:txBody>
      </p:sp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21186FAE-0A26-4B83-9582-F21DBB5B6574}" type="slidenum">
              <a:rPr lang="en-US" sz="1200">
                <a:latin typeface="Calibri" pitchFamily="34" charset="0"/>
              </a:rPr>
              <a:pPr algn="r" defTabSz="865188"/>
              <a:t>23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46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1B304-81F7-4486-B4DE-821871E27A32}" type="slidenum">
              <a:rPr lang="cs-CZ"/>
              <a:pPr/>
              <a:t>24</a:t>
            </a:fld>
            <a:endParaRPr lang="cs-CZ"/>
          </a:p>
        </p:txBody>
      </p:sp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35DDE871-C87F-4309-B5CB-1FA5FF8AAC73}" type="slidenum">
              <a:rPr lang="en-US" sz="1200">
                <a:latin typeface="Calibri" pitchFamily="34" charset="0"/>
              </a:rPr>
              <a:pPr algn="r" defTabSz="865188"/>
              <a:t>24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1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63482-F820-4B92-A15E-9E81C9F78A16}" type="slidenum">
              <a:rPr lang="cs-CZ"/>
              <a:pPr/>
              <a:t>25</a:t>
            </a:fld>
            <a:endParaRPr lang="cs-CZ"/>
          </a:p>
        </p:txBody>
      </p:sp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F61DEA1D-79FE-4D48-91B1-66D4EDAC1DC6}" type="slidenum">
              <a:rPr lang="en-US" sz="1200">
                <a:latin typeface="Calibri" pitchFamily="34" charset="0"/>
              </a:rPr>
              <a:pPr algn="r" defTabSz="865188"/>
              <a:t>25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51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7C7CD-601D-40CE-9BE9-C6CCE1B4D250}" type="slidenum">
              <a:rPr lang="cs-CZ"/>
              <a:pPr/>
              <a:t>26</a:t>
            </a:fld>
            <a:endParaRPr lang="cs-CZ"/>
          </a:p>
        </p:txBody>
      </p:sp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EB5FD2D5-3CBE-4B1F-A730-D6C7381B2281}" type="slidenum">
              <a:rPr lang="en-US" sz="1200">
                <a:latin typeface="Calibri" pitchFamily="34" charset="0"/>
              </a:rPr>
              <a:pPr algn="r" defTabSz="865188"/>
              <a:t>26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9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75539-50C9-4359-B85E-21A3A16EE7AD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8FDEE-434C-4B69-90A3-2CDE94AA0751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A6A14-CE46-4886-B4DD-EBC35E94F60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0175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E24E7-E2D6-48AB-A2B1-E60E33FF33B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057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EE0CC-3F9C-484D-86EF-6BF7C7462E5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2613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8AF741-9FED-4AF5-8D8D-027A700124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BE5512-F60F-4A0C-94C4-0A789B873264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BEC8B7-1DF0-41B4-83D3-66AF664DC8A9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CD2CD-7FC1-4F41-B944-09616AF0FF7B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61E439-F69B-45AB-84F7-8336A2DCEAF1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F098B9-BD6C-4093-9570-DC11793E26CD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8C1C77-31E8-4979-A788-D37B4DE036EE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AC55DF-F526-4123-B7BA-7D910D1468E2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001"/>
            </a:schemeClr>
          </a:solidFill>
          <a:ln w="9525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1" name="Rectangle 3"/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001"/>
            </a:schemeClr>
          </a:solidFill>
          <a:ln w="9525" cmpd="thinThick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478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Speaker Recognition						ZRE, FIT BUT</a:t>
            </a:r>
            <a:endParaRPr lang="en-US" dirty="0" smtClean="0"/>
          </a:p>
        </p:txBody>
      </p:sp>
      <p:sp>
        <p:nvSpPr>
          <p:cNvPr id="2478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719848E1-4728-4E8D-9F2B-070913AAE197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Century Gothic" pitchFamily="34" charset="0"/>
            </a:endParaRP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wav"/><Relationship Id="rId7" Type="http://schemas.openxmlformats.org/officeDocument/2006/relationships/image" Target="../media/image4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4.wav"/><Relationship Id="rId7" Type="http://schemas.openxmlformats.org/officeDocument/2006/relationships/image" Target="../media/image4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6.wav"/><Relationship Id="rId7" Type="http://schemas.openxmlformats.org/officeDocument/2006/relationships/image" Target="../media/image4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cs-CZ" b="1" smtClean="0"/>
              <a:t>Speaker Recognition </a:t>
            </a:r>
            <a:br>
              <a:rPr lang="en-US" altLang="cs-CZ" b="1" smtClean="0"/>
            </a:br>
            <a:endParaRPr lang="cs-CZ" altLang="cs-CZ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94113"/>
            <a:ext cx="6877050" cy="21113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Pavel </a:t>
            </a:r>
            <a:r>
              <a:rPr lang="cs-CZ" altLang="cs-CZ" dirty="0" smtClean="0"/>
              <a:t>Ma</a:t>
            </a:r>
            <a:r>
              <a:rPr lang="en-US" altLang="cs-CZ" dirty="0" smtClean="0"/>
              <a:t>t</a:t>
            </a:r>
            <a:r>
              <a:rPr lang="cs-CZ" altLang="cs-CZ" dirty="0" smtClean="0"/>
              <a:t>ějka</a:t>
            </a:r>
            <a:r>
              <a:rPr lang="en-US" altLang="cs-CZ" dirty="0" smtClean="0"/>
              <a:t>,</a:t>
            </a:r>
            <a:r>
              <a:rPr lang="en-US" altLang="cs-CZ" dirty="0"/>
              <a:t> Old</a:t>
            </a:r>
            <a:r>
              <a:rPr lang="cs-CZ" altLang="cs-CZ" dirty="0"/>
              <a:t>řich Plchot</a:t>
            </a:r>
            <a:r>
              <a:rPr lang="cs-CZ" altLang="cs-CZ" dirty="0" smtClean="0"/>
              <a:t> </a:t>
            </a:r>
            <a:r>
              <a:rPr lang="en-US" altLang="cs-CZ" dirty="0" smtClean="0"/>
              <a:t/>
            </a:r>
            <a:br>
              <a:rPr lang="en-US" altLang="cs-CZ" dirty="0" smtClean="0"/>
            </a:br>
            <a:r>
              <a:rPr lang="cs-CZ" altLang="cs-CZ" sz="1600" dirty="0" smtClean="0"/>
              <a:t>Speech@FIT, Brno University of Technology, Czech Republic</a:t>
            </a:r>
            <a:endParaRPr lang="en-US" altLang="cs-CZ" sz="1600" dirty="0" smtClean="0"/>
          </a:p>
          <a:p>
            <a:pPr eaLnBrk="1" hangingPunct="1"/>
            <a:r>
              <a:rPr lang="en-US" altLang="cs-CZ" sz="1600" dirty="0" smtClean="0"/>
              <a:t>matejkap@fit.vutbr.cz </a:t>
            </a:r>
            <a:br>
              <a:rPr lang="en-US" altLang="cs-CZ" sz="1600" dirty="0" smtClean="0"/>
            </a:br>
            <a:endParaRPr lang="cs-CZ" altLang="cs-CZ" sz="16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4937125"/>
            <a:ext cx="6858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1400" b="0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 smtClean="0">
                <a:solidFill>
                  <a:schemeClr val="bg2"/>
                </a:solidFill>
                <a:latin typeface="Tahoma" panose="020B0604030504040204" pitchFamily="34" charset="0"/>
              </a:rPr>
              <a:t>Brno</a:t>
            </a:r>
            <a:endParaRPr lang="en-US" altLang="cs-CZ" sz="1400" b="0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cs-CZ" sz="1400" b="0" dirty="0" smtClean="0">
                <a:solidFill>
                  <a:schemeClr val="bg2"/>
                </a:solidFill>
                <a:latin typeface="Tahoma" panose="020B0604030504040204" pitchFamily="34" charset="0"/>
              </a:rPr>
              <a:t>2015</a:t>
            </a:r>
            <a:endParaRPr lang="en-US" altLang="cs-CZ" sz="1400" b="0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03EF3BC0-74CB-4BF8-B725-F5D1BC609972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10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Features for Speaker Recognition</a:t>
            </a:r>
            <a:endParaRPr lang="cs-CZ" altLang="cs-CZ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820150" cy="5329237"/>
          </a:xfrm>
        </p:spPr>
        <p:txBody>
          <a:bodyPr/>
          <a:lstStyle/>
          <a:p>
            <a:pPr eaLnBrk="1" hangingPunct="1"/>
            <a:r>
              <a:rPr lang="en-US" altLang="cs-CZ" sz="2200" smtClean="0"/>
              <a:t>Desirable attributes of features for an automatic system (Wolf 72)</a:t>
            </a:r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r>
              <a:rPr lang="en-US" altLang="cs-CZ" sz="2200" smtClean="0"/>
              <a:t>No features has all these attributes</a:t>
            </a:r>
          </a:p>
          <a:p>
            <a:pPr eaLnBrk="1" hangingPunct="1"/>
            <a:r>
              <a:rPr lang="en-US" altLang="cs-CZ" sz="2200" smtClean="0"/>
              <a:t>Features derived from spectrum of speech have proven to be the most effective in automatic systems</a:t>
            </a:r>
            <a:endParaRPr lang="cs-CZ" altLang="cs-CZ" sz="2200" smtClean="0"/>
          </a:p>
        </p:txBody>
      </p:sp>
      <p:sp>
        <p:nvSpPr>
          <p:cNvPr id="13318" name="Text Box 20"/>
          <p:cNvSpPr txBox="1">
            <a:spLocks noChangeArrowheads="1"/>
          </p:cNvSpPr>
          <p:nvPr/>
        </p:nvSpPr>
        <p:spPr bwMode="auto">
          <a:xfrm>
            <a:off x="341313" y="1736725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</a:rPr>
              <a:t>Practical</a:t>
            </a:r>
            <a:endParaRPr lang="cs-CZ" altLang="cs-CZ" sz="2000">
              <a:solidFill>
                <a:srgbClr val="0000FF"/>
              </a:solidFill>
            </a:endParaRPr>
          </a:p>
        </p:txBody>
      </p:sp>
      <p:sp>
        <p:nvSpPr>
          <p:cNvPr id="13319" name="Text Box 21"/>
          <p:cNvSpPr txBox="1">
            <a:spLocks noChangeArrowheads="1"/>
          </p:cNvSpPr>
          <p:nvPr/>
        </p:nvSpPr>
        <p:spPr bwMode="auto">
          <a:xfrm>
            <a:off x="395288" y="3862388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</a:rPr>
              <a:t>Secure</a:t>
            </a:r>
            <a:endParaRPr lang="cs-CZ" altLang="cs-CZ" sz="2000">
              <a:solidFill>
                <a:srgbClr val="0000FF"/>
              </a:solidFill>
            </a:endParaRPr>
          </a:p>
        </p:txBody>
      </p:sp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1692275" y="1557338"/>
            <a:ext cx="69373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cs-CZ">
                <a:solidFill>
                  <a:srgbClr val="FF0000"/>
                </a:solidFill>
              </a:rPr>
              <a:t>Occur naturally and frequently in speech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cs-CZ">
                <a:solidFill>
                  <a:srgbClr val="FF0000"/>
                </a:solidFill>
              </a:rPr>
              <a:t>Easily measurable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cs-CZ">
                <a:solidFill>
                  <a:srgbClr val="FF0000"/>
                </a:solidFill>
              </a:rPr>
              <a:t>Not change over time or be affected by speaker health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cs-CZ">
                <a:solidFill>
                  <a:srgbClr val="FF0000"/>
                </a:solidFill>
              </a:rPr>
              <a:t>Not be affected by reasonable background noise nor depend on specific transmission characteristics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cs-CZ">
                <a:solidFill>
                  <a:srgbClr val="FF0000"/>
                </a:solidFill>
              </a:rPr>
              <a:t>Not be subject to mimicry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342900" y="2684463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rgbClr val="0000FF"/>
                </a:solidFill>
              </a:rPr>
              <a:t>Robust</a:t>
            </a:r>
            <a:endParaRPr lang="cs-CZ" altLang="cs-CZ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A8D308BA-FBF2-40F5-A06B-2EE032F47C4D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11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Evaluation Metric</a:t>
            </a:r>
            <a:endParaRPr lang="cs-CZ" altLang="cs-CZ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351838" cy="5327650"/>
          </a:xfrm>
        </p:spPr>
        <p:txBody>
          <a:bodyPr/>
          <a:lstStyle/>
          <a:p>
            <a:pPr eaLnBrk="1" hangingPunct="1"/>
            <a:r>
              <a:rPr lang="en-US" altLang="cs-CZ" sz="2200" smtClean="0"/>
              <a:t>There are two types of errors</a:t>
            </a:r>
          </a:p>
          <a:p>
            <a:pPr lvl="1" eaLnBrk="1" hangingPunct="1">
              <a:buFontTx/>
              <a:buNone/>
            </a:pPr>
            <a:r>
              <a:rPr lang="en-US" altLang="cs-CZ" sz="2000" b="1" smtClean="0">
                <a:solidFill>
                  <a:srgbClr val="FF0000"/>
                </a:solidFill>
              </a:rPr>
              <a:t>MISS</a:t>
            </a:r>
            <a:r>
              <a:rPr lang="en-US" altLang="cs-CZ" sz="2000" smtClean="0"/>
              <a:t>: incorrectly rejected a target trial</a:t>
            </a:r>
          </a:p>
          <a:p>
            <a:pPr lvl="1" eaLnBrk="1" hangingPunct="1">
              <a:buFontTx/>
              <a:buNone/>
            </a:pPr>
            <a:r>
              <a:rPr lang="en-US" altLang="cs-CZ" sz="2000" smtClean="0"/>
              <a:t>		    It was target trial, but system said it is not</a:t>
            </a:r>
          </a:p>
          <a:p>
            <a:pPr lvl="1" eaLnBrk="1" hangingPunct="1">
              <a:buFontTx/>
              <a:buNone/>
            </a:pPr>
            <a:r>
              <a:rPr lang="en-US" altLang="cs-CZ" sz="2000" smtClean="0"/>
              <a:t>		    also known as a false reject</a:t>
            </a:r>
          </a:p>
          <a:p>
            <a:pPr lvl="1" eaLnBrk="1" hangingPunct="1">
              <a:buFontTx/>
              <a:buNone/>
            </a:pPr>
            <a:r>
              <a:rPr lang="en-US" altLang="cs-CZ" sz="2000" b="1" smtClean="0">
                <a:solidFill>
                  <a:srgbClr val="FF0000"/>
                </a:solidFill>
              </a:rPr>
              <a:t>FALSE ALARM</a:t>
            </a:r>
            <a:r>
              <a:rPr lang="en-US" altLang="cs-CZ" sz="2000" smtClean="0"/>
              <a:t>: incorrectly accept a non-target trial</a:t>
            </a:r>
          </a:p>
          <a:p>
            <a:pPr lvl="1" eaLnBrk="1" hangingPunct="1">
              <a:buFontTx/>
              <a:buNone/>
            </a:pPr>
            <a:r>
              <a:rPr lang="en-US" altLang="cs-CZ" sz="2000" smtClean="0"/>
              <a:t>		    It was not target trial, but system said it is</a:t>
            </a:r>
          </a:p>
          <a:p>
            <a:pPr lvl="1" eaLnBrk="1" hangingPunct="1">
              <a:buFontTx/>
              <a:buNone/>
            </a:pPr>
            <a:r>
              <a:rPr lang="en-US" altLang="cs-CZ" sz="2000" smtClean="0"/>
              <a:t>		    also known as a false accept</a:t>
            </a:r>
          </a:p>
          <a:p>
            <a:pPr eaLnBrk="1" hangingPunct="1"/>
            <a:r>
              <a:rPr lang="en-US" altLang="cs-CZ" sz="2200" smtClean="0"/>
              <a:t>The performance of a detection system is measure of the trade-off between these two errors – is controlled by adjustment of the decision threshold</a:t>
            </a:r>
          </a:p>
          <a:p>
            <a:pPr eaLnBrk="1" hangingPunct="1"/>
            <a:r>
              <a:rPr lang="en-US" altLang="cs-CZ" sz="2200" smtClean="0"/>
              <a:t>In an evaluation, N</a:t>
            </a:r>
            <a:r>
              <a:rPr lang="en-US" altLang="cs-CZ" sz="2200" baseline="-25000" smtClean="0"/>
              <a:t>target</a:t>
            </a:r>
            <a:r>
              <a:rPr lang="en-US" altLang="cs-CZ" sz="2200" smtClean="0"/>
              <a:t> target-trials (test speaker = model speaker) and N</a:t>
            </a:r>
            <a:r>
              <a:rPr lang="en-US" altLang="cs-CZ" sz="2200" baseline="-25000" smtClean="0"/>
              <a:t>non-target</a:t>
            </a:r>
            <a:r>
              <a:rPr lang="en-US" altLang="cs-CZ" sz="2200" smtClean="0"/>
              <a:t> non-target trials (test speaker != model speaker) are conducted and error probabilities are estimated at given threshold</a:t>
            </a:r>
            <a:endParaRPr lang="cs-CZ" altLang="cs-CZ" sz="2200" smtClean="0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77800" y="5876925"/>
            <a:ext cx="165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Pr(miss|thr)=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55875" y="6056313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N</a:t>
            </a:r>
            <a:r>
              <a:rPr lang="en-US" altLang="cs-CZ" sz="1600" b="0" baseline="-25000">
                <a:solidFill>
                  <a:schemeClr val="tx1"/>
                </a:solidFill>
              </a:rPr>
              <a:t>target</a:t>
            </a:r>
            <a:endParaRPr lang="cs-CZ" altLang="cs-CZ" sz="1600" b="0" baseline="-25000">
              <a:solidFill>
                <a:schemeClr val="tx1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73200" y="5756275"/>
            <a:ext cx="259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# target trials scores &lt; thr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474788" y="6092825"/>
            <a:ext cx="2449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84663" y="5876925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Pr(false alarm|thr)=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237413" y="605631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N</a:t>
            </a:r>
            <a:r>
              <a:rPr lang="en-US" altLang="cs-CZ" sz="1600" b="0" baseline="-25000">
                <a:solidFill>
                  <a:schemeClr val="tx1"/>
                </a:solidFill>
              </a:rPr>
              <a:t>non-target</a:t>
            </a:r>
            <a:endParaRPr lang="cs-CZ" altLang="cs-CZ" sz="1600" b="0" baseline="-25000">
              <a:solidFill>
                <a:schemeClr val="tx1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154738" y="5734050"/>
            <a:ext cx="298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# non-target trials scores &gt; thr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156325" y="6092825"/>
            <a:ext cx="2736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1BE5BD21-867B-4647-B766-A0406F1D56BB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12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DET – Detection Error Tradeoff</a:t>
            </a:r>
            <a:endParaRPr lang="cs-CZ" altLang="cs-CZ" smtClean="0"/>
          </a:p>
        </p:txBody>
      </p:sp>
      <p:pic>
        <p:nvPicPr>
          <p:cNvPr id="23557" name="Picture 4" descr="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56022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reeform 7"/>
          <p:cNvSpPr>
            <a:spLocks/>
          </p:cNvSpPr>
          <p:nvPr/>
        </p:nvSpPr>
        <p:spPr bwMode="auto">
          <a:xfrm>
            <a:off x="1690688" y="1484313"/>
            <a:ext cx="4392612" cy="4176712"/>
          </a:xfrm>
          <a:custGeom>
            <a:avLst/>
            <a:gdLst>
              <a:gd name="T0" fmla="*/ 0 w 2104"/>
              <a:gd name="T1" fmla="*/ 0 h 2200"/>
              <a:gd name="T2" fmla="*/ 100212 w 2104"/>
              <a:gd name="T3" fmla="*/ 167068 h 2200"/>
              <a:gd name="T4" fmla="*/ 150318 w 2104"/>
              <a:gd name="T5" fmla="*/ 258197 h 2200"/>
              <a:gd name="T6" fmla="*/ 200423 w 2104"/>
              <a:gd name="T7" fmla="*/ 303761 h 2200"/>
              <a:gd name="T8" fmla="*/ 417549 w 2104"/>
              <a:gd name="T9" fmla="*/ 592334 h 2200"/>
              <a:gd name="T10" fmla="*/ 601270 w 2104"/>
              <a:gd name="T11" fmla="*/ 880907 h 2200"/>
              <a:gd name="T12" fmla="*/ 1002117 w 2104"/>
              <a:gd name="T13" fmla="*/ 1397300 h 2200"/>
              <a:gd name="T14" fmla="*/ 1119030 w 2104"/>
              <a:gd name="T15" fmla="*/ 1533992 h 2200"/>
              <a:gd name="T16" fmla="*/ 1219242 w 2104"/>
              <a:gd name="T17" fmla="*/ 1625121 h 2200"/>
              <a:gd name="T18" fmla="*/ 1352858 w 2104"/>
              <a:gd name="T19" fmla="*/ 1792189 h 2200"/>
              <a:gd name="T20" fmla="*/ 1503175 w 2104"/>
              <a:gd name="T21" fmla="*/ 1928882 h 2200"/>
              <a:gd name="T22" fmla="*/ 1586685 w 2104"/>
              <a:gd name="T23" fmla="*/ 2050386 h 2200"/>
              <a:gd name="T24" fmla="*/ 1686897 w 2104"/>
              <a:gd name="T25" fmla="*/ 2141514 h 2200"/>
              <a:gd name="T26" fmla="*/ 1987532 w 2104"/>
              <a:gd name="T27" fmla="*/ 2369335 h 2200"/>
              <a:gd name="T28" fmla="*/ 2221359 w 2104"/>
              <a:gd name="T29" fmla="*/ 2521215 h 2200"/>
              <a:gd name="T30" fmla="*/ 2638908 w 2104"/>
              <a:gd name="T31" fmla="*/ 2855352 h 2200"/>
              <a:gd name="T32" fmla="*/ 2755821 w 2104"/>
              <a:gd name="T33" fmla="*/ 2992045 h 2200"/>
              <a:gd name="T34" fmla="*/ 2872735 w 2104"/>
              <a:gd name="T35" fmla="*/ 3067985 h 2200"/>
              <a:gd name="T36" fmla="*/ 2972947 w 2104"/>
              <a:gd name="T37" fmla="*/ 3159113 h 2200"/>
              <a:gd name="T38" fmla="*/ 3039754 w 2104"/>
              <a:gd name="T39" fmla="*/ 3265429 h 2200"/>
              <a:gd name="T40" fmla="*/ 3056456 w 2104"/>
              <a:gd name="T41" fmla="*/ 3326182 h 2200"/>
              <a:gd name="T42" fmla="*/ 3106562 w 2104"/>
              <a:gd name="T43" fmla="*/ 3341370 h 2200"/>
              <a:gd name="T44" fmla="*/ 3190072 w 2104"/>
              <a:gd name="T45" fmla="*/ 3386934 h 2200"/>
              <a:gd name="T46" fmla="*/ 3507409 w 2104"/>
              <a:gd name="T47" fmla="*/ 3660319 h 2200"/>
              <a:gd name="T48" fmla="*/ 3607621 w 2104"/>
              <a:gd name="T49" fmla="*/ 3751447 h 2200"/>
              <a:gd name="T50" fmla="*/ 3641024 w 2104"/>
              <a:gd name="T51" fmla="*/ 3812199 h 2200"/>
              <a:gd name="T52" fmla="*/ 3874852 w 2104"/>
              <a:gd name="T53" fmla="*/ 3979267 h 2200"/>
              <a:gd name="T54" fmla="*/ 3908256 w 2104"/>
              <a:gd name="T55" fmla="*/ 4055208 h 2200"/>
              <a:gd name="T56" fmla="*/ 4175487 w 2104"/>
              <a:gd name="T57" fmla="*/ 4085584 h 2200"/>
              <a:gd name="T58" fmla="*/ 4292400 w 2104"/>
              <a:gd name="T59" fmla="*/ 4131148 h 2200"/>
              <a:gd name="T60" fmla="*/ 4342506 w 2104"/>
              <a:gd name="T61" fmla="*/ 4161524 h 2200"/>
              <a:gd name="T62" fmla="*/ 4392612 w 2104"/>
              <a:gd name="T63" fmla="*/ 4176712 h 2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04" h="2200">
                <a:moveTo>
                  <a:pt x="0" y="0"/>
                </a:moveTo>
                <a:cubicBezTo>
                  <a:pt x="8" y="48"/>
                  <a:pt x="9" y="62"/>
                  <a:pt x="48" y="88"/>
                </a:cubicBezTo>
                <a:cubicBezTo>
                  <a:pt x="58" y="103"/>
                  <a:pt x="62" y="121"/>
                  <a:pt x="72" y="136"/>
                </a:cubicBezTo>
                <a:cubicBezTo>
                  <a:pt x="78" y="145"/>
                  <a:pt x="89" y="151"/>
                  <a:pt x="96" y="160"/>
                </a:cubicBezTo>
                <a:cubicBezTo>
                  <a:pt x="131" y="205"/>
                  <a:pt x="172" y="262"/>
                  <a:pt x="200" y="312"/>
                </a:cubicBezTo>
                <a:cubicBezTo>
                  <a:pt x="229" y="363"/>
                  <a:pt x="246" y="422"/>
                  <a:pt x="288" y="464"/>
                </a:cubicBezTo>
                <a:cubicBezTo>
                  <a:pt x="324" y="571"/>
                  <a:pt x="431" y="638"/>
                  <a:pt x="480" y="736"/>
                </a:cubicBezTo>
                <a:cubicBezTo>
                  <a:pt x="495" y="767"/>
                  <a:pt x="511" y="786"/>
                  <a:pt x="536" y="808"/>
                </a:cubicBezTo>
                <a:cubicBezTo>
                  <a:pt x="553" y="823"/>
                  <a:pt x="584" y="856"/>
                  <a:pt x="584" y="856"/>
                </a:cubicBezTo>
                <a:cubicBezTo>
                  <a:pt x="602" y="909"/>
                  <a:pt x="596" y="918"/>
                  <a:pt x="648" y="944"/>
                </a:cubicBezTo>
                <a:cubicBezTo>
                  <a:pt x="668" y="974"/>
                  <a:pt x="697" y="989"/>
                  <a:pt x="720" y="1016"/>
                </a:cubicBezTo>
                <a:cubicBezTo>
                  <a:pt x="762" y="1065"/>
                  <a:pt x="728" y="1030"/>
                  <a:pt x="760" y="1080"/>
                </a:cubicBezTo>
                <a:cubicBezTo>
                  <a:pt x="804" y="1150"/>
                  <a:pt x="763" y="1083"/>
                  <a:pt x="808" y="1128"/>
                </a:cubicBezTo>
                <a:cubicBezTo>
                  <a:pt x="849" y="1169"/>
                  <a:pt x="895" y="1229"/>
                  <a:pt x="952" y="1248"/>
                </a:cubicBezTo>
                <a:cubicBezTo>
                  <a:pt x="986" y="1282"/>
                  <a:pt x="1018" y="1313"/>
                  <a:pt x="1064" y="1328"/>
                </a:cubicBezTo>
                <a:cubicBezTo>
                  <a:pt x="1126" y="1390"/>
                  <a:pt x="1191" y="1455"/>
                  <a:pt x="1264" y="1504"/>
                </a:cubicBezTo>
                <a:cubicBezTo>
                  <a:pt x="1280" y="1528"/>
                  <a:pt x="1300" y="1556"/>
                  <a:pt x="1320" y="1576"/>
                </a:cubicBezTo>
                <a:cubicBezTo>
                  <a:pt x="1336" y="1592"/>
                  <a:pt x="1360" y="1600"/>
                  <a:pt x="1376" y="1616"/>
                </a:cubicBezTo>
                <a:cubicBezTo>
                  <a:pt x="1436" y="1676"/>
                  <a:pt x="1367" y="1626"/>
                  <a:pt x="1424" y="1664"/>
                </a:cubicBezTo>
                <a:cubicBezTo>
                  <a:pt x="1437" y="1684"/>
                  <a:pt x="1447" y="1697"/>
                  <a:pt x="1456" y="1720"/>
                </a:cubicBezTo>
                <a:cubicBezTo>
                  <a:pt x="1460" y="1730"/>
                  <a:pt x="1457" y="1743"/>
                  <a:pt x="1464" y="1752"/>
                </a:cubicBezTo>
                <a:cubicBezTo>
                  <a:pt x="1469" y="1759"/>
                  <a:pt x="1480" y="1756"/>
                  <a:pt x="1488" y="1760"/>
                </a:cubicBezTo>
                <a:cubicBezTo>
                  <a:pt x="1502" y="1767"/>
                  <a:pt x="1515" y="1776"/>
                  <a:pt x="1528" y="1784"/>
                </a:cubicBezTo>
                <a:cubicBezTo>
                  <a:pt x="1567" y="1842"/>
                  <a:pt x="1628" y="1882"/>
                  <a:pt x="1680" y="1928"/>
                </a:cubicBezTo>
                <a:cubicBezTo>
                  <a:pt x="1697" y="1943"/>
                  <a:pt x="1718" y="1956"/>
                  <a:pt x="1728" y="1976"/>
                </a:cubicBezTo>
                <a:cubicBezTo>
                  <a:pt x="1733" y="1987"/>
                  <a:pt x="1737" y="1999"/>
                  <a:pt x="1744" y="2008"/>
                </a:cubicBezTo>
                <a:cubicBezTo>
                  <a:pt x="1780" y="2053"/>
                  <a:pt x="1812" y="2063"/>
                  <a:pt x="1856" y="2096"/>
                </a:cubicBezTo>
                <a:cubicBezTo>
                  <a:pt x="1861" y="2109"/>
                  <a:pt x="1859" y="2130"/>
                  <a:pt x="1872" y="2136"/>
                </a:cubicBezTo>
                <a:cubicBezTo>
                  <a:pt x="1912" y="2153"/>
                  <a:pt x="1958" y="2142"/>
                  <a:pt x="2000" y="2152"/>
                </a:cubicBezTo>
                <a:cubicBezTo>
                  <a:pt x="2060" y="2192"/>
                  <a:pt x="1984" y="2145"/>
                  <a:pt x="2056" y="2176"/>
                </a:cubicBezTo>
                <a:cubicBezTo>
                  <a:pt x="2065" y="2180"/>
                  <a:pt x="2071" y="2188"/>
                  <a:pt x="2080" y="2192"/>
                </a:cubicBezTo>
                <a:cubicBezTo>
                  <a:pt x="2088" y="2196"/>
                  <a:pt x="2104" y="2200"/>
                  <a:pt x="2104" y="220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348038" y="2781300"/>
            <a:ext cx="1368425" cy="122396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611438" y="4797425"/>
            <a:ext cx="2032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chemeClr val="folHlink"/>
                </a:solidFill>
              </a:rPr>
              <a:t>Better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chemeClr val="folHlink"/>
                </a:solidFill>
              </a:rPr>
              <a:t>performance</a:t>
            </a:r>
            <a:endParaRPr lang="cs-CZ" altLang="cs-CZ">
              <a:solidFill>
                <a:schemeClr val="folHlink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1979613" y="4149725"/>
            <a:ext cx="1368425" cy="1366838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067175" y="2462213"/>
            <a:ext cx="191293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Decreasing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threshold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2700338" y="2924175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64" name="Oval 13"/>
          <p:cNvSpPr>
            <a:spLocks noChangeArrowheads="1"/>
          </p:cNvSpPr>
          <p:nvPr/>
        </p:nvSpPr>
        <p:spPr bwMode="auto">
          <a:xfrm>
            <a:off x="3636963" y="3789363"/>
            <a:ext cx="142875" cy="14446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65" name="Oval 14"/>
          <p:cNvSpPr>
            <a:spLocks noChangeArrowheads="1"/>
          </p:cNvSpPr>
          <p:nvPr/>
        </p:nvSpPr>
        <p:spPr bwMode="auto">
          <a:xfrm>
            <a:off x="4498975" y="4508500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54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2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1BCB3356-830D-40DB-AD15-38472CB53C7E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13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DET – Detection Error Tradeoff</a:t>
            </a:r>
            <a:endParaRPr lang="cs-CZ" altLang="cs-CZ" smtClean="0"/>
          </a:p>
        </p:txBody>
      </p:sp>
      <p:pic>
        <p:nvPicPr>
          <p:cNvPr id="24581" name="Picture 3" descr="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56022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2339975" y="4221163"/>
            <a:ext cx="1354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Balance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5580063" y="4941888"/>
            <a:ext cx="2790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chemeClr val="folHlink"/>
                </a:solidFill>
              </a:rPr>
              <a:t>High convenience</a:t>
            </a:r>
            <a:endParaRPr lang="cs-CZ" altLang="cs-CZ">
              <a:solidFill>
                <a:schemeClr val="folHlink"/>
              </a:solidFill>
            </a:endParaRP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2855913" y="2108200"/>
            <a:ext cx="21478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High Security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24585" name="Freeform 4"/>
          <p:cNvSpPr>
            <a:spLocks/>
          </p:cNvSpPr>
          <p:nvPr/>
        </p:nvSpPr>
        <p:spPr bwMode="auto">
          <a:xfrm>
            <a:off x="1690688" y="1484313"/>
            <a:ext cx="4392612" cy="4176712"/>
          </a:xfrm>
          <a:custGeom>
            <a:avLst/>
            <a:gdLst>
              <a:gd name="T0" fmla="*/ 0 w 2104"/>
              <a:gd name="T1" fmla="*/ 0 h 2200"/>
              <a:gd name="T2" fmla="*/ 100212 w 2104"/>
              <a:gd name="T3" fmla="*/ 167068 h 2200"/>
              <a:gd name="T4" fmla="*/ 150318 w 2104"/>
              <a:gd name="T5" fmla="*/ 258197 h 2200"/>
              <a:gd name="T6" fmla="*/ 200423 w 2104"/>
              <a:gd name="T7" fmla="*/ 303761 h 2200"/>
              <a:gd name="T8" fmla="*/ 417549 w 2104"/>
              <a:gd name="T9" fmla="*/ 592334 h 2200"/>
              <a:gd name="T10" fmla="*/ 601270 w 2104"/>
              <a:gd name="T11" fmla="*/ 880907 h 2200"/>
              <a:gd name="T12" fmla="*/ 1002117 w 2104"/>
              <a:gd name="T13" fmla="*/ 1397300 h 2200"/>
              <a:gd name="T14" fmla="*/ 1119030 w 2104"/>
              <a:gd name="T15" fmla="*/ 1533992 h 2200"/>
              <a:gd name="T16" fmla="*/ 1219242 w 2104"/>
              <a:gd name="T17" fmla="*/ 1625121 h 2200"/>
              <a:gd name="T18" fmla="*/ 1352858 w 2104"/>
              <a:gd name="T19" fmla="*/ 1792189 h 2200"/>
              <a:gd name="T20" fmla="*/ 1503175 w 2104"/>
              <a:gd name="T21" fmla="*/ 1928882 h 2200"/>
              <a:gd name="T22" fmla="*/ 1586685 w 2104"/>
              <a:gd name="T23" fmla="*/ 2050386 h 2200"/>
              <a:gd name="T24" fmla="*/ 1686897 w 2104"/>
              <a:gd name="T25" fmla="*/ 2141514 h 2200"/>
              <a:gd name="T26" fmla="*/ 1987532 w 2104"/>
              <a:gd name="T27" fmla="*/ 2369335 h 2200"/>
              <a:gd name="T28" fmla="*/ 2221359 w 2104"/>
              <a:gd name="T29" fmla="*/ 2521215 h 2200"/>
              <a:gd name="T30" fmla="*/ 2638908 w 2104"/>
              <a:gd name="T31" fmla="*/ 2855352 h 2200"/>
              <a:gd name="T32" fmla="*/ 2755821 w 2104"/>
              <a:gd name="T33" fmla="*/ 2992045 h 2200"/>
              <a:gd name="T34" fmla="*/ 2872735 w 2104"/>
              <a:gd name="T35" fmla="*/ 3067985 h 2200"/>
              <a:gd name="T36" fmla="*/ 2972947 w 2104"/>
              <a:gd name="T37" fmla="*/ 3159113 h 2200"/>
              <a:gd name="T38" fmla="*/ 3039754 w 2104"/>
              <a:gd name="T39" fmla="*/ 3265429 h 2200"/>
              <a:gd name="T40" fmla="*/ 3056456 w 2104"/>
              <a:gd name="T41" fmla="*/ 3326182 h 2200"/>
              <a:gd name="T42" fmla="*/ 3106562 w 2104"/>
              <a:gd name="T43" fmla="*/ 3341370 h 2200"/>
              <a:gd name="T44" fmla="*/ 3190072 w 2104"/>
              <a:gd name="T45" fmla="*/ 3386934 h 2200"/>
              <a:gd name="T46" fmla="*/ 3507409 w 2104"/>
              <a:gd name="T47" fmla="*/ 3660319 h 2200"/>
              <a:gd name="T48" fmla="*/ 3607621 w 2104"/>
              <a:gd name="T49" fmla="*/ 3751447 h 2200"/>
              <a:gd name="T50" fmla="*/ 3641024 w 2104"/>
              <a:gd name="T51" fmla="*/ 3812199 h 2200"/>
              <a:gd name="T52" fmla="*/ 3874852 w 2104"/>
              <a:gd name="T53" fmla="*/ 3979267 h 2200"/>
              <a:gd name="T54" fmla="*/ 3908256 w 2104"/>
              <a:gd name="T55" fmla="*/ 4055208 h 2200"/>
              <a:gd name="T56" fmla="*/ 4175487 w 2104"/>
              <a:gd name="T57" fmla="*/ 4085584 h 2200"/>
              <a:gd name="T58" fmla="*/ 4292400 w 2104"/>
              <a:gd name="T59" fmla="*/ 4131148 h 2200"/>
              <a:gd name="T60" fmla="*/ 4342506 w 2104"/>
              <a:gd name="T61" fmla="*/ 4161524 h 2200"/>
              <a:gd name="T62" fmla="*/ 4392612 w 2104"/>
              <a:gd name="T63" fmla="*/ 4176712 h 2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04" h="2200">
                <a:moveTo>
                  <a:pt x="0" y="0"/>
                </a:moveTo>
                <a:cubicBezTo>
                  <a:pt x="8" y="48"/>
                  <a:pt x="9" y="62"/>
                  <a:pt x="48" y="88"/>
                </a:cubicBezTo>
                <a:cubicBezTo>
                  <a:pt x="58" y="103"/>
                  <a:pt x="62" y="121"/>
                  <a:pt x="72" y="136"/>
                </a:cubicBezTo>
                <a:cubicBezTo>
                  <a:pt x="78" y="145"/>
                  <a:pt x="89" y="151"/>
                  <a:pt x="96" y="160"/>
                </a:cubicBezTo>
                <a:cubicBezTo>
                  <a:pt x="131" y="205"/>
                  <a:pt x="172" y="262"/>
                  <a:pt x="200" y="312"/>
                </a:cubicBezTo>
                <a:cubicBezTo>
                  <a:pt x="229" y="363"/>
                  <a:pt x="246" y="422"/>
                  <a:pt x="288" y="464"/>
                </a:cubicBezTo>
                <a:cubicBezTo>
                  <a:pt x="324" y="571"/>
                  <a:pt x="431" y="638"/>
                  <a:pt x="480" y="736"/>
                </a:cubicBezTo>
                <a:cubicBezTo>
                  <a:pt x="495" y="767"/>
                  <a:pt x="511" y="786"/>
                  <a:pt x="536" y="808"/>
                </a:cubicBezTo>
                <a:cubicBezTo>
                  <a:pt x="553" y="823"/>
                  <a:pt x="584" y="856"/>
                  <a:pt x="584" y="856"/>
                </a:cubicBezTo>
                <a:cubicBezTo>
                  <a:pt x="602" y="909"/>
                  <a:pt x="596" y="918"/>
                  <a:pt x="648" y="944"/>
                </a:cubicBezTo>
                <a:cubicBezTo>
                  <a:pt x="668" y="974"/>
                  <a:pt x="697" y="989"/>
                  <a:pt x="720" y="1016"/>
                </a:cubicBezTo>
                <a:cubicBezTo>
                  <a:pt x="762" y="1065"/>
                  <a:pt x="728" y="1030"/>
                  <a:pt x="760" y="1080"/>
                </a:cubicBezTo>
                <a:cubicBezTo>
                  <a:pt x="804" y="1150"/>
                  <a:pt x="763" y="1083"/>
                  <a:pt x="808" y="1128"/>
                </a:cubicBezTo>
                <a:cubicBezTo>
                  <a:pt x="849" y="1169"/>
                  <a:pt x="895" y="1229"/>
                  <a:pt x="952" y="1248"/>
                </a:cubicBezTo>
                <a:cubicBezTo>
                  <a:pt x="986" y="1282"/>
                  <a:pt x="1018" y="1313"/>
                  <a:pt x="1064" y="1328"/>
                </a:cubicBezTo>
                <a:cubicBezTo>
                  <a:pt x="1126" y="1390"/>
                  <a:pt x="1191" y="1455"/>
                  <a:pt x="1264" y="1504"/>
                </a:cubicBezTo>
                <a:cubicBezTo>
                  <a:pt x="1280" y="1528"/>
                  <a:pt x="1300" y="1556"/>
                  <a:pt x="1320" y="1576"/>
                </a:cubicBezTo>
                <a:cubicBezTo>
                  <a:pt x="1336" y="1592"/>
                  <a:pt x="1360" y="1600"/>
                  <a:pt x="1376" y="1616"/>
                </a:cubicBezTo>
                <a:cubicBezTo>
                  <a:pt x="1436" y="1676"/>
                  <a:pt x="1367" y="1626"/>
                  <a:pt x="1424" y="1664"/>
                </a:cubicBezTo>
                <a:cubicBezTo>
                  <a:pt x="1437" y="1684"/>
                  <a:pt x="1447" y="1697"/>
                  <a:pt x="1456" y="1720"/>
                </a:cubicBezTo>
                <a:cubicBezTo>
                  <a:pt x="1460" y="1730"/>
                  <a:pt x="1457" y="1743"/>
                  <a:pt x="1464" y="1752"/>
                </a:cubicBezTo>
                <a:cubicBezTo>
                  <a:pt x="1469" y="1759"/>
                  <a:pt x="1480" y="1756"/>
                  <a:pt x="1488" y="1760"/>
                </a:cubicBezTo>
                <a:cubicBezTo>
                  <a:pt x="1502" y="1767"/>
                  <a:pt x="1515" y="1776"/>
                  <a:pt x="1528" y="1784"/>
                </a:cubicBezTo>
                <a:cubicBezTo>
                  <a:pt x="1567" y="1842"/>
                  <a:pt x="1628" y="1882"/>
                  <a:pt x="1680" y="1928"/>
                </a:cubicBezTo>
                <a:cubicBezTo>
                  <a:pt x="1697" y="1943"/>
                  <a:pt x="1718" y="1956"/>
                  <a:pt x="1728" y="1976"/>
                </a:cubicBezTo>
                <a:cubicBezTo>
                  <a:pt x="1733" y="1987"/>
                  <a:pt x="1737" y="1999"/>
                  <a:pt x="1744" y="2008"/>
                </a:cubicBezTo>
                <a:cubicBezTo>
                  <a:pt x="1780" y="2053"/>
                  <a:pt x="1812" y="2063"/>
                  <a:pt x="1856" y="2096"/>
                </a:cubicBezTo>
                <a:cubicBezTo>
                  <a:pt x="1861" y="2109"/>
                  <a:pt x="1859" y="2130"/>
                  <a:pt x="1872" y="2136"/>
                </a:cubicBezTo>
                <a:cubicBezTo>
                  <a:pt x="1912" y="2153"/>
                  <a:pt x="1958" y="2142"/>
                  <a:pt x="2000" y="2152"/>
                </a:cubicBezTo>
                <a:cubicBezTo>
                  <a:pt x="2060" y="2192"/>
                  <a:pt x="1984" y="2145"/>
                  <a:pt x="2056" y="2176"/>
                </a:cubicBezTo>
                <a:cubicBezTo>
                  <a:pt x="2065" y="2180"/>
                  <a:pt x="2071" y="2188"/>
                  <a:pt x="2080" y="2192"/>
                </a:cubicBezTo>
                <a:cubicBezTo>
                  <a:pt x="2088" y="2196"/>
                  <a:pt x="2104" y="2200"/>
                  <a:pt x="2104" y="220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 rot="2973472">
            <a:off x="1825625" y="2355850"/>
            <a:ext cx="1439863" cy="792163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 rot="2376399">
            <a:off x="2951163" y="3465513"/>
            <a:ext cx="1439862" cy="792162"/>
          </a:xfrm>
          <a:prstGeom prst="ellipse">
            <a:avLst/>
          </a:prstGeom>
          <a:noFill/>
          <a:ln w="50800" algn="ctr">
            <a:solidFill>
              <a:srgbClr val="0000FF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8" name="Oval 14"/>
          <p:cNvSpPr>
            <a:spLocks noChangeArrowheads="1"/>
          </p:cNvSpPr>
          <p:nvPr/>
        </p:nvSpPr>
        <p:spPr bwMode="auto">
          <a:xfrm rot="2376399">
            <a:off x="4140200" y="4437063"/>
            <a:ext cx="1439863" cy="792162"/>
          </a:xfrm>
          <a:prstGeom prst="ellipse">
            <a:avLst/>
          </a:prstGeom>
          <a:noFill/>
          <a:ln w="50800" algn="ctr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7154" name="Rectangle 18"/>
          <p:cNvSpPr>
            <a:spLocks noChangeArrowheads="1"/>
          </p:cNvSpPr>
          <p:nvPr/>
        </p:nvSpPr>
        <p:spPr bwMode="auto">
          <a:xfrm>
            <a:off x="2338388" y="620713"/>
            <a:ext cx="2017712" cy="15128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2266950" y="549275"/>
            <a:ext cx="2043113" cy="148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Bank transfer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You do not want to let someone play with your account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5795963" y="3787775"/>
            <a:ext cx="2016125" cy="12239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5724525" y="3716338"/>
            <a:ext cx="2043113" cy="12096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Police/CIA/FBI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Do not want to miss the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terrorist’ call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24593" name="Oval 10"/>
          <p:cNvSpPr>
            <a:spLocks noChangeArrowheads="1"/>
          </p:cNvSpPr>
          <p:nvPr/>
        </p:nvSpPr>
        <p:spPr bwMode="auto">
          <a:xfrm>
            <a:off x="3525838" y="3751263"/>
            <a:ext cx="142875" cy="14446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94" name="Oval 9"/>
          <p:cNvSpPr>
            <a:spLocks noChangeArrowheads="1"/>
          </p:cNvSpPr>
          <p:nvPr/>
        </p:nvSpPr>
        <p:spPr bwMode="auto">
          <a:xfrm>
            <a:off x="2700338" y="2924175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95" name="Oval 11"/>
          <p:cNvSpPr>
            <a:spLocks noChangeArrowheads="1"/>
          </p:cNvSpPr>
          <p:nvPr/>
        </p:nvSpPr>
        <p:spPr bwMode="auto">
          <a:xfrm>
            <a:off x="4498975" y="4508500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7158" name="Rectangle 22"/>
          <p:cNvSpPr>
            <a:spLocks noChangeArrowheads="1"/>
          </p:cNvSpPr>
          <p:nvPr/>
        </p:nvSpPr>
        <p:spPr bwMode="auto">
          <a:xfrm>
            <a:off x="4211638" y="2997200"/>
            <a:ext cx="2016125" cy="6477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4140200" y="2925763"/>
            <a:ext cx="2043113" cy="6604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EER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Equal Error Rate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6372225" y="836613"/>
            <a:ext cx="27717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Equal Error Rate</a:t>
            </a:r>
            <a:r>
              <a:rPr lang="en-US" altLang="cs-CZ" sz="2000" b="0">
                <a:solidFill>
                  <a:schemeClr val="tx1"/>
                </a:solidFill>
              </a:rPr>
              <a:t> (EER) = operating point of the system where it makes the same number of false alarms and misses</a:t>
            </a:r>
            <a:endParaRPr lang="cs-CZ" altLang="cs-CZ" sz="2000" b="0">
              <a:solidFill>
                <a:schemeClr val="tx1"/>
              </a:solidFill>
            </a:endParaRPr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708400" y="3573463"/>
            <a:ext cx="4318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4" grpId="0" animBg="1"/>
      <p:bldP spid="347155" grpId="0" animBg="1"/>
      <p:bldP spid="347156" grpId="0" animBg="1"/>
      <p:bldP spid="347157" grpId="0" animBg="1"/>
      <p:bldP spid="347158" grpId="0" animBg="1"/>
      <p:bldP spid="347159" grpId="0" animBg="1"/>
      <p:bldP spid="347160" grpId="0"/>
      <p:bldP spid="347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6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437B7D43-1ADC-4DED-95A0-01D45A838717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14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6388" name="Text Box 77"/>
          <p:cNvSpPr txBox="1">
            <a:spLocks noChangeArrowheads="1"/>
          </p:cNvSpPr>
          <p:nvPr/>
        </p:nvSpPr>
        <p:spPr bwMode="auto">
          <a:xfrm>
            <a:off x="8435975" y="3255963"/>
            <a:ext cx="673100" cy="1828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-11.2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0.4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-4.7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-13.0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2.3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4.5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…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sp>
        <p:nvSpPr>
          <p:cNvPr id="16389" name="Rectangle 39"/>
          <p:cNvSpPr>
            <a:spLocks noChangeArrowheads="1"/>
          </p:cNvSpPr>
          <p:nvPr/>
        </p:nvSpPr>
        <p:spPr bwMode="auto">
          <a:xfrm>
            <a:off x="5913438" y="3792538"/>
            <a:ext cx="2043112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0" name="Line 41"/>
          <p:cNvSpPr>
            <a:spLocks noChangeShapeType="1"/>
          </p:cNvSpPr>
          <p:nvPr/>
        </p:nvSpPr>
        <p:spPr bwMode="auto">
          <a:xfrm flipV="1">
            <a:off x="7620000" y="4005263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1" name="Rectangle 35"/>
          <p:cNvSpPr>
            <a:spLocks noChangeArrowheads="1"/>
          </p:cNvSpPr>
          <p:nvPr/>
        </p:nvSpPr>
        <p:spPr bwMode="auto">
          <a:xfrm>
            <a:off x="4616450" y="3792538"/>
            <a:ext cx="963613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2" name="Line 38"/>
          <p:cNvSpPr>
            <a:spLocks noChangeShapeType="1"/>
          </p:cNvSpPr>
          <p:nvPr/>
        </p:nvSpPr>
        <p:spPr bwMode="auto">
          <a:xfrm flipV="1">
            <a:off x="5232400" y="40052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3" name="Rectangle 30"/>
          <p:cNvSpPr>
            <a:spLocks noChangeArrowheads="1"/>
          </p:cNvSpPr>
          <p:nvPr/>
        </p:nvSpPr>
        <p:spPr bwMode="auto">
          <a:xfrm>
            <a:off x="2770188" y="37925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4" name="Line 36"/>
          <p:cNvSpPr>
            <a:spLocks noChangeShapeType="1"/>
          </p:cNvSpPr>
          <p:nvPr/>
        </p:nvSpPr>
        <p:spPr bwMode="auto">
          <a:xfrm flipV="1">
            <a:off x="3935413" y="400526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Spectral features - MFCC</a:t>
            </a:r>
            <a:endParaRPr lang="cs-CZ" altLang="cs-CZ" smtClean="0"/>
          </a:p>
        </p:txBody>
      </p:sp>
      <p:pic>
        <p:nvPicPr>
          <p:cNvPr id="16396" name="Picture 6" descr="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169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7" name="Group 10"/>
          <p:cNvGrpSpPr>
            <a:grpSpLocks/>
          </p:cNvGrpSpPr>
          <p:nvPr/>
        </p:nvGrpSpPr>
        <p:grpSpPr bwMode="auto">
          <a:xfrm>
            <a:off x="250825" y="1484313"/>
            <a:ext cx="1439863" cy="863600"/>
            <a:chOff x="204" y="3339"/>
            <a:chExt cx="2994" cy="599"/>
          </a:xfrm>
        </p:grpSpPr>
        <p:sp>
          <p:nvSpPr>
            <p:cNvPr id="16449" name="Freeform 11"/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50" name="Freeform 12"/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398" name="Group 13"/>
          <p:cNvGrpSpPr>
            <a:grpSpLocks/>
          </p:cNvGrpSpPr>
          <p:nvPr/>
        </p:nvGrpSpPr>
        <p:grpSpPr bwMode="auto">
          <a:xfrm>
            <a:off x="828675" y="1484313"/>
            <a:ext cx="1439863" cy="863600"/>
            <a:chOff x="204" y="3339"/>
            <a:chExt cx="2994" cy="599"/>
          </a:xfrm>
        </p:grpSpPr>
        <p:sp>
          <p:nvSpPr>
            <p:cNvPr id="16447" name="Freeform 14"/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48" name="Freeform 15"/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399" name="Group 16"/>
          <p:cNvGrpSpPr>
            <a:grpSpLocks/>
          </p:cNvGrpSpPr>
          <p:nvPr/>
        </p:nvGrpSpPr>
        <p:grpSpPr bwMode="auto">
          <a:xfrm>
            <a:off x="1403350" y="1484313"/>
            <a:ext cx="1439863" cy="863600"/>
            <a:chOff x="204" y="3339"/>
            <a:chExt cx="2994" cy="599"/>
          </a:xfrm>
        </p:grpSpPr>
        <p:sp>
          <p:nvSpPr>
            <p:cNvPr id="16445" name="Freeform 17"/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46" name="Freeform 18"/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0" name="Line 19"/>
          <p:cNvSpPr>
            <a:spLocks noChangeShapeType="1"/>
          </p:cNvSpPr>
          <p:nvPr/>
        </p:nvSpPr>
        <p:spPr bwMode="auto">
          <a:xfrm flipV="1">
            <a:off x="250825" y="1268413"/>
            <a:ext cx="0" cy="100806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1" name="Line 20"/>
          <p:cNvSpPr>
            <a:spLocks noChangeShapeType="1"/>
          </p:cNvSpPr>
          <p:nvPr/>
        </p:nvSpPr>
        <p:spPr bwMode="auto">
          <a:xfrm flipV="1">
            <a:off x="1692275" y="1268413"/>
            <a:ext cx="0" cy="100806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2" name="Line 21"/>
          <p:cNvSpPr>
            <a:spLocks noChangeShapeType="1"/>
          </p:cNvSpPr>
          <p:nvPr/>
        </p:nvSpPr>
        <p:spPr bwMode="auto">
          <a:xfrm>
            <a:off x="250825" y="1268413"/>
            <a:ext cx="144145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3" name="Line 22"/>
          <p:cNvSpPr>
            <a:spLocks noChangeShapeType="1"/>
          </p:cNvSpPr>
          <p:nvPr/>
        </p:nvSpPr>
        <p:spPr bwMode="auto">
          <a:xfrm flipH="1" flipV="1">
            <a:off x="2122488" y="1268413"/>
            <a:ext cx="1587" cy="2889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4" name="Line 23"/>
          <p:cNvSpPr>
            <a:spLocks noChangeShapeType="1"/>
          </p:cNvSpPr>
          <p:nvPr/>
        </p:nvSpPr>
        <p:spPr bwMode="auto">
          <a:xfrm flipV="1">
            <a:off x="2771775" y="1268413"/>
            <a:ext cx="0" cy="2889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5" name="Line 24"/>
          <p:cNvSpPr>
            <a:spLocks noChangeShapeType="1"/>
          </p:cNvSpPr>
          <p:nvPr/>
        </p:nvSpPr>
        <p:spPr bwMode="auto">
          <a:xfrm>
            <a:off x="2124075" y="1268413"/>
            <a:ext cx="6477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6406" name="Group 25"/>
          <p:cNvGrpSpPr>
            <a:grpSpLocks/>
          </p:cNvGrpSpPr>
          <p:nvPr/>
        </p:nvGrpSpPr>
        <p:grpSpPr bwMode="auto">
          <a:xfrm>
            <a:off x="2051050" y="1484313"/>
            <a:ext cx="1439863" cy="863600"/>
            <a:chOff x="204" y="3339"/>
            <a:chExt cx="2994" cy="599"/>
          </a:xfrm>
        </p:grpSpPr>
        <p:sp>
          <p:nvSpPr>
            <p:cNvPr id="16443" name="Freeform 26"/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44" name="Freeform 27"/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597 h 2821"/>
                <a:gd name="T2" fmla="*/ 182 w 1497"/>
                <a:gd name="T3" fmla="*/ 597 h 2821"/>
                <a:gd name="T4" fmla="*/ 273 w 1497"/>
                <a:gd name="T5" fmla="*/ 597 h 2821"/>
                <a:gd name="T6" fmla="*/ 454 w 1497"/>
                <a:gd name="T7" fmla="*/ 588 h 2821"/>
                <a:gd name="T8" fmla="*/ 681 w 1497"/>
                <a:gd name="T9" fmla="*/ 549 h 2821"/>
                <a:gd name="T10" fmla="*/ 908 w 1497"/>
                <a:gd name="T11" fmla="*/ 443 h 2821"/>
                <a:gd name="T12" fmla="*/ 1089 w 1497"/>
                <a:gd name="T13" fmla="*/ 270 h 2821"/>
                <a:gd name="T14" fmla="*/ 1225 w 1497"/>
                <a:gd name="T15" fmla="*/ 125 h 2821"/>
                <a:gd name="T16" fmla="*/ 1316 w 1497"/>
                <a:gd name="T17" fmla="*/ 48 h 2821"/>
                <a:gd name="T18" fmla="*/ 1406 w 1497"/>
                <a:gd name="T19" fmla="*/ 1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07" name="Text Box 28"/>
          <p:cNvSpPr txBox="1">
            <a:spLocks noChangeArrowheads="1"/>
          </p:cNvSpPr>
          <p:nvPr/>
        </p:nvSpPr>
        <p:spPr bwMode="auto">
          <a:xfrm>
            <a:off x="611188" y="908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20ms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6408" name="Text Box 29"/>
          <p:cNvSpPr txBox="1">
            <a:spLocks noChangeArrowheads="1"/>
          </p:cNvSpPr>
          <p:nvPr/>
        </p:nvSpPr>
        <p:spPr bwMode="auto">
          <a:xfrm>
            <a:off x="2051050" y="908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10ms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16409" name="Rectangle 31"/>
          <p:cNvSpPr>
            <a:spLocks noChangeArrowheads="1"/>
          </p:cNvSpPr>
          <p:nvPr/>
        </p:nvSpPr>
        <p:spPr bwMode="auto">
          <a:xfrm>
            <a:off x="900113" y="37925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410" name="Line 32"/>
          <p:cNvSpPr>
            <a:spLocks noChangeShapeType="1"/>
          </p:cNvSpPr>
          <p:nvPr/>
        </p:nvSpPr>
        <p:spPr bwMode="auto">
          <a:xfrm flipV="1">
            <a:off x="2089150" y="40052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11" name="Text Box 33"/>
          <p:cNvSpPr txBox="1">
            <a:spLocks noChangeArrowheads="1"/>
          </p:cNvSpPr>
          <p:nvPr/>
        </p:nvSpPr>
        <p:spPr bwMode="auto">
          <a:xfrm>
            <a:off x="839788" y="37163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Short-time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FFT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412" name="Text Box 34"/>
          <p:cNvSpPr txBox="1">
            <a:spLocks noChangeArrowheads="1"/>
          </p:cNvSpPr>
          <p:nvPr/>
        </p:nvSpPr>
        <p:spPr bwMode="auto">
          <a:xfrm>
            <a:off x="2709863" y="37163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Mel - Filter Bank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413" name="Text Box 37"/>
          <p:cNvSpPr txBox="1">
            <a:spLocks noChangeArrowheads="1"/>
          </p:cNvSpPr>
          <p:nvPr/>
        </p:nvSpPr>
        <p:spPr bwMode="auto">
          <a:xfrm>
            <a:off x="4556125" y="3716338"/>
            <a:ext cx="963613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Log ()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414" name="Text Box 40"/>
          <p:cNvSpPr txBox="1">
            <a:spLocks noChangeArrowheads="1"/>
          </p:cNvSpPr>
          <p:nvPr/>
        </p:nvSpPr>
        <p:spPr bwMode="auto">
          <a:xfrm>
            <a:off x="5853113" y="3716338"/>
            <a:ext cx="2043112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Discrete Cosine Transform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415" name="Text Box 42"/>
          <p:cNvSpPr txBox="1">
            <a:spLocks noChangeArrowheads="1"/>
          </p:cNvSpPr>
          <p:nvPr/>
        </p:nvSpPr>
        <p:spPr bwMode="auto">
          <a:xfrm>
            <a:off x="8172450" y="3068638"/>
            <a:ext cx="673100" cy="1828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-12.8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-0.3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-5.7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-22.4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8.9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6.8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600" b="0">
                <a:solidFill>
                  <a:schemeClr val="tx1"/>
                </a:solidFill>
              </a:rPr>
              <a:t>…</a:t>
            </a:r>
            <a:endParaRPr lang="cs-CZ" altLang="cs-CZ" sz="1600" b="0">
              <a:solidFill>
                <a:schemeClr val="tx1"/>
              </a:solidFill>
            </a:endParaRPr>
          </a:p>
        </p:txBody>
      </p:sp>
      <p:pic>
        <p:nvPicPr>
          <p:cNvPr id="16416" name="Picture 50" descr="sp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Line 52"/>
          <p:cNvSpPr>
            <a:spLocks noChangeShapeType="1"/>
          </p:cNvSpPr>
          <p:nvPr/>
        </p:nvSpPr>
        <p:spPr bwMode="auto">
          <a:xfrm>
            <a:off x="1547813" y="3068638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6418" name="Group 76"/>
          <p:cNvGrpSpPr>
            <a:grpSpLocks/>
          </p:cNvGrpSpPr>
          <p:nvPr/>
        </p:nvGrpSpPr>
        <p:grpSpPr bwMode="auto">
          <a:xfrm>
            <a:off x="2627313" y="4724400"/>
            <a:ext cx="1727200" cy="936625"/>
            <a:chOff x="1882" y="3158"/>
            <a:chExt cx="1724" cy="590"/>
          </a:xfrm>
        </p:grpSpPr>
        <p:sp>
          <p:nvSpPr>
            <p:cNvPr id="16420" name="Line 53"/>
            <p:cNvSpPr>
              <a:spLocks noChangeShapeType="1"/>
            </p:cNvSpPr>
            <p:nvPr/>
          </p:nvSpPr>
          <p:spPr bwMode="auto">
            <a:xfrm>
              <a:off x="1882" y="3158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21" name="Line 54"/>
            <p:cNvSpPr>
              <a:spLocks noChangeShapeType="1"/>
            </p:cNvSpPr>
            <p:nvPr/>
          </p:nvSpPr>
          <p:spPr bwMode="auto">
            <a:xfrm>
              <a:off x="1882" y="3748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422" name="Group 57"/>
            <p:cNvGrpSpPr>
              <a:grpSpLocks/>
            </p:cNvGrpSpPr>
            <p:nvPr/>
          </p:nvGrpSpPr>
          <p:grpSpPr bwMode="auto">
            <a:xfrm>
              <a:off x="1882" y="3203"/>
              <a:ext cx="182" cy="545"/>
              <a:chOff x="1882" y="3203"/>
              <a:chExt cx="182" cy="545"/>
            </a:xfrm>
          </p:grpSpPr>
          <p:sp>
            <p:nvSpPr>
              <p:cNvPr id="16441" name="Line 55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2" name="Line 56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3" name="Group 58"/>
            <p:cNvGrpSpPr>
              <a:grpSpLocks/>
            </p:cNvGrpSpPr>
            <p:nvPr/>
          </p:nvGrpSpPr>
          <p:grpSpPr bwMode="auto">
            <a:xfrm>
              <a:off x="1973" y="3203"/>
              <a:ext cx="227" cy="545"/>
              <a:chOff x="1882" y="3203"/>
              <a:chExt cx="182" cy="545"/>
            </a:xfrm>
          </p:grpSpPr>
          <p:sp>
            <p:nvSpPr>
              <p:cNvPr id="16439" name="Line 59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40" name="Line 60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4" name="Group 61"/>
            <p:cNvGrpSpPr>
              <a:grpSpLocks/>
            </p:cNvGrpSpPr>
            <p:nvPr/>
          </p:nvGrpSpPr>
          <p:grpSpPr bwMode="auto">
            <a:xfrm>
              <a:off x="2064" y="3203"/>
              <a:ext cx="317" cy="545"/>
              <a:chOff x="1882" y="3203"/>
              <a:chExt cx="182" cy="545"/>
            </a:xfrm>
          </p:grpSpPr>
          <p:sp>
            <p:nvSpPr>
              <p:cNvPr id="16437" name="Line 62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8" name="Line 63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5" name="Group 64"/>
            <p:cNvGrpSpPr>
              <a:grpSpLocks/>
            </p:cNvGrpSpPr>
            <p:nvPr/>
          </p:nvGrpSpPr>
          <p:grpSpPr bwMode="auto">
            <a:xfrm>
              <a:off x="2200" y="3203"/>
              <a:ext cx="408" cy="545"/>
              <a:chOff x="1882" y="3203"/>
              <a:chExt cx="182" cy="545"/>
            </a:xfrm>
          </p:grpSpPr>
          <p:sp>
            <p:nvSpPr>
              <p:cNvPr id="16435" name="Line 65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6" name="Line 66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6" name="Group 67"/>
            <p:cNvGrpSpPr>
              <a:grpSpLocks/>
            </p:cNvGrpSpPr>
            <p:nvPr/>
          </p:nvGrpSpPr>
          <p:grpSpPr bwMode="auto">
            <a:xfrm>
              <a:off x="2381" y="3203"/>
              <a:ext cx="499" cy="545"/>
              <a:chOff x="1882" y="3203"/>
              <a:chExt cx="182" cy="545"/>
            </a:xfrm>
          </p:grpSpPr>
          <p:sp>
            <p:nvSpPr>
              <p:cNvPr id="16433" name="Line 68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4" name="Line 69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7" name="Group 70"/>
            <p:cNvGrpSpPr>
              <a:grpSpLocks/>
            </p:cNvGrpSpPr>
            <p:nvPr/>
          </p:nvGrpSpPr>
          <p:grpSpPr bwMode="auto">
            <a:xfrm>
              <a:off x="2608" y="3203"/>
              <a:ext cx="590" cy="545"/>
              <a:chOff x="1882" y="3203"/>
              <a:chExt cx="182" cy="545"/>
            </a:xfrm>
          </p:grpSpPr>
          <p:sp>
            <p:nvSpPr>
              <p:cNvPr id="16431" name="Line 71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2" name="Line 72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428" name="Group 73"/>
            <p:cNvGrpSpPr>
              <a:grpSpLocks/>
            </p:cNvGrpSpPr>
            <p:nvPr/>
          </p:nvGrpSpPr>
          <p:grpSpPr bwMode="auto">
            <a:xfrm>
              <a:off x="2880" y="3203"/>
              <a:ext cx="680" cy="545"/>
              <a:chOff x="1882" y="3203"/>
              <a:chExt cx="182" cy="545"/>
            </a:xfrm>
          </p:grpSpPr>
          <p:sp>
            <p:nvSpPr>
              <p:cNvPr id="16429" name="Line 74"/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30" name="Line 75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6419" name="Line 78"/>
          <p:cNvSpPr>
            <a:spLocks noChangeShapeType="1"/>
          </p:cNvSpPr>
          <p:nvPr/>
        </p:nvSpPr>
        <p:spPr bwMode="auto">
          <a:xfrm>
            <a:off x="8172450" y="5157788"/>
            <a:ext cx="647700" cy="215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Relevance MAP adaptation – creating speaker model</a:t>
            </a:r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45313" y="731838"/>
            <a:ext cx="4137987" cy="2794679"/>
            <a:chOff x="1837" y="1298"/>
            <a:chExt cx="2540" cy="1541"/>
          </a:xfrm>
        </p:grpSpPr>
        <p:sp>
          <p:nvSpPr>
            <p:cNvPr id="256004" name="Oval 4"/>
            <p:cNvSpPr>
              <a:spLocks noChangeArrowheads="1"/>
            </p:cNvSpPr>
            <p:nvPr/>
          </p:nvSpPr>
          <p:spPr bwMode="auto">
            <a:xfrm>
              <a:off x="2381" y="215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5" name="Oval 5"/>
            <p:cNvSpPr>
              <a:spLocks noChangeArrowheads="1"/>
            </p:cNvSpPr>
            <p:nvPr/>
          </p:nvSpPr>
          <p:spPr bwMode="auto">
            <a:xfrm>
              <a:off x="1837" y="23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2381" y="247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Oval 7"/>
            <p:cNvSpPr>
              <a:spLocks noChangeArrowheads="1"/>
            </p:cNvSpPr>
            <p:nvPr/>
          </p:nvSpPr>
          <p:spPr bwMode="auto">
            <a:xfrm>
              <a:off x="2563" y="23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Oval 8"/>
            <p:cNvSpPr>
              <a:spLocks noChangeArrowheads="1"/>
            </p:cNvSpPr>
            <p:nvPr/>
          </p:nvSpPr>
          <p:spPr bwMode="auto">
            <a:xfrm>
              <a:off x="2291" y="265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9" name="Oval 9"/>
            <p:cNvSpPr>
              <a:spLocks noChangeArrowheads="1"/>
            </p:cNvSpPr>
            <p:nvPr/>
          </p:nvSpPr>
          <p:spPr bwMode="auto">
            <a:xfrm>
              <a:off x="2653" y="265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0" name="Oval 10"/>
            <p:cNvSpPr>
              <a:spLocks noChangeArrowheads="1"/>
            </p:cNvSpPr>
            <p:nvPr/>
          </p:nvSpPr>
          <p:spPr bwMode="auto">
            <a:xfrm>
              <a:off x="2835" y="229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1" name="Oval 11"/>
            <p:cNvSpPr>
              <a:spLocks noChangeArrowheads="1"/>
            </p:cNvSpPr>
            <p:nvPr/>
          </p:nvSpPr>
          <p:spPr bwMode="auto">
            <a:xfrm>
              <a:off x="2790" y="279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2" name="Oval 12"/>
            <p:cNvSpPr>
              <a:spLocks noChangeArrowheads="1"/>
            </p:cNvSpPr>
            <p:nvPr/>
          </p:nvSpPr>
          <p:spPr bwMode="auto">
            <a:xfrm>
              <a:off x="2880" y="261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3" name="Oval 13"/>
            <p:cNvSpPr>
              <a:spLocks noChangeArrowheads="1"/>
            </p:cNvSpPr>
            <p:nvPr/>
          </p:nvSpPr>
          <p:spPr bwMode="auto">
            <a:xfrm>
              <a:off x="2926" y="215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2836" y="23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5" name="Oval 15"/>
            <p:cNvSpPr>
              <a:spLocks noChangeArrowheads="1"/>
            </p:cNvSpPr>
            <p:nvPr/>
          </p:nvSpPr>
          <p:spPr bwMode="auto">
            <a:xfrm>
              <a:off x="2926" y="247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6" name="Oval 16"/>
            <p:cNvSpPr>
              <a:spLocks noChangeArrowheads="1"/>
            </p:cNvSpPr>
            <p:nvPr/>
          </p:nvSpPr>
          <p:spPr bwMode="auto">
            <a:xfrm>
              <a:off x="3108" y="23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2971" y="220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8" name="Oval 18"/>
            <p:cNvSpPr>
              <a:spLocks noChangeArrowheads="1"/>
            </p:cNvSpPr>
            <p:nvPr/>
          </p:nvSpPr>
          <p:spPr bwMode="auto">
            <a:xfrm>
              <a:off x="3198" y="265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9" name="Oval 19"/>
            <p:cNvSpPr>
              <a:spLocks noChangeArrowheads="1"/>
            </p:cNvSpPr>
            <p:nvPr/>
          </p:nvSpPr>
          <p:spPr bwMode="auto">
            <a:xfrm>
              <a:off x="3289" y="243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335" y="279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3425" y="261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2" name="Oval 22"/>
            <p:cNvSpPr>
              <a:spLocks noChangeArrowheads="1"/>
            </p:cNvSpPr>
            <p:nvPr/>
          </p:nvSpPr>
          <p:spPr bwMode="auto">
            <a:xfrm>
              <a:off x="2336" y="15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3" name="Oval 23"/>
            <p:cNvSpPr>
              <a:spLocks noChangeArrowheads="1"/>
            </p:cNvSpPr>
            <p:nvPr/>
          </p:nvSpPr>
          <p:spPr bwMode="auto">
            <a:xfrm>
              <a:off x="2790" y="20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2336" y="188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2518" y="175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6" name="Oval 26"/>
            <p:cNvSpPr>
              <a:spLocks noChangeArrowheads="1"/>
            </p:cNvSpPr>
            <p:nvPr/>
          </p:nvSpPr>
          <p:spPr bwMode="auto">
            <a:xfrm>
              <a:off x="3152" y="220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7" name="Oval 27"/>
            <p:cNvSpPr>
              <a:spLocks noChangeArrowheads="1"/>
            </p:cNvSpPr>
            <p:nvPr/>
          </p:nvSpPr>
          <p:spPr bwMode="auto">
            <a:xfrm>
              <a:off x="2608" y="206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2699" y="18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2745" y="220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0" name="Oval 30"/>
            <p:cNvSpPr>
              <a:spLocks noChangeArrowheads="1"/>
            </p:cNvSpPr>
            <p:nvPr/>
          </p:nvSpPr>
          <p:spPr bwMode="auto">
            <a:xfrm>
              <a:off x="2835" y="202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1" name="Oval 31"/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2" name="Oval 32"/>
            <p:cNvSpPr>
              <a:spLocks noChangeArrowheads="1"/>
            </p:cNvSpPr>
            <p:nvPr/>
          </p:nvSpPr>
          <p:spPr bwMode="auto">
            <a:xfrm>
              <a:off x="3244" y="211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3" name="Oval 33"/>
            <p:cNvSpPr>
              <a:spLocks noChangeArrowheads="1"/>
            </p:cNvSpPr>
            <p:nvPr/>
          </p:nvSpPr>
          <p:spPr bwMode="auto">
            <a:xfrm>
              <a:off x="3334" y="225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4" name="Oval 34"/>
            <p:cNvSpPr>
              <a:spLocks noChangeArrowheads="1"/>
            </p:cNvSpPr>
            <p:nvPr/>
          </p:nvSpPr>
          <p:spPr bwMode="auto">
            <a:xfrm>
              <a:off x="3516" y="211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470" y="238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6" name="Oval 36"/>
            <p:cNvSpPr>
              <a:spLocks noChangeArrowheads="1"/>
            </p:cNvSpPr>
            <p:nvPr/>
          </p:nvSpPr>
          <p:spPr bwMode="auto">
            <a:xfrm>
              <a:off x="3606" y="243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7" name="Oval 37"/>
            <p:cNvSpPr>
              <a:spLocks noChangeArrowheads="1"/>
            </p:cNvSpPr>
            <p:nvPr/>
          </p:nvSpPr>
          <p:spPr bwMode="auto">
            <a:xfrm>
              <a:off x="3697" y="220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Oval 38"/>
            <p:cNvSpPr>
              <a:spLocks noChangeArrowheads="1"/>
            </p:cNvSpPr>
            <p:nvPr/>
          </p:nvSpPr>
          <p:spPr bwMode="auto">
            <a:xfrm>
              <a:off x="3743" y="256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9" name="Oval 39"/>
            <p:cNvSpPr>
              <a:spLocks noChangeArrowheads="1"/>
            </p:cNvSpPr>
            <p:nvPr/>
          </p:nvSpPr>
          <p:spPr bwMode="auto">
            <a:xfrm>
              <a:off x="3833" y="238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0" name="Oval 40"/>
            <p:cNvSpPr>
              <a:spLocks noChangeArrowheads="1"/>
            </p:cNvSpPr>
            <p:nvPr/>
          </p:nvSpPr>
          <p:spPr bwMode="auto">
            <a:xfrm>
              <a:off x="3016" y="211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1" name="Oval 41"/>
            <p:cNvSpPr>
              <a:spLocks noChangeArrowheads="1"/>
            </p:cNvSpPr>
            <p:nvPr/>
          </p:nvSpPr>
          <p:spPr bwMode="auto">
            <a:xfrm>
              <a:off x="2609" y="147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2" name="Oval 42"/>
            <p:cNvSpPr>
              <a:spLocks noChangeArrowheads="1"/>
            </p:cNvSpPr>
            <p:nvPr/>
          </p:nvSpPr>
          <p:spPr bwMode="auto">
            <a:xfrm>
              <a:off x="2517" y="220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3" name="Oval 43"/>
            <p:cNvSpPr>
              <a:spLocks noChangeArrowheads="1"/>
            </p:cNvSpPr>
            <p:nvPr/>
          </p:nvSpPr>
          <p:spPr bwMode="auto">
            <a:xfrm>
              <a:off x="2881" y="147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4" name="Oval 44"/>
            <p:cNvSpPr>
              <a:spLocks noChangeArrowheads="1"/>
            </p:cNvSpPr>
            <p:nvPr/>
          </p:nvSpPr>
          <p:spPr bwMode="auto">
            <a:xfrm>
              <a:off x="2835" y="175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5" name="Oval 45"/>
            <p:cNvSpPr>
              <a:spLocks noChangeArrowheads="1"/>
            </p:cNvSpPr>
            <p:nvPr/>
          </p:nvSpPr>
          <p:spPr bwMode="auto">
            <a:xfrm>
              <a:off x="2971" y="179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6" name="Oval 46"/>
            <p:cNvSpPr>
              <a:spLocks noChangeArrowheads="1"/>
            </p:cNvSpPr>
            <p:nvPr/>
          </p:nvSpPr>
          <p:spPr bwMode="auto">
            <a:xfrm>
              <a:off x="3062" y="15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7" name="Oval 47"/>
            <p:cNvSpPr>
              <a:spLocks noChangeArrowheads="1"/>
            </p:cNvSpPr>
            <p:nvPr/>
          </p:nvSpPr>
          <p:spPr bwMode="auto">
            <a:xfrm>
              <a:off x="3108" y="193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8" name="Oval 48"/>
            <p:cNvSpPr>
              <a:spLocks noChangeArrowheads="1"/>
            </p:cNvSpPr>
            <p:nvPr/>
          </p:nvSpPr>
          <p:spPr bwMode="auto">
            <a:xfrm>
              <a:off x="3198" y="175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9" name="Oval 49"/>
            <p:cNvSpPr>
              <a:spLocks noChangeArrowheads="1"/>
            </p:cNvSpPr>
            <p:nvPr/>
          </p:nvSpPr>
          <p:spPr bwMode="auto">
            <a:xfrm>
              <a:off x="3152" y="20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0" name="Oval 50"/>
            <p:cNvSpPr>
              <a:spLocks noChangeArrowheads="1"/>
            </p:cNvSpPr>
            <p:nvPr/>
          </p:nvSpPr>
          <p:spPr bwMode="auto">
            <a:xfrm>
              <a:off x="2835" y="215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1" name="Oval 51"/>
            <p:cNvSpPr>
              <a:spLocks noChangeArrowheads="1"/>
            </p:cNvSpPr>
            <p:nvPr/>
          </p:nvSpPr>
          <p:spPr bwMode="auto">
            <a:xfrm>
              <a:off x="3288" y="175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2" name="Oval 52"/>
            <p:cNvSpPr>
              <a:spLocks noChangeArrowheads="1"/>
            </p:cNvSpPr>
            <p:nvPr/>
          </p:nvSpPr>
          <p:spPr bwMode="auto">
            <a:xfrm>
              <a:off x="3470" y="161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3" name="Oval 53"/>
            <p:cNvSpPr>
              <a:spLocks noChangeArrowheads="1"/>
            </p:cNvSpPr>
            <p:nvPr/>
          </p:nvSpPr>
          <p:spPr bwMode="auto">
            <a:xfrm>
              <a:off x="3424" y="188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4" name="Oval 54"/>
            <p:cNvSpPr>
              <a:spLocks noChangeArrowheads="1"/>
            </p:cNvSpPr>
            <p:nvPr/>
          </p:nvSpPr>
          <p:spPr bwMode="auto">
            <a:xfrm>
              <a:off x="3560" y="193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5" name="Oval 55"/>
            <p:cNvSpPr>
              <a:spLocks noChangeArrowheads="1"/>
            </p:cNvSpPr>
            <p:nvPr/>
          </p:nvSpPr>
          <p:spPr bwMode="auto">
            <a:xfrm>
              <a:off x="4241" y="215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6" name="Oval 56"/>
            <p:cNvSpPr>
              <a:spLocks noChangeArrowheads="1"/>
            </p:cNvSpPr>
            <p:nvPr/>
          </p:nvSpPr>
          <p:spPr bwMode="auto">
            <a:xfrm>
              <a:off x="3697" y="206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7" name="Oval 57"/>
            <p:cNvSpPr>
              <a:spLocks noChangeArrowheads="1"/>
            </p:cNvSpPr>
            <p:nvPr/>
          </p:nvSpPr>
          <p:spPr bwMode="auto">
            <a:xfrm>
              <a:off x="2608" y="197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8" name="Oval 58"/>
            <p:cNvSpPr>
              <a:spLocks noChangeArrowheads="1"/>
            </p:cNvSpPr>
            <p:nvPr/>
          </p:nvSpPr>
          <p:spPr bwMode="auto">
            <a:xfrm>
              <a:off x="3651" y="15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9" name="Oval 59"/>
            <p:cNvSpPr>
              <a:spLocks noChangeArrowheads="1"/>
            </p:cNvSpPr>
            <p:nvPr/>
          </p:nvSpPr>
          <p:spPr bwMode="auto">
            <a:xfrm>
              <a:off x="2699" y="206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0" name="Oval 60"/>
            <p:cNvSpPr>
              <a:spLocks noChangeArrowheads="1"/>
            </p:cNvSpPr>
            <p:nvPr/>
          </p:nvSpPr>
          <p:spPr bwMode="auto">
            <a:xfrm>
              <a:off x="2653" y="229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1" name="Oval 61"/>
            <p:cNvSpPr>
              <a:spLocks noChangeArrowheads="1"/>
            </p:cNvSpPr>
            <p:nvPr/>
          </p:nvSpPr>
          <p:spPr bwMode="auto">
            <a:xfrm>
              <a:off x="4014" y="166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2" name="Oval 62"/>
            <p:cNvSpPr>
              <a:spLocks noChangeArrowheads="1"/>
            </p:cNvSpPr>
            <p:nvPr/>
          </p:nvSpPr>
          <p:spPr bwMode="auto">
            <a:xfrm>
              <a:off x="3787" y="202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3" name="Oval 63"/>
            <p:cNvSpPr>
              <a:spLocks noChangeArrowheads="1"/>
            </p:cNvSpPr>
            <p:nvPr/>
          </p:nvSpPr>
          <p:spPr bwMode="auto">
            <a:xfrm>
              <a:off x="3923" y="206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4" name="Oval 64"/>
            <p:cNvSpPr>
              <a:spLocks noChangeArrowheads="1"/>
            </p:cNvSpPr>
            <p:nvPr/>
          </p:nvSpPr>
          <p:spPr bwMode="auto">
            <a:xfrm>
              <a:off x="2517" y="188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5" name="Oval 65"/>
            <p:cNvSpPr>
              <a:spLocks noChangeArrowheads="1"/>
            </p:cNvSpPr>
            <p:nvPr/>
          </p:nvSpPr>
          <p:spPr bwMode="auto">
            <a:xfrm>
              <a:off x="2971" y="202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6" name="Oval 66"/>
            <p:cNvSpPr>
              <a:spLocks noChangeArrowheads="1"/>
            </p:cNvSpPr>
            <p:nvPr/>
          </p:nvSpPr>
          <p:spPr bwMode="auto">
            <a:xfrm>
              <a:off x="2835" y="1933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7" name="Oval 67"/>
            <p:cNvSpPr>
              <a:spLocks noChangeArrowheads="1"/>
            </p:cNvSpPr>
            <p:nvPr/>
          </p:nvSpPr>
          <p:spPr bwMode="auto">
            <a:xfrm>
              <a:off x="1973" y="170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8" name="Oval 68"/>
            <p:cNvSpPr>
              <a:spLocks noChangeArrowheads="1"/>
            </p:cNvSpPr>
            <p:nvPr/>
          </p:nvSpPr>
          <p:spPr bwMode="auto">
            <a:xfrm>
              <a:off x="1883" y="188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9" name="Oval 69"/>
            <p:cNvSpPr>
              <a:spLocks noChangeArrowheads="1"/>
            </p:cNvSpPr>
            <p:nvPr/>
          </p:nvSpPr>
          <p:spPr bwMode="auto">
            <a:xfrm>
              <a:off x="3062" y="225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0" name="Oval 70"/>
            <p:cNvSpPr>
              <a:spLocks noChangeArrowheads="1"/>
            </p:cNvSpPr>
            <p:nvPr/>
          </p:nvSpPr>
          <p:spPr bwMode="auto">
            <a:xfrm>
              <a:off x="2155" y="188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1" name="Oval 71"/>
            <p:cNvSpPr>
              <a:spLocks noChangeArrowheads="1"/>
            </p:cNvSpPr>
            <p:nvPr/>
          </p:nvSpPr>
          <p:spPr bwMode="auto">
            <a:xfrm>
              <a:off x="2109" y="216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2" name="Oval 72"/>
            <p:cNvSpPr>
              <a:spLocks noChangeArrowheads="1"/>
            </p:cNvSpPr>
            <p:nvPr/>
          </p:nvSpPr>
          <p:spPr bwMode="auto">
            <a:xfrm>
              <a:off x="2245" y="220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3" name="Oval 73"/>
            <p:cNvSpPr>
              <a:spLocks noChangeArrowheads="1"/>
            </p:cNvSpPr>
            <p:nvPr/>
          </p:nvSpPr>
          <p:spPr bwMode="auto">
            <a:xfrm>
              <a:off x="2336" y="197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4" name="Oval 74"/>
            <p:cNvSpPr>
              <a:spLocks noChangeArrowheads="1"/>
            </p:cNvSpPr>
            <p:nvPr/>
          </p:nvSpPr>
          <p:spPr bwMode="auto">
            <a:xfrm>
              <a:off x="2382" y="234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5" name="Oval 75"/>
            <p:cNvSpPr>
              <a:spLocks noChangeArrowheads="1"/>
            </p:cNvSpPr>
            <p:nvPr/>
          </p:nvSpPr>
          <p:spPr bwMode="auto">
            <a:xfrm>
              <a:off x="2472" y="216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6" name="Oval 76"/>
            <p:cNvSpPr>
              <a:spLocks noChangeArrowheads="1"/>
            </p:cNvSpPr>
            <p:nvPr/>
          </p:nvSpPr>
          <p:spPr bwMode="auto">
            <a:xfrm>
              <a:off x="3470" y="134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7" name="Oval 77"/>
            <p:cNvSpPr>
              <a:spLocks noChangeArrowheads="1"/>
            </p:cNvSpPr>
            <p:nvPr/>
          </p:nvSpPr>
          <p:spPr bwMode="auto">
            <a:xfrm>
              <a:off x="3606" y="179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8" name="Oval 78"/>
            <p:cNvSpPr>
              <a:spLocks noChangeArrowheads="1"/>
            </p:cNvSpPr>
            <p:nvPr/>
          </p:nvSpPr>
          <p:spPr bwMode="auto">
            <a:xfrm>
              <a:off x="3787" y="166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9" name="Oval 79"/>
            <p:cNvSpPr>
              <a:spLocks noChangeArrowheads="1"/>
            </p:cNvSpPr>
            <p:nvPr/>
          </p:nvSpPr>
          <p:spPr bwMode="auto">
            <a:xfrm>
              <a:off x="3923" y="179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0" name="Oval 80"/>
            <p:cNvSpPr>
              <a:spLocks noChangeArrowheads="1"/>
            </p:cNvSpPr>
            <p:nvPr/>
          </p:nvSpPr>
          <p:spPr bwMode="auto">
            <a:xfrm>
              <a:off x="3833" y="184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1" name="Oval 81"/>
            <p:cNvSpPr>
              <a:spLocks noChangeArrowheads="1"/>
            </p:cNvSpPr>
            <p:nvPr/>
          </p:nvSpPr>
          <p:spPr bwMode="auto">
            <a:xfrm>
              <a:off x="3924" y="170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2" name="Oval 82"/>
            <p:cNvSpPr>
              <a:spLocks noChangeArrowheads="1"/>
            </p:cNvSpPr>
            <p:nvPr/>
          </p:nvSpPr>
          <p:spPr bwMode="auto">
            <a:xfrm>
              <a:off x="3833" y="152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3" name="Oval 83"/>
            <p:cNvSpPr>
              <a:spLocks noChangeArrowheads="1"/>
            </p:cNvSpPr>
            <p:nvPr/>
          </p:nvSpPr>
          <p:spPr bwMode="auto">
            <a:xfrm>
              <a:off x="3969" y="152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4" name="Oval 84"/>
            <p:cNvSpPr>
              <a:spLocks noChangeArrowheads="1"/>
            </p:cNvSpPr>
            <p:nvPr/>
          </p:nvSpPr>
          <p:spPr bwMode="auto">
            <a:xfrm>
              <a:off x="3878" y="143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5" name="Oval 85"/>
            <p:cNvSpPr>
              <a:spLocks noChangeArrowheads="1"/>
            </p:cNvSpPr>
            <p:nvPr/>
          </p:nvSpPr>
          <p:spPr bwMode="auto">
            <a:xfrm>
              <a:off x="4014" y="143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6" name="Oval 86"/>
            <p:cNvSpPr>
              <a:spLocks noChangeArrowheads="1"/>
            </p:cNvSpPr>
            <p:nvPr/>
          </p:nvSpPr>
          <p:spPr bwMode="auto">
            <a:xfrm>
              <a:off x="3923" y="161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7" name="Oval 87"/>
            <p:cNvSpPr>
              <a:spLocks noChangeArrowheads="1"/>
            </p:cNvSpPr>
            <p:nvPr/>
          </p:nvSpPr>
          <p:spPr bwMode="auto">
            <a:xfrm>
              <a:off x="4105" y="1525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8" name="Oval 88"/>
            <p:cNvSpPr>
              <a:spLocks noChangeArrowheads="1"/>
            </p:cNvSpPr>
            <p:nvPr/>
          </p:nvSpPr>
          <p:spPr bwMode="auto">
            <a:xfrm>
              <a:off x="4105" y="143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9" name="Oval 89"/>
            <p:cNvSpPr>
              <a:spLocks noChangeArrowheads="1"/>
            </p:cNvSpPr>
            <p:nvPr/>
          </p:nvSpPr>
          <p:spPr bwMode="auto">
            <a:xfrm>
              <a:off x="3969" y="1344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0" name="Oval 90"/>
            <p:cNvSpPr>
              <a:spLocks noChangeArrowheads="1"/>
            </p:cNvSpPr>
            <p:nvPr/>
          </p:nvSpPr>
          <p:spPr bwMode="auto">
            <a:xfrm>
              <a:off x="4105" y="129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1" name="Oval 91"/>
            <p:cNvSpPr>
              <a:spLocks noChangeArrowheads="1"/>
            </p:cNvSpPr>
            <p:nvPr/>
          </p:nvSpPr>
          <p:spPr bwMode="auto">
            <a:xfrm>
              <a:off x="4105" y="1661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2" name="Oval 92"/>
            <p:cNvSpPr>
              <a:spLocks noChangeArrowheads="1"/>
            </p:cNvSpPr>
            <p:nvPr/>
          </p:nvSpPr>
          <p:spPr bwMode="auto">
            <a:xfrm>
              <a:off x="4195" y="157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3" name="Oval 93"/>
            <p:cNvSpPr>
              <a:spLocks noChangeArrowheads="1"/>
            </p:cNvSpPr>
            <p:nvPr/>
          </p:nvSpPr>
          <p:spPr bwMode="auto">
            <a:xfrm>
              <a:off x="4195" y="148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4" name="Oval 94"/>
            <p:cNvSpPr>
              <a:spLocks noChangeArrowheads="1"/>
            </p:cNvSpPr>
            <p:nvPr/>
          </p:nvSpPr>
          <p:spPr bwMode="auto">
            <a:xfrm>
              <a:off x="4195" y="1389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5" name="Oval 95"/>
            <p:cNvSpPr>
              <a:spLocks noChangeArrowheads="1"/>
            </p:cNvSpPr>
            <p:nvPr/>
          </p:nvSpPr>
          <p:spPr bwMode="auto">
            <a:xfrm>
              <a:off x="4332" y="1480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6" name="Oval 96"/>
            <p:cNvSpPr>
              <a:spLocks noChangeArrowheads="1"/>
            </p:cNvSpPr>
            <p:nvPr/>
          </p:nvSpPr>
          <p:spPr bwMode="auto">
            <a:xfrm>
              <a:off x="4287" y="1298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7" name="Oval 97"/>
            <p:cNvSpPr>
              <a:spLocks noChangeArrowheads="1"/>
            </p:cNvSpPr>
            <p:nvPr/>
          </p:nvSpPr>
          <p:spPr bwMode="auto">
            <a:xfrm>
              <a:off x="4287" y="161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8" name="Oval 98"/>
            <p:cNvSpPr>
              <a:spLocks noChangeArrowheads="1"/>
            </p:cNvSpPr>
            <p:nvPr/>
          </p:nvSpPr>
          <p:spPr bwMode="auto">
            <a:xfrm>
              <a:off x="4196" y="1706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9" name="Oval 99"/>
            <p:cNvSpPr>
              <a:spLocks noChangeArrowheads="1"/>
            </p:cNvSpPr>
            <p:nvPr/>
          </p:nvSpPr>
          <p:spPr bwMode="auto">
            <a:xfrm>
              <a:off x="4059" y="1752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0" name="Oval 100"/>
            <p:cNvSpPr>
              <a:spLocks noChangeArrowheads="1"/>
            </p:cNvSpPr>
            <p:nvPr/>
          </p:nvSpPr>
          <p:spPr bwMode="auto">
            <a:xfrm>
              <a:off x="4241" y="1797"/>
              <a:ext cx="45" cy="45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01" name="Oval 101"/>
          <p:cNvSpPr>
            <a:spLocks noChangeArrowheads="1"/>
          </p:cNvSpPr>
          <p:nvPr/>
        </p:nvSpPr>
        <p:spPr bwMode="auto">
          <a:xfrm>
            <a:off x="2341563" y="1379538"/>
            <a:ext cx="2733675" cy="1646237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2" name="Oval 102"/>
          <p:cNvSpPr>
            <a:spLocks noChangeArrowheads="1"/>
          </p:cNvSpPr>
          <p:nvPr/>
        </p:nvSpPr>
        <p:spPr bwMode="auto">
          <a:xfrm>
            <a:off x="4971376" y="803275"/>
            <a:ext cx="1256387" cy="824152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2460097" y="1020763"/>
            <a:ext cx="3623204" cy="2714123"/>
            <a:chOff x="2925" y="2477"/>
            <a:chExt cx="2223" cy="1497"/>
          </a:xfrm>
        </p:grpSpPr>
        <p:sp>
          <p:nvSpPr>
            <p:cNvPr id="256104" name="Oval 104"/>
            <p:cNvSpPr>
              <a:spLocks noChangeArrowheads="1"/>
            </p:cNvSpPr>
            <p:nvPr/>
          </p:nvSpPr>
          <p:spPr bwMode="auto">
            <a:xfrm>
              <a:off x="2925" y="383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5" name="Oval 105"/>
            <p:cNvSpPr>
              <a:spLocks noChangeArrowheads="1"/>
            </p:cNvSpPr>
            <p:nvPr/>
          </p:nvSpPr>
          <p:spPr bwMode="auto">
            <a:xfrm>
              <a:off x="3107" y="370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6" name="Oval 106"/>
            <p:cNvSpPr>
              <a:spLocks noChangeArrowheads="1"/>
            </p:cNvSpPr>
            <p:nvPr/>
          </p:nvSpPr>
          <p:spPr bwMode="auto">
            <a:xfrm>
              <a:off x="3288" y="388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7" name="Oval 107"/>
            <p:cNvSpPr>
              <a:spLocks noChangeArrowheads="1"/>
            </p:cNvSpPr>
            <p:nvPr/>
          </p:nvSpPr>
          <p:spPr bwMode="auto">
            <a:xfrm>
              <a:off x="3288" y="370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8" name="Oval 108"/>
            <p:cNvSpPr>
              <a:spLocks noChangeArrowheads="1"/>
            </p:cNvSpPr>
            <p:nvPr/>
          </p:nvSpPr>
          <p:spPr bwMode="auto">
            <a:xfrm>
              <a:off x="3606" y="361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9" name="Oval 109"/>
            <p:cNvSpPr>
              <a:spLocks noChangeArrowheads="1"/>
            </p:cNvSpPr>
            <p:nvPr/>
          </p:nvSpPr>
          <p:spPr bwMode="auto">
            <a:xfrm>
              <a:off x="3515" y="392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0" name="Oval 110"/>
            <p:cNvSpPr>
              <a:spLocks noChangeArrowheads="1"/>
            </p:cNvSpPr>
            <p:nvPr/>
          </p:nvSpPr>
          <p:spPr bwMode="auto">
            <a:xfrm>
              <a:off x="3787" y="365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1" name="Oval 111"/>
            <p:cNvSpPr>
              <a:spLocks noChangeArrowheads="1"/>
            </p:cNvSpPr>
            <p:nvPr/>
          </p:nvSpPr>
          <p:spPr bwMode="auto">
            <a:xfrm>
              <a:off x="3742" y="374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2" name="Oval 112"/>
            <p:cNvSpPr>
              <a:spLocks noChangeArrowheads="1"/>
            </p:cNvSpPr>
            <p:nvPr/>
          </p:nvSpPr>
          <p:spPr bwMode="auto">
            <a:xfrm>
              <a:off x="3787" y="388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3" name="Oval 113"/>
            <p:cNvSpPr>
              <a:spLocks noChangeArrowheads="1"/>
            </p:cNvSpPr>
            <p:nvPr/>
          </p:nvSpPr>
          <p:spPr bwMode="auto">
            <a:xfrm>
              <a:off x="3288" y="356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4" name="Oval 114"/>
            <p:cNvSpPr>
              <a:spLocks noChangeArrowheads="1"/>
            </p:cNvSpPr>
            <p:nvPr/>
          </p:nvSpPr>
          <p:spPr bwMode="auto">
            <a:xfrm>
              <a:off x="3424" y="370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5" name="Oval 115"/>
            <p:cNvSpPr>
              <a:spLocks noChangeArrowheads="1"/>
            </p:cNvSpPr>
            <p:nvPr/>
          </p:nvSpPr>
          <p:spPr bwMode="auto">
            <a:xfrm>
              <a:off x="3560" y="383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6" name="Oval 116"/>
            <p:cNvSpPr>
              <a:spLocks noChangeArrowheads="1"/>
            </p:cNvSpPr>
            <p:nvPr/>
          </p:nvSpPr>
          <p:spPr bwMode="auto">
            <a:xfrm>
              <a:off x="3606" y="370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7" name="Oval 117"/>
            <p:cNvSpPr>
              <a:spLocks noChangeArrowheads="1"/>
            </p:cNvSpPr>
            <p:nvPr/>
          </p:nvSpPr>
          <p:spPr bwMode="auto">
            <a:xfrm>
              <a:off x="2971" y="361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8" name="Oval 118"/>
            <p:cNvSpPr>
              <a:spLocks noChangeArrowheads="1"/>
            </p:cNvSpPr>
            <p:nvPr/>
          </p:nvSpPr>
          <p:spPr bwMode="auto">
            <a:xfrm>
              <a:off x="4830" y="252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19" name="Oval 119"/>
            <p:cNvSpPr>
              <a:spLocks noChangeArrowheads="1"/>
            </p:cNvSpPr>
            <p:nvPr/>
          </p:nvSpPr>
          <p:spPr bwMode="auto">
            <a:xfrm>
              <a:off x="4966" y="265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0" name="Oval 120"/>
            <p:cNvSpPr>
              <a:spLocks noChangeArrowheads="1"/>
            </p:cNvSpPr>
            <p:nvPr/>
          </p:nvSpPr>
          <p:spPr bwMode="auto">
            <a:xfrm>
              <a:off x="4967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1" name="Oval 121"/>
            <p:cNvSpPr>
              <a:spLocks noChangeArrowheads="1"/>
            </p:cNvSpPr>
            <p:nvPr/>
          </p:nvSpPr>
          <p:spPr bwMode="auto">
            <a:xfrm>
              <a:off x="5012" y="256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2" name="Oval 122"/>
            <p:cNvSpPr>
              <a:spLocks noChangeArrowheads="1"/>
            </p:cNvSpPr>
            <p:nvPr/>
          </p:nvSpPr>
          <p:spPr bwMode="auto">
            <a:xfrm>
              <a:off x="5103" y="247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3" name="Oval 123"/>
            <p:cNvSpPr>
              <a:spLocks noChangeArrowheads="1"/>
            </p:cNvSpPr>
            <p:nvPr/>
          </p:nvSpPr>
          <p:spPr bwMode="auto">
            <a:xfrm>
              <a:off x="4785" y="265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4" name="Oval 124"/>
            <p:cNvSpPr>
              <a:spLocks noChangeArrowheads="1"/>
            </p:cNvSpPr>
            <p:nvPr/>
          </p:nvSpPr>
          <p:spPr bwMode="auto">
            <a:xfrm>
              <a:off x="4513" y="274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5" name="Oval 125"/>
            <p:cNvSpPr>
              <a:spLocks noChangeArrowheads="1"/>
            </p:cNvSpPr>
            <p:nvPr/>
          </p:nvSpPr>
          <p:spPr bwMode="auto">
            <a:xfrm>
              <a:off x="4604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6" name="Oval 126"/>
            <p:cNvSpPr>
              <a:spLocks noChangeArrowheads="1"/>
            </p:cNvSpPr>
            <p:nvPr/>
          </p:nvSpPr>
          <p:spPr bwMode="auto">
            <a:xfrm>
              <a:off x="4014" y="352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7" name="Oval 127"/>
            <p:cNvSpPr>
              <a:spLocks noChangeArrowheads="1"/>
            </p:cNvSpPr>
            <p:nvPr/>
          </p:nvSpPr>
          <p:spPr bwMode="auto">
            <a:xfrm>
              <a:off x="4694" y="279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8" name="Oval 128"/>
            <p:cNvSpPr>
              <a:spLocks noChangeArrowheads="1"/>
            </p:cNvSpPr>
            <p:nvPr/>
          </p:nvSpPr>
          <p:spPr bwMode="auto">
            <a:xfrm>
              <a:off x="3968" y="320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9" name="Oval 129"/>
            <p:cNvSpPr>
              <a:spLocks noChangeArrowheads="1"/>
            </p:cNvSpPr>
            <p:nvPr/>
          </p:nvSpPr>
          <p:spPr bwMode="auto">
            <a:xfrm>
              <a:off x="4422" y="302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0" name="Oval 130"/>
            <p:cNvSpPr>
              <a:spLocks noChangeArrowheads="1"/>
            </p:cNvSpPr>
            <p:nvPr/>
          </p:nvSpPr>
          <p:spPr bwMode="auto">
            <a:xfrm>
              <a:off x="4332" y="324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1" name="Oval 131"/>
          <p:cNvSpPr>
            <a:spLocks noChangeArrowheads="1"/>
          </p:cNvSpPr>
          <p:nvPr/>
        </p:nvSpPr>
        <p:spPr bwMode="auto">
          <a:xfrm>
            <a:off x="4969790" y="804862"/>
            <a:ext cx="1256386" cy="82415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2" name="Oval 132"/>
          <p:cNvSpPr>
            <a:spLocks noChangeArrowheads="1"/>
          </p:cNvSpPr>
          <p:nvPr/>
        </p:nvSpPr>
        <p:spPr bwMode="auto">
          <a:xfrm>
            <a:off x="2341563" y="1379538"/>
            <a:ext cx="2733675" cy="1646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3" name="Oval 133"/>
          <p:cNvSpPr>
            <a:spLocks noChangeArrowheads="1"/>
          </p:cNvSpPr>
          <p:nvPr/>
        </p:nvSpPr>
        <p:spPr bwMode="auto">
          <a:xfrm>
            <a:off x="1981200" y="2316163"/>
            <a:ext cx="2733675" cy="16462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4" name="Oval 134"/>
          <p:cNvSpPr>
            <a:spLocks noChangeArrowheads="1"/>
          </p:cNvSpPr>
          <p:nvPr/>
        </p:nvSpPr>
        <p:spPr bwMode="auto">
          <a:xfrm>
            <a:off x="5115840" y="876300"/>
            <a:ext cx="1256386" cy="82415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6" name="Oval 136"/>
          <p:cNvSpPr>
            <a:spLocks noChangeArrowheads="1"/>
          </p:cNvSpPr>
          <p:nvPr/>
        </p:nvSpPr>
        <p:spPr bwMode="auto">
          <a:xfrm>
            <a:off x="6379537" y="806450"/>
            <a:ext cx="92701" cy="9708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7" name="Text Box 137"/>
          <p:cNvSpPr txBox="1">
            <a:spLocks noChangeArrowheads="1"/>
          </p:cNvSpPr>
          <p:nvPr/>
        </p:nvSpPr>
        <p:spPr bwMode="auto">
          <a:xfrm>
            <a:off x="6664325" y="654050"/>
            <a:ext cx="2103438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Arial" pitchFamily="34" charset="0"/>
              </a:rPr>
              <a:t>Target speaker data</a:t>
            </a:r>
            <a:endParaRPr lang="cs-CZ" sz="1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6138" name="Text Box 138"/>
          <p:cNvSpPr txBox="1">
            <a:spLocks noChangeArrowheads="1"/>
          </p:cNvSpPr>
          <p:nvPr/>
        </p:nvSpPr>
        <p:spPr bwMode="auto">
          <a:xfrm>
            <a:off x="4835430" y="2452688"/>
            <a:ext cx="960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itchFamily="34" charset="0"/>
              </a:rPr>
              <a:t>UBM</a:t>
            </a:r>
            <a:endParaRPr lang="cs-CZ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56139" name="Text Box 139"/>
          <p:cNvSpPr txBox="1">
            <a:spLocks noChangeArrowheads="1"/>
          </p:cNvSpPr>
          <p:nvPr/>
        </p:nvSpPr>
        <p:spPr bwMode="auto">
          <a:xfrm>
            <a:off x="381000" y="3967877"/>
            <a:ext cx="8534400" cy="2585323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b="1" dirty="0">
                <a:latin typeface="Tahoma" pitchFamily="34" charset="0"/>
              </a:rPr>
              <a:t>Speaker model adapted from UBM-GMM</a:t>
            </a:r>
            <a:endParaRPr lang="en-US" dirty="0"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Only means are adapted</a:t>
            </a:r>
            <a:r>
              <a:rPr lang="en-US" dirty="0">
                <a:latin typeface="Tahoma" pitchFamily="34" charset="0"/>
              </a:rPr>
              <a:t> using relevance MAP adaptation</a:t>
            </a:r>
          </a:p>
          <a:p>
            <a:pPr marL="342900" indent="-342900">
              <a:buFontTx/>
              <a:buChar char="•"/>
            </a:pPr>
            <a:endParaRPr lang="en-US" dirty="0"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endParaRPr lang="en-US" dirty="0"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b="1" dirty="0" err="1">
                <a:latin typeface="Times New Roman" pitchFamily="18" charset="0"/>
              </a:rPr>
              <a:t>μ</a:t>
            </a:r>
            <a:r>
              <a:rPr lang="en-US" b="1" baseline="30000" dirty="0" err="1">
                <a:latin typeface="Times New Roman" pitchFamily="18" charset="0"/>
              </a:rPr>
              <a:t>ML</a:t>
            </a:r>
            <a:r>
              <a:rPr lang="en-US" dirty="0">
                <a:latin typeface="Tahoma" pitchFamily="34" charset="0"/>
              </a:rPr>
              <a:t> – UBM mean vector </a:t>
            </a:r>
            <a:r>
              <a:rPr lang="en-US" b="1" dirty="0" err="1">
                <a:latin typeface="Times New Roman" pitchFamily="18" charset="0"/>
              </a:rPr>
              <a:t>μ</a:t>
            </a:r>
            <a:r>
              <a:rPr lang="en-US" b="1" baseline="30000" dirty="0" err="1">
                <a:latin typeface="Times New Roman" pitchFamily="18" charset="0"/>
              </a:rPr>
              <a:t>UBM</a:t>
            </a:r>
            <a:r>
              <a:rPr lang="en-US" dirty="0">
                <a:latin typeface="Tahoma" pitchFamily="34" charset="0"/>
              </a:rPr>
              <a:t> ML retrained on enrollment data</a:t>
            </a:r>
            <a:endParaRPr lang="en-US" b="1" dirty="0"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 err="1">
                <a:latin typeface="Times New Roman" pitchFamily="18" charset="0"/>
              </a:rPr>
              <a:t>γ</a:t>
            </a:r>
            <a:r>
              <a:rPr lang="en-US" baseline="-25000" dirty="0" err="1">
                <a:latin typeface="Tahoma" pitchFamily="34" charset="0"/>
              </a:rPr>
              <a:t>c</a:t>
            </a:r>
            <a:r>
              <a:rPr lang="en-US" dirty="0">
                <a:latin typeface="Tahoma" pitchFamily="34" charset="0"/>
              </a:rPr>
              <a:t> – occupation counts for </a:t>
            </a:r>
            <a:r>
              <a:rPr lang="en-US" dirty="0" err="1">
                <a:latin typeface="Tahoma" pitchFamily="34" charset="0"/>
              </a:rPr>
              <a:t>c</a:t>
            </a:r>
            <a:r>
              <a:rPr lang="en-US" baseline="30000" dirty="0" err="1">
                <a:latin typeface="Tahoma" pitchFamily="34" charset="0"/>
              </a:rPr>
              <a:t>th</a:t>
            </a:r>
            <a:r>
              <a:rPr lang="en-US" dirty="0">
                <a:latin typeface="Tahoma" pitchFamily="34" charset="0"/>
              </a:rPr>
              <a:t> components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Tahoma" pitchFamily="34" charset="0"/>
                <a:sym typeface="Symbol" pitchFamily="18" charset="2"/>
              </a:rPr>
              <a:t></a:t>
            </a:r>
            <a:r>
              <a:rPr lang="en-US" dirty="0">
                <a:latin typeface="Tahoma" pitchFamily="34" charset="0"/>
              </a:rPr>
              <a:t> – relevance factor (typically between 10 and 20)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Tahoma" pitchFamily="34" charset="0"/>
              </a:rPr>
              <a:t>Corresponds to point MAP estimates of means using an ad-hoc prior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Tahoma" pitchFamily="34" charset="0"/>
              </a:rPr>
              <a:t>Mixture weights and covariance matrices are copied from UBM</a:t>
            </a:r>
          </a:p>
        </p:txBody>
      </p:sp>
      <p:pic>
        <p:nvPicPr>
          <p:cNvPr id="256304" name="Picture 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657987"/>
            <a:ext cx="4800600" cy="37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4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2204 0.0840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6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4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989 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6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1" grpId="0" animBg="1"/>
      <p:bldP spid="256102" grpId="0" animBg="1"/>
      <p:bldP spid="256131" grpId="0" animBg="1"/>
      <p:bldP spid="256131" grpId="1" animBg="1"/>
      <p:bldP spid="256132" grpId="0" animBg="1"/>
      <p:bldP spid="256132" grpId="1" animBg="1"/>
      <p:bldP spid="256133" grpId="0" animBg="1"/>
      <p:bldP spid="256134" grpId="0" animBg="1"/>
      <p:bldP spid="256136" grpId="0" animBg="1"/>
      <p:bldP spid="256137" grpId="0"/>
      <p:bldP spid="256138" grpId="0"/>
      <p:bldP spid="256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Session variability in model parameter space</a:t>
            </a:r>
            <a:endParaRPr lang="cs-CZ"/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2916238" y="2513013"/>
            <a:ext cx="3887787" cy="2159000"/>
            <a:chOff x="1746" y="2024"/>
            <a:chExt cx="2449" cy="1360"/>
          </a:xfrm>
        </p:grpSpPr>
        <p:sp>
          <p:nvSpPr>
            <p:cNvPr id="265222" name="Oval 5"/>
            <p:cNvSpPr>
              <a:spLocks noChangeArrowheads="1"/>
            </p:cNvSpPr>
            <p:nvPr/>
          </p:nvSpPr>
          <p:spPr bwMode="auto">
            <a:xfrm>
              <a:off x="2290" y="270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3" name="Oval 6"/>
            <p:cNvSpPr>
              <a:spLocks noChangeArrowheads="1"/>
            </p:cNvSpPr>
            <p:nvPr/>
          </p:nvSpPr>
          <p:spPr bwMode="auto">
            <a:xfrm>
              <a:off x="1746" y="28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4" name="Oval 7"/>
            <p:cNvSpPr>
              <a:spLocks noChangeArrowheads="1"/>
            </p:cNvSpPr>
            <p:nvPr/>
          </p:nvSpPr>
          <p:spPr bwMode="auto">
            <a:xfrm>
              <a:off x="2290" y="302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5" name="Oval 8"/>
            <p:cNvSpPr>
              <a:spLocks noChangeArrowheads="1"/>
            </p:cNvSpPr>
            <p:nvPr/>
          </p:nvSpPr>
          <p:spPr bwMode="auto">
            <a:xfrm>
              <a:off x="2472" y="28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6" name="Oval 9"/>
            <p:cNvSpPr>
              <a:spLocks noChangeArrowheads="1"/>
            </p:cNvSpPr>
            <p:nvPr/>
          </p:nvSpPr>
          <p:spPr bwMode="auto">
            <a:xfrm>
              <a:off x="2200" y="320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7" name="Oval 10"/>
            <p:cNvSpPr>
              <a:spLocks noChangeArrowheads="1"/>
            </p:cNvSpPr>
            <p:nvPr/>
          </p:nvSpPr>
          <p:spPr bwMode="auto">
            <a:xfrm>
              <a:off x="2562" y="320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8" name="Oval 11"/>
            <p:cNvSpPr>
              <a:spLocks noChangeArrowheads="1"/>
            </p:cNvSpPr>
            <p:nvPr/>
          </p:nvSpPr>
          <p:spPr bwMode="auto">
            <a:xfrm>
              <a:off x="2744" y="284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29" name="Oval 12"/>
            <p:cNvSpPr>
              <a:spLocks noChangeArrowheads="1"/>
            </p:cNvSpPr>
            <p:nvPr/>
          </p:nvSpPr>
          <p:spPr bwMode="auto">
            <a:xfrm>
              <a:off x="2699" y="333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0" name="Oval 13"/>
            <p:cNvSpPr>
              <a:spLocks noChangeArrowheads="1"/>
            </p:cNvSpPr>
            <p:nvPr/>
          </p:nvSpPr>
          <p:spPr bwMode="auto">
            <a:xfrm>
              <a:off x="2789" y="315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1" name="Oval 14"/>
            <p:cNvSpPr>
              <a:spLocks noChangeArrowheads="1"/>
            </p:cNvSpPr>
            <p:nvPr/>
          </p:nvSpPr>
          <p:spPr bwMode="auto">
            <a:xfrm>
              <a:off x="2835" y="270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2" name="Oval 15"/>
            <p:cNvSpPr>
              <a:spLocks noChangeArrowheads="1"/>
            </p:cNvSpPr>
            <p:nvPr/>
          </p:nvSpPr>
          <p:spPr bwMode="auto">
            <a:xfrm>
              <a:off x="2745" y="28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3" name="Oval 16"/>
            <p:cNvSpPr>
              <a:spLocks noChangeArrowheads="1"/>
            </p:cNvSpPr>
            <p:nvPr/>
          </p:nvSpPr>
          <p:spPr bwMode="auto">
            <a:xfrm>
              <a:off x="2835" y="302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4" name="Oval 17"/>
            <p:cNvSpPr>
              <a:spLocks noChangeArrowheads="1"/>
            </p:cNvSpPr>
            <p:nvPr/>
          </p:nvSpPr>
          <p:spPr bwMode="auto">
            <a:xfrm>
              <a:off x="3017" y="28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5" name="Oval 18"/>
            <p:cNvSpPr>
              <a:spLocks noChangeArrowheads="1"/>
            </p:cNvSpPr>
            <p:nvPr/>
          </p:nvSpPr>
          <p:spPr bwMode="auto">
            <a:xfrm>
              <a:off x="2880" y="275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6" name="Oval 19"/>
            <p:cNvSpPr>
              <a:spLocks noChangeArrowheads="1"/>
            </p:cNvSpPr>
            <p:nvPr/>
          </p:nvSpPr>
          <p:spPr bwMode="auto">
            <a:xfrm>
              <a:off x="3107" y="320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7" name="Oval 20"/>
            <p:cNvSpPr>
              <a:spLocks noChangeArrowheads="1"/>
            </p:cNvSpPr>
            <p:nvPr/>
          </p:nvSpPr>
          <p:spPr bwMode="auto">
            <a:xfrm>
              <a:off x="3198" y="297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8" name="Oval 21"/>
            <p:cNvSpPr>
              <a:spLocks noChangeArrowheads="1"/>
            </p:cNvSpPr>
            <p:nvPr/>
          </p:nvSpPr>
          <p:spPr bwMode="auto">
            <a:xfrm>
              <a:off x="3244" y="333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39" name="Oval 22"/>
            <p:cNvSpPr>
              <a:spLocks noChangeArrowheads="1"/>
            </p:cNvSpPr>
            <p:nvPr/>
          </p:nvSpPr>
          <p:spPr bwMode="auto">
            <a:xfrm>
              <a:off x="3334" y="315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0" name="Oval 23"/>
            <p:cNvSpPr>
              <a:spLocks noChangeArrowheads="1"/>
            </p:cNvSpPr>
            <p:nvPr/>
          </p:nvSpPr>
          <p:spPr bwMode="auto">
            <a:xfrm>
              <a:off x="2245" y="21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1" name="Oval 24"/>
            <p:cNvSpPr>
              <a:spLocks noChangeArrowheads="1"/>
            </p:cNvSpPr>
            <p:nvPr/>
          </p:nvSpPr>
          <p:spPr bwMode="auto">
            <a:xfrm>
              <a:off x="2699" y="26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2" name="Oval 25"/>
            <p:cNvSpPr>
              <a:spLocks noChangeArrowheads="1"/>
            </p:cNvSpPr>
            <p:nvPr/>
          </p:nvSpPr>
          <p:spPr bwMode="auto">
            <a:xfrm>
              <a:off x="2245" y="243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3" name="Oval 26"/>
            <p:cNvSpPr>
              <a:spLocks noChangeArrowheads="1"/>
            </p:cNvSpPr>
            <p:nvPr/>
          </p:nvSpPr>
          <p:spPr bwMode="auto">
            <a:xfrm>
              <a:off x="2427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4" name="Oval 27"/>
            <p:cNvSpPr>
              <a:spLocks noChangeArrowheads="1"/>
            </p:cNvSpPr>
            <p:nvPr/>
          </p:nvSpPr>
          <p:spPr bwMode="auto">
            <a:xfrm>
              <a:off x="3061" y="275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5" name="Oval 28"/>
            <p:cNvSpPr>
              <a:spLocks noChangeArrowheads="1"/>
            </p:cNvSpPr>
            <p:nvPr/>
          </p:nvSpPr>
          <p:spPr bwMode="auto">
            <a:xfrm>
              <a:off x="2517" y="261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6" name="Oval 29"/>
            <p:cNvSpPr>
              <a:spLocks noChangeArrowheads="1"/>
            </p:cNvSpPr>
            <p:nvPr/>
          </p:nvSpPr>
          <p:spPr bwMode="auto">
            <a:xfrm>
              <a:off x="2608" y="23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7" name="Oval 30"/>
            <p:cNvSpPr>
              <a:spLocks noChangeArrowheads="1"/>
            </p:cNvSpPr>
            <p:nvPr/>
          </p:nvSpPr>
          <p:spPr bwMode="auto">
            <a:xfrm>
              <a:off x="2654" y="274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8" name="Oval 31"/>
            <p:cNvSpPr>
              <a:spLocks noChangeArrowheads="1"/>
            </p:cNvSpPr>
            <p:nvPr/>
          </p:nvSpPr>
          <p:spPr bwMode="auto">
            <a:xfrm>
              <a:off x="2744" y="256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49" name="Oval 32"/>
            <p:cNvSpPr>
              <a:spLocks noChangeArrowheads="1"/>
            </p:cNvSpPr>
            <p:nvPr/>
          </p:nvSpPr>
          <p:spPr bwMode="auto">
            <a:xfrm>
              <a:off x="3243" y="247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0" name="Oval 33"/>
            <p:cNvSpPr>
              <a:spLocks noChangeArrowheads="1"/>
            </p:cNvSpPr>
            <p:nvPr/>
          </p:nvSpPr>
          <p:spPr bwMode="auto">
            <a:xfrm>
              <a:off x="3153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1" name="Oval 34"/>
            <p:cNvSpPr>
              <a:spLocks noChangeArrowheads="1"/>
            </p:cNvSpPr>
            <p:nvPr/>
          </p:nvSpPr>
          <p:spPr bwMode="auto">
            <a:xfrm>
              <a:off x="3243" y="279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2" name="Oval 35"/>
            <p:cNvSpPr>
              <a:spLocks noChangeArrowheads="1"/>
            </p:cNvSpPr>
            <p:nvPr/>
          </p:nvSpPr>
          <p:spPr bwMode="auto">
            <a:xfrm>
              <a:off x="3425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3" name="Oval 36"/>
            <p:cNvSpPr>
              <a:spLocks noChangeArrowheads="1"/>
            </p:cNvSpPr>
            <p:nvPr/>
          </p:nvSpPr>
          <p:spPr bwMode="auto">
            <a:xfrm>
              <a:off x="3379" y="293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4" name="Oval 37"/>
            <p:cNvSpPr>
              <a:spLocks noChangeArrowheads="1"/>
            </p:cNvSpPr>
            <p:nvPr/>
          </p:nvSpPr>
          <p:spPr bwMode="auto">
            <a:xfrm>
              <a:off x="3515" y="297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5" name="Oval 38"/>
            <p:cNvSpPr>
              <a:spLocks noChangeArrowheads="1"/>
            </p:cNvSpPr>
            <p:nvPr/>
          </p:nvSpPr>
          <p:spPr bwMode="auto">
            <a:xfrm>
              <a:off x="3606" y="274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6" name="Oval 39"/>
            <p:cNvSpPr>
              <a:spLocks noChangeArrowheads="1"/>
            </p:cNvSpPr>
            <p:nvPr/>
          </p:nvSpPr>
          <p:spPr bwMode="auto">
            <a:xfrm>
              <a:off x="3652" y="311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7" name="Oval 40"/>
            <p:cNvSpPr>
              <a:spLocks noChangeArrowheads="1"/>
            </p:cNvSpPr>
            <p:nvPr/>
          </p:nvSpPr>
          <p:spPr bwMode="auto">
            <a:xfrm>
              <a:off x="3742" y="293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8" name="Oval 41"/>
            <p:cNvSpPr>
              <a:spLocks noChangeArrowheads="1"/>
            </p:cNvSpPr>
            <p:nvPr/>
          </p:nvSpPr>
          <p:spPr bwMode="auto">
            <a:xfrm>
              <a:off x="2925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59" name="Oval 42"/>
            <p:cNvSpPr>
              <a:spLocks noChangeArrowheads="1"/>
            </p:cNvSpPr>
            <p:nvPr/>
          </p:nvSpPr>
          <p:spPr bwMode="auto">
            <a:xfrm>
              <a:off x="2518" y="202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0" name="Oval 43"/>
            <p:cNvSpPr>
              <a:spLocks noChangeArrowheads="1"/>
            </p:cNvSpPr>
            <p:nvPr/>
          </p:nvSpPr>
          <p:spPr bwMode="auto">
            <a:xfrm>
              <a:off x="2426" y="275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1" name="Oval 44"/>
            <p:cNvSpPr>
              <a:spLocks noChangeArrowheads="1"/>
            </p:cNvSpPr>
            <p:nvPr/>
          </p:nvSpPr>
          <p:spPr bwMode="auto">
            <a:xfrm>
              <a:off x="2790" y="202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2" name="Oval 45"/>
            <p:cNvSpPr>
              <a:spLocks noChangeArrowheads="1"/>
            </p:cNvSpPr>
            <p:nvPr/>
          </p:nvSpPr>
          <p:spPr bwMode="auto">
            <a:xfrm>
              <a:off x="2744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3" name="Oval 46"/>
            <p:cNvSpPr>
              <a:spLocks noChangeArrowheads="1"/>
            </p:cNvSpPr>
            <p:nvPr/>
          </p:nvSpPr>
          <p:spPr bwMode="auto">
            <a:xfrm>
              <a:off x="2880" y="234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4" name="Oval 47"/>
            <p:cNvSpPr>
              <a:spLocks noChangeArrowheads="1"/>
            </p:cNvSpPr>
            <p:nvPr/>
          </p:nvSpPr>
          <p:spPr bwMode="auto">
            <a:xfrm>
              <a:off x="2971" y="21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5" name="Oval 48"/>
            <p:cNvSpPr>
              <a:spLocks noChangeArrowheads="1"/>
            </p:cNvSpPr>
            <p:nvPr/>
          </p:nvSpPr>
          <p:spPr bwMode="auto">
            <a:xfrm>
              <a:off x="3017" y="247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6" name="Oval 49"/>
            <p:cNvSpPr>
              <a:spLocks noChangeArrowheads="1"/>
            </p:cNvSpPr>
            <p:nvPr/>
          </p:nvSpPr>
          <p:spPr bwMode="auto">
            <a:xfrm>
              <a:off x="3107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7" name="Oval 50"/>
            <p:cNvSpPr>
              <a:spLocks noChangeArrowheads="1"/>
            </p:cNvSpPr>
            <p:nvPr/>
          </p:nvSpPr>
          <p:spPr bwMode="auto">
            <a:xfrm>
              <a:off x="3061" y="26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8" name="Oval 51"/>
            <p:cNvSpPr>
              <a:spLocks noChangeArrowheads="1"/>
            </p:cNvSpPr>
            <p:nvPr/>
          </p:nvSpPr>
          <p:spPr bwMode="auto">
            <a:xfrm>
              <a:off x="2744" y="270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69" name="Oval 52"/>
            <p:cNvSpPr>
              <a:spLocks noChangeArrowheads="1"/>
            </p:cNvSpPr>
            <p:nvPr/>
          </p:nvSpPr>
          <p:spPr bwMode="auto">
            <a:xfrm>
              <a:off x="3197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0" name="Oval 53"/>
            <p:cNvSpPr>
              <a:spLocks noChangeArrowheads="1"/>
            </p:cNvSpPr>
            <p:nvPr/>
          </p:nvSpPr>
          <p:spPr bwMode="auto">
            <a:xfrm>
              <a:off x="3379" y="216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1" name="Oval 54"/>
            <p:cNvSpPr>
              <a:spLocks noChangeArrowheads="1"/>
            </p:cNvSpPr>
            <p:nvPr/>
          </p:nvSpPr>
          <p:spPr bwMode="auto">
            <a:xfrm>
              <a:off x="3333" y="243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2" name="Oval 55"/>
            <p:cNvSpPr>
              <a:spLocks noChangeArrowheads="1"/>
            </p:cNvSpPr>
            <p:nvPr/>
          </p:nvSpPr>
          <p:spPr bwMode="auto">
            <a:xfrm>
              <a:off x="3469" y="247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3" name="Oval 56"/>
            <p:cNvSpPr>
              <a:spLocks noChangeArrowheads="1"/>
            </p:cNvSpPr>
            <p:nvPr/>
          </p:nvSpPr>
          <p:spPr bwMode="auto">
            <a:xfrm>
              <a:off x="4150" y="270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4" name="Oval 57"/>
            <p:cNvSpPr>
              <a:spLocks noChangeArrowheads="1"/>
            </p:cNvSpPr>
            <p:nvPr/>
          </p:nvSpPr>
          <p:spPr bwMode="auto">
            <a:xfrm>
              <a:off x="3606" y="261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5" name="Oval 58"/>
            <p:cNvSpPr>
              <a:spLocks noChangeArrowheads="1"/>
            </p:cNvSpPr>
            <p:nvPr/>
          </p:nvSpPr>
          <p:spPr bwMode="auto">
            <a:xfrm>
              <a:off x="2517" y="252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6" name="Oval 59"/>
            <p:cNvSpPr>
              <a:spLocks noChangeArrowheads="1"/>
            </p:cNvSpPr>
            <p:nvPr/>
          </p:nvSpPr>
          <p:spPr bwMode="auto">
            <a:xfrm>
              <a:off x="3560" y="21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7" name="Oval 60"/>
            <p:cNvSpPr>
              <a:spLocks noChangeArrowheads="1"/>
            </p:cNvSpPr>
            <p:nvPr/>
          </p:nvSpPr>
          <p:spPr bwMode="auto">
            <a:xfrm>
              <a:off x="2608" y="26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8" name="Oval 61"/>
            <p:cNvSpPr>
              <a:spLocks noChangeArrowheads="1"/>
            </p:cNvSpPr>
            <p:nvPr/>
          </p:nvSpPr>
          <p:spPr bwMode="auto">
            <a:xfrm>
              <a:off x="2562" y="284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79" name="Oval 62"/>
            <p:cNvSpPr>
              <a:spLocks noChangeArrowheads="1"/>
            </p:cNvSpPr>
            <p:nvPr/>
          </p:nvSpPr>
          <p:spPr bwMode="auto">
            <a:xfrm>
              <a:off x="3923" y="220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0" name="Oval 63"/>
            <p:cNvSpPr>
              <a:spLocks noChangeArrowheads="1"/>
            </p:cNvSpPr>
            <p:nvPr/>
          </p:nvSpPr>
          <p:spPr bwMode="auto">
            <a:xfrm>
              <a:off x="3696" y="256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1" name="Oval 64"/>
            <p:cNvSpPr>
              <a:spLocks noChangeArrowheads="1"/>
            </p:cNvSpPr>
            <p:nvPr/>
          </p:nvSpPr>
          <p:spPr bwMode="auto">
            <a:xfrm>
              <a:off x="3832" y="261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2" name="Oval 65"/>
            <p:cNvSpPr>
              <a:spLocks noChangeArrowheads="1"/>
            </p:cNvSpPr>
            <p:nvPr/>
          </p:nvSpPr>
          <p:spPr bwMode="auto">
            <a:xfrm>
              <a:off x="2426" y="243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3" name="Oval 66"/>
            <p:cNvSpPr>
              <a:spLocks noChangeArrowheads="1"/>
            </p:cNvSpPr>
            <p:nvPr/>
          </p:nvSpPr>
          <p:spPr bwMode="auto">
            <a:xfrm>
              <a:off x="2880" y="256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4" name="Oval 67"/>
            <p:cNvSpPr>
              <a:spLocks noChangeArrowheads="1"/>
            </p:cNvSpPr>
            <p:nvPr/>
          </p:nvSpPr>
          <p:spPr bwMode="auto">
            <a:xfrm>
              <a:off x="2744" y="247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5" name="Oval 68"/>
            <p:cNvSpPr>
              <a:spLocks noChangeArrowheads="1"/>
            </p:cNvSpPr>
            <p:nvPr/>
          </p:nvSpPr>
          <p:spPr bwMode="auto">
            <a:xfrm>
              <a:off x="1882" y="225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6" name="Oval 69"/>
            <p:cNvSpPr>
              <a:spLocks noChangeArrowheads="1"/>
            </p:cNvSpPr>
            <p:nvPr/>
          </p:nvSpPr>
          <p:spPr bwMode="auto">
            <a:xfrm>
              <a:off x="1792" y="243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7" name="Oval 70"/>
            <p:cNvSpPr>
              <a:spLocks noChangeArrowheads="1"/>
            </p:cNvSpPr>
            <p:nvPr/>
          </p:nvSpPr>
          <p:spPr bwMode="auto">
            <a:xfrm>
              <a:off x="2971" y="279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8" name="Oval 71"/>
            <p:cNvSpPr>
              <a:spLocks noChangeArrowheads="1"/>
            </p:cNvSpPr>
            <p:nvPr/>
          </p:nvSpPr>
          <p:spPr bwMode="auto">
            <a:xfrm>
              <a:off x="2064" y="243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89" name="Oval 72"/>
            <p:cNvSpPr>
              <a:spLocks noChangeArrowheads="1"/>
            </p:cNvSpPr>
            <p:nvPr/>
          </p:nvSpPr>
          <p:spPr bwMode="auto">
            <a:xfrm>
              <a:off x="2018" y="270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0" name="Oval 73"/>
            <p:cNvSpPr>
              <a:spLocks noChangeArrowheads="1"/>
            </p:cNvSpPr>
            <p:nvPr/>
          </p:nvSpPr>
          <p:spPr bwMode="auto">
            <a:xfrm>
              <a:off x="2154" y="275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1" name="Oval 74"/>
            <p:cNvSpPr>
              <a:spLocks noChangeArrowheads="1"/>
            </p:cNvSpPr>
            <p:nvPr/>
          </p:nvSpPr>
          <p:spPr bwMode="auto">
            <a:xfrm>
              <a:off x="2245" y="252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2" name="Oval 75"/>
            <p:cNvSpPr>
              <a:spLocks noChangeArrowheads="1"/>
            </p:cNvSpPr>
            <p:nvPr/>
          </p:nvSpPr>
          <p:spPr bwMode="auto">
            <a:xfrm>
              <a:off x="2291" y="288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3" name="Oval 76"/>
            <p:cNvSpPr>
              <a:spLocks noChangeArrowheads="1"/>
            </p:cNvSpPr>
            <p:nvPr/>
          </p:nvSpPr>
          <p:spPr bwMode="auto">
            <a:xfrm>
              <a:off x="2381" y="270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80653" name="Oval 77"/>
          <p:cNvSpPr>
            <a:spLocks noChangeArrowheads="1"/>
          </p:cNvSpPr>
          <p:nvPr/>
        </p:nvSpPr>
        <p:spPr bwMode="auto">
          <a:xfrm>
            <a:off x="3276600" y="2873375"/>
            <a:ext cx="2663825" cy="144145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2916238" y="2657475"/>
            <a:ext cx="1223962" cy="647700"/>
            <a:chOff x="1791" y="1979"/>
            <a:chExt cx="771" cy="408"/>
          </a:xfrm>
        </p:grpSpPr>
        <p:sp>
          <p:nvSpPr>
            <p:cNvPr id="265296" name="Oval 78"/>
            <p:cNvSpPr>
              <a:spLocks noChangeArrowheads="1"/>
            </p:cNvSpPr>
            <p:nvPr/>
          </p:nvSpPr>
          <p:spPr bwMode="auto">
            <a:xfrm>
              <a:off x="1882" y="202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7" name="Oval 79"/>
            <p:cNvSpPr>
              <a:spLocks noChangeArrowheads="1"/>
            </p:cNvSpPr>
            <p:nvPr/>
          </p:nvSpPr>
          <p:spPr bwMode="auto">
            <a:xfrm>
              <a:off x="1791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8" name="Oval 80"/>
            <p:cNvSpPr>
              <a:spLocks noChangeArrowheads="1"/>
            </p:cNvSpPr>
            <p:nvPr/>
          </p:nvSpPr>
          <p:spPr bwMode="auto">
            <a:xfrm>
              <a:off x="2200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299" name="Oval 81"/>
            <p:cNvSpPr>
              <a:spLocks noChangeArrowheads="1"/>
            </p:cNvSpPr>
            <p:nvPr/>
          </p:nvSpPr>
          <p:spPr bwMode="auto">
            <a:xfrm>
              <a:off x="2064" y="21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0" name="Oval 82"/>
            <p:cNvSpPr>
              <a:spLocks noChangeArrowheads="1"/>
            </p:cNvSpPr>
            <p:nvPr/>
          </p:nvSpPr>
          <p:spPr bwMode="auto">
            <a:xfrm>
              <a:off x="2199" y="234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1" name="Oval 83"/>
            <p:cNvSpPr>
              <a:spLocks noChangeArrowheads="1"/>
            </p:cNvSpPr>
            <p:nvPr/>
          </p:nvSpPr>
          <p:spPr bwMode="auto">
            <a:xfrm>
              <a:off x="2517" y="220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2" name="Oval 84"/>
            <p:cNvSpPr>
              <a:spLocks noChangeArrowheads="1"/>
            </p:cNvSpPr>
            <p:nvPr/>
          </p:nvSpPr>
          <p:spPr bwMode="auto">
            <a:xfrm>
              <a:off x="2425" y="229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3" name="Oval 85"/>
            <p:cNvSpPr>
              <a:spLocks noChangeArrowheads="1"/>
            </p:cNvSpPr>
            <p:nvPr/>
          </p:nvSpPr>
          <p:spPr bwMode="auto">
            <a:xfrm>
              <a:off x="2245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4" name="Oval 86"/>
            <p:cNvSpPr>
              <a:spLocks noChangeArrowheads="1"/>
            </p:cNvSpPr>
            <p:nvPr/>
          </p:nvSpPr>
          <p:spPr bwMode="auto">
            <a:xfrm>
              <a:off x="2381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80664" name="Oval 88"/>
          <p:cNvSpPr>
            <a:spLocks noChangeArrowheads="1"/>
          </p:cNvSpPr>
          <p:nvPr/>
        </p:nvSpPr>
        <p:spPr bwMode="auto">
          <a:xfrm>
            <a:off x="2195513" y="2368550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003800" y="2513013"/>
            <a:ext cx="1584325" cy="504825"/>
            <a:chOff x="3107" y="1888"/>
            <a:chExt cx="998" cy="318"/>
          </a:xfrm>
        </p:grpSpPr>
        <p:sp>
          <p:nvSpPr>
            <p:cNvPr id="265307" name="Oval 89"/>
            <p:cNvSpPr>
              <a:spLocks noChangeArrowheads="1"/>
            </p:cNvSpPr>
            <p:nvPr/>
          </p:nvSpPr>
          <p:spPr bwMode="auto">
            <a:xfrm>
              <a:off x="3107" y="202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8" name="Oval 90"/>
            <p:cNvSpPr>
              <a:spLocks noChangeArrowheads="1"/>
            </p:cNvSpPr>
            <p:nvPr/>
          </p:nvSpPr>
          <p:spPr bwMode="auto">
            <a:xfrm>
              <a:off x="3515" y="216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09" name="Oval 91"/>
            <p:cNvSpPr>
              <a:spLocks noChangeArrowheads="1"/>
            </p:cNvSpPr>
            <p:nvPr/>
          </p:nvSpPr>
          <p:spPr bwMode="auto">
            <a:xfrm>
              <a:off x="3833" y="202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10" name="Oval 92"/>
            <p:cNvSpPr>
              <a:spLocks noChangeArrowheads="1"/>
            </p:cNvSpPr>
            <p:nvPr/>
          </p:nvSpPr>
          <p:spPr bwMode="auto">
            <a:xfrm>
              <a:off x="3697" y="188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11" name="Oval 93"/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12" name="Oval 94"/>
            <p:cNvSpPr>
              <a:spLocks noChangeArrowheads="1"/>
            </p:cNvSpPr>
            <p:nvPr/>
          </p:nvSpPr>
          <p:spPr bwMode="auto">
            <a:xfrm>
              <a:off x="3742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13" name="Oval 95"/>
            <p:cNvSpPr>
              <a:spLocks noChangeArrowheads="1"/>
            </p:cNvSpPr>
            <p:nvPr/>
          </p:nvSpPr>
          <p:spPr bwMode="auto">
            <a:xfrm>
              <a:off x="4060" y="19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14" name="Oval 96"/>
            <p:cNvSpPr>
              <a:spLocks noChangeArrowheads="1"/>
            </p:cNvSpPr>
            <p:nvPr/>
          </p:nvSpPr>
          <p:spPr bwMode="auto">
            <a:xfrm>
              <a:off x="3560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80673" name="Oval 97"/>
          <p:cNvSpPr>
            <a:spLocks noChangeArrowheads="1"/>
          </p:cNvSpPr>
          <p:nvPr/>
        </p:nvSpPr>
        <p:spPr bwMode="auto">
          <a:xfrm>
            <a:off x="4429125" y="200818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677" name="Oval 101"/>
          <p:cNvSpPr>
            <a:spLocks noChangeArrowheads="1"/>
          </p:cNvSpPr>
          <p:nvPr/>
        </p:nvSpPr>
        <p:spPr bwMode="auto">
          <a:xfrm>
            <a:off x="3132138" y="222408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679" name="Oval 103"/>
          <p:cNvSpPr>
            <a:spLocks noChangeArrowheads="1"/>
          </p:cNvSpPr>
          <p:nvPr/>
        </p:nvSpPr>
        <p:spPr bwMode="auto">
          <a:xfrm>
            <a:off x="5076825" y="1936750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680" name="Oval 104"/>
          <p:cNvSpPr>
            <a:spLocks noChangeArrowheads="1"/>
          </p:cNvSpPr>
          <p:nvPr/>
        </p:nvSpPr>
        <p:spPr bwMode="auto">
          <a:xfrm>
            <a:off x="1403350" y="2513013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1620838" y="2657475"/>
            <a:ext cx="6337300" cy="2017713"/>
            <a:chOff x="1020" y="2795"/>
            <a:chExt cx="3992" cy="1271"/>
          </a:xfrm>
        </p:grpSpPr>
        <p:sp>
          <p:nvSpPr>
            <p:cNvPr id="265320" name="Oval 105"/>
            <p:cNvSpPr>
              <a:spLocks noChangeArrowheads="1"/>
            </p:cNvSpPr>
            <p:nvPr/>
          </p:nvSpPr>
          <p:spPr bwMode="auto">
            <a:xfrm>
              <a:off x="1519" y="3067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1" name="Oval 106"/>
            <p:cNvSpPr>
              <a:spLocks noChangeArrowheads="1"/>
            </p:cNvSpPr>
            <p:nvPr/>
          </p:nvSpPr>
          <p:spPr bwMode="auto">
            <a:xfrm>
              <a:off x="2926" y="2840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2" name="Oval 107"/>
            <p:cNvSpPr>
              <a:spLocks noChangeArrowheads="1"/>
            </p:cNvSpPr>
            <p:nvPr/>
          </p:nvSpPr>
          <p:spPr bwMode="auto">
            <a:xfrm>
              <a:off x="2109" y="2976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3" name="Oval 108"/>
            <p:cNvSpPr>
              <a:spLocks noChangeArrowheads="1"/>
            </p:cNvSpPr>
            <p:nvPr/>
          </p:nvSpPr>
          <p:spPr bwMode="auto">
            <a:xfrm>
              <a:off x="3334" y="2795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4" name="Oval 109"/>
            <p:cNvSpPr>
              <a:spLocks noChangeArrowheads="1"/>
            </p:cNvSpPr>
            <p:nvPr/>
          </p:nvSpPr>
          <p:spPr bwMode="auto">
            <a:xfrm>
              <a:off x="1020" y="3158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1979613" y="3449638"/>
            <a:ext cx="6337300" cy="2017712"/>
            <a:chOff x="1020" y="2795"/>
            <a:chExt cx="3992" cy="1271"/>
          </a:xfrm>
        </p:grpSpPr>
        <p:sp>
          <p:nvSpPr>
            <p:cNvPr id="265326" name="Oval 112"/>
            <p:cNvSpPr>
              <a:spLocks noChangeArrowheads="1"/>
            </p:cNvSpPr>
            <p:nvPr/>
          </p:nvSpPr>
          <p:spPr bwMode="auto">
            <a:xfrm>
              <a:off x="1519" y="3067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7" name="Oval 113"/>
            <p:cNvSpPr>
              <a:spLocks noChangeArrowheads="1"/>
            </p:cNvSpPr>
            <p:nvPr/>
          </p:nvSpPr>
          <p:spPr bwMode="auto">
            <a:xfrm>
              <a:off x="2926" y="2840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8" name="Oval 114"/>
            <p:cNvSpPr>
              <a:spLocks noChangeArrowheads="1"/>
            </p:cNvSpPr>
            <p:nvPr/>
          </p:nvSpPr>
          <p:spPr bwMode="auto">
            <a:xfrm>
              <a:off x="2109" y="2976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29" name="Oval 115"/>
            <p:cNvSpPr>
              <a:spLocks noChangeArrowheads="1"/>
            </p:cNvSpPr>
            <p:nvPr/>
          </p:nvSpPr>
          <p:spPr bwMode="auto">
            <a:xfrm>
              <a:off x="3334" y="2795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5330" name="Oval 116"/>
            <p:cNvSpPr>
              <a:spLocks noChangeArrowheads="1"/>
            </p:cNvSpPr>
            <p:nvPr/>
          </p:nvSpPr>
          <p:spPr bwMode="auto">
            <a:xfrm>
              <a:off x="1020" y="3158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80693" name="Line 117"/>
          <p:cNvSpPr>
            <a:spLocks noChangeShapeType="1"/>
          </p:cNvSpPr>
          <p:nvPr/>
        </p:nvSpPr>
        <p:spPr bwMode="auto">
          <a:xfrm flipH="1" flipV="1">
            <a:off x="755650" y="2513013"/>
            <a:ext cx="1512888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0694" name="Line 118"/>
          <p:cNvSpPr>
            <a:spLocks noChangeShapeType="1"/>
          </p:cNvSpPr>
          <p:nvPr/>
        </p:nvSpPr>
        <p:spPr bwMode="auto">
          <a:xfrm flipV="1">
            <a:off x="2268538" y="5033963"/>
            <a:ext cx="59769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0695" name="Text Box 119"/>
          <p:cNvSpPr txBox="1">
            <a:spLocks noChangeArrowheads="1"/>
          </p:cNvSpPr>
          <p:nvPr/>
        </p:nvSpPr>
        <p:spPr bwMode="auto">
          <a:xfrm rot="-445610">
            <a:off x="3671888" y="55102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  <a:cs typeface="Arial" pitchFamily="34" charset="0"/>
              </a:rPr>
              <a:t>High inter-session variability</a:t>
            </a:r>
            <a:endParaRPr lang="cs-CZ" sz="24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699" name="Text Box 123"/>
          <p:cNvSpPr txBox="1">
            <a:spLocks noChangeArrowheads="1"/>
          </p:cNvSpPr>
          <p:nvPr/>
        </p:nvSpPr>
        <p:spPr bwMode="auto">
          <a:xfrm>
            <a:off x="5940425" y="35941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5F5F5F"/>
                </a:solidFill>
                <a:latin typeface="Calibri" pitchFamily="34" charset="0"/>
                <a:cs typeface="Arial" pitchFamily="34" charset="0"/>
              </a:rPr>
              <a:t>UBM</a:t>
            </a:r>
            <a:endParaRPr lang="cs-CZ" sz="2000">
              <a:solidFill>
                <a:srgbClr val="5F5F5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701" name="Text Box 125"/>
          <p:cNvSpPr txBox="1">
            <a:spLocks noChangeArrowheads="1"/>
          </p:cNvSpPr>
          <p:nvPr/>
        </p:nvSpPr>
        <p:spPr bwMode="auto">
          <a:xfrm>
            <a:off x="2051050" y="17653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Target speaker model</a:t>
            </a:r>
            <a:endParaRPr lang="cs-CZ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5338" name="Text Box 120"/>
          <p:cNvSpPr txBox="1">
            <a:spLocks noChangeArrowheads="1"/>
          </p:cNvSpPr>
          <p:nvPr/>
        </p:nvSpPr>
        <p:spPr bwMode="auto">
          <a:xfrm>
            <a:off x="1447800" y="838200"/>
            <a:ext cx="6948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Example: single Gaussian model with 2D features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5339" name="Text Box 100"/>
          <p:cNvSpPr txBox="1">
            <a:spLocks noChangeArrowheads="1"/>
          </p:cNvSpPr>
          <p:nvPr/>
        </p:nvSpPr>
        <p:spPr bwMode="auto">
          <a:xfrm rot="3862358">
            <a:off x="-323056" y="4207669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  <a:cs typeface="Arial" pitchFamily="34" charset="0"/>
              </a:rPr>
              <a:t>High speaker variability</a:t>
            </a:r>
            <a:endParaRPr lang="cs-CZ" sz="24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2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5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673" grpId="0" animBg="1"/>
      <p:bldP spid="280677" grpId="0" animBg="1"/>
      <p:bldP spid="280679" grpId="0" animBg="1"/>
      <p:bldP spid="280680" grpId="0" animBg="1"/>
      <p:bldP spid="280693" grpId="0" animBg="1"/>
      <p:bldP spid="280694" grpId="0" animBg="1"/>
      <p:bldP spid="280695" grpId="0"/>
      <p:bldP spid="280699" grpId="1"/>
      <p:bldP spid="28070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Eigenchannel adaptation – Single Gaussian</a:t>
            </a:r>
            <a:endParaRPr lang="cs-CZ"/>
          </a:p>
        </p:txBody>
      </p:sp>
      <p:sp>
        <p:nvSpPr>
          <p:cNvPr id="284675" name="Oval 3"/>
          <p:cNvSpPr>
            <a:spLocks noChangeArrowheads="1"/>
          </p:cNvSpPr>
          <p:nvPr/>
        </p:nvSpPr>
        <p:spPr bwMode="auto">
          <a:xfrm>
            <a:off x="3260725" y="2873375"/>
            <a:ext cx="2663825" cy="1441450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2163" y="2514600"/>
            <a:ext cx="3455987" cy="2159000"/>
            <a:chOff x="2109" y="1480"/>
            <a:chExt cx="2177" cy="1360"/>
          </a:xfrm>
        </p:grpSpPr>
        <p:sp>
          <p:nvSpPr>
            <p:cNvPr id="266247" name="Oval 5"/>
            <p:cNvSpPr>
              <a:spLocks noChangeArrowheads="1"/>
            </p:cNvSpPr>
            <p:nvPr/>
          </p:nvSpPr>
          <p:spPr bwMode="auto">
            <a:xfrm>
              <a:off x="2381" y="216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48" name="Oval 6"/>
            <p:cNvSpPr>
              <a:spLocks noChangeArrowheads="1"/>
            </p:cNvSpPr>
            <p:nvPr/>
          </p:nvSpPr>
          <p:spPr bwMode="auto">
            <a:xfrm>
              <a:off x="2200" y="234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49" name="Oval 7"/>
            <p:cNvSpPr>
              <a:spLocks noChangeArrowheads="1"/>
            </p:cNvSpPr>
            <p:nvPr/>
          </p:nvSpPr>
          <p:spPr bwMode="auto">
            <a:xfrm>
              <a:off x="2381" y="247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0" name="Oval 8"/>
            <p:cNvSpPr>
              <a:spLocks noChangeArrowheads="1"/>
            </p:cNvSpPr>
            <p:nvPr/>
          </p:nvSpPr>
          <p:spPr bwMode="auto">
            <a:xfrm>
              <a:off x="2563" y="234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1" name="Oval 9"/>
            <p:cNvSpPr>
              <a:spLocks noChangeArrowheads="1"/>
            </p:cNvSpPr>
            <p:nvPr/>
          </p:nvSpPr>
          <p:spPr bwMode="auto">
            <a:xfrm>
              <a:off x="2291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2" name="Oval 10"/>
            <p:cNvSpPr>
              <a:spLocks noChangeArrowheads="1"/>
            </p:cNvSpPr>
            <p:nvPr/>
          </p:nvSpPr>
          <p:spPr bwMode="auto">
            <a:xfrm>
              <a:off x="2653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3" name="Oval 11"/>
            <p:cNvSpPr>
              <a:spLocks noChangeArrowheads="1"/>
            </p:cNvSpPr>
            <p:nvPr/>
          </p:nvSpPr>
          <p:spPr bwMode="auto">
            <a:xfrm>
              <a:off x="2835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4" name="Oval 12"/>
            <p:cNvSpPr>
              <a:spLocks noChangeArrowheads="1"/>
            </p:cNvSpPr>
            <p:nvPr/>
          </p:nvSpPr>
          <p:spPr bwMode="auto">
            <a:xfrm>
              <a:off x="2790" y="279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5" name="Oval 13"/>
            <p:cNvSpPr>
              <a:spLocks noChangeArrowheads="1"/>
            </p:cNvSpPr>
            <p:nvPr/>
          </p:nvSpPr>
          <p:spPr bwMode="auto">
            <a:xfrm>
              <a:off x="2880" y="26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6" name="Oval 14"/>
            <p:cNvSpPr>
              <a:spLocks noChangeArrowheads="1"/>
            </p:cNvSpPr>
            <p:nvPr/>
          </p:nvSpPr>
          <p:spPr bwMode="auto">
            <a:xfrm>
              <a:off x="2926" y="216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7" name="Oval 15"/>
            <p:cNvSpPr>
              <a:spLocks noChangeArrowheads="1"/>
            </p:cNvSpPr>
            <p:nvPr/>
          </p:nvSpPr>
          <p:spPr bwMode="auto">
            <a:xfrm>
              <a:off x="2836" y="234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8" name="Oval 16"/>
            <p:cNvSpPr>
              <a:spLocks noChangeArrowheads="1"/>
            </p:cNvSpPr>
            <p:nvPr/>
          </p:nvSpPr>
          <p:spPr bwMode="auto">
            <a:xfrm>
              <a:off x="2926" y="247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59" name="Oval 17"/>
            <p:cNvSpPr>
              <a:spLocks noChangeArrowheads="1"/>
            </p:cNvSpPr>
            <p:nvPr/>
          </p:nvSpPr>
          <p:spPr bwMode="auto">
            <a:xfrm>
              <a:off x="3108" y="234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0" name="Oval 18"/>
            <p:cNvSpPr>
              <a:spLocks noChangeArrowheads="1"/>
            </p:cNvSpPr>
            <p:nvPr/>
          </p:nvSpPr>
          <p:spPr bwMode="auto">
            <a:xfrm>
              <a:off x="2971" y="220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1" name="Oval 19"/>
            <p:cNvSpPr>
              <a:spLocks noChangeArrowheads="1"/>
            </p:cNvSpPr>
            <p:nvPr/>
          </p:nvSpPr>
          <p:spPr bwMode="auto">
            <a:xfrm>
              <a:off x="3198" y="265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2" name="Oval 20"/>
            <p:cNvSpPr>
              <a:spLocks noChangeArrowheads="1"/>
            </p:cNvSpPr>
            <p:nvPr/>
          </p:nvSpPr>
          <p:spPr bwMode="auto">
            <a:xfrm>
              <a:off x="3289" y="243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3" name="Oval 21"/>
            <p:cNvSpPr>
              <a:spLocks noChangeArrowheads="1"/>
            </p:cNvSpPr>
            <p:nvPr/>
          </p:nvSpPr>
          <p:spPr bwMode="auto">
            <a:xfrm>
              <a:off x="3335" y="279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4" name="Oval 22"/>
            <p:cNvSpPr>
              <a:spLocks noChangeArrowheads="1"/>
            </p:cNvSpPr>
            <p:nvPr/>
          </p:nvSpPr>
          <p:spPr bwMode="auto">
            <a:xfrm>
              <a:off x="3425" y="261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5" name="Oval 23"/>
            <p:cNvSpPr>
              <a:spLocks noChangeArrowheads="1"/>
            </p:cNvSpPr>
            <p:nvPr/>
          </p:nvSpPr>
          <p:spPr bwMode="auto">
            <a:xfrm>
              <a:off x="2336" y="15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6" name="Oval 24"/>
            <p:cNvSpPr>
              <a:spLocks noChangeArrowheads="1"/>
            </p:cNvSpPr>
            <p:nvPr/>
          </p:nvSpPr>
          <p:spPr bwMode="auto">
            <a:xfrm>
              <a:off x="2790" y="20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7" name="Oval 25"/>
            <p:cNvSpPr>
              <a:spLocks noChangeArrowheads="1"/>
            </p:cNvSpPr>
            <p:nvPr/>
          </p:nvSpPr>
          <p:spPr bwMode="auto">
            <a:xfrm>
              <a:off x="2336" y="188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8" name="Oval 26"/>
            <p:cNvSpPr>
              <a:spLocks noChangeArrowheads="1"/>
            </p:cNvSpPr>
            <p:nvPr/>
          </p:nvSpPr>
          <p:spPr bwMode="auto">
            <a:xfrm>
              <a:off x="2518" y="175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69" name="Oval 27"/>
            <p:cNvSpPr>
              <a:spLocks noChangeArrowheads="1"/>
            </p:cNvSpPr>
            <p:nvPr/>
          </p:nvSpPr>
          <p:spPr bwMode="auto">
            <a:xfrm>
              <a:off x="3152" y="220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0" name="Oval 28"/>
            <p:cNvSpPr>
              <a:spLocks noChangeArrowheads="1"/>
            </p:cNvSpPr>
            <p:nvPr/>
          </p:nvSpPr>
          <p:spPr bwMode="auto">
            <a:xfrm>
              <a:off x="2608" y="206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1" name="Oval 29"/>
            <p:cNvSpPr>
              <a:spLocks noChangeArrowheads="1"/>
            </p:cNvSpPr>
            <p:nvPr/>
          </p:nvSpPr>
          <p:spPr bwMode="auto">
            <a:xfrm>
              <a:off x="2699" y="184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2" name="Oval 30"/>
            <p:cNvSpPr>
              <a:spLocks noChangeArrowheads="1"/>
            </p:cNvSpPr>
            <p:nvPr/>
          </p:nvSpPr>
          <p:spPr bwMode="auto">
            <a:xfrm>
              <a:off x="2745" y="220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3" name="Oval 31"/>
            <p:cNvSpPr>
              <a:spLocks noChangeArrowheads="1"/>
            </p:cNvSpPr>
            <p:nvPr/>
          </p:nvSpPr>
          <p:spPr bwMode="auto">
            <a:xfrm>
              <a:off x="2835" y="202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4" name="Oval 32"/>
            <p:cNvSpPr>
              <a:spLocks noChangeArrowheads="1"/>
            </p:cNvSpPr>
            <p:nvPr/>
          </p:nvSpPr>
          <p:spPr bwMode="auto">
            <a:xfrm>
              <a:off x="3334" y="193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5" name="Oval 33"/>
            <p:cNvSpPr>
              <a:spLocks noChangeArrowheads="1"/>
            </p:cNvSpPr>
            <p:nvPr/>
          </p:nvSpPr>
          <p:spPr bwMode="auto">
            <a:xfrm>
              <a:off x="3244" y="211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6" name="Oval 34"/>
            <p:cNvSpPr>
              <a:spLocks noChangeArrowheads="1"/>
            </p:cNvSpPr>
            <p:nvPr/>
          </p:nvSpPr>
          <p:spPr bwMode="auto">
            <a:xfrm>
              <a:off x="3334" y="225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7" name="Oval 35"/>
            <p:cNvSpPr>
              <a:spLocks noChangeArrowheads="1"/>
            </p:cNvSpPr>
            <p:nvPr/>
          </p:nvSpPr>
          <p:spPr bwMode="auto">
            <a:xfrm>
              <a:off x="3516" y="211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8" name="Oval 36"/>
            <p:cNvSpPr>
              <a:spLocks noChangeArrowheads="1"/>
            </p:cNvSpPr>
            <p:nvPr/>
          </p:nvSpPr>
          <p:spPr bwMode="auto">
            <a:xfrm>
              <a:off x="3470" y="238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79" name="Oval 37"/>
            <p:cNvSpPr>
              <a:spLocks noChangeArrowheads="1"/>
            </p:cNvSpPr>
            <p:nvPr/>
          </p:nvSpPr>
          <p:spPr bwMode="auto">
            <a:xfrm>
              <a:off x="3606" y="243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0" name="Oval 38"/>
            <p:cNvSpPr>
              <a:spLocks noChangeArrowheads="1"/>
            </p:cNvSpPr>
            <p:nvPr/>
          </p:nvSpPr>
          <p:spPr bwMode="auto">
            <a:xfrm>
              <a:off x="3697" y="220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1" name="Oval 39"/>
            <p:cNvSpPr>
              <a:spLocks noChangeArrowheads="1"/>
            </p:cNvSpPr>
            <p:nvPr/>
          </p:nvSpPr>
          <p:spPr bwMode="auto">
            <a:xfrm>
              <a:off x="3743" y="256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2" name="Oval 40"/>
            <p:cNvSpPr>
              <a:spLocks noChangeArrowheads="1"/>
            </p:cNvSpPr>
            <p:nvPr/>
          </p:nvSpPr>
          <p:spPr bwMode="auto">
            <a:xfrm>
              <a:off x="3833" y="238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3" name="Oval 41"/>
            <p:cNvSpPr>
              <a:spLocks noChangeArrowheads="1"/>
            </p:cNvSpPr>
            <p:nvPr/>
          </p:nvSpPr>
          <p:spPr bwMode="auto">
            <a:xfrm>
              <a:off x="3016" y="2115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4" name="Oval 42"/>
            <p:cNvSpPr>
              <a:spLocks noChangeArrowheads="1"/>
            </p:cNvSpPr>
            <p:nvPr/>
          </p:nvSpPr>
          <p:spPr bwMode="auto">
            <a:xfrm>
              <a:off x="2609" y="148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5" name="Oval 43"/>
            <p:cNvSpPr>
              <a:spLocks noChangeArrowheads="1"/>
            </p:cNvSpPr>
            <p:nvPr/>
          </p:nvSpPr>
          <p:spPr bwMode="auto">
            <a:xfrm>
              <a:off x="2517" y="220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6" name="Oval 44"/>
            <p:cNvSpPr>
              <a:spLocks noChangeArrowheads="1"/>
            </p:cNvSpPr>
            <p:nvPr/>
          </p:nvSpPr>
          <p:spPr bwMode="auto">
            <a:xfrm>
              <a:off x="2881" y="148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7" name="Oval 45"/>
            <p:cNvSpPr>
              <a:spLocks noChangeArrowheads="1"/>
            </p:cNvSpPr>
            <p:nvPr/>
          </p:nvSpPr>
          <p:spPr bwMode="auto">
            <a:xfrm>
              <a:off x="2835" y="175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8" name="Oval 46"/>
            <p:cNvSpPr>
              <a:spLocks noChangeArrowheads="1"/>
            </p:cNvSpPr>
            <p:nvPr/>
          </p:nvSpPr>
          <p:spPr bwMode="auto">
            <a:xfrm>
              <a:off x="2971" y="1797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89" name="Oval 47"/>
            <p:cNvSpPr>
              <a:spLocks noChangeArrowheads="1"/>
            </p:cNvSpPr>
            <p:nvPr/>
          </p:nvSpPr>
          <p:spPr bwMode="auto">
            <a:xfrm>
              <a:off x="3062" y="15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0" name="Oval 48"/>
            <p:cNvSpPr>
              <a:spLocks noChangeArrowheads="1"/>
            </p:cNvSpPr>
            <p:nvPr/>
          </p:nvSpPr>
          <p:spPr bwMode="auto">
            <a:xfrm>
              <a:off x="3108" y="193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1" name="Oval 49"/>
            <p:cNvSpPr>
              <a:spLocks noChangeArrowheads="1"/>
            </p:cNvSpPr>
            <p:nvPr/>
          </p:nvSpPr>
          <p:spPr bwMode="auto">
            <a:xfrm>
              <a:off x="3198" y="175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2" name="Oval 50"/>
            <p:cNvSpPr>
              <a:spLocks noChangeArrowheads="1"/>
            </p:cNvSpPr>
            <p:nvPr/>
          </p:nvSpPr>
          <p:spPr bwMode="auto">
            <a:xfrm>
              <a:off x="3152" y="20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3" name="Oval 51"/>
            <p:cNvSpPr>
              <a:spLocks noChangeArrowheads="1"/>
            </p:cNvSpPr>
            <p:nvPr/>
          </p:nvSpPr>
          <p:spPr bwMode="auto">
            <a:xfrm>
              <a:off x="2835" y="216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4" name="Oval 52"/>
            <p:cNvSpPr>
              <a:spLocks noChangeArrowheads="1"/>
            </p:cNvSpPr>
            <p:nvPr/>
          </p:nvSpPr>
          <p:spPr bwMode="auto">
            <a:xfrm>
              <a:off x="3288" y="175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5" name="Oval 53"/>
            <p:cNvSpPr>
              <a:spLocks noChangeArrowheads="1"/>
            </p:cNvSpPr>
            <p:nvPr/>
          </p:nvSpPr>
          <p:spPr bwMode="auto">
            <a:xfrm>
              <a:off x="3470" y="161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6" name="Oval 54"/>
            <p:cNvSpPr>
              <a:spLocks noChangeArrowheads="1"/>
            </p:cNvSpPr>
            <p:nvPr/>
          </p:nvSpPr>
          <p:spPr bwMode="auto">
            <a:xfrm>
              <a:off x="3424" y="188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7" name="Oval 55"/>
            <p:cNvSpPr>
              <a:spLocks noChangeArrowheads="1"/>
            </p:cNvSpPr>
            <p:nvPr/>
          </p:nvSpPr>
          <p:spPr bwMode="auto">
            <a:xfrm>
              <a:off x="3560" y="1933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8" name="Oval 56"/>
            <p:cNvSpPr>
              <a:spLocks noChangeArrowheads="1"/>
            </p:cNvSpPr>
            <p:nvPr/>
          </p:nvSpPr>
          <p:spPr bwMode="auto">
            <a:xfrm>
              <a:off x="4241" y="216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299" name="Oval 57"/>
            <p:cNvSpPr>
              <a:spLocks noChangeArrowheads="1"/>
            </p:cNvSpPr>
            <p:nvPr/>
          </p:nvSpPr>
          <p:spPr bwMode="auto">
            <a:xfrm>
              <a:off x="3697" y="206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0" name="Oval 58"/>
            <p:cNvSpPr>
              <a:spLocks noChangeArrowheads="1"/>
            </p:cNvSpPr>
            <p:nvPr/>
          </p:nvSpPr>
          <p:spPr bwMode="auto">
            <a:xfrm>
              <a:off x="2608" y="197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1" name="Oval 59"/>
            <p:cNvSpPr>
              <a:spLocks noChangeArrowheads="1"/>
            </p:cNvSpPr>
            <p:nvPr/>
          </p:nvSpPr>
          <p:spPr bwMode="auto">
            <a:xfrm>
              <a:off x="3651" y="15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2" name="Oval 60"/>
            <p:cNvSpPr>
              <a:spLocks noChangeArrowheads="1"/>
            </p:cNvSpPr>
            <p:nvPr/>
          </p:nvSpPr>
          <p:spPr bwMode="auto">
            <a:xfrm>
              <a:off x="2699" y="207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3" name="Oval 61"/>
            <p:cNvSpPr>
              <a:spLocks noChangeArrowheads="1"/>
            </p:cNvSpPr>
            <p:nvPr/>
          </p:nvSpPr>
          <p:spPr bwMode="auto">
            <a:xfrm>
              <a:off x="2653" y="229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4" name="Oval 62"/>
            <p:cNvSpPr>
              <a:spLocks noChangeArrowheads="1"/>
            </p:cNvSpPr>
            <p:nvPr/>
          </p:nvSpPr>
          <p:spPr bwMode="auto">
            <a:xfrm>
              <a:off x="4014" y="166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5" name="Oval 63"/>
            <p:cNvSpPr>
              <a:spLocks noChangeArrowheads="1"/>
            </p:cNvSpPr>
            <p:nvPr/>
          </p:nvSpPr>
          <p:spPr bwMode="auto">
            <a:xfrm>
              <a:off x="3787" y="202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6" name="Oval 64"/>
            <p:cNvSpPr>
              <a:spLocks noChangeArrowheads="1"/>
            </p:cNvSpPr>
            <p:nvPr/>
          </p:nvSpPr>
          <p:spPr bwMode="auto">
            <a:xfrm>
              <a:off x="3923" y="206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7" name="Oval 65"/>
            <p:cNvSpPr>
              <a:spLocks noChangeArrowheads="1"/>
            </p:cNvSpPr>
            <p:nvPr/>
          </p:nvSpPr>
          <p:spPr bwMode="auto">
            <a:xfrm>
              <a:off x="2517" y="188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8" name="Oval 66"/>
            <p:cNvSpPr>
              <a:spLocks noChangeArrowheads="1"/>
            </p:cNvSpPr>
            <p:nvPr/>
          </p:nvSpPr>
          <p:spPr bwMode="auto">
            <a:xfrm>
              <a:off x="2971" y="202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09" name="Oval 67"/>
            <p:cNvSpPr>
              <a:spLocks noChangeArrowheads="1"/>
            </p:cNvSpPr>
            <p:nvPr/>
          </p:nvSpPr>
          <p:spPr bwMode="auto">
            <a:xfrm>
              <a:off x="2835" y="1934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0" name="Oval 68"/>
            <p:cNvSpPr>
              <a:spLocks noChangeArrowheads="1"/>
            </p:cNvSpPr>
            <p:nvPr/>
          </p:nvSpPr>
          <p:spPr bwMode="auto">
            <a:xfrm>
              <a:off x="2200" y="1480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1" name="Oval 69"/>
            <p:cNvSpPr>
              <a:spLocks noChangeArrowheads="1"/>
            </p:cNvSpPr>
            <p:nvPr/>
          </p:nvSpPr>
          <p:spPr bwMode="auto">
            <a:xfrm>
              <a:off x="3062" y="225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2" name="Oval 70"/>
            <p:cNvSpPr>
              <a:spLocks noChangeArrowheads="1"/>
            </p:cNvSpPr>
            <p:nvPr/>
          </p:nvSpPr>
          <p:spPr bwMode="auto">
            <a:xfrm>
              <a:off x="2155" y="188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3" name="Oval 71"/>
            <p:cNvSpPr>
              <a:spLocks noChangeArrowheads="1"/>
            </p:cNvSpPr>
            <p:nvPr/>
          </p:nvSpPr>
          <p:spPr bwMode="auto">
            <a:xfrm>
              <a:off x="2109" y="216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4" name="Oval 72"/>
            <p:cNvSpPr>
              <a:spLocks noChangeArrowheads="1"/>
            </p:cNvSpPr>
            <p:nvPr/>
          </p:nvSpPr>
          <p:spPr bwMode="auto">
            <a:xfrm>
              <a:off x="2245" y="2206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5" name="Oval 73"/>
            <p:cNvSpPr>
              <a:spLocks noChangeArrowheads="1"/>
            </p:cNvSpPr>
            <p:nvPr/>
          </p:nvSpPr>
          <p:spPr bwMode="auto">
            <a:xfrm>
              <a:off x="2336" y="1979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6" name="Oval 74"/>
            <p:cNvSpPr>
              <a:spLocks noChangeArrowheads="1"/>
            </p:cNvSpPr>
            <p:nvPr/>
          </p:nvSpPr>
          <p:spPr bwMode="auto">
            <a:xfrm>
              <a:off x="2382" y="2342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7" name="Oval 75"/>
            <p:cNvSpPr>
              <a:spLocks noChangeArrowheads="1"/>
            </p:cNvSpPr>
            <p:nvPr/>
          </p:nvSpPr>
          <p:spPr bwMode="auto">
            <a:xfrm>
              <a:off x="2472" y="2161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18" name="Oval 76"/>
            <p:cNvSpPr>
              <a:spLocks noChangeArrowheads="1"/>
            </p:cNvSpPr>
            <p:nvPr/>
          </p:nvSpPr>
          <p:spPr bwMode="auto">
            <a:xfrm>
              <a:off x="2109" y="2568"/>
              <a:ext cx="45" cy="45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108200" y="2514600"/>
            <a:ext cx="1077913" cy="647700"/>
            <a:chOff x="793" y="1570"/>
            <a:chExt cx="679" cy="408"/>
          </a:xfrm>
        </p:grpSpPr>
        <p:sp>
          <p:nvSpPr>
            <p:cNvPr id="266320" name="Oval 78"/>
            <p:cNvSpPr>
              <a:spLocks noChangeArrowheads="1"/>
            </p:cNvSpPr>
            <p:nvPr/>
          </p:nvSpPr>
          <p:spPr bwMode="auto">
            <a:xfrm>
              <a:off x="884" y="161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1" name="Oval 79"/>
            <p:cNvSpPr>
              <a:spLocks noChangeArrowheads="1"/>
            </p:cNvSpPr>
            <p:nvPr/>
          </p:nvSpPr>
          <p:spPr bwMode="auto">
            <a:xfrm>
              <a:off x="793" y="17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2" name="Oval 80"/>
            <p:cNvSpPr>
              <a:spLocks noChangeArrowheads="1"/>
            </p:cNvSpPr>
            <p:nvPr/>
          </p:nvSpPr>
          <p:spPr bwMode="auto">
            <a:xfrm>
              <a:off x="1202" y="179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3" name="Oval 81"/>
            <p:cNvSpPr>
              <a:spLocks noChangeArrowheads="1"/>
            </p:cNvSpPr>
            <p:nvPr/>
          </p:nvSpPr>
          <p:spPr bwMode="auto">
            <a:xfrm>
              <a:off x="1066" y="175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4" name="Oval 82"/>
            <p:cNvSpPr>
              <a:spLocks noChangeArrowheads="1"/>
            </p:cNvSpPr>
            <p:nvPr/>
          </p:nvSpPr>
          <p:spPr bwMode="auto">
            <a:xfrm>
              <a:off x="1201" y="1933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5" name="Oval 83"/>
            <p:cNvSpPr>
              <a:spLocks noChangeArrowheads="1"/>
            </p:cNvSpPr>
            <p:nvPr/>
          </p:nvSpPr>
          <p:spPr bwMode="auto">
            <a:xfrm>
              <a:off x="1291" y="188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6" name="Oval 84"/>
            <p:cNvSpPr>
              <a:spLocks noChangeArrowheads="1"/>
            </p:cNvSpPr>
            <p:nvPr/>
          </p:nvSpPr>
          <p:spPr bwMode="auto">
            <a:xfrm>
              <a:off x="1427" y="188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7" name="Oval 85"/>
            <p:cNvSpPr>
              <a:spLocks noChangeArrowheads="1"/>
            </p:cNvSpPr>
            <p:nvPr/>
          </p:nvSpPr>
          <p:spPr bwMode="auto">
            <a:xfrm>
              <a:off x="1247" y="157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28" name="Oval 86"/>
            <p:cNvSpPr>
              <a:spLocks noChangeArrowheads="1"/>
            </p:cNvSpPr>
            <p:nvPr/>
          </p:nvSpPr>
          <p:spPr bwMode="auto">
            <a:xfrm>
              <a:off x="1383" y="166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84759" name="Oval 87"/>
          <p:cNvSpPr>
            <a:spLocks noChangeArrowheads="1"/>
          </p:cNvSpPr>
          <p:nvPr/>
        </p:nvSpPr>
        <p:spPr bwMode="auto">
          <a:xfrm>
            <a:off x="1460500" y="215423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4916488" y="2225675"/>
            <a:ext cx="1584325" cy="504825"/>
            <a:chOff x="3107" y="1888"/>
            <a:chExt cx="998" cy="318"/>
          </a:xfrm>
        </p:grpSpPr>
        <p:sp>
          <p:nvSpPr>
            <p:cNvPr id="266331" name="Oval 89"/>
            <p:cNvSpPr>
              <a:spLocks noChangeArrowheads="1"/>
            </p:cNvSpPr>
            <p:nvPr/>
          </p:nvSpPr>
          <p:spPr bwMode="auto">
            <a:xfrm>
              <a:off x="3107" y="202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2" name="Oval 90"/>
            <p:cNvSpPr>
              <a:spLocks noChangeArrowheads="1"/>
            </p:cNvSpPr>
            <p:nvPr/>
          </p:nvSpPr>
          <p:spPr bwMode="auto">
            <a:xfrm>
              <a:off x="3515" y="2161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3" name="Oval 91"/>
            <p:cNvSpPr>
              <a:spLocks noChangeArrowheads="1"/>
            </p:cNvSpPr>
            <p:nvPr/>
          </p:nvSpPr>
          <p:spPr bwMode="auto">
            <a:xfrm>
              <a:off x="3833" y="202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4" name="Oval 92"/>
            <p:cNvSpPr>
              <a:spLocks noChangeArrowheads="1"/>
            </p:cNvSpPr>
            <p:nvPr/>
          </p:nvSpPr>
          <p:spPr bwMode="auto">
            <a:xfrm>
              <a:off x="3697" y="1888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5" name="Oval 93"/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6" name="Oval 94"/>
            <p:cNvSpPr>
              <a:spLocks noChangeArrowheads="1"/>
            </p:cNvSpPr>
            <p:nvPr/>
          </p:nvSpPr>
          <p:spPr bwMode="auto">
            <a:xfrm>
              <a:off x="3742" y="206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7" name="Oval 95"/>
            <p:cNvSpPr>
              <a:spLocks noChangeArrowheads="1"/>
            </p:cNvSpPr>
            <p:nvPr/>
          </p:nvSpPr>
          <p:spPr bwMode="auto">
            <a:xfrm>
              <a:off x="4060" y="193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6338" name="Oval 96"/>
            <p:cNvSpPr>
              <a:spLocks noChangeArrowheads="1"/>
            </p:cNvSpPr>
            <p:nvPr/>
          </p:nvSpPr>
          <p:spPr bwMode="auto">
            <a:xfrm>
              <a:off x="3560" y="197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66339" name="Line 97"/>
          <p:cNvSpPr>
            <a:spLocks noChangeShapeType="1"/>
          </p:cNvSpPr>
          <p:nvPr/>
        </p:nvSpPr>
        <p:spPr bwMode="auto">
          <a:xfrm flipH="1" flipV="1">
            <a:off x="739775" y="2513013"/>
            <a:ext cx="1512888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40" name="Line 98"/>
          <p:cNvSpPr>
            <a:spLocks noChangeShapeType="1"/>
          </p:cNvSpPr>
          <p:nvPr/>
        </p:nvSpPr>
        <p:spPr bwMode="auto">
          <a:xfrm flipV="1">
            <a:off x="2252663" y="5033963"/>
            <a:ext cx="59769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6342" name="Text Box 100"/>
          <p:cNvSpPr txBox="1">
            <a:spLocks noChangeArrowheads="1"/>
          </p:cNvSpPr>
          <p:nvPr/>
        </p:nvSpPr>
        <p:spPr bwMode="auto">
          <a:xfrm rot="3862358">
            <a:off x="-323056" y="4207669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  <a:cs typeface="Arial" pitchFamily="34" charset="0"/>
              </a:rPr>
              <a:t>High speaker variability</a:t>
            </a:r>
            <a:endParaRPr lang="cs-CZ" sz="24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343" name="Text Box 101"/>
          <p:cNvSpPr txBox="1">
            <a:spLocks noChangeArrowheads="1"/>
          </p:cNvSpPr>
          <p:nvPr/>
        </p:nvSpPr>
        <p:spPr bwMode="auto">
          <a:xfrm>
            <a:off x="5924550" y="3594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5F5F5F"/>
                </a:solidFill>
                <a:latin typeface="Calibri" pitchFamily="34" charset="0"/>
                <a:cs typeface="Arial" pitchFamily="34" charset="0"/>
              </a:rPr>
              <a:t>UBM</a:t>
            </a:r>
            <a:endParaRPr lang="cs-CZ">
              <a:solidFill>
                <a:srgbClr val="5F5F5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344" name="Text Box 102"/>
          <p:cNvSpPr txBox="1">
            <a:spLocks noChangeArrowheads="1"/>
          </p:cNvSpPr>
          <p:nvPr/>
        </p:nvSpPr>
        <p:spPr bwMode="auto">
          <a:xfrm>
            <a:off x="2035175" y="1722438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Target speaker model</a:t>
            </a:r>
            <a:endParaRPr lang="cs-CZ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345" name="Text Box 103"/>
          <p:cNvSpPr txBox="1">
            <a:spLocks noChangeArrowheads="1"/>
          </p:cNvSpPr>
          <p:nvPr/>
        </p:nvSpPr>
        <p:spPr bwMode="auto">
          <a:xfrm>
            <a:off x="5492750" y="1793875"/>
            <a:ext cx="1296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Test data</a:t>
            </a:r>
            <a:endParaRPr lang="cs-CZ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0695" name="Text Box 119"/>
          <p:cNvSpPr txBox="1">
            <a:spLocks noChangeArrowheads="1"/>
          </p:cNvSpPr>
          <p:nvPr/>
        </p:nvSpPr>
        <p:spPr bwMode="auto">
          <a:xfrm rot="-445610">
            <a:off x="3671888" y="55102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 pitchFamily="34" charset="0"/>
                <a:cs typeface="Arial" pitchFamily="34" charset="0"/>
              </a:rPr>
              <a:t>High inter-session variability</a:t>
            </a:r>
            <a:endParaRPr lang="cs-CZ" sz="2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6350" name="Rectangle 110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1066800"/>
          </a:xfrm>
        </p:spPr>
        <p:txBody>
          <a:bodyPr/>
          <a:lstStyle/>
          <a:p>
            <a:r>
              <a:rPr lang="en-US" sz="2000"/>
              <a:t>Speaker model is obtained using standard relevance MAP adaptation</a:t>
            </a:r>
          </a:p>
          <a:p>
            <a:r>
              <a:rPr lang="en-US" sz="2000"/>
              <a:t>For verification, move both models along the high inter-session variability direction(s) to better fit the test data (e.g. in ML sense)</a:t>
            </a:r>
          </a:p>
          <a:p>
            <a:endParaRPr lang="cs-CZ" sz="2000"/>
          </a:p>
        </p:txBody>
      </p:sp>
      <p:sp>
        <p:nvSpPr>
          <p:cNvPr id="10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-0.04375 " pathEditMode="relative" ptsTypes="AA">
                                      <p:cBhvr>
                                        <p:cTn id="6" dur="2000" fill="hold"/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3212 -0.06968 " pathEditMode="relative" ptsTypes="AA">
                                      <p:cBhvr>
                                        <p:cTn id="8" dur="2000" fill="hold"/>
                                        <p:tgtEl>
                                          <p:spTgt spid="28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7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Oval 3"/>
          <p:cNvSpPr>
            <a:spLocks noChangeArrowheads="1"/>
          </p:cNvSpPr>
          <p:nvPr/>
        </p:nvSpPr>
        <p:spPr bwMode="auto">
          <a:xfrm>
            <a:off x="1524000" y="48688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7268" name="Oval 4"/>
          <p:cNvSpPr>
            <a:spLocks noChangeArrowheads="1"/>
          </p:cNvSpPr>
          <p:nvPr/>
        </p:nvSpPr>
        <p:spPr bwMode="auto">
          <a:xfrm rot="1451871">
            <a:off x="32766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7269" name="Oval 5"/>
          <p:cNvSpPr>
            <a:spLocks noChangeArrowheads="1"/>
          </p:cNvSpPr>
          <p:nvPr/>
        </p:nvSpPr>
        <p:spPr bwMode="auto">
          <a:xfrm rot="3586130">
            <a:off x="3214688" y="3749675"/>
            <a:ext cx="1220788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 dirty="0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 dirty="0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 dirty="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 dirty="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7272" name="Line 8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3" name="Line 9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7276" name="Line 12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7" name="Line 13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8" name="Line 14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 dirty="0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 dirty="0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 dirty="0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 dirty="0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 dirty="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 dirty="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 dirty="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7282" name="Line 18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3" name="Line 19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4" name="Line 20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7286" name="Line 22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7" name="Line 23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8" name="Line 24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89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7291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2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3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4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5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6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297" name="Text Box 33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67298" name="Text Box 34"/>
          <p:cNvSpPr txBox="1">
            <a:spLocks noChangeArrowheads="1"/>
          </p:cNvSpPr>
          <p:nvPr/>
        </p:nvSpPr>
        <p:spPr bwMode="auto">
          <a:xfrm>
            <a:off x="3733800" y="28829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+</a:t>
            </a:r>
            <a:endParaRPr lang="cs-CZ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7299" name="Text Box 35"/>
          <p:cNvSpPr txBox="1">
            <a:spLocks noChangeArrowheads="1"/>
          </p:cNvSpPr>
          <p:nvPr/>
        </p:nvSpPr>
        <p:spPr bwMode="auto">
          <a:xfrm>
            <a:off x="3657600" y="46101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+</a:t>
            </a:r>
            <a:endParaRPr lang="cs-CZ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67300" name="Text Box 36"/>
          <p:cNvSpPr txBox="1">
            <a:spLocks noChangeArrowheads="1"/>
          </p:cNvSpPr>
          <p:nvPr/>
        </p:nvSpPr>
        <p:spPr bwMode="auto">
          <a:xfrm>
            <a:off x="2146300" y="52705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CC00"/>
                </a:solidFill>
                <a:latin typeface="Arial" pitchFamily="34" charset="0"/>
              </a:rPr>
              <a:t>+</a:t>
            </a:r>
            <a:endParaRPr lang="cs-CZ">
              <a:solidFill>
                <a:srgbClr val="00CC00"/>
              </a:solidFill>
              <a:latin typeface="Arial" pitchFamily="34" charset="0"/>
            </a:endParaRPr>
          </a:p>
        </p:txBody>
      </p:sp>
      <p:sp>
        <p:nvSpPr>
          <p:cNvPr id="267301" name="Text Box 37"/>
          <p:cNvSpPr txBox="1">
            <a:spLocks noChangeArrowheads="1"/>
          </p:cNvSpPr>
          <p:nvPr/>
        </p:nvSpPr>
        <p:spPr bwMode="auto">
          <a:xfrm>
            <a:off x="3581400" y="3048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FF0000"/>
                </a:solidFill>
                <a:latin typeface="Arial" pitchFamily="34" charset="0"/>
              </a:rPr>
              <a:t>μ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302" name="Text Box 38"/>
          <p:cNvSpPr txBox="1">
            <a:spLocks noChangeArrowheads="1"/>
          </p:cNvSpPr>
          <p:nvPr/>
        </p:nvSpPr>
        <p:spPr bwMode="auto">
          <a:xfrm>
            <a:off x="3848100" y="44958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00FF"/>
                </a:solidFill>
                <a:latin typeface="Arial" pitchFamily="34" charset="0"/>
              </a:rPr>
              <a:t>μ</a:t>
            </a:r>
            <a:endParaRPr lang="en-US" sz="20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303" name="Text Box 39"/>
          <p:cNvSpPr txBox="1">
            <a:spLocks noChangeArrowheads="1"/>
          </p:cNvSpPr>
          <p:nvPr/>
        </p:nvSpPr>
        <p:spPr bwMode="auto">
          <a:xfrm>
            <a:off x="2286000" y="5394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00CC00"/>
                </a:solidFill>
                <a:latin typeface="Arial" pitchFamily="34" charset="0"/>
              </a:rPr>
              <a:t>μ</a:t>
            </a:r>
            <a:endParaRPr lang="en-US" sz="2000" b="1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305" name="Text Box 82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7307" name="Line 84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8" name="Line 85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9" name="Line 86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7311" name="Line 88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2" name="Line 89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3" name="Line 90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314" name="Text Box 91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67323" name="Rectangle 59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67528" name="AutoShape 264"/>
          <p:cNvSpPr>
            <a:spLocks noChangeArrowheads="1"/>
          </p:cNvSpPr>
          <p:nvPr/>
        </p:nvSpPr>
        <p:spPr bwMode="auto">
          <a:xfrm>
            <a:off x="3810000" y="1447800"/>
            <a:ext cx="2552700" cy="609600"/>
          </a:xfrm>
          <a:prstGeom prst="wedgeRectCallout">
            <a:avLst>
              <a:gd name="adj1" fmla="val 28792"/>
              <a:gd name="adj2" fmla="val 1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pitchFamily="34" charset="0"/>
              </a:rPr>
              <a:t>UBM or MAP-adapted speaker model</a:t>
            </a:r>
            <a:endParaRPr lang="cs-CZ">
              <a:latin typeface="Arial" pitchFamily="34" charset="0"/>
            </a:endParaRPr>
          </a:p>
        </p:txBody>
      </p:sp>
      <p:sp>
        <p:nvSpPr>
          <p:cNvPr id="267529" name="AutoShape 265"/>
          <p:cNvSpPr>
            <a:spLocks noChangeArrowheads="1"/>
          </p:cNvSpPr>
          <p:nvPr/>
        </p:nvSpPr>
        <p:spPr bwMode="auto">
          <a:xfrm>
            <a:off x="5410200" y="914400"/>
            <a:ext cx="1981200" cy="381000"/>
          </a:xfrm>
          <a:prstGeom prst="wedgeRectCallout">
            <a:avLst>
              <a:gd name="adj1" fmla="val 22676"/>
              <a:gd name="adj2" fmla="val 3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pitchFamily="34" charset="0"/>
              </a:rPr>
              <a:t>Eigenchannels</a:t>
            </a:r>
            <a:endParaRPr lang="cs-CZ">
              <a:latin typeface="Arial" pitchFamily="34" charset="0"/>
            </a:endParaRPr>
          </a:p>
        </p:txBody>
      </p:sp>
      <p:sp>
        <p:nvSpPr>
          <p:cNvPr id="267530" name="AutoShape 266"/>
          <p:cNvSpPr>
            <a:spLocks noChangeArrowheads="1"/>
          </p:cNvSpPr>
          <p:nvPr/>
        </p:nvSpPr>
        <p:spPr bwMode="auto">
          <a:xfrm>
            <a:off x="7239000" y="1371600"/>
            <a:ext cx="1828800" cy="381000"/>
          </a:xfrm>
          <a:prstGeom prst="wedgeRectCallout">
            <a:avLst>
              <a:gd name="adj1" fmla="val 23176"/>
              <a:gd name="adj2" fmla="val 4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pitchFamily="34" charset="0"/>
              </a:rPr>
              <a:t>Channel factors</a:t>
            </a:r>
            <a:endParaRPr lang="cs-CZ">
              <a:latin typeface="Arial" pitchFamily="34" charset="0"/>
            </a:endParaRPr>
          </a:p>
        </p:txBody>
      </p:sp>
      <p:sp>
        <p:nvSpPr>
          <p:cNvPr id="267532" name="Rectangle 268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3657600" cy="3200400"/>
          </a:xfrm>
        </p:spPr>
        <p:txBody>
          <a:bodyPr/>
          <a:lstStyle/>
          <a:p>
            <a:r>
              <a:rPr lang="en-US" sz="2400"/>
              <a:t>Allows to move mean supervector in the directions with large channel variability</a:t>
            </a:r>
          </a:p>
          <a:p>
            <a:r>
              <a:rPr lang="en-US" sz="2400"/>
              <a:t>Mixture weights and covariance matrices are fixed.</a:t>
            </a:r>
            <a:endParaRPr lang="cs-CZ" sz="2400"/>
          </a:p>
          <a:p>
            <a:endParaRPr lang="en-US" sz="2400"/>
          </a:p>
          <a:p>
            <a:endParaRPr lang="cs-CZ" sz="2200"/>
          </a:p>
        </p:txBody>
      </p:sp>
      <p:sp>
        <p:nvSpPr>
          <p:cNvPr id="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40"/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16" name="Oval 3"/>
          <p:cNvSpPr>
            <a:spLocks noChangeArrowheads="1"/>
          </p:cNvSpPr>
          <p:nvPr/>
        </p:nvSpPr>
        <p:spPr bwMode="auto">
          <a:xfrm>
            <a:off x="1524000" y="48688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17" name="Oval 4"/>
          <p:cNvSpPr>
            <a:spLocks noChangeArrowheads="1"/>
          </p:cNvSpPr>
          <p:nvPr/>
        </p:nvSpPr>
        <p:spPr bwMode="auto">
          <a:xfrm rot="1451871">
            <a:off x="32766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18" name="Oval 5"/>
          <p:cNvSpPr>
            <a:spLocks noChangeArrowheads="1"/>
          </p:cNvSpPr>
          <p:nvPr/>
        </p:nvSpPr>
        <p:spPr bwMode="auto">
          <a:xfrm rot="3586130">
            <a:off x="3214688" y="3749675"/>
            <a:ext cx="1220788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19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9321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2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3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4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5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26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27" name="Line 34"/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9328" name="Line 35"/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9329" name="Line 36"/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9330" name="Text Box 105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106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9332" name="Line 107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33" name="Line 108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34" name="Line 109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9336" name="Line 111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37" name="Line 112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38" name="Line 113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39" name="Text Box 114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9342" name="Line 117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43" name="Line 118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44" name="Line 119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9346" name="Line 121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47" name="Line 122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48" name="Line 123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49" name="Text Box 124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69350" name="Text Box 128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9352" name="Line 130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53" name="Line 131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54" name="Line 132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3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9356" name="Line 134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57" name="Line 135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358" name="Line 136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359" name="Text Box 137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69361" name="Rectangle 64"/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62" name="Rectangle 65"/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63" name="Rectangle 66"/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9364" name="Rectangle 52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69365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D93E0FB0-EB85-4A3F-B0C7-D734C61CA75D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2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cs-CZ" smtClean="0"/>
              <a:t>Agenda</a:t>
            </a:r>
            <a:endParaRPr lang="en-GB" altLang="cs-CZ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40763" cy="1584325"/>
          </a:xfrm>
        </p:spPr>
        <p:txBody>
          <a:bodyPr/>
          <a:lstStyle/>
          <a:p>
            <a:pPr eaLnBrk="1" hangingPunct="1"/>
            <a:r>
              <a:rPr lang="en-ZA" altLang="cs-CZ" dirty="0" smtClean="0"/>
              <a:t>Speaker recognition applications</a:t>
            </a:r>
          </a:p>
          <a:p>
            <a:pPr lvl="1" eaLnBrk="1" hangingPunct="1"/>
            <a:r>
              <a:rPr lang="en-ZA" altLang="cs-CZ" dirty="0" smtClean="0"/>
              <a:t>Why we need speaker recognition</a:t>
            </a:r>
          </a:p>
          <a:p>
            <a:pPr lvl="1" eaLnBrk="1" hangingPunct="1"/>
            <a:r>
              <a:rPr lang="en-ZA" altLang="cs-CZ" dirty="0" smtClean="0"/>
              <a:t>Different application domains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3849" y="2209800"/>
            <a:ext cx="8640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ZA" altLang="cs-CZ" kern="0" dirty="0" smtClean="0"/>
              <a:t>Into the acoustic Speaker recognition systems</a:t>
            </a:r>
          </a:p>
          <a:p>
            <a:pPr lvl="1"/>
            <a:r>
              <a:rPr lang="en-ZA" altLang="cs-CZ" kern="0" dirty="0" smtClean="0"/>
              <a:t>GMM-UBM</a:t>
            </a:r>
          </a:p>
          <a:p>
            <a:pPr lvl="1"/>
            <a:r>
              <a:rPr lang="en-ZA" altLang="cs-CZ" kern="0" dirty="0" smtClean="0"/>
              <a:t>GMM-UBM + channel compensation</a:t>
            </a:r>
          </a:p>
          <a:p>
            <a:pPr lvl="1"/>
            <a:r>
              <a:rPr lang="en-ZA" altLang="cs-CZ" kern="0" dirty="0" smtClean="0"/>
              <a:t>JFA</a:t>
            </a:r>
          </a:p>
          <a:p>
            <a:pPr lvl="1"/>
            <a:r>
              <a:rPr lang="en-ZA" altLang="cs-CZ" kern="0" dirty="0" err="1" smtClean="0"/>
              <a:t>i-Vector+PLDA</a:t>
            </a:r>
            <a:endParaRPr lang="en-ZA" altLang="cs-CZ" kern="0" dirty="0" smtClean="0"/>
          </a:p>
          <a:p>
            <a:r>
              <a:rPr lang="en-ZA" altLang="cs-CZ" kern="0" dirty="0" smtClean="0"/>
              <a:t>2 competitions </a:t>
            </a:r>
          </a:p>
          <a:p>
            <a:r>
              <a:rPr lang="en-ZA" altLang="cs-CZ" kern="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77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15" name="Rectangle 40"/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416" name="Rectangle 64"/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417" name="Rectangle 65"/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418" name="Rectangle 66"/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364" name="Oval 3"/>
          <p:cNvSpPr>
            <a:spLocks noChangeArrowheads="1"/>
          </p:cNvSpPr>
          <p:nvPr/>
        </p:nvSpPr>
        <p:spPr bwMode="auto">
          <a:xfrm>
            <a:off x="1371600" y="4564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365" name="Oval 4"/>
          <p:cNvSpPr>
            <a:spLocks noChangeArrowheads="1"/>
          </p:cNvSpPr>
          <p:nvPr/>
        </p:nvSpPr>
        <p:spPr bwMode="auto">
          <a:xfrm rot="1451871">
            <a:off x="2819400" y="2125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366" name="Oval 5"/>
          <p:cNvSpPr>
            <a:spLocks noChangeArrowheads="1"/>
          </p:cNvSpPr>
          <p:nvPr/>
        </p:nvSpPr>
        <p:spPr bwMode="auto">
          <a:xfrm rot="3586130">
            <a:off x="2757488" y="39703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1367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1369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0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1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2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3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74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375" name="Text Box 34"/>
          <p:cNvSpPr txBox="1">
            <a:spLocks noChangeArrowheads="1"/>
          </p:cNvSpPr>
          <p:nvPr/>
        </p:nvSpPr>
        <p:spPr bwMode="auto">
          <a:xfrm>
            <a:off x="8370888" y="3302000"/>
            <a:ext cx="581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x</a:t>
            </a:r>
            <a:r>
              <a:rPr lang="en-US" sz="2800" b="1" baseline="-25000">
                <a:latin typeface="Arial" pitchFamily="34" charset="0"/>
              </a:rPr>
              <a:t>1</a:t>
            </a:r>
            <a:r>
              <a:rPr lang="en-US">
                <a:latin typeface="Arial" pitchFamily="34" charset="0"/>
              </a:rPr>
              <a:t> </a:t>
            </a:r>
            <a:endParaRPr lang="cs-CZ">
              <a:latin typeface="Arial" pitchFamily="34" charset="0"/>
            </a:endParaRPr>
          </a:p>
        </p:txBody>
      </p:sp>
      <p:sp>
        <p:nvSpPr>
          <p:cNvPr id="271376" name="Line 35"/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1377" name="Line 36"/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1378" name="Line 37"/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1379" name="Text Box 53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1381" name="Line 55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82" name="Line 56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83" name="Line 57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1385" name="Line 59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86" name="Line 60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87" name="Line 61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388" name="Text Box 62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1391" name="Line 65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2" name="Line 66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3" name="Line 67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1395" name="Line 69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6" name="Line 70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397" name="Line 71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398" name="Text Box 72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71399" name="Text Box 76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1401" name="Line 78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2" name="Line 79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3" name="Line 80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1405" name="Line 82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6" name="Line 83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407" name="Line 84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1408" name="Text Box 85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71413" name="Rectangle 53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71414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67" name="Rectangle 40"/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68" name="Rectangle 64"/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69" name="Rectangle 65"/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70" name="Rectangle 66"/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12" name="Oval 3"/>
          <p:cNvSpPr>
            <a:spLocks noChangeArrowheads="1"/>
          </p:cNvSpPr>
          <p:nvPr/>
        </p:nvSpPr>
        <p:spPr bwMode="auto">
          <a:xfrm rot="1451871">
            <a:off x="2362200" y="2506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13" name="Oval 4"/>
          <p:cNvSpPr>
            <a:spLocks noChangeArrowheads="1"/>
          </p:cNvSpPr>
          <p:nvPr/>
        </p:nvSpPr>
        <p:spPr bwMode="auto">
          <a:xfrm rot="3586130">
            <a:off x="2300288" y="41989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14" name="Oval 5"/>
          <p:cNvSpPr>
            <a:spLocks noChangeArrowheads="1"/>
          </p:cNvSpPr>
          <p:nvPr/>
        </p:nvSpPr>
        <p:spPr bwMode="auto">
          <a:xfrm>
            <a:off x="1143000" y="4183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3415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3417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18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19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0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1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22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23" name="Text Box 34"/>
          <p:cNvSpPr txBox="1">
            <a:spLocks noChangeArrowheads="1"/>
          </p:cNvSpPr>
          <p:nvPr/>
        </p:nvSpPr>
        <p:spPr bwMode="auto">
          <a:xfrm>
            <a:off x="8347075" y="3252788"/>
            <a:ext cx="671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" pitchFamily="34" charset="0"/>
              </a:rPr>
              <a:t>x</a:t>
            </a:r>
            <a:r>
              <a:rPr lang="en-US" sz="3600" b="1" baseline="-25000">
                <a:latin typeface="Arial" pitchFamily="34" charset="0"/>
              </a:rPr>
              <a:t>1</a:t>
            </a:r>
            <a:r>
              <a:rPr lang="en-US">
                <a:latin typeface="Arial" pitchFamily="34" charset="0"/>
              </a:rPr>
              <a:t> </a:t>
            </a:r>
            <a:endParaRPr lang="cs-CZ">
              <a:latin typeface="Arial" pitchFamily="34" charset="0"/>
            </a:endParaRPr>
          </a:p>
        </p:txBody>
      </p:sp>
      <p:sp>
        <p:nvSpPr>
          <p:cNvPr id="273424" name="Line 35"/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3425" name="Line 36"/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3426" name="Line 37"/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3427" name="Text Box 44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3429" name="Line 46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30" name="Line 47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31" name="Line 48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3433" name="Line 50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34" name="Line 51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35" name="Line 52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36" name="Text Box 53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3439" name="Line 56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40" name="Line 57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41" name="Line 58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3443" name="Line 60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44" name="Line 61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45" name="Line 62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46" name="Text Box 63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73447" name="Text Box 67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3449" name="Line 69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50" name="Line 70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51" name="Line 71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3453" name="Line 73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54" name="Line 74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455" name="Line 75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3456" name="Text Box 76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73461" name="Rectangle 53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73462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11" name="Rectangle 40"/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512" name="Rectangle 64"/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513" name="Rectangle 65"/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514" name="Rectangle 66"/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460" name="Oval 3"/>
          <p:cNvSpPr>
            <a:spLocks noChangeArrowheads="1"/>
          </p:cNvSpPr>
          <p:nvPr/>
        </p:nvSpPr>
        <p:spPr bwMode="auto">
          <a:xfrm rot="1451871">
            <a:off x="1905000" y="2887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461" name="Oval 4"/>
          <p:cNvSpPr>
            <a:spLocks noChangeArrowheads="1"/>
          </p:cNvSpPr>
          <p:nvPr/>
        </p:nvSpPr>
        <p:spPr bwMode="auto">
          <a:xfrm rot="3586130">
            <a:off x="1843088" y="44275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462" name="Oval 5"/>
          <p:cNvSpPr>
            <a:spLocks noChangeArrowheads="1"/>
          </p:cNvSpPr>
          <p:nvPr/>
        </p:nvSpPr>
        <p:spPr bwMode="auto">
          <a:xfrm>
            <a:off x="914400" y="3802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5463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5465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6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7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8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69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0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471" name="Text Box 34"/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75472" name="Line 35"/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5473" name="Line 36"/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5474" name="Line 37"/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5475" name="Text Box 44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5477" name="Line 46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8" name="Line 47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79" name="Line 48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5481" name="Line 50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2" name="Line 51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3" name="Line 52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484" name="Text Box 53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5487" name="Line 56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8" name="Line 57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89" name="Line 58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5491" name="Line 60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92" name="Line 61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93" name="Line 62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494" name="Text Box 63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75495" name="Text Box 67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5497" name="Line 69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98" name="Line 70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99" name="Line 71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5501" name="Line 73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502" name="Line 74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503" name="Line 75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5504" name="Text Box 76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75509" name="Rectangle 53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75510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59" name="Rectangle 40"/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60" name="Rectangle 64"/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61" name="Rectangle 65"/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62" name="Rectangle 66"/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08" name="Oval 3"/>
          <p:cNvSpPr>
            <a:spLocks noChangeArrowheads="1"/>
          </p:cNvSpPr>
          <p:nvPr/>
        </p:nvSpPr>
        <p:spPr bwMode="auto">
          <a:xfrm rot="3586130">
            <a:off x="1474788" y="466248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09" name="Oval 4"/>
          <p:cNvSpPr>
            <a:spLocks noChangeArrowheads="1"/>
          </p:cNvSpPr>
          <p:nvPr/>
        </p:nvSpPr>
        <p:spPr bwMode="auto">
          <a:xfrm rot="1451871">
            <a:off x="1447800" y="3268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10" name="Oval 5"/>
          <p:cNvSpPr>
            <a:spLocks noChangeArrowheads="1"/>
          </p:cNvSpPr>
          <p:nvPr/>
        </p:nvSpPr>
        <p:spPr bwMode="auto">
          <a:xfrm>
            <a:off x="685800" y="34290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7511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7513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4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5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6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7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8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19" name="Text Box 34"/>
          <p:cNvSpPr txBox="1">
            <a:spLocks noChangeArrowheads="1"/>
          </p:cNvSpPr>
          <p:nvPr/>
        </p:nvSpPr>
        <p:spPr bwMode="auto">
          <a:xfrm>
            <a:off x="8248650" y="3076575"/>
            <a:ext cx="917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Arial" pitchFamily="34" charset="0"/>
              </a:rPr>
              <a:t>x</a:t>
            </a:r>
            <a:r>
              <a:rPr lang="en-US" sz="5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77520" name="Line 35"/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7521" name="Line 36"/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7522" name="Line 37"/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7523" name="Text Box 44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7525" name="Line 46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6" name="Line 47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7" name="Line 48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7529" name="Line 50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0" name="Line 51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1" name="Line 52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32" name="Text Box 53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7535" name="Line 56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6" name="Line 57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7" name="Line 58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7539" name="Line 60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0" name="Line 61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1" name="Line 62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42" name="Text Box 63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77546" name="Text Box 67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7548" name="Line 69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9" name="Line 70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0" name="Line 71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7552" name="Line 73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3" name="Line 74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4" name="Line 75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55" name="Text Box 76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77557" name="Rectangle 53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77558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07" name="Rectangle 46"/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608" name="Rectangle 69"/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609" name="Rectangle 70"/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610" name="Rectangle 71"/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556" name="Oval 3"/>
          <p:cNvSpPr>
            <a:spLocks noChangeArrowheads="1"/>
          </p:cNvSpPr>
          <p:nvPr/>
        </p:nvSpPr>
        <p:spPr bwMode="auto">
          <a:xfrm rot="1451871">
            <a:off x="1905000" y="2887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557" name="Oval 4"/>
          <p:cNvSpPr>
            <a:spLocks noChangeArrowheads="1"/>
          </p:cNvSpPr>
          <p:nvPr/>
        </p:nvSpPr>
        <p:spPr bwMode="auto">
          <a:xfrm rot="3586130">
            <a:off x="1843088" y="44275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558" name="Oval 5"/>
          <p:cNvSpPr>
            <a:spLocks noChangeArrowheads="1"/>
          </p:cNvSpPr>
          <p:nvPr/>
        </p:nvSpPr>
        <p:spPr bwMode="auto">
          <a:xfrm>
            <a:off x="914400" y="3802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79559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9561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62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63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64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65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66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567" name="Text Box 34"/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79568" name="Line 35"/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9569" name="Line 36"/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9570" name="Line 37"/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9571" name="Text Box 45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9573" name="Line 47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74" name="Line 48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75" name="Line 49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9577" name="Line 51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78" name="Line 52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79" name="Line 53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580" name="Text Box 54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9583" name="Line 57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84" name="Line 58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85" name="Line 59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9587" name="Line 61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88" name="Line 62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89" name="Line 63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590" name="Text Box 64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79591" name="Text Box 68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9593" name="Line 70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4" name="Line 71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5" name="Line 72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9597" name="Line 74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8" name="Line 75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99" name="Line 76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9600" name="Text Box 77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79605" name="Rectangle 53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79606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56" name="Rectangle 46"/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57" name="Rectangle 69"/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58" name="Rectangle 70"/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59" name="Rectangle 71"/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03" name="Text Box 25"/>
          <p:cNvSpPr txBox="1">
            <a:spLocks noChangeArrowheads="1"/>
          </p:cNvSpPr>
          <p:nvPr/>
        </p:nvSpPr>
        <p:spPr bwMode="auto">
          <a:xfrm>
            <a:off x="8366125" y="3208338"/>
            <a:ext cx="5334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 </a:t>
            </a:r>
            <a:endParaRPr lang="en-US" baseline="-250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pitchFamily="34" charset="0"/>
              </a:rPr>
              <a:t>x</a:t>
            </a:r>
            <a:r>
              <a:rPr lang="en-US" sz="2800" b="1" baseline="-25000">
                <a:latin typeface="Arial" pitchFamily="34" charset="0"/>
              </a:rPr>
              <a:t>3</a:t>
            </a:r>
          </a:p>
        </p:txBody>
      </p:sp>
      <p:sp>
        <p:nvSpPr>
          <p:cNvPr id="281604" name="Text Box 50"/>
          <p:cNvSpPr txBox="1">
            <a:spLocks noChangeArrowheads="1"/>
          </p:cNvSpPr>
          <p:nvPr/>
        </p:nvSpPr>
        <p:spPr bwMode="auto">
          <a:xfrm>
            <a:off x="8415338" y="3357563"/>
            <a:ext cx="533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 baseline="-25000">
              <a:latin typeface="Arial" pitchFamily="34" charset="0"/>
            </a:endParaRPr>
          </a:p>
        </p:txBody>
      </p:sp>
      <p:sp>
        <p:nvSpPr>
          <p:cNvPr id="281605" name="Text Box 35"/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81607" name="Oval 3"/>
          <p:cNvSpPr>
            <a:spLocks noChangeArrowheads="1"/>
          </p:cNvSpPr>
          <p:nvPr/>
        </p:nvSpPr>
        <p:spPr bwMode="auto">
          <a:xfrm rot="1451871">
            <a:off x="1905000" y="2514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08" name="Oval 4"/>
          <p:cNvSpPr>
            <a:spLocks noChangeArrowheads="1"/>
          </p:cNvSpPr>
          <p:nvPr/>
        </p:nvSpPr>
        <p:spPr bwMode="auto">
          <a:xfrm rot="3586130">
            <a:off x="1584325" y="42068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1609" name="Oval 5"/>
          <p:cNvSpPr>
            <a:spLocks noChangeArrowheads="1"/>
          </p:cNvSpPr>
          <p:nvPr/>
        </p:nvSpPr>
        <p:spPr bwMode="auto">
          <a:xfrm>
            <a:off x="914400" y="35814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81611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12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13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14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15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16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17" name="Line 36"/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1618" name="Line 37"/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1619" name="Line 38"/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1620" name="Text Box 54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81622" name="Line 56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23" name="Line 57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24" name="Line 58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81626" name="Line 60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27" name="Line 61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28" name="Line 62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29" name="Text Box 63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81632" name="Line 66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33" name="Line 67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34" name="Line 68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81636" name="Line 70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37" name="Line 71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38" name="Line 72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39" name="Text Box 73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1640" name="Text Box 77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81642" name="Line 79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43" name="Line 80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44" name="Line 81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81646" name="Line 83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47" name="Line 84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48" name="Line 85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649" name="Text Box 86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81654" name="Rectangle 54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81655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04" name="Rectangle 46"/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705" name="Rectangle 69"/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706" name="Rectangle 70"/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707" name="Rectangle 71"/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650" name="Text Box 48"/>
          <p:cNvSpPr txBox="1">
            <a:spLocks noChangeArrowheads="1"/>
          </p:cNvSpPr>
          <p:nvPr/>
        </p:nvSpPr>
        <p:spPr bwMode="auto">
          <a:xfrm>
            <a:off x="8415338" y="3357563"/>
            <a:ext cx="53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</p:txBody>
      </p:sp>
      <p:sp>
        <p:nvSpPr>
          <p:cNvPr id="283653" name="Oval 3"/>
          <p:cNvSpPr>
            <a:spLocks noChangeArrowheads="1"/>
          </p:cNvSpPr>
          <p:nvPr/>
        </p:nvSpPr>
        <p:spPr bwMode="auto">
          <a:xfrm rot="1451871">
            <a:off x="1905000" y="2133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654" name="Oval 4"/>
          <p:cNvSpPr>
            <a:spLocks noChangeArrowheads="1"/>
          </p:cNvSpPr>
          <p:nvPr/>
        </p:nvSpPr>
        <p:spPr bwMode="auto">
          <a:xfrm rot="3586130">
            <a:off x="1279525" y="39782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3655" name="Oval 5"/>
          <p:cNvSpPr>
            <a:spLocks noChangeArrowheads="1"/>
          </p:cNvSpPr>
          <p:nvPr/>
        </p:nvSpPr>
        <p:spPr bwMode="auto">
          <a:xfrm>
            <a:off x="914400" y="33528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83657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58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59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60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61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62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63" name="Text Box 35"/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83664" name="Line 36"/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3665" name="Line 37"/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3666" name="Line 38"/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3667" name="Text Box 47"/>
          <p:cNvSpPr txBox="1">
            <a:spLocks noChangeArrowheads="1"/>
          </p:cNvSpPr>
          <p:nvPr/>
        </p:nvSpPr>
        <p:spPr bwMode="auto">
          <a:xfrm>
            <a:off x="8347075" y="4041775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pitchFamily="34" charset="0"/>
              </a:rPr>
              <a:t>x</a:t>
            </a:r>
            <a:r>
              <a:rPr lang="en-US" sz="3600" b="1" baseline="-25000">
                <a:latin typeface="Arial" pitchFamily="34" charset="0"/>
              </a:rPr>
              <a:t>3</a:t>
            </a:r>
          </a:p>
        </p:txBody>
      </p:sp>
      <p:sp>
        <p:nvSpPr>
          <p:cNvPr id="283668" name="Text Box 51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83670" name="Line 53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71" name="Line 54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72" name="Line 55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83674" name="Line 57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75" name="Line 58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76" name="Line 59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77" name="Text Box 60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83680" name="Line 63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81" name="Line 64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82" name="Line 65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83684" name="Line 67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85" name="Line 68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86" name="Line 69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87" name="Text Box 70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3688" name="Text Box 74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83690" name="Line 76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91" name="Line 77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92" name="Line 78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83694" name="Line 80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95" name="Line 81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96" name="Line 82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697" name="Text Box 83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83702" name="Rectangle 54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3492500" algn="l"/>
              </a:tabLst>
            </a:pPr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83703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52" name="Rectangle 46"/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53" name="Rectangle 69"/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54" name="Rectangle 70"/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55" name="Rectangle 71"/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00" name="Oval 3"/>
          <p:cNvSpPr>
            <a:spLocks noChangeArrowheads="1"/>
          </p:cNvSpPr>
          <p:nvPr/>
        </p:nvSpPr>
        <p:spPr bwMode="auto">
          <a:xfrm rot="1451871">
            <a:off x="19050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01" name="Oval 4"/>
          <p:cNvSpPr>
            <a:spLocks noChangeArrowheads="1"/>
          </p:cNvSpPr>
          <p:nvPr/>
        </p:nvSpPr>
        <p:spPr bwMode="auto">
          <a:xfrm rot="3586130">
            <a:off x="974725" y="37496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02" name="Oval 5"/>
          <p:cNvSpPr>
            <a:spLocks noChangeArrowheads="1"/>
          </p:cNvSpPr>
          <p:nvPr/>
        </p:nvSpPr>
        <p:spPr bwMode="auto">
          <a:xfrm>
            <a:off x="914400" y="31242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5703" name="Text Box 25"/>
          <p:cNvSpPr txBox="1">
            <a:spLocks noChangeArrowheads="1"/>
          </p:cNvSpPr>
          <p:nvPr/>
        </p:nvSpPr>
        <p:spPr bwMode="auto">
          <a:xfrm>
            <a:off x="8258175" y="3352800"/>
            <a:ext cx="811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 </a:t>
            </a:r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85705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6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7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8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9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10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11" name="Text Box 34"/>
          <p:cNvSpPr txBox="1">
            <a:spLocks noChangeArrowheads="1"/>
          </p:cNvSpPr>
          <p:nvPr/>
        </p:nvSpPr>
        <p:spPr bwMode="auto">
          <a:xfrm>
            <a:off x="82708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85712" name="Line 36"/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5713" name="Line 37"/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5714" name="Line 38"/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5715" name="Text Box 49"/>
          <p:cNvSpPr txBox="1">
            <a:spLocks noChangeArrowheads="1"/>
          </p:cNvSpPr>
          <p:nvPr/>
        </p:nvSpPr>
        <p:spPr bwMode="auto">
          <a:xfrm>
            <a:off x="8415338" y="3357563"/>
            <a:ext cx="533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n-US" baseline="-25000">
              <a:latin typeface="Arial" pitchFamily="34" charset="0"/>
            </a:endParaRPr>
          </a:p>
        </p:txBody>
      </p:sp>
      <p:sp>
        <p:nvSpPr>
          <p:cNvPr id="285716" name="Text Box 52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85718" name="Line 54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19" name="Line 55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20" name="Line 56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85722" name="Line 58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23" name="Line 59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24" name="Line 60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25" name="Text Box 61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85728" name="Line 64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29" name="Line 65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30" name="Line 66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85732" name="Line 68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33" name="Line 69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34" name="Line 70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35" name="Text Box 71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5736" name="Text Box 75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85738" name="Line 77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39" name="Line 78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40" name="Line 79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85742" name="Line 81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43" name="Line 82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44" name="Line 83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45" name="Text Box 84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85750" name="Rectangle 54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85751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46"/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84" name="Rectangle 69"/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85" name="Rectangle 70"/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86" name="Rectangle 71"/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48" name="Oval 3"/>
          <p:cNvSpPr>
            <a:spLocks noChangeArrowheads="1"/>
          </p:cNvSpPr>
          <p:nvPr/>
        </p:nvSpPr>
        <p:spPr bwMode="auto">
          <a:xfrm rot="1451871">
            <a:off x="1905000" y="1371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49" name="Oval 4"/>
          <p:cNvSpPr>
            <a:spLocks noChangeArrowheads="1"/>
          </p:cNvSpPr>
          <p:nvPr/>
        </p:nvSpPr>
        <p:spPr bwMode="auto">
          <a:xfrm rot="3586130">
            <a:off x="669925" y="35210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50" name="Oval 5"/>
          <p:cNvSpPr>
            <a:spLocks noChangeArrowheads="1"/>
          </p:cNvSpPr>
          <p:nvPr/>
        </p:nvSpPr>
        <p:spPr bwMode="auto">
          <a:xfrm>
            <a:off x="914400" y="28956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7751" name="Text Box 25"/>
          <p:cNvSpPr txBox="1">
            <a:spLocks noChangeArrowheads="1"/>
          </p:cNvSpPr>
          <p:nvPr/>
        </p:nvSpPr>
        <p:spPr bwMode="auto">
          <a:xfrm>
            <a:off x="8280400" y="3852863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latin typeface="Arial" pitchFamily="34" charset="0"/>
              </a:rPr>
              <a:t>x</a:t>
            </a:r>
            <a:r>
              <a:rPr lang="en-US" sz="5400" b="1" baseline="-25000">
                <a:latin typeface="Arial" pitchFamily="34" charset="0"/>
              </a:rPr>
              <a:t>3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87753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4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5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6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7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8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59" name="Text Box 34"/>
          <p:cNvSpPr txBox="1">
            <a:spLocks noChangeArrowheads="1"/>
          </p:cNvSpPr>
          <p:nvPr/>
        </p:nvSpPr>
        <p:spPr bwMode="auto">
          <a:xfrm>
            <a:off x="8270875" y="3173413"/>
            <a:ext cx="798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Arial" pitchFamily="34" charset="0"/>
              </a:rPr>
              <a:t>x</a:t>
            </a:r>
            <a:r>
              <a:rPr lang="en-US" sz="4400" b="1" baseline="-25000">
                <a:latin typeface="Arial" pitchFamily="34" charset="0"/>
              </a:rPr>
              <a:t>1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87760" name="Text Box 35"/>
          <p:cNvSpPr txBox="1">
            <a:spLocks noChangeArrowheads="1"/>
          </p:cNvSpPr>
          <p:nvPr/>
        </p:nvSpPr>
        <p:spPr bwMode="auto">
          <a:xfrm>
            <a:off x="8412163" y="3646488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  <a:r>
              <a:rPr lang="en-US" sz="2800">
                <a:latin typeface="Arial" pitchFamily="34" charset="0"/>
              </a:rPr>
              <a:t> </a:t>
            </a:r>
            <a:endParaRPr lang="cs-CZ" sz="2800">
              <a:latin typeface="Arial" pitchFamily="34" charset="0"/>
            </a:endParaRPr>
          </a:p>
        </p:txBody>
      </p:sp>
      <p:sp>
        <p:nvSpPr>
          <p:cNvPr id="287761" name="Line 36"/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7762" name="Line 37"/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7763" name="Line 38"/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7764" name="Text Box 49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87766" name="Line 51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7" name="Line 52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8" name="Line 53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87770" name="Line 55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1" name="Line 56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2" name="Line 57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73" name="Text Box 58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87776" name="Line 61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7" name="Line 62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8" name="Line 63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87780" name="Line 65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1" name="Line 66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2" name="Line 67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83" name="Text Box 68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287787" name="Text Box 72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87789" name="Line 74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0" name="Line 75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1" name="Line 76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87793" name="Line 78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4" name="Line 79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5" name="Line 80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796" name="Text Box 81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287798" name="Rectangle 54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287799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00" name="Rectangle 3"/>
          <p:cNvSpPr>
            <a:spLocks noChangeArrowheads="1"/>
          </p:cNvSpPr>
          <p:nvPr/>
        </p:nvSpPr>
        <p:spPr bwMode="auto">
          <a:xfrm>
            <a:off x="0" y="9144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Speaker model (mean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</a:rPr>
              <a:t>supervector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)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obtained in usual way by MAP-adapting UBM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For verification, adapt speaker model (and UBM) to the channel of test utterance h by moving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in the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</a:rPr>
              <a:t>eigenchannel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subspace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 to fit well the test data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 find factors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sym typeface="Wingdings" pitchFamily="2" charset="2"/>
              </a:rPr>
              <a:t> maximizing likelihood of test data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Tahoma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The score is LLR computed using the adapted speaker model and UBM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301064" name="Line 27"/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5" name="Line 28"/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6" name="Line 29"/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7" name="Line 30"/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Line 31"/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69" name="Line 32"/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075" name="Text Box 49"/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FF0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chemeClr val="hlink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l-GR">
                <a:solidFill>
                  <a:srgbClr val="008000"/>
                </a:solidFill>
                <a:latin typeface="Arial" pitchFamily="34" charset="0"/>
              </a:rPr>
              <a:t>μ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301077" name="Line 51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8" name="Line 52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79" name="Line 53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301081" name="Line 55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2" name="Line 56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3" name="Line 57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084" name="Text Box 58"/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=</a:t>
            </a:r>
            <a:endParaRPr lang="cs-CZ">
              <a:latin typeface="Arial" pitchFamily="34" charset="0"/>
            </a:endParaRPr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301086" name="Line 61"/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7" name="Line 62"/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88" name="Line 63"/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301090" name="Line 65"/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1" name="Line 66"/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92" name="Line 67"/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093" name="Text Box 68"/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23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23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13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23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01097" name="Text Box 72"/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m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301099" name="Line 74"/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0" name="Line 75"/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1" name="Line 76"/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301103" name="Line 78"/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4" name="Line 79"/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05" name="Line 80"/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1106" name="Text Box 81"/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+</a:t>
            </a:r>
            <a:endParaRPr lang="cs-CZ">
              <a:latin typeface="Arial" pitchFamily="34" charset="0"/>
            </a:endParaRPr>
          </a:p>
        </p:txBody>
      </p:sp>
      <p:sp>
        <p:nvSpPr>
          <p:cNvPr id="301108" name="Rectangle 52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 Eigenchannel adaptation for GMM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301109" name="Text Box 16"/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22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12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chemeClr val="hlink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chemeClr val="hlink"/>
                </a:solidFill>
                <a:latin typeface="Arial" pitchFamily="34" charset="0"/>
              </a:rPr>
              <a:t>22</a:t>
            </a:r>
            <a:endParaRPr lang="en-US">
              <a:solidFill>
                <a:schemeClr val="hlink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12</a:t>
            </a:r>
            <a:endParaRPr lang="en-US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21  </a:t>
            </a:r>
            <a:r>
              <a:rPr lang="en-US">
                <a:solidFill>
                  <a:srgbClr val="008000"/>
                </a:solidFill>
                <a:latin typeface="Arial" pitchFamily="34" charset="0"/>
              </a:rPr>
              <a:t>u</a:t>
            </a:r>
            <a:r>
              <a:rPr lang="en-US" baseline="-25000">
                <a:solidFill>
                  <a:srgbClr val="008000"/>
                </a:solidFill>
                <a:latin typeface="Arial" pitchFamily="34" charset="0"/>
              </a:rPr>
              <a:t>22</a:t>
            </a: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l-GR" baseline="-2500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01283" name="Text Box 25"/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x</a:t>
            </a:r>
            <a:r>
              <a:rPr lang="en-US" baseline="-25000">
                <a:latin typeface="Arial" pitchFamily="34" charset="0"/>
              </a:rPr>
              <a:t>3</a:t>
            </a:r>
          </a:p>
        </p:txBody>
      </p:sp>
      <p:sp>
        <p:nvSpPr>
          <p:cNvPr id="301438" name="Rectangle 382"/>
          <p:cNvSpPr>
            <a:spLocks noChangeArrowheads="1"/>
          </p:cNvSpPr>
          <p:nvPr/>
        </p:nvSpPr>
        <p:spPr bwMode="auto">
          <a:xfrm>
            <a:off x="685800" y="5791200"/>
            <a:ext cx="8153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i="1" dirty="0">
                <a:latin typeface="Tahoma" pitchFamily="34" charset="0"/>
              </a:rPr>
              <a:t> N. Br</a:t>
            </a:r>
            <a:r>
              <a:rPr lang="en-US" sz="1400" i="1" dirty="0">
                <a:latin typeface="Tahoma" pitchFamily="34" charset="0"/>
              </a:rPr>
              <a:t>ü</a:t>
            </a:r>
            <a:r>
              <a:rPr lang="cs-CZ" sz="1400" i="1" dirty="0">
                <a:latin typeface="Tahoma" pitchFamily="34" charset="0"/>
              </a:rPr>
              <a:t>mmer, Spescom DataVoice NIST 2004 system description, in</a:t>
            </a:r>
            <a:r>
              <a:rPr lang="en-US" sz="1400" i="1" dirty="0">
                <a:latin typeface="Tahoma" pitchFamily="34" charset="0"/>
              </a:rPr>
              <a:t> </a:t>
            </a:r>
            <a:r>
              <a:rPr lang="cs-CZ" sz="1400" i="1" dirty="0">
                <a:latin typeface="Tahoma" pitchFamily="34" charset="0"/>
              </a:rPr>
              <a:t>Proc. NIST Speaker Recognition Evaluation 2004, Toledo, Spain, Jun.</a:t>
            </a:r>
            <a:r>
              <a:rPr lang="en-US" sz="1400" i="1" dirty="0">
                <a:latin typeface="Tahoma" pitchFamily="34" charset="0"/>
              </a:rPr>
              <a:t> </a:t>
            </a:r>
            <a:r>
              <a:rPr lang="cs-CZ" sz="1400" i="1" dirty="0">
                <a:latin typeface="Tahoma" pitchFamily="34" charset="0"/>
              </a:rPr>
              <a:t>2004</a:t>
            </a:r>
          </a:p>
        </p:txBody>
      </p:sp>
      <p:pic>
        <p:nvPicPr>
          <p:cNvPr id="301439" name="Picture 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030" y="4038600"/>
            <a:ext cx="372597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440" name="Picture 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30159"/>
            <a:ext cx="3124200" cy="42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900DE73B-404E-450E-A15B-E44291398423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3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Biometrics</a:t>
            </a:r>
            <a:endParaRPr lang="cs-CZ" altLang="cs-CZ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 smtClean="0"/>
              <a:t>Biometric</a:t>
            </a:r>
            <a:r>
              <a:rPr lang="en-US" altLang="cs-CZ" smtClean="0"/>
              <a:t>: a human generated signal or attribute for authenticating a person’s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mtClean="0"/>
              <a:t>Voice biometric can be combined with other forms to reach highest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Voice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Finger print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Face, Iris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Batch – your identification card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PIN code, password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b="1" smtClean="0"/>
              <a:t>Voice is popular biometric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Natural signal to produce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Does not require a specialized input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mtClean="0"/>
              <a:t>Can be obtained remotely, without speaker assistance</a:t>
            </a:r>
          </a:p>
        </p:txBody>
      </p:sp>
    </p:spTree>
    <p:extLst>
      <p:ext uri="{BB962C8B-B14F-4D97-AF65-F5344CB8AC3E}">
        <p14:creationId xmlns:p14="http://schemas.microsoft.com/office/powerpoint/2010/main" val="2492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33550"/>
            <a:ext cx="4826000" cy="36004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900"/>
              <a:t>Take recordings from many speakers each recorded under several different channel conditions. For each recording, derive supervector by MAP adapting UBM.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9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900"/>
              <a:t>From each supervector, subtract mean computed over supervectors of corresponding speaker.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9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900"/>
              <a:t>Find directions with the largest intersession variability using PCA (eigen vectors of the average within speaker covariance matrix).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59563" y="3505200"/>
            <a:ext cx="1265237" cy="908050"/>
            <a:chOff x="4105" y="2454"/>
            <a:chExt cx="797" cy="572"/>
          </a:xfrm>
        </p:grpSpPr>
        <p:sp>
          <p:nvSpPr>
            <p:cNvPr id="290821" name="Freeform 5"/>
            <p:cNvSpPr>
              <a:spLocks/>
            </p:cNvSpPr>
            <p:nvPr/>
          </p:nvSpPr>
          <p:spPr bwMode="auto">
            <a:xfrm>
              <a:off x="4446" y="2821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2" name="Freeform 6"/>
            <p:cNvSpPr>
              <a:spLocks/>
            </p:cNvSpPr>
            <p:nvPr/>
          </p:nvSpPr>
          <p:spPr bwMode="auto">
            <a:xfrm>
              <a:off x="4446" y="2821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3" y="17"/>
                </a:cxn>
                <a:cxn ang="0">
                  <a:pos x="5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3" name="Freeform 7"/>
            <p:cNvSpPr>
              <a:spLocks/>
            </p:cNvSpPr>
            <p:nvPr/>
          </p:nvSpPr>
          <p:spPr bwMode="auto">
            <a:xfrm>
              <a:off x="4374" y="289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5" y="9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3" y="9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4" name="Freeform 8"/>
            <p:cNvSpPr>
              <a:spLocks/>
            </p:cNvSpPr>
            <p:nvPr/>
          </p:nvSpPr>
          <p:spPr bwMode="auto">
            <a:xfrm>
              <a:off x="4374" y="289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5" y="9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3" y="9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5" name="Freeform 9"/>
            <p:cNvSpPr>
              <a:spLocks/>
            </p:cNvSpPr>
            <p:nvPr/>
          </p:nvSpPr>
          <p:spPr bwMode="auto">
            <a:xfrm>
              <a:off x="4446" y="289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3" y="18"/>
                </a:cxn>
                <a:cxn ang="0">
                  <a:pos x="5" y="9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5"/>
                </a:cxn>
                <a:cxn ang="0">
                  <a:pos x="43" y="9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6" name="Freeform 10"/>
            <p:cNvSpPr>
              <a:spLocks/>
            </p:cNvSpPr>
            <p:nvPr/>
          </p:nvSpPr>
          <p:spPr bwMode="auto">
            <a:xfrm>
              <a:off x="4446" y="289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4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5" y="39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3" y="18"/>
                </a:cxn>
                <a:cxn ang="0">
                  <a:pos x="5" y="9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5"/>
                </a:cxn>
                <a:cxn ang="0">
                  <a:pos x="43" y="9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7" name="Freeform 11"/>
            <p:cNvSpPr>
              <a:spLocks/>
            </p:cNvSpPr>
            <p:nvPr/>
          </p:nvSpPr>
          <p:spPr bwMode="auto">
            <a:xfrm>
              <a:off x="4446" y="267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5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5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8" name="Freeform 12"/>
            <p:cNvSpPr>
              <a:spLocks/>
            </p:cNvSpPr>
            <p:nvPr/>
          </p:nvSpPr>
          <p:spPr bwMode="auto">
            <a:xfrm>
              <a:off x="4446" y="2674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3"/>
                </a:cxn>
                <a:cxn ang="0">
                  <a:pos x="0" y="24"/>
                </a:cxn>
                <a:cxn ang="0">
                  <a:pos x="3" y="15"/>
                </a:cxn>
                <a:cxn ang="0">
                  <a:pos x="5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5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29" name="Freeform 13"/>
            <p:cNvSpPr>
              <a:spLocks/>
            </p:cNvSpPr>
            <p:nvPr/>
          </p:nvSpPr>
          <p:spPr bwMode="auto">
            <a:xfrm>
              <a:off x="4567" y="2771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5" y="48"/>
                </a:cxn>
                <a:cxn ang="0">
                  <a:pos x="9" y="46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8" y="5"/>
                </a:cxn>
                <a:cxn ang="0">
                  <a:pos x="43" y="11"/>
                </a:cxn>
                <a:cxn ang="0">
                  <a:pos x="47" y="18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5"/>
                  </a:lnTo>
                  <a:lnTo>
                    <a:pt x="43" y="11"/>
                  </a:lnTo>
                  <a:lnTo>
                    <a:pt x="47" y="18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0" name="Freeform 14"/>
            <p:cNvSpPr>
              <a:spLocks/>
            </p:cNvSpPr>
            <p:nvPr/>
          </p:nvSpPr>
          <p:spPr bwMode="auto">
            <a:xfrm>
              <a:off x="4567" y="2771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5" y="48"/>
                </a:cxn>
                <a:cxn ang="0">
                  <a:pos x="9" y="46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4" y="11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8" y="5"/>
                </a:cxn>
                <a:cxn ang="0">
                  <a:pos x="43" y="11"/>
                </a:cxn>
                <a:cxn ang="0">
                  <a:pos x="47" y="18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5"/>
                  </a:lnTo>
                  <a:lnTo>
                    <a:pt x="43" y="11"/>
                  </a:lnTo>
                  <a:lnTo>
                    <a:pt x="47" y="18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1" name="Freeform 15"/>
            <p:cNvSpPr>
              <a:spLocks/>
            </p:cNvSpPr>
            <p:nvPr/>
          </p:nvSpPr>
          <p:spPr bwMode="auto">
            <a:xfrm>
              <a:off x="4591" y="2601"/>
              <a:ext cx="48" cy="47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7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4" y="8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8" y="23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2" name="Freeform 16"/>
            <p:cNvSpPr>
              <a:spLocks/>
            </p:cNvSpPr>
            <p:nvPr/>
          </p:nvSpPr>
          <p:spPr bwMode="auto">
            <a:xfrm>
              <a:off x="4591" y="2601"/>
              <a:ext cx="48" cy="47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7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4" y="8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8" y="23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8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3" name="Freeform 17"/>
            <p:cNvSpPr>
              <a:spLocks/>
            </p:cNvSpPr>
            <p:nvPr/>
          </p:nvSpPr>
          <p:spPr bwMode="auto">
            <a:xfrm>
              <a:off x="4735" y="2648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6" y="33"/>
                </a:cxn>
                <a:cxn ang="0">
                  <a:pos x="44" y="39"/>
                </a:cxn>
                <a:cxn ang="0">
                  <a:pos x="38" y="46"/>
                </a:cxn>
                <a:cxn ang="0">
                  <a:pos x="32" y="50"/>
                </a:cxn>
                <a:cxn ang="0">
                  <a:pos x="23" y="50"/>
                </a:cxn>
                <a:cxn ang="0">
                  <a:pos x="17" y="50"/>
                </a:cxn>
                <a:cxn ang="0">
                  <a:pos x="10" y="46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7"/>
                </a:cxn>
                <a:cxn ang="0">
                  <a:pos x="44" y="11"/>
                </a:cxn>
                <a:cxn ang="0">
                  <a:pos x="46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50"/>
                  </a:lnTo>
                  <a:lnTo>
                    <a:pt x="23" y="50"/>
                  </a:lnTo>
                  <a:lnTo>
                    <a:pt x="17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7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4" name="Freeform 18"/>
            <p:cNvSpPr>
              <a:spLocks/>
            </p:cNvSpPr>
            <p:nvPr/>
          </p:nvSpPr>
          <p:spPr bwMode="auto">
            <a:xfrm>
              <a:off x="4735" y="2648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6" y="33"/>
                </a:cxn>
                <a:cxn ang="0">
                  <a:pos x="44" y="39"/>
                </a:cxn>
                <a:cxn ang="0">
                  <a:pos x="38" y="46"/>
                </a:cxn>
                <a:cxn ang="0">
                  <a:pos x="32" y="50"/>
                </a:cxn>
                <a:cxn ang="0">
                  <a:pos x="23" y="50"/>
                </a:cxn>
                <a:cxn ang="0">
                  <a:pos x="17" y="50"/>
                </a:cxn>
                <a:cxn ang="0">
                  <a:pos x="10" y="46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7"/>
                </a:cxn>
                <a:cxn ang="0">
                  <a:pos x="44" y="11"/>
                </a:cxn>
                <a:cxn ang="0">
                  <a:pos x="46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50"/>
                  </a:lnTo>
                  <a:lnTo>
                    <a:pt x="23" y="50"/>
                  </a:lnTo>
                  <a:lnTo>
                    <a:pt x="17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7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5" name="Freeform 19"/>
            <p:cNvSpPr>
              <a:spLocks/>
            </p:cNvSpPr>
            <p:nvPr/>
          </p:nvSpPr>
          <p:spPr bwMode="auto">
            <a:xfrm>
              <a:off x="4711" y="2551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5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5" y="48"/>
                </a:cxn>
                <a:cxn ang="0">
                  <a:pos x="9" y="45"/>
                </a:cxn>
                <a:cxn ang="0">
                  <a:pos x="5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9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9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6" name="Freeform 20"/>
            <p:cNvSpPr>
              <a:spLocks/>
            </p:cNvSpPr>
            <p:nvPr/>
          </p:nvSpPr>
          <p:spPr bwMode="auto">
            <a:xfrm>
              <a:off x="4711" y="2551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5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5" y="48"/>
                </a:cxn>
                <a:cxn ang="0">
                  <a:pos x="9" y="45"/>
                </a:cxn>
                <a:cxn ang="0">
                  <a:pos x="5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9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9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7" name="Freeform 21"/>
            <p:cNvSpPr>
              <a:spLocks/>
            </p:cNvSpPr>
            <p:nvPr/>
          </p:nvSpPr>
          <p:spPr bwMode="auto">
            <a:xfrm>
              <a:off x="4856" y="2454"/>
              <a:ext cx="46" cy="47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7"/>
                </a:cxn>
                <a:cxn ang="0">
                  <a:pos x="14" y="47"/>
                </a:cxn>
                <a:cxn ang="0">
                  <a:pos x="8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6" y="24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8" name="Freeform 22"/>
            <p:cNvSpPr>
              <a:spLocks/>
            </p:cNvSpPr>
            <p:nvPr/>
          </p:nvSpPr>
          <p:spPr bwMode="auto">
            <a:xfrm>
              <a:off x="4856" y="2454"/>
              <a:ext cx="46" cy="47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7"/>
                </a:cxn>
                <a:cxn ang="0">
                  <a:pos x="14" y="47"/>
                </a:cxn>
                <a:cxn ang="0">
                  <a:pos x="8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6" y="24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9" name="Freeform 23"/>
            <p:cNvSpPr>
              <a:spLocks/>
            </p:cNvSpPr>
            <p:nvPr/>
          </p:nvSpPr>
          <p:spPr bwMode="auto">
            <a:xfrm>
              <a:off x="4302" y="2821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8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3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0" name="Freeform 24"/>
            <p:cNvSpPr>
              <a:spLocks/>
            </p:cNvSpPr>
            <p:nvPr/>
          </p:nvSpPr>
          <p:spPr bwMode="auto">
            <a:xfrm>
              <a:off x="4302" y="2821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8" y="43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7" y="48"/>
                </a:cxn>
                <a:cxn ang="0">
                  <a:pos x="11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3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1" name="Freeform 25"/>
            <p:cNvSpPr>
              <a:spLocks/>
            </p:cNvSpPr>
            <p:nvPr/>
          </p:nvSpPr>
          <p:spPr bwMode="auto">
            <a:xfrm>
              <a:off x="4105" y="2976"/>
              <a:ext cx="46" cy="50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29" y="48"/>
                </a:cxn>
                <a:cxn ang="0">
                  <a:pos x="23" y="50"/>
                </a:cxn>
                <a:cxn ang="0">
                  <a:pos x="15" y="48"/>
                </a:cxn>
                <a:cxn ang="0">
                  <a:pos x="8" y="45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6" y="24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23" y="50"/>
                  </a:lnTo>
                  <a:lnTo>
                    <a:pt x="15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2" name="Freeform 26"/>
            <p:cNvSpPr>
              <a:spLocks/>
            </p:cNvSpPr>
            <p:nvPr/>
          </p:nvSpPr>
          <p:spPr bwMode="auto">
            <a:xfrm>
              <a:off x="4105" y="2976"/>
              <a:ext cx="46" cy="50"/>
            </a:xfrm>
            <a:custGeom>
              <a:avLst/>
              <a:gdLst/>
              <a:ahLst/>
              <a:cxnLst>
                <a:cxn ang="0">
                  <a:pos x="46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29" y="48"/>
                </a:cxn>
                <a:cxn ang="0">
                  <a:pos x="23" y="50"/>
                </a:cxn>
                <a:cxn ang="0">
                  <a:pos x="15" y="48"/>
                </a:cxn>
                <a:cxn ang="0">
                  <a:pos x="8" y="45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6" y="24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23" y="50"/>
                  </a:lnTo>
                  <a:lnTo>
                    <a:pt x="15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6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300788" y="2568575"/>
            <a:ext cx="1417637" cy="1014413"/>
            <a:chOff x="3833" y="1797"/>
            <a:chExt cx="893" cy="639"/>
          </a:xfrm>
        </p:grpSpPr>
        <p:sp>
          <p:nvSpPr>
            <p:cNvPr id="290844" name="Freeform 28"/>
            <p:cNvSpPr>
              <a:spLocks/>
            </p:cNvSpPr>
            <p:nvPr/>
          </p:nvSpPr>
          <p:spPr bwMode="auto">
            <a:xfrm>
              <a:off x="4181" y="2234"/>
              <a:ext cx="49" cy="47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7" y="32"/>
                </a:cxn>
                <a:cxn ang="0">
                  <a:pos x="45" y="38"/>
                </a:cxn>
                <a:cxn ang="0">
                  <a:pos x="39" y="43"/>
                </a:cxn>
                <a:cxn ang="0">
                  <a:pos x="32" y="47"/>
                </a:cxn>
                <a:cxn ang="0">
                  <a:pos x="26" y="47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5" y="8"/>
                </a:cxn>
                <a:cxn ang="0">
                  <a:pos x="47" y="15"/>
                </a:cxn>
                <a:cxn ang="0">
                  <a:pos x="49" y="23"/>
                </a:cxn>
              </a:cxnLst>
              <a:rect l="0" t="0" r="r" b="b"/>
              <a:pathLst>
                <a:path w="49" h="47">
                  <a:moveTo>
                    <a:pt x="49" y="23"/>
                  </a:moveTo>
                  <a:lnTo>
                    <a:pt x="47" y="32"/>
                  </a:lnTo>
                  <a:lnTo>
                    <a:pt x="45" y="38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7" y="15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5" name="Freeform 29"/>
            <p:cNvSpPr>
              <a:spLocks/>
            </p:cNvSpPr>
            <p:nvPr/>
          </p:nvSpPr>
          <p:spPr bwMode="auto">
            <a:xfrm>
              <a:off x="4181" y="2234"/>
              <a:ext cx="49" cy="47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7" y="32"/>
                </a:cxn>
                <a:cxn ang="0">
                  <a:pos x="45" y="38"/>
                </a:cxn>
                <a:cxn ang="0">
                  <a:pos x="39" y="43"/>
                </a:cxn>
                <a:cxn ang="0">
                  <a:pos x="32" y="47"/>
                </a:cxn>
                <a:cxn ang="0">
                  <a:pos x="26" y="47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5"/>
                </a:cxn>
                <a:cxn ang="0">
                  <a:pos x="5" y="8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9" y="4"/>
                </a:cxn>
                <a:cxn ang="0">
                  <a:pos x="45" y="8"/>
                </a:cxn>
                <a:cxn ang="0">
                  <a:pos x="47" y="15"/>
                </a:cxn>
                <a:cxn ang="0">
                  <a:pos x="49" y="23"/>
                </a:cxn>
              </a:cxnLst>
              <a:rect l="0" t="0" r="r" b="b"/>
              <a:pathLst>
                <a:path w="49" h="47">
                  <a:moveTo>
                    <a:pt x="49" y="23"/>
                  </a:moveTo>
                  <a:lnTo>
                    <a:pt x="47" y="32"/>
                  </a:lnTo>
                  <a:lnTo>
                    <a:pt x="45" y="38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7" y="15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6" name="Freeform 30"/>
            <p:cNvSpPr>
              <a:spLocks/>
            </p:cNvSpPr>
            <p:nvPr/>
          </p:nvSpPr>
          <p:spPr bwMode="auto">
            <a:xfrm>
              <a:off x="4230" y="2134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7" y="48"/>
                </a:cxn>
                <a:cxn ang="0">
                  <a:pos x="11" y="46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7" name="Freeform 31"/>
            <p:cNvSpPr>
              <a:spLocks/>
            </p:cNvSpPr>
            <p:nvPr/>
          </p:nvSpPr>
          <p:spPr bwMode="auto">
            <a:xfrm>
              <a:off x="4230" y="2134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7" y="48"/>
                </a:cxn>
                <a:cxn ang="0">
                  <a:pos x="11" y="46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8" name="Freeform 32"/>
            <p:cNvSpPr>
              <a:spLocks/>
            </p:cNvSpPr>
            <p:nvPr/>
          </p:nvSpPr>
          <p:spPr bwMode="auto">
            <a:xfrm>
              <a:off x="4005" y="2140"/>
              <a:ext cx="47" cy="47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0" y="47"/>
                </a:cxn>
                <a:cxn ang="0">
                  <a:pos x="24" y="47"/>
                </a:cxn>
                <a:cxn ang="0">
                  <a:pos x="15" y="47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5"/>
                </a:cxn>
                <a:cxn ang="0">
                  <a:pos x="47" y="24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49" name="Freeform 33"/>
            <p:cNvSpPr>
              <a:spLocks/>
            </p:cNvSpPr>
            <p:nvPr/>
          </p:nvSpPr>
          <p:spPr bwMode="auto">
            <a:xfrm>
              <a:off x="4005" y="2140"/>
              <a:ext cx="47" cy="47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0" y="47"/>
                </a:cxn>
                <a:cxn ang="0">
                  <a:pos x="24" y="47"/>
                </a:cxn>
                <a:cxn ang="0">
                  <a:pos x="15" y="47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5" y="9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3" y="9"/>
                </a:cxn>
                <a:cxn ang="0">
                  <a:pos x="47" y="15"/>
                </a:cxn>
                <a:cxn ang="0">
                  <a:pos x="47" y="24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0" name="Freeform 34"/>
            <p:cNvSpPr>
              <a:spLocks/>
            </p:cNvSpPr>
            <p:nvPr/>
          </p:nvSpPr>
          <p:spPr bwMode="auto">
            <a:xfrm>
              <a:off x="3885" y="2237"/>
              <a:ext cx="48" cy="5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3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31" y="48"/>
                </a:cxn>
                <a:cxn ang="0">
                  <a:pos x="23" y="50"/>
                </a:cxn>
                <a:cxn ang="0">
                  <a:pos x="17" y="48"/>
                </a:cxn>
                <a:cxn ang="0">
                  <a:pos x="8" y="45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8" y="24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1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1" name="Freeform 35"/>
            <p:cNvSpPr>
              <a:spLocks/>
            </p:cNvSpPr>
            <p:nvPr/>
          </p:nvSpPr>
          <p:spPr bwMode="auto">
            <a:xfrm>
              <a:off x="3885" y="2237"/>
              <a:ext cx="48" cy="5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3"/>
                </a:cxn>
                <a:cxn ang="0">
                  <a:pos x="42" y="39"/>
                </a:cxn>
                <a:cxn ang="0">
                  <a:pos x="38" y="45"/>
                </a:cxn>
                <a:cxn ang="0">
                  <a:pos x="31" y="48"/>
                </a:cxn>
                <a:cxn ang="0">
                  <a:pos x="23" y="50"/>
                </a:cxn>
                <a:cxn ang="0">
                  <a:pos x="17" y="48"/>
                </a:cxn>
                <a:cxn ang="0">
                  <a:pos x="8" y="45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8" y="24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1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2" name="Freeform 36"/>
            <p:cNvSpPr>
              <a:spLocks/>
            </p:cNvSpPr>
            <p:nvPr/>
          </p:nvSpPr>
          <p:spPr bwMode="auto">
            <a:xfrm>
              <a:off x="3833" y="2387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3"/>
                </a:cxn>
                <a:cxn ang="0">
                  <a:pos x="32" y="47"/>
                </a:cxn>
                <a:cxn ang="0">
                  <a:pos x="26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6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6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0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3" name="Freeform 37"/>
            <p:cNvSpPr>
              <a:spLocks/>
            </p:cNvSpPr>
            <p:nvPr/>
          </p:nvSpPr>
          <p:spPr bwMode="auto">
            <a:xfrm>
              <a:off x="3833" y="2387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3"/>
                </a:cxn>
                <a:cxn ang="0">
                  <a:pos x="32" y="47"/>
                </a:cxn>
                <a:cxn ang="0">
                  <a:pos x="26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6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6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0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4" name="Freeform 38"/>
            <p:cNvSpPr>
              <a:spLocks/>
            </p:cNvSpPr>
            <p:nvPr/>
          </p:nvSpPr>
          <p:spPr bwMode="auto">
            <a:xfrm>
              <a:off x="4101" y="2213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2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3" y="48"/>
                </a:cxn>
                <a:cxn ang="0">
                  <a:pos x="17" y="48"/>
                </a:cxn>
                <a:cxn ang="0">
                  <a:pos x="10" y="44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2" y="9"/>
                </a:cxn>
                <a:cxn ang="0">
                  <a:pos x="47" y="15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5" name="Freeform 39"/>
            <p:cNvSpPr>
              <a:spLocks/>
            </p:cNvSpPr>
            <p:nvPr/>
          </p:nvSpPr>
          <p:spPr bwMode="auto">
            <a:xfrm>
              <a:off x="4101" y="2213"/>
              <a:ext cx="49" cy="48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2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3" y="48"/>
                </a:cxn>
                <a:cxn ang="0">
                  <a:pos x="17" y="48"/>
                </a:cxn>
                <a:cxn ang="0">
                  <a:pos x="10" y="44"/>
                </a:cxn>
                <a:cxn ang="0">
                  <a:pos x="4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9"/>
                </a:cxn>
                <a:cxn ang="0">
                  <a:pos x="10" y="5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2" y="9"/>
                </a:cxn>
                <a:cxn ang="0">
                  <a:pos x="47" y="15"/>
                </a:cxn>
                <a:cxn ang="0">
                  <a:pos x="49" y="24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6" name="Freeform 40"/>
            <p:cNvSpPr>
              <a:spLocks/>
            </p:cNvSpPr>
            <p:nvPr/>
          </p:nvSpPr>
          <p:spPr bwMode="auto">
            <a:xfrm>
              <a:off x="4510" y="1993"/>
              <a:ext cx="47" cy="48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2" y="48"/>
                </a:cxn>
                <a:cxn ang="0">
                  <a:pos x="23" y="48"/>
                </a:cxn>
                <a:cxn ang="0">
                  <a:pos x="15" y="48"/>
                </a:cxn>
                <a:cxn ang="0">
                  <a:pos x="9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9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2" y="9"/>
                </a:cxn>
                <a:cxn ang="0">
                  <a:pos x="47" y="15"/>
                </a:cxn>
                <a:cxn ang="0">
                  <a:pos x="47" y="24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7" name="Freeform 41"/>
            <p:cNvSpPr>
              <a:spLocks/>
            </p:cNvSpPr>
            <p:nvPr/>
          </p:nvSpPr>
          <p:spPr bwMode="auto">
            <a:xfrm>
              <a:off x="4510" y="1993"/>
              <a:ext cx="47" cy="48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2" y="48"/>
                </a:cxn>
                <a:cxn ang="0">
                  <a:pos x="23" y="48"/>
                </a:cxn>
                <a:cxn ang="0">
                  <a:pos x="15" y="48"/>
                </a:cxn>
                <a:cxn ang="0">
                  <a:pos x="9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4" y="9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2" y="9"/>
                </a:cxn>
                <a:cxn ang="0">
                  <a:pos x="47" y="15"/>
                </a:cxn>
                <a:cxn ang="0">
                  <a:pos x="47" y="24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8" name="Freeform 42"/>
            <p:cNvSpPr>
              <a:spLocks/>
            </p:cNvSpPr>
            <p:nvPr/>
          </p:nvSpPr>
          <p:spPr bwMode="auto">
            <a:xfrm>
              <a:off x="4150" y="2067"/>
              <a:ext cx="46" cy="47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32"/>
                </a:cxn>
                <a:cxn ang="0">
                  <a:pos x="42" y="38"/>
                </a:cxn>
                <a:cxn ang="0">
                  <a:pos x="38" y="43"/>
                </a:cxn>
                <a:cxn ang="0">
                  <a:pos x="29" y="47"/>
                </a:cxn>
                <a:cxn ang="0">
                  <a:pos x="23" y="47"/>
                </a:cxn>
                <a:cxn ang="0">
                  <a:pos x="14" y="47"/>
                </a:cxn>
                <a:cxn ang="0">
                  <a:pos x="8" y="43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6" y="23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59" name="Freeform 43"/>
            <p:cNvSpPr>
              <a:spLocks/>
            </p:cNvSpPr>
            <p:nvPr/>
          </p:nvSpPr>
          <p:spPr bwMode="auto">
            <a:xfrm>
              <a:off x="4150" y="2067"/>
              <a:ext cx="46" cy="47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32"/>
                </a:cxn>
                <a:cxn ang="0">
                  <a:pos x="42" y="38"/>
                </a:cxn>
                <a:cxn ang="0">
                  <a:pos x="38" y="43"/>
                </a:cxn>
                <a:cxn ang="0">
                  <a:pos x="29" y="47"/>
                </a:cxn>
                <a:cxn ang="0">
                  <a:pos x="23" y="47"/>
                </a:cxn>
                <a:cxn ang="0">
                  <a:pos x="14" y="47"/>
                </a:cxn>
                <a:cxn ang="0">
                  <a:pos x="8" y="43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8" y="4"/>
                </a:cxn>
                <a:cxn ang="0">
                  <a:pos x="42" y="8"/>
                </a:cxn>
                <a:cxn ang="0">
                  <a:pos x="46" y="15"/>
                </a:cxn>
                <a:cxn ang="0">
                  <a:pos x="46" y="23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0" name="Freeform 44"/>
            <p:cNvSpPr>
              <a:spLocks/>
            </p:cNvSpPr>
            <p:nvPr/>
          </p:nvSpPr>
          <p:spPr bwMode="auto">
            <a:xfrm>
              <a:off x="3980" y="2384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5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1" name="Freeform 45"/>
            <p:cNvSpPr>
              <a:spLocks/>
            </p:cNvSpPr>
            <p:nvPr/>
          </p:nvSpPr>
          <p:spPr bwMode="auto">
            <a:xfrm>
              <a:off x="3980" y="2384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5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2" name="Freeform 46"/>
            <p:cNvSpPr>
              <a:spLocks/>
            </p:cNvSpPr>
            <p:nvPr/>
          </p:nvSpPr>
          <p:spPr bwMode="auto">
            <a:xfrm>
              <a:off x="4678" y="1797"/>
              <a:ext cx="48" cy="4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6" y="32"/>
                </a:cxn>
                <a:cxn ang="0">
                  <a:pos x="42" y="38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10"/>
                </a:cxn>
                <a:cxn ang="0">
                  <a:pos x="46" y="17"/>
                </a:cxn>
                <a:cxn ang="0">
                  <a:pos x="48" y="23"/>
                </a:cxn>
              </a:cxnLst>
              <a:rect l="0" t="0" r="r" b="b"/>
              <a:pathLst>
                <a:path w="48" h="49">
                  <a:moveTo>
                    <a:pt x="48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7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3" name="Freeform 47"/>
            <p:cNvSpPr>
              <a:spLocks/>
            </p:cNvSpPr>
            <p:nvPr/>
          </p:nvSpPr>
          <p:spPr bwMode="auto">
            <a:xfrm>
              <a:off x="4678" y="1797"/>
              <a:ext cx="48" cy="49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46" y="32"/>
                </a:cxn>
                <a:cxn ang="0">
                  <a:pos x="42" y="38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10"/>
                </a:cxn>
                <a:cxn ang="0">
                  <a:pos x="46" y="17"/>
                </a:cxn>
                <a:cxn ang="0">
                  <a:pos x="48" y="23"/>
                </a:cxn>
              </a:cxnLst>
              <a:rect l="0" t="0" r="r" b="b"/>
              <a:pathLst>
                <a:path w="48" h="49">
                  <a:moveTo>
                    <a:pt x="48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7"/>
                  </a:lnTo>
                  <a:lnTo>
                    <a:pt x="48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4" name="Freeform 48"/>
            <p:cNvSpPr>
              <a:spLocks/>
            </p:cNvSpPr>
            <p:nvPr/>
          </p:nvSpPr>
          <p:spPr bwMode="auto">
            <a:xfrm>
              <a:off x="4340" y="1870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9" y="43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9" y="4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5" name="Freeform 49"/>
            <p:cNvSpPr>
              <a:spLocks/>
            </p:cNvSpPr>
            <p:nvPr/>
          </p:nvSpPr>
          <p:spPr bwMode="auto">
            <a:xfrm>
              <a:off x="4340" y="1870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9" y="43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9"/>
                </a:cxn>
                <a:cxn ang="0">
                  <a:pos x="3" y="32"/>
                </a:cxn>
                <a:cxn ang="0">
                  <a:pos x="0" y="24"/>
                </a:cxn>
                <a:cxn ang="0">
                  <a:pos x="3" y="17"/>
                </a:cxn>
                <a:cxn ang="0">
                  <a:pos x="5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9" y="4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6" name="Freeform 50"/>
            <p:cNvSpPr>
              <a:spLocks/>
            </p:cNvSpPr>
            <p:nvPr/>
          </p:nvSpPr>
          <p:spPr bwMode="auto">
            <a:xfrm>
              <a:off x="4413" y="1943"/>
              <a:ext cx="48" cy="5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3"/>
                </a:cxn>
                <a:cxn ang="0">
                  <a:pos x="44" y="39"/>
                </a:cxn>
                <a:cxn ang="0">
                  <a:pos x="38" y="44"/>
                </a:cxn>
                <a:cxn ang="0">
                  <a:pos x="31" y="48"/>
                </a:cxn>
                <a:cxn ang="0">
                  <a:pos x="25" y="50"/>
                </a:cxn>
                <a:cxn ang="0">
                  <a:pos x="16" y="48"/>
                </a:cxn>
                <a:cxn ang="0">
                  <a:pos x="10" y="44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4" y="11"/>
                </a:cxn>
                <a:cxn ang="0">
                  <a:pos x="10" y="5"/>
                </a:cxn>
                <a:cxn ang="0">
                  <a:pos x="16" y="3"/>
                </a:cxn>
                <a:cxn ang="0">
                  <a:pos x="25" y="0"/>
                </a:cxn>
                <a:cxn ang="0">
                  <a:pos x="31" y="3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6" y="18"/>
                </a:cxn>
                <a:cxn ang="0">
                  <a:pos x="48" y="24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6" y="1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7" name="Freeform 51"/>
            <p:cNvSpPr>
              <a:spLocks/>
            </p:cNvSpPr>
            <p:nvPr/>
          </p:nvSpPr>
          <p:spPr bwMode="auto">
            <a:xfrm>
              <a:off x="4413" y="1943"/>
              <a:ext cx="48" cy="5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3"/>
                </a:cxn>
                <a:cxn ang="0">
                  <a:pos x="44" y="39"/>
                </a:cxn>
                <a:cxn ang="0">
                  <a:pos x="38" y="44"/>
                </a:cxn>
                <a:cxn ang="0">
                  <a:pos x="31" y="48"/>
                </a:cxn>
                <a:cxn ang="0">
                  <a:pos x="25" y="50"/>
                </a:cxn>
                <a:cxn ang="0">
                  <a:pos x="16" y="48"/>
                </a:cxn>
                <a:cxn ang="0">
                  <a:pos x="10" y="44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4" y="11"/>
                </a:cxn>
                <a:cxn ang="0">
                  <a:pos x="10" y="5"/>
                </a:cxn>
                <a:cxn ang="0">
                  <a:pos x="16" y="3"/>
                </a:cxn>
                <a:cxn ang="0">
                  <a:pos x="25" y="0"/>
                </a:cxn>
                <a:cxn ang="0">
                  <a:pos x="31" y="3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6" y="18"/>
                </a:cxn>
                <a:cxn ang="0">
                  <a:pos x="48" y="24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8" name="Freeform 52"/>
            <p:cNvSpPr>
              <a:spLocks/>
            </p:cNvSpPr>
            <p:nvPr/>
          </p:nvSpPr>
          <p:spPr bwMode="auto">
            <a:xfrm>
              <a:off x="4582" y="1870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3" y="50"/>
                </a:cxn>
                <a:cxn ang="0">
                  <a:pos x="15" y="47"/>
                </a:cxn>
                <a:cxn ang="0">
                  <a:pos x="9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9" y="4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50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69" name="Freeform 53"/>
            <p:cNvSpPr>
              <a:spLocks/>
            </p:cNvSpPr>
            <p:nvPr/>
          </p:nvSpPr>
          <p:spPr bwMode="auto">
            <a:xfrm>
              <a:off x="4582" y="1870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2"/>
                </a:cxn>
                <a:cxn ang="0">
                  <a:pos x="43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3" y="50"/>
                </a:cxn>
                <a:cxn ang="0">
                  <a:pos x="15" y="47"/>
                </a:cxn>
                <a:cxn ang="0">
                  <a:pos x="9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9" y="4"/>
                </a:cxn>
                <a:cxn ang="0">
                  <a:pos x="15" y="2"/>
                </a:cxn>
                <a:cxn ang="0">
                  <a:pos x="23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50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0" name="Freeform 54"/>
            <p:cNvSpPr>
              <a:spLocks/>
            </p:cNvSpPr>
            <p:nvPr/>
          </p:nvSpPr>
          <p:spPr bwMode="auto">
            <a:xfrm>
              <a:off x="3980" y="2261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7"/>
                </a:cxn>
                <a:cxn ang="0">
                  <a:pos x="25" y="50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1" y="6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7"/>
                  </a:lnTo>
                  <a:lnTo>
                    <a:pt x="25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1" name="Freeform 55"/>
            <p:cNvSpPr>
              <a:spLocks/>
            </p:cNvSpPr>
            <p:nvPr/>
          </p:nvSpPr>
          <p:spPr bwMode="auto">
            <a:xfrm>
              <a:off x="3980" y="2261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7"/>
                </a:cxn>
                <a:cxn ang="0">
                  <a:pos x="25" y="50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1" y="6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6"/>
                </a:cxn>
                <a:cxn ang="0">
                  <a:pos x="45" y="11"/>
                </a:cxn>
                <a:cxn ang="0">
                  <a:pos x="47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7"/>
                  </a:lnTo>
                  <a:lnTo>
                    <a:pt x="25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2" name="Freeform 56"/>
            <p:cNvSpPr>
              <a:spLocks/>
            </p:cNvSpPr>
            <p:nvPr/>
          </p:nvSpPr>
          <p:spPr bwMode="auto">
            <a:xfrm>
              <a:off x="4461" y="1797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7" y="32"/>
                </a:cxn>
                <a:cxn ang="0">
                  <a:pos x="43" y="38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4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5" y="10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0"/>
                </a:cxn>
                <a:cxn ang="0">
                  <a:pos x="47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7" y="32"/>
                  </a:lnTo>
                  <a:lnTo>
                    <a:pt x="43" y="38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3" name="Freeform 57"/>
            <p:cNvSpPr>
              <a:spLocks/>
            </p:cNvSpPr>
            <p:nvPr/>
          </p:nvSpPr>
          <p:spPr bwMode="auto">
            <a:xfrm>
              <a:off x="4461" y="1797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7" y="32"/>
                </a:cxn>
                <a:cxn ang="0">
                  <a:pos x="43" y="38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4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5" y="38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5" y="10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3" y="10"/>
                </a:cxn>
                <a:cxn ang="0">
                  <a:pos x="47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7" y="32"/>
                  </a:lnTo>
                  <a:lnTo>
                    <a:pt x="43" y="38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861050" y="2133600"/>
            <a:ext cx="727075" cy="582613"/>
            <a:chOff x="3465" y="1432"/>
            <a:chExt cx="458" cy="367"/>
          </a:xfrm>
        </p:grpSpPr>
        <p:sp>
          <p:nvSpPr>
            <p:cNvPr id="290875" name="Freeform 59"/>
            <p:cNvSpPr>
              <a:spLocks/>
            </p:cNvSpPr>
            <p:nvPr/>
          </p:nvSpPr>
          <p:spPr bwMode="auto">
            <a:xfrm>
              <a:off x="3562" y="1652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5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6" name="Freeform 60"/>
            <p:cNvSpPr>
              <a:spLocks/>
            </p:cNvSpPr>
            <p:nvPr/>
          </p:nvSpPr>
          <p:spPr bwMode="auto">
            <a:xfrm>
              <a:off x="3562" y="1652"/>
              <a:ext cx="47" cy="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7" y="33"/>
                </a:cxn>
                <a:cxn ang="0">
                  <a:pos x="43" y="39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4" y="50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5" y="39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5" y="11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9" y="5"/>
                </a:cxn>
                <a:cxn ang="0">
                  <a:pos x="43" y="11"/>
                </a:cxn>
                <a:cxn ang="0">
                  <a:pos x="47" y="17"/>
                </a:cxn>
                <a:cxn ang="0">
                  <a:pos x="47" y="24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7" name="Freeform 61"/>
            <p:cNvSpPr>
              <a:spLocks/>
            </p:cNvSpPr>
            <p:nvPr/>
          </p:nvSpPr>
          <p:spPr bwMode="auto">
            <a:xfrm>
              <a:off x="3609" y="1726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3"/>
                </a:cxn>
                <a:cxn ang="0">
                  <a:pos x="32" y="47"/>
                </a:cxn>
                <a:cxn ang="0">
                  <a:pos x="26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6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40" y="4"/>
                </a:cxn>
                <a:cxn ang="0">
                  <a:pos x="45" y="10"/>
                </a:cxn>
                <a:cxn ang="0">
                  <a:pos x="49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5" y="10"/>
                  </a:lnTo>
                  <a:lnTo>
                    <a:pt x="49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8" name="Freeform 62"/>
            <p:cNvSpPr>
              <a:spLocks/>
            </p:cNvSpPr>
            <p:nvPr/>
          </p:nvSpPr>
          <p:spPr bwMode="auto">
            <a:xfrm>
              <a:off x="3609" y="1726"/>
              <a:ext cx="49" cy="49"/>
            </a:xfrm>
            <a:custGeom>
              <a:avLst/>
              <a:gdLst/>
              <a:ahLst/>
              <a:cxnLst>
                <a:cxn ang="0">
                  <a:pos x="49" y="23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3"/>
                </a:cxn>
                <a:cxn ang="0">
                  <a:pos x="32" y="47"/>
                </a:cxn>
                <a:cxn ang="0">
                  <a:pos x="26" y="49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6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7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40" y="4"/>
                </a:cxn>
                <a:cxn ang="0">
                  <a:pos x="45" y="10"/>
                </a:cxn>
                <a:cxn ang="0">
                  <a:pos x="49" y="17"/>
                </a:cxn>
                <a:cxn ang="0">
                  <a:pos x="49" y="23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5" y="10"/>
                  </a:lnTo>
                  <a:lnTo>
                    <a:pt x="49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79" name="Freeform 63"/>
            <p:cNvSpPr>
              <a:spLocks/>
            </p:cNvSpPr>
            <p:nvPr/>
          </p:nvSpPr>
          <p:spPr bwMode="auto">
            <a:xfrm>
              <a:off x="3681" y="1676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5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7" y="39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0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5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0" name="Freeform 64"/>
            <p:cNvSpPr>
              <a:spLocks/>
            </p:cNvSpPr>
            <p:nvPr/>
          </p:nvSpPr>
          <p:spPr bwMode="auto">
            <a:xfrm>
              <a:off x="3681" y="1676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2"/>
                </a:cxn>
                <a:cxn ang="0">
                  <a:pos x="45" y="39"/>
                </a:cxn>
                <a:cxn ang="0">
                  <a:pos x="40" y="45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7" y="39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7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40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5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1" name="Freeform 65"/>
            <p:cNvSpPr>
              <a:spLocks/>
            </p:cNvSpPr>
            <p:nvPr/>
          </p:nvSpPr>
          <p:spPr bwMode="auto">
            <a:xfrm>
              <a:off x="3779" y="1579"/>
              <a:ext cx="48" cy="4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8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8" y="24"/>
                </a:cxn>
              </a:cxnLst>
              <a:rect l="0" t="0" r="r" b="b"/>
              <a:pathLst>
                <a:path w="48" h="49">
                  <a:moveTo>
                    <a:pt x="48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2" name="Freeform 66"/>
            <p:cNvSpPr>
              <a:spLocks/>
            </p:cNvSpPr>
            <p:nvPr/>
          </p:nvSpPr>
          <p:spPr bwMode="auto">
            <a:xfrm>
              <a:off x="3779" y="1579"/>
              <a:ext cx="48" cy="49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6" y="32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1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8" y="43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4" y="11"/>
                </a:cxn>
                <a:cxn ang="0">
                  <a:pos x="8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8" y="4"/>
                </a:cxn>
                <a:cxn ang="0">
                  <a:pos x="42" y="11"/>
                </a:cxn>
                <a:cxn ang="0">
                  <a:pos x="46" y="17"/>
                </a:cxn>
                <a:cxn ang="0">
                  <a:pos x="48" y="24"/>
                </a:cxn>
              </a:cxnLst>
              <a:rect l="0" t="0" r="r" b="b"/>
              <a:pathLst>
                <a:path w="48" h="49">
                  <a:moveTo>
                    <a:pt x="48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3" name="Freeform 67"/>
            <p:cNvSpPr>
              <a:spLocks/>
            </p:cNvSpPr>
            <p:nvPr/>
          </p:nvSpPr>
          <p:spPr bwMode="auto">
            <a:xfrm>
              <a:off x="3730" y="1505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4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4" y="11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4" name="Freeform 68"/>
            <p:cNvSpPr>
              <a:spLocks/>
            </p:cNvSpPr>
            <p:nvPr/>
          </p:nvSpPr>
          <p:spPr bwMode="auto">
            <a:xfrm>
              <a:off x="3730" y="1505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3"/>
                </a:cxn>
                <a:cxn ang="0">
                  <a:pos x="44" y="39"/>
                </a:cxn>
                <a:cxn ang="0">
                  <a:pos x="38" y="44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4" y="11"/>
                </a:cxn>
                <a:cxn ang="0">
                  <a:pos x="11" y="5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7" y="18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5" name="Freeform 69"/>
            <p:cNvSpPr>
              <a:spLocks/>
            </p:cNvSpPr>
            <p:nvPr/>
          </p:nvSpPr>
          <p:spPr bwMode="auto">
            <a:xfrm>
              <a:off x="3874" y="1432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5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5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6" name="Freeform 70"/>
            <p:cNvSpPr>
              <a:spLocks/>
            </p:cNvSpPr>
            <p:nvPr/>
          </p:nvSpPr>
          <p:spPr bwMode="auto">
            <a:xfrm>
              <a:off x="3874" y="1432"/>
              <a:ext cx="49" cy="50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7" y="32"/>
                </a:cxn>
                <a:cxn ang="0">
                  <a:pos x="45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6" y="50"/>
                </a:cxn>
                <a:cxn ang="0">
                  <a:pos x="17" y="47"/>
                </a:cxn>
                <a:cxn ang="0">
                  <a:pos x="11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9"/>
                </a:cxn>
                <a:cxn ang="0">
                  <a:pos x="11" y="4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5" y="9"/>
                </a:cxn>
                <a:cxn ang="0">
                  <a:pos x="47" y="17"/>
                </a:cxn>
                <a:cxn ang="0">
                  <a:pos x="49" y="24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5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7" name="Freeform 71"/>
            <p:cNvSpPr>
              <a:spLocks/>
            </p:cNvSpPr>
            <p:nvPr/>
          </p:nvSpPr>
          <p:spPr bwMode="auto">
            <a:xfrm>
              <a:off x="3537" y="1529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3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5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6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8" name="Freeform 72"/>
            <p:cNvSpPr>
              <a:spLocks/>
            </p:cNvSpPr>
            <p:nvPr/>
          </p:nvSpPr>
          <p:spPr bwMode="auto">
            <a:xfrm>
              <a:off x="3537" y="1529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3"/>
                </a:cxn>
                <a:cxn ang="0">
                  <a:pos x="45" y="39"/>
                </a:cxn>
                <a:cxn ang="0">
                  <a:pos x="38" y="45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5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6" y="11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5" y="0"/>
                </a:cxn>
                <a:cxn ang="0">
                  <a:pos x="32" y="2"/>
                </a:cxn>
                <a:cxn ang="0">
                  <a:pos x="38" y="4"/>
                </a:cxn>
                <a:cxn ang="0">
                  <a:pos x="45" y="11"/>
                </a:cxn>
                <a:cxn ang="0">
                  <a:pos x="49" y="17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89" name="Freeform 73"/>
            <p:cNvSpPr>
              <a:spLocks/>
            </p:cNvSpPr>
            <p:nvPr/>
          </p:nvSpPr>
          <p:spPr bwMode="auto">
            <a:xfrm>
              <a:off x="3658" y="1579"/>
              <a:ext cx="49" cy="49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6" y="32"/>
                </a:cxn>
                <a:cxn ang="0">
                  <a:pos x="44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4" y="11"/>
                </a:cxn>
                <a:cxn ang="0">
                  <a:pos x="46" y="17"/>
                </a:cxn>
                <a:cxn ang="0">
                  <a:pos x="49" y="24"/>
                </a:cxn>
              </a:cxnLst>
              <a:rect l="0" t="0" r="r" b="b"/>
              <a:pathLst>
                <a:path w="49" h="49">
                  <a:moveTo>
                    <a:pt x="49" y="24"/>
                  </a:moveTo>
                  <a:lnTo>
                    <a:pt x="46" y="32"/>
                  </a:lnTo>
                  <a:lnTo>
                    <a:pt x="44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0" name="Freeform 74"/>
            <p:cNvSpPr>
              <a:spLocks/>
            </p:cNvSpPr>
            <p:nvPr/>
          </p:nvSpPr>
          <p:spPr bwMode="auto">
            <a:xfrm>
              <a:off x="3658" y="1579"/>
              <a:ext cx="49" cy="49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6" y="32"/>
                </a:cxn>
                <a:cxn ang="0">
                  <a:pos x="44" y="39"/>
                </a:cxn>
                <a:cxn ang="0">
                  <a:pos x="38" y="43"/>
                </a:cxn>
                <a:cxn ang="0">
                  <a:pos x="32" y="47"/>
                </a:cxn>
                <a:cxn ang="0">
                  <a:pos x="23" y="49"/>
                </a:cxn>
                <a:cxn ang="0">
                  <a:pos x="17" y="47"/>
                </a:cxn>
                <a:cxn ang="0">
                  <a:pos x="10" y="43"/>
                </a:cxn>
                <a:cxn ang="0">
                  <a:pos x="4" y="39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2" y="17"/>
                </a:cxn>
                <a:cxn ang="0">
                  <a:pos x="4" y="11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8" y="4"/>
                </a:cxn>
                <a:cxn ang="0">
                  <a:pos x="44" y="11"/>
                </a:cxn>
                <a:cxn ang="0">
                  <a:pos x="46" y="17"/>
                </a:cxn>
                <a:cxn ang="0">
                  <a:pos x="49" y="24"/>
                </a:cxn>
              </a:cxnLst>
              <a:rect l="0" t="0" r="r" b="b"/>
              <a:pathLst>
                <a:path w="49" h="49">
                  <a:moveTo>
                    <a:pt x="49" y="24"/>
                  </a:moveTo>
                  <a:lnTo>
                    <a:pt x="46" y="32"/>
                  </a:lnTo>
                  <a:lnTo>
                    <a:pt x="44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1" name="Freeform 75"/>
            <p:cNvSpPr>
              <a:spLocks/>
            </p:cNvSpPr>
            <p:nvPr/>
          </p:nvSpPr>
          <p:spPr bwMode="auto">
            <a:xfrm>
              <a:off x="3465" y="1749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3"/>
                </a:cxn>
                <a:cxn ang="0">
                  <a:pos x="44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6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7" y="3"/>
                </a:cxn>
                <a:cxn ang="0">
                  <a:pos x="25" y="0"/>
                </a:cxn>
                <a:cxn ang="0">
                  <a:pos x="32" y="3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9" y="18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2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9" y="18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92" name="Freeform 76"/>
            <p:cNvSpPr>
              <a:spLocks/>
            </p:cNvSpPr>
            <p:nvPr/>
          </p:nvSpPr>
          <p:spPr bwMode="auto">
            <a:xfrm>
              <a:off x="3465" y="1749"/>
              <a:ext cx="49" cy="50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33"/>
                </a:cxn>
                <a:cxn ang="0">
                  <a:pos x="44" y="39"/>
                </a:cxn>
                <a:cxn ang="0">
                  <a:pos x="38" y="46"/>
                </a:cxn>
                <a:cxn ang="0">
                  <a:pos x="32" y="48"/>
                </a:cxn>
                <a:cxn ang="0">
                  <a:pos x="25" y="50"/>
                </a:cxn>
                <a:cxn ang="0">
                  <a:pos x="17" y="48"/>
                </a:cxn>
                <a:cxn ang="0">
                  <a:pos x="11" y="46"/>
                </a:cxn>
                <a:cxn ang="0">
                  <a:pos x="6" y="39"/>
                </a:cxn>
                <a:cxn ang="0">
                  <a:pos x="2" y="33"/>
                </a:cxn>
                <a:cxn ang="0">
                  <a:pos x="0" y="26"/>
                </a:cxn>
                <a:cxn ang="0">
                  <a:pos x="2" y="18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17" y="3"/>
                </a:cxn>
                <a:cxn ang="0">
                  <a:pos x="25" y="0"/>
                </a:cxn>
                <a:cxn ang="0">
                  <a:pos x="32" y="3"/>
                </a:cxn>
                <a:cxn ang="0">
                  <a:pos x="38" y="5"/>
                </a:cxn>
                <a:cxn ang="0">
                  <a:pos x="44" y="11"/>
                </a:cxn>
                <a:cxn ang="0">
                  <a:pos x="49" y="18"/>
                </a:cxn>
                <a:cxn ang="0">
                  <a:pos x="49" y="26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2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9" y="18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0893" name="Line 77"/>
          <p:cNvSpPr>
            <a:spLocks noChangeShapeType="1"/>
          </p:cNvSpPr>
          <p:nvPr/>
        </p:nvSpPr>
        <p:spPr bwMode="auto">
          <a:xfrm>
            <a:off x="5148263" y="5160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94" name="Line 78"/>
          <p:cNvSpPr>
            <a:spLocks noChangeShapeType="1"/>
          </p:cNvSpPr>
          <p:nvPr/>
        </p:nvSpPr>
        <p:spPr bwMode="auto">
          <a:xfrm flipV="1">
            <a:off x="5148263" y="23526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95" name="AutoShape 79"/>
          <p:cNvSpPr>
            <a:spLocks noChangeArrowheads="1"/>
          </p:cNvSpPr>
          <p:nvPr/>
        </p:nvSpPr>
        <p:spPr bwMode="auto">
          <a:xfrm>
            <a:off x="6051550" y="2238375"/>
            <a:ext cx="360363" cy="358775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6" name="AutoShape 80"/>
          <p:cNvSpPr>
            <a:spLocks noChangeArrowheads="1"/>
          </p:cNvSpPr>
          <p:nvPr/>
        </p:nvSpPr>
        <p:spPr bwMode="auto">
          <a:xfrm>
            <a:off x="6804025" y="2857500"/>
            <a:ext cx="360363" cy="358775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7" name="AutoShape 81"/>
          <p:cNvSpPr>
            <a:spLocks noChangeArrowheads="1"/>
          </p:cNvSpPr>
          <p:nvPr/>
        </p:nvSpPr>
        <p:spPr bwMode="auto">
          <a:xfrm>
            <a:off x="7235825" y="3792538"/>
            <a:ext cx="360363" cy="358775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8" name="Line 82"/>
          <p:cNvSpPr>
            <a:spLocks noChangeShapeType="1"/>
          </p:cNvSpPr>
          <p:nvPr/>
        </p:nvSpPr>
        <p:spPr bwMode="auto">
          <a:xfrm flipV="1">
            <a:off x="5148263" y="4008438"/>
            <a:ext cx="1439862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99" name="Text Box 83"/>
          <p:cNvSpPr txBox="1">
            <a:spLocks noChangeArrowheads="1"/>
          </p:cNvSpPr>
          <p:nvPr/>
        </p:nvSpPr>
        <p:spPr bwMode="auto">
          <a:xfrm rot="-2438677">
            <a:off x="5867400" y="386080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  <a:cs typeface="Arial" pitchFamily="34" charset="0"/>
              </a:rPr>
              <a:t>Eigenchannel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U</a:t>
            </a:r>
            <a:endParaRPr lang="cs-CZ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0900" name="Text Box 84"/>
          <p:cNvSpPr txBox="1">
            <a:spLocks noChangeArrowheads="1"/>
          </p:cNvSpPr>
          <p:nvPr/>
        </p:nvSpPr>
        <p:spPr bwMode="auto">
          <a:xfrm>
            <a:off x="5724525" y="148431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supervectors of speaker 1</a:t>
            </a:r>
            <a:endParaRPr lang="cs-CZ" b="1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901" name="Text Box 85"/>
          <p:cNvSpPr txBox="1">
            <a:spLocks noChangeArrowheads="1"/>
          </p:cNvSpPr>
          <p:nvPr/>
        </p:nvSpPr>
        <p:spPr bwMode="auto">
          <a:xfrm>
            <a:off x="7019925" y="22050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speaker 2</a:t>
            </a:r>
            <a:endParaRPr lang="cs-CZ" b="1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902" name="Text Box 86"/>
          <p:cNvSpPr txBox="1">
            <a:spLocks noChangeArrowheads="1"/>
          </p:cNvSpPr>
          <p:nvPr/>
        </p:nvSpPr>
        <p:spPr bwMode="auto">
          <a:xfrm>
            <a:off x="7342188" y="32131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speaker 3</a:t>
            </a:r>
            <a:endParaRPr lang="cs-CZ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903" name="Rectangle 87"/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600">
                <a:solidFill>
                  <a:srgbClr val="1B85B9"/>
                </a:solidFill>
                <a:latin typeface="Tahoma" pitchFamily="34" charset="0"/>
              </a:rPr>
              <a:t>Identifying high intersession variability directions</a:t>
            </a:r>
            <a:endParaRPr lang="cs-CZ" sz="2600">
              <a:solidFill>
                <a:srgbClr val="1B85B9"/>
              </a:solidFill>
              <a:latin typeface="Tahoma" pitchFamily="34" charset="0"/>
            </a:endParaRPr>
          </a:p>
        </p:txBody>
      </p:sp>
      <p:sp>
        <p:nvSpPr>
          <p:cNvPr id="8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9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59259E-6 L -0.11771 0.39907 " pathEditMode="relative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9687 0.3044 " pathEditMode="relative" ptsTypes="AA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2441 0.16805 " pathEditMode="relative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95" grpId="0" animBg="1"/>
      <p:bldP spid="290895" grpId="1" animBg="1"/>
      <p:bldP spid="290896" grpId="0" animBg="1"/>
      <p:bldP spid="290896" grpId="1" animBg="1"/>
      <p:bldP spid="290897" grpId="0" animBg="1"/>
      <p:bldP spid="290897" grpId="1" animBg="1"/>
      <p:bldP spid="290898" grpId="0" animBg="1"/>
      <p:bldP spid="2908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13" descr="DET"/>
          <p:cNvPicPr>
            <a:picLocks noChangeAspect="1" noChangeArrowheads="1"/>
          </p:cNvPicPr>
          <p:nvPr/>
        </p:nvPicPr>
        <p:blipFill>
          <a:blip r:embed="rId2" cstate="print"/>
          <a:srcRect l="22498" r="22498"/>
          <a:stretch>
            <a:fillRect/>
          </a:stretch>
        </p:blipFill>
        <p:spPr bwMode="auto">
          <a:xfrm>
            <a:off x="304800" y="1028700"/>
            <a:ext cx="510222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6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Eigenchannel adaptation performance</a:t>
            </a:r>
            <a:endParaRPr lang="cs-CZ"/>
          </a:p>
        </p:txBody>
      </p:sp>
      <p:sp>
        <p:nvSpPr>
          <p:cNvPr id="292888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5208588" y="841375"/>
            <a:ext cx="3783012" cy="5330825"/>
          </a:xfrm>
        </p:spPr>
        <p:txBody>
          <a:bodyPr/>
          <a:lstStyle/>
          <a:p>
            <a:r>
              <a:rPr lang="en-US" sz="2000" dirty="0"/>
              <a:t>Baseline system is</a:t>
            </a:r>
          </a:p>
          <a:p>
            <a:pPr lvl="1"/>
            <a:r>
              <a:rPr lang="en-US" sz="1600" dirty="0"/>
              <a:t>UBM with 2048 Gaussians</a:t>
            </a:r>
          </a:p>
          <a:p>
            <a:pPr lvl="1"/>
            <a:r>
              <a:rPr lang="en-US" sz="1600" dirty="0"/>
              <a:t>13 MFCC + up to third order derivatives </a:t>
            </a:r>
          </a:p>
          <a:p>
            <a:pPr lvl="1"/>
            <a:r>
              <a:rPr lang="en-US" sz="1600" dirty="0" smtClean="0"/>
              <a:t>HLDA </a:t>
            </a:r>
            <a:endParaRPr lang="en-US" sz="1600" dirty="0"/>
          </a:p>
          <a:p>
            <a:pPr lvl="1"/>
            <a:r>
              <a:rPr lang="en-US" sz="1600" dirty="0"/>
              <a:t>Speaker model is relevance MAP adapted UBM.</a:t>
            </a:r>
          </a:p>
          <a:p>
            <a:endParaRPr lang="en-US" sz="1800" dirty="0"/>
          </a:p>
          <a:p>
            <a:r>
              <a:rPr lang="en-US" sz="2000" i="1" dirty="0" err="1"/>
              <a:t>Eigenchannel</a:t>
            </a:r>
            <a:r>
              <a:rPr lang="en-US" sz="2000" i="1" dirty="0"/>
              <a:t> adaptation</a:t>
            </a:r>
            <a:r>
              <a:rPr lang="en-US" sz="2000" dirty="0"/>
              <a:t> much more effective than previous class-based channel compensation techniques such as </a:t>
            </a:r>
            <a:r>
              <a:rPr lang="en-US" sz="2000" i="1" dirty="0"/>
              <a:t>Feature Mapping</a:t>
            </a:r>
            <a:r>
              <a:rPr lang="en-US" sz="2000" dirty="0"/>
              <a:t> (e.g. at false alarm rate of 5%, miss probability drops from 10% to below 5%).</a:t>
            </a:r>
            <a:endParaRPr lang="cs-CZ" sz="2000" dirty="0"/>
          </a:p>
        </p:txBody>
      </p:sp>
      <p:sp>
        <p:nvSpPr>
          <p:cNvPr id="292868" name="Freeform 6"/>
          <p:cNvSpPr>
            <a:spLocks/>
          </p:cNvSpPr>
          <p:nvPr/>
        </p:nvSpPr>
        <p:spPr bwMode="auto">
          <a:xfrm>
            <a:off x="828675" y="1741488"/>
            <a:ext cx="4435475" cy="2678112"/>
          </a:xfrm>
          <a:custGeom>
            <a:avLst/>
            <a:gdLst>
              <a:gd name="T0" fmla="*/ 0 w 2794"/>
              <a:gd name="T1" fmla="*/ 0 h 1687"/>
              <a:gd name="T2" fmla="*/ 66675 w 2794"/>
              <a:gd name="T3" fmla="*/ 57150 h 1687"/>
              <a:gd name="T4" fmla="*/ 85725 w 2794"/>
              <a:gd name="T5" fmla="*/ 200025 h 1687"/>
              <a:gd name="T6" fmla="*/ 185737 w 2794"/>
              <a:gd name="T7" fmla="*/ 277813 h 1687"/>
              <a:gd name="T8" fmla="*/ 381000 w 2794"/>
              <a:gd name="T9" fmla="*/ 428625 h 1687"/>
              <a:gd name="T10" fmla="*/ 419100 w 2794"/>
              <a:gd name="T11" fmla="*/ 523875 h 1687"/>
              <a:gd name="T12" fmla="*/ 628650 w 2794"/>
              <a:gd name="T13" fmla="*/ 685800 h 1687"/>
              <a:gd name="T14" fmla="*/ 1009650 w 2794"/>
              <a:gd name="T15" fmla="*/ 981075 h 1687"/>
              <a:gd name="T16" fmla="*/ 1266825 w 2794"/>
              <a:gd name="T17" fmla="*/ 1069975 h 1687"/>
              <a:gd name="T18" fmla="*/ 1698625 w 2794"/>
              <a:gd name="T19" fmla="*/ 1430338 h 1687"/>
              <a:gd name="T20" fmla="*/ 1857375 w 2794"/>
              <a:gd name="T21" fmla="*/ 1533525 h 1687"/>
              <a:gd name="T22" fmla="*/ 2133600 w 2794"/>
              <a:gd name="T23" fmla="*/ 1828801 h 1687"/>
              <a:gd name="T24" fmla="*/ 2362200 w 2794"/>
              <a:gd name="T25" fmla="*/ 1905001 h 1687"/>
              <a:gd name="T26" fmla="*/ 2533650 w 2794"/>
              <a:gd name="T27" fmla="*/ 1971676 h 1687"/>
              <a:gd name="T28" fmla="*/ 2706687 w 2794"/>
              <a:gd name="T29" fmla="*/ 2078038 h 1687"/>
              <a:gd name="T30" fmla="*/ 3498850 w 2794"/>
              <a:gd name="T31" fmla="*/ 2293938 h 1687"/>
              <a:gd name="T32" fmla="*/ 3786188 w 2794"/>
              <a:gd name="T33" fmla="*/ 2365376 h 1687"/>
              <a:gd name="T34" fmla="*/ 3930650 w 2794"/>
              <a:gd name="T35" fmla="*/ 2438401 h 1687"/>
              <a:gd name="T36" fmla="*/ 4146550 w 2794"/>
              <a:gd name="T37" fmla="*/ 2509838 h 1687"/>
              <a:gd name="T38" fmla="*/ 4362450 w 2794"/>
              <a:gd name="T39" fmla="*/ 2654301 h 1687"/>
              <a:gd name="T40" fmla="*/ 4435475 w 2794"/>
              <a:gd name="T41" fmla="*/ 2654301 h 16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94"/>
              <a:gd name="T64" fmla="*/ 0 h 1687"/>
              <a:gd name="T65" fmla="*/ 2794 w 2794"/>
              <a:gd name="T66" fmla="*/ 1687 h 16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94" h="1687">
                <a:moveTo>
                  <a:pt x="0" y="0"/>
                </a:moveTo>
                <a:cubicBezTo>
                  <a:pt x="6" y="6"/>
                  <a:pt x="33" y="15"/>
                  <a:pt x="42" y="36"/>
                </a:cubicBezTo>
                <a:cubicBezTo>
                  <a:pt x="51" y="57"/>
                  <a:pt x="41" y="103"/>
                  <a:pt x="54" y="126"/>
                </a:cubicBezTo>
                <a:cubicBezTo>
                  <a:pt x="67" y="149"/>
                  <a:pt x="86" y="151"/>
                  <a:pt x="117" y="175"/>
                </a:cubicBezTo>
                <a:cubicBezTo>
                  <a:pt x="148" y="199"/>
                  <a:pt x="216" y="244"/>
                  <a:pt x="240" y="270"/>
                </a:cubicBezTo>
                <a:cubicBezTo>
                  <a:pt x="264" y="296"/>
                  <a:pt x="238" y="303"/>
                  <a:pt x="264" y="330"/>
                </a:cubicBezTo>
                <a:cubicBezTo>
                  <a:pt x="290" y="357"/>
                  <a:pt x="334" y="384"/>
                  <a:pt x="396" y="432"/>
                </a:cubicBezTo>
                <a:cubicBezTo>
                  <a:pt x="458" y="480"/>
                  <a:pt x="569" y="578"/>
                  <a:pt x="636" y="618"/>
                </a:cubicBezTo>
                <a:cubicBezTo>
                  <a:pt x="703" y="658"/>
                  <a:pt x="726" y="627"/>
                  <a:pt x="798" y="674"/>
                </a:cubicBezTo>
                <a:cubicBezTo>
                  <a:pt x="870" y="721"/>
                  <a:pt x="1008" y="852"/>
                  <a:pt x="1070" y="901"/>
                </a:cubicBezTo>
                <a:cubicBezTo>
                  <a:pt x="1132" y="950"/>
                  <a:pt x="1124" y="924"/>
                  <a:pt x="1170" y="966"/>
                </a:cubicBezTo>
                <a:cubicBezTo>
                  <a:pt x="1216" y="1008"/>
                  <a:pt x="1291" y="1113"/>
                  <a:pt x="1344" y="1152"/>
                </a:cubicBezTo>
                <a:cubicBezTo>
                  <a:pt x="1397" y="1191"/>
                  <a:pt x="1446" y="1185"/>
                  <a:pt x="1488" y="1200"/>
                </a:cubicBezTo>
                <a:cubicBezTo>
                  <a:pt x="1530" y="1215"/>
                  <a:pt x="1560" y="1224"/>
                  <a:pt x="1596" y="1242"/>
                </a:cubicBezTo>
                <a:cubicBezTo>
                  <a:pt x="1632" y="1260"/>
                  <a:pt x="1604" y="1275"/>
                  <a:pt x="1705" y="1309"/>
                </a:cubicBezTo>
                <a:cubicBezTo>
                  <a:pt x="1806" y="1343"/>
                  <a:pt x="2091" y="1415"/>
                  <a:pt x="2204" y="1445"/>
                </a:cubicBezTo>
                <a:cubicBezTo>
                  <a:pt x="2317" y="1475"/>
                  <a:pt x="2340" y="1475"/>
                  <a:pt x="2385" y="1490"/>
                </a:cubicBezTo>
                <a:cubicBezTo>
                  <a:pt x="2430" y="1505"/>
                  <a:pt x="2438" y="1521"/>
                  <a:pt x="2476" y="1536"/>
                </a:cubicBezTo>
                <a:cubicBezTo>
                  <a:pt x="2514" y="1551"/>
                  <a:pt x="2567" y="1558"/>
                  <a:pt x="2612" y="1581"/>
                </a:cubicBezTo>
                <a:cubicBezTo>
                  <a:pt x="2657" y="1604"/>
                  <a:pt x="2718" y="1657"/>
                  <a:pt x="2748" y="1672"/>
                </a:cubicBezTo>
                <a:cubicBezTo>
                  <a:pt x="2778" y="1687"/>
                  <a:pt x="2786" y="1672"/>
                  <a:pt x="2794" y="16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2869" name="Freeform 7"/>
          <p:cNvSpPr>
            <a:spLocks/>
          </p:cNvSpPr>
          <p:nvPr/>
        </p:nvSpPr>
        <p:spPr bwMode="auto">
          <a:xfrm>
            <a:off x="1374775" y="1443038"/>
            <a:ext cx="3889375" cy="2592387"/>
          </a:xfrm>
          <a:custGeom>
            <a:avLst/>
            <a:gdLst>
              <a:gd name="T0" fmla="*/ 0 w 2450"/>
              <a:gd name="T1" fmla="*/ 0 h 1633"/>
              <a:gd name="T2" fmla="*/ 215900 w 2450"/>
              <a:gd name="T3" fmla="*/ 193675 h 1633"/>
              <a:gd name="T4" fmla="*/ 358775 w 2450"/>
              <a:gd name="T5" fmla="*/ 393700 h 1633"/>
              <a:gd name="T6" fmla="*/ 635000 w 2450"/>
              <a:gd name="T7" fmla="*/ 669925 h 1633"/>
              <a:gd name="T8" fmla="*/ 1008062 w 2450"/>
              <a:gd name="T9" fmla="*/ 1008063 h 1633"/>
              <a:gd name="T10" fmla="*/ 1330325 w 2450"/>
              <a:gd name="T11" fmla="*/ 1327150 h 1633"/>
              <a:gd name="T12" fmla="*/ 1482725 w 2450"/>
              <a:gd name="T13" fmla="*/ 1412875 h 1633"/>
              <a:gd name="T14" fmla="*/ 1768475 w 2450"/>
              <a:gd name="T15" fmla="*/ 1612900 h 1633"/>
              <a:gd name="T16" fmla="*/ 2016125 w 2450"/>
              <a:gd name="T17" fmla="*/ 1793876 h 1633"/>
              <a:gd name="T18" fmla="*/ 2736850 w 2450"/>
              <a:gd name="T19" fmla="*/ 2160588 h 1633"/>
              <a:gd name="T20" fmla="*/ 3097212 w 2450"/>
              <a:gd name="T21" fmla="*/ 2305051 h 1633"/>
              <a:gd name="T22" fmla="*/ 3244849 w 2450"/>
              <a:gd name="T23" fmla="*/ 2327276 h 1633"/>
              <a:gd name="T24" fmla="*/ 3384550 w 2450"/>
              <a:gd name="T25" fmla="*/ 2376488 h 1633"/>
              <a:gd name="T26" fmla="*/ 3529013 w 2450"/>
              <a:gd name="T27" fmla="*/ 2447926 h 1633"/>
              <a:gd name="T28" fmla="*/ 3673475 w 2450"/>
              <a:gd name="T29" fmla="*/ 2520951 h 1633"/>
              <a:gd name="T30" fmla="*/ 3889375 w 2450"/>
              <a:gd name="T31" fmla="*/ 2592388 h 16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50"/>
              <a:gd name="T49" fmla="*/ 0 h 1633"/>
              <a:gd name="T50" fmla="*/ 2450 w 2450"/>
              <a:gd name="T51" fmla="*/ 1633 h 16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50" h="1633">
                <a:moveTo>
                  <a:pt x="0" y="0"/>
                </a:moveTo>
                <a:cubicBezTo>
                  <a:pt x="23" y="20"/>
                  <a:pt x="98" y="81"/>
                  <a:pt x="136" y="122"/>
                </a:cubicBezTo>
                <a:cubicBezTo>
                  <a:pt x="174" y="163"/>
                  <a:pt x="182" y="198"/>
                  <a:pt x="226" y="248"/>
                </a:cubicBezTo>
                <a:cubicBezTo>
                  <a:pt x="270" y="298"/>
                  <a:pt x="332" y="358"/>
                  <a:pt x="400" y="422"/>
                </a:cubicBezTo>
                <a:cubicBezTo>
                  <a:pt x="468" y="486"/>
                  <a:pt x="562" y="566"/>
                  <a:pt x="635" y="635"/>
                </a:cubicBezTo>
                <a:cubicBezTo>
                  <a:pt x="708" y="704"/>
                  <a:pt x="788" y="793"/>
                  <a:pt x="838" y="836"/>
                </a:cubicBezTo>
                <a:cubicBezTo>
                  <a:pt x="888" y="879"/>
                  <a:pt x="888" y="860"/>
                  <a:pt x="934" y="890"/>
                </a:cubicBezTo>
                <a:cubicBezTo>
                  <a:pt x="980" y="920"/>
                  <a:pt x="1058" y="976"/>
                  <a:pt x="1114" y="1016"/>
                </a:cubicBezTo>
                <a:cubicBezTo>
                  <a:pt x="1170" y="1056"/>
                  <a:pt x="1168" y="1073"/>
                  <a:pt x="1270" y="1130"/>
                </a:cubicBezTo>
                <a:cubicBezTo>
                  <a:pt x="1372" y="1187"/>
                  <a:pt x="1611" y="1307"/>
                  <a:pt x="1724" y="1361"/>
                </a:cubicBezTo>
                <a:cubicBezTo>
                  <a:pt x="1837" y="1415"/>
                  <a:pt x="1898" y="1435"/>
                  <a:pt x="1951" y="1452"/>
                </a:cubicBezTo>
                <a:cubicBezTo>
                  <a:pt x="2004" y="1469"/>
                  <a:pt x="2014" y="1459"/>
                  <a:pt x="2044" y="1466"/>
                </a:cubicBezTo>
                <a:cubicBezTo>
                  <a:pt x="2074" y="1473"/>
                  <a:pt x="2102" y="1484"/>
                  <a:pt x="2132" y="1497"/>
                </a:cubicBezTo>
                <a:cubicBezTo>
                  <a:pt x="2162" y="1510"/>
                  <a:pt x="2193" y="1527"/>
                  <a:pt x="2223" y="1542"/>
                </a:cubicBezTo>
                <a:cubicBezTo>
                  <a:pt x="2253" y="1557"/>
                  <a:pt x="2276" y="1573"/>
                  <a:pt x="2314" y="1588"/>
                </a:cubicBezTo>
                <a:cubicBezTo>
                  <a:pt x="2352" y="1603"/>
                  <a:pt x="2401" y="1618"/>
                  <a:pt x="2450" y="163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 rot="16200000">
            <a:off x="-784225" y="3671888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pitchFamily="34" charset="0"/>
                <a:cs typeface="Arial" pitchFamily="34" charset="0"/>
              </a:rPr>
              <a:t>Miss probability [%]</a:t>
            </a:r>
            <a:endParaRPr lang="cs-CZ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2886" name="Text Box 22"/>
          <p:cNvSpPr txBox="1">
            <a:spLocks noChangeArrowheads="1"/>
          </p:cNvSpPr>
          <p:nvPr/>
        </p:nvSpPr>
        <p:spPr bwMode="auto">
          <a:xfrm>
            <a:off x="1643063" y="6096000"/>
            <a:ext cx="2624137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False Alarm Probability (in%)</a:t>
            </a:r>
            <a:endParaRPr lang="cs-CZ" sz="1400">
              <a:latin typeface="Arial" pitchFamily="34" charset="0"/>
            </a:endParaRPr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1600200" y="1004888"/>
            <a:ext cx="264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pitchFamily="34" charset="0"/>
              </a:rPr>
              <a:t>NIST SRE 2005 all trials</a:t>
            </a:r>
            <a:endParaRPr lang="cs-CZ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2891" name="Freeform 8"/>
          <p:cNvSpPr>
            <a:spLocks/>
          </p:cNvSpPr>
          <p:nvPr/>
        </p:nvSpPr>
        <p:spPr bwMode="auto">
          <a:xfrm>
            <a:off x="1663700" y="1443038"/>
            <a:ext cx="3584575" cy="2641600"/>
          </a:xfrm>
          <a:custGeom>
            <a:avLst/>
            <a:gdLst>
              <a:gd name="T0" fmla="*/ 0 w 2258"/>
              <a:gd name="T1" fmla="*/ 0 h 1664"/>
              <a:gd name="T2" fmla="*/ 203200 w 2258"/>
              <a:gd name="T3" fmla="*/ 193675 h 1664"/>
              <a:gd name="T4" fmla="*/ 503237 w 2258"/>
              <a:gd name="T5" fmla="*/ 431800 h 1664"/>
              <a:gd name="T6" fmla="*/ 792162 w 2258"/>
              <a:gd name="T7" fmla="*/ 720725 h 1664"/>
              <a:gd name="T8" fmla="*/ 1098550 w 2258"/>
              <a:gd name="T9" fmla="*/ 1012825 h 1664"/>
              <a:gd name="T10" fmla="*/ 1308100 w 2258"/>
              <a:gd name="T11" fmla="*/ 1136650 h 1664"/>
              <a:gd name="T12" fmla="*/ 1508125 w 2258"/>
              <a:gd name="T13" fmla="*/ 1346200 h 1664"/>
              <a:gd name="T14" fmla="*/ 1889125 w 2258"/>
              <a:gd name="T15" fmla="*/ 1622425 h 1664"/>
              <a:gd name="T16" fmla="*/ 2108200 w 2258"/>
              <a:gd name="T17" fmla="*/ 1784350 h 1664"/>
              <a:gd name="T18" fmla="*/ 2174875 w 2258"/>
              <a:gd name="T19" fmla="*/ 1812925 h 1664"/>
              <a:gd name="T20" fmla="*/ 2517775 w 2258"/>
              <a:gd name="T21" fmla="*/ 2051050 h 1664"/>
              <a:gd name="T22" fmla="*/ 2765425 w 2258"/>
              <a:gd name="T23" fmla="*/ 2165350 h 1664"/>
              <a:gd name="T24" fmla="*/ 2813050 w 2258"/>
              <a:gd name="T25" fmla="*/ 2212975 h 1664"/>
              <a:gd name="T26" fmla="*/ 2936875 w 2258"/>
              <a:gd name="T27" fmla="*/ 2241550 h 1664"/>
              <a:gd name="T28" fmla="*/ 3584575 w 2258"/>
              <a:gd name="T29" fmla="*/ 2641600 h 16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8"/>
              <a:gd name="T46" fmla="*/ 0 h 1664"/>
              <a:gd name="T47" fmla="*/ 2258 w 2258"/>
              <a:gd name="T48" fmla="*/ 1664 h 16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8" h="1664">
                <a:moveTo>
                  <a:pt x="0" y="0"/>
                </a:moveTo>
                <a:cubicBezTo>
                  <a:pt x="21" y="20"/>
                  <a:pt x="75" y="77"/>
                  <a:pt x="128" y="122"/>
                </a:cubicBezTo>
                <a:cubicBezTo>
                  <a:pt x="181" y="167"/>
                  <a:pt x="255" y="217"/>
                  <a:pt x="317" y="272"/>
                </a:cubicBezTo>
                <a:cubicBezTo>
                  <a:pt x="379" y="327"/>
                  <a:pt x="437" y="393"/>
                  <a:pt x="499" y="454"/>
                </a:cubicBezTo>
                <a:cubicBezTo>
                  <a:pt x="561" y="515"/>
                  <a:pt x="638" y="594"/>
                  <a:pt x="692" y="638"/>
                </a:cubicBezTo>
                <a:cubicBezTo>
                  <a:pt x="746" y="682"/>
                  <a:pt x="781" y="681"/>
                  <a:pt x="824" y="716"/>
                </a:cubicBezTo>
                <a:cubicBezTo>
                  <a:pt x="867" y="751"/>
                  <a:pt x="889" y="797"/>
                  <a:pt x="950" y="848"/>
                </a:cubicBezTo>
                <a:cubicBezTo>
                  <a:pt x="1011" y="899"/>
                  <a:pt x="1127" y="976"/>
                  <a:pt x="1190" y="1022"/>
                </a:cubicBezTo>
                <a:cubicBezTo>
                  <a:pt x="1253" y="1068"/>
                  <a:pt x="1298" y="1104"/>
                  <a:pt x="1328" y="1124"/>
                </a:cubicBezTo>
                <a:cubicBezTo>
                  <a:pt x="1358" y="1144"/>
                  <a:pt x="1327" y="1114"/>
                  <a:pt x="1370" y="1142"/>
                </a:cubicBezTo>
                <a:cubicBezTo>
                  <a:pt x="1413" y="1170"/>
                  <a:pt x="1524" y="1255"/>
                  <a:pt x="1586" y="1292"/>
                </a:cubicBezTo>
                <a:cubicBezTo>
                  <a:pt x="1648" y="1329"/>
                  <a:pt x="1711" y="1347"/>
                  <a:pt x="1742" y="1364"/>
                </a:cubicBezTo>
                <a:cubicBezTo>
                  <a:pt x="1773" y="1381"/>
                  <a:pt x="1754" y="1386"/>
                  <a:pt x="1772" y="1394"/>
                </a:cubicBezTo>
                <a:cubicBezTo>
                  <a:pt x="1790" y="1402"/>
                  <a:pt x="1769" y="1367"/>
                  <a:pt x="1850" y="1412"/>
                </a:cubicBezTo>
                <a:cubicBezTo>
                  <a:pt x="1931" y="1457"/>
                  <a:pt x="2095" y="1560"/>
                  <a:pt x="2258" y="1664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2895" name="Group 31"/>
          <p:cNvGrpSpPr>
            <a:grpSpLocks/>
          </p:cNvGrpSpPr>
          <p:nvPr/>
        </p:nvGrpSpPr>
        <p:grpSpPr bwMode="auto">
          <a:xfrm>
            <a:off x="1066800" y="4367213"/>
            <a:ext cx="2667000" cy="1271587"/>
            <a:chOff x="1584" y="960"/>
            <a:chExt cx="1680" cy="801"/>
          </a:xfrm>
        </p:grpSpPr>
        <p:sp>
          <p:nvSpPr>
            <p:cNvPr id="292883" name="Text Box 19"/>
            <p:cNvSpPr txBox="1">
              <a:spLocks noChangeArrowheads="1"/>
            </p:cNvSpPr>
            <p:nvPr/>
          </p:nvSpPr>
          <p:spPr bwMode="auto">
            <a:xfrm>
              <a:off x="1584" y="960"/>
              <a:ext cx="1680" cy="8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     baseline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     + Feature Mapping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     + Eigenchannel adaptation</a:t>
              </a:r>
            </a:p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        (50 eigenchannels)</a:t>
              </a:r>
              <a:endParaRPr lang="cs-CZ" sz="1400">
                <a:latin typeface="Arial" pitchFamily="34" charset="0"/>
              </a:endParaRPr>
            </a:p>
          </p:txBody>
        </p:sp>
        <p:sp>
          <p:nvSpPr>
            <p:cNvPr id="292884" name="Line 20"/>
            <p:cNvSpPr>
              <a:spLocks noChangeShapeType="1"/>
            </p:cNvSpPr>
            <p:nvPr/>
          </p:nvSpPr>
          <p:spPr bwMode="auto">
            <a:xfrm>
              <a:off x="1656" y="1064"/>
              <a:ext cx="14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885" name="Line 21"/>
            <p:cNvSpPr>
              <a:spLocks noChangeShapeType="1"/>
            </p:cNvSpPr>
            <p:nvPr/>
          </p:nvSpPr>
          <p:spPr bwMode="auto">
            <a:xfrm>
              <a:off x="1656" y="1256"/>
              <a:ext cx="14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2894" name="Line 30"/>
            <p:cNvSpPr>
              <a:spLocks noChangeShapeType="1"/>
            </p:cNvSpPr>
            <p:nvPr/>
          </p:nvSpPr>
          <p:spPr bwMode="auto">
            <a:xfrm>
              <a:off x="1656" y="1464"/>
              <a:ext cx="14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32D8C-00BD-4198-8438-F9546A2CBFD8}" type="slidenum">
              <a:rPr lang="en-US" altLang="cs-CZ"/>
              <a:pPr/>
              <a:t>32</a:t>
            </a:fld>
            <a:endParaRPr lang="en-US" altLang="cs-CZ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Quiz</a:t>
            </a:r>
            <a:endParaRPr lang="cs-CZ" altLang="cs-CZ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765175"/>
            <a:ext cx="8352606" cy="5330825"/>
          </a:xfrm>
        </p:spPr>
        <p:txBody>
          <a:bodyPr/>
          <a:lstStyle/>
          <a:p>
            <a:r>
              <a:rPr lang="en-US" altLang="cs-CZ" dirty="0"/>
              <a:t>Lets make a small quiz, </a:t>
            </a:r>
            <a:r>
              <a:rPr lang="en-US" altLang="cs-CZ" dirty="0" smtClean="0"/>
              <a:t>for better imagination what is the channel effect </a:t>
            </a:r>
          </a:p>
          <a:p>
            <a:r>
              <a:rPr lang="en-US" altLang="cs-CZ" dirty="0" smtClean="0"/>
              <a:t>I </a:t>
            </a:r>
            <a:r>
              <a:rPr lang="en-US" altLang="cs-CZ" dirty="0"/>
              <a:t>choose different modality </a:t>
            </a:r>
            <a:r>
              <a:rPr lang="en-US" altLang="cs-CZ" dirty="0" smtClean="0"/>
              <a:t>since it is easier to show it on – face recognition from picture</a:t>
            </a:r>
          </a:p>
          <a:p>
            <a:r>
              <a:rPr lang="en-US" altLang="cs-CZ" dirty="0" smtClean="0"/>
              <a:t>Speech quiz will come later in the talk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61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C9C54-8B88-49EE-BC96-10DBE73A6875}" type="slidenum">
              <a:rPr lang="en-US" altLang="cs-CZ"/>
              <a:pPr/>
              <a:t>33</a:t>
            </a:fld>
            <a:endParaRPr lang="en-US" alt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pic>
        <p:nvPicPr>
          <p:cNvPr id="297001" name="Picture 41" descr="1-emi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628775"/>
            <a:ext cx="28289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2" name="Picture 42" descr="1-k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628775"/>
            <a:ext cx="28289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366713" y="836613"/>
            <a:ext cx="381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latin typeface="Arial" panose="020B0604020202020204" pitchFamily="34" charset="0"/>
              </a:rPr>
              <a:t>Is this a same person?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4" name="Text Box 44"/>
          <p:cNvSpPr txBox="1">
            <a:spLocks noChangeArrowheads="1"/>
          </p:cNvSpPr>
          <p:nvPr/>
        </p:nvSpPr>
        <p:spPr bwMode="auto">
          <a:xfrm>
            <a:off x="2279650" y="551656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Emily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5" name="Text Box 45"/>
          <p:cNvSpPr txBox="1">
            <a:spLocks noChangeArrowheads="1"/>
          </p:cNvSpPr>
          <p:nvPr/>
        </p:nvSpPr>
        <p:spPr bwMode="auto">
          <a:xfrm>
            <a:off x="6026150" y="5516563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Kate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6" name="Text Box 46"/>
          <p:cNvSpPr txBox="1">
            <a:spLocks noChangeArrowheads="1"/>
          </p:cNvSpPr>
          <p:nvPr/>
        </p:nvSpPr>
        <p:spPr bwMode="auto">
          <a:xfrm>
            <a:off x="107950" y="6092825"/>
            <a:ext cx="439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http://ngm.nationalgeographic.com/2012/01/twins/schoeller-photography#/5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4" grpId="0"/>
      <p:bldP spid="297005" grpId="0"/>
      <p:bldP spid="2970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315EA-B544-45EB-B858-DA42925C05AC}" type="slidenum">
              <a:rPr lang="en-US" altLang="cs-CZ"/>
              <a:pPr/>
              <a:t>34</a:t>
            </a:fld>
            <a:endParaRPr lang="en-US" altLang="cs-CZ"/>
          </a:p>
        </p:txBody>
      </p:sp>
      <p:pic>
        <p:nvPicPr>
          <p:cNvPr id="362506" name="Picture 10" descr="2-ramon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8289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505" name="Picture 9" descr="2-eurid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28289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366713" y="836613"/>
            <a:ext cx="6845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>
                <a:latin typeface="Arial" panose="020B0604020202020204" pitchFamily="34" charset="0"/>
              </a:rPr>
              <a:t>Lets add one dimensional </a:t>
            </a:r>
            <a:r>
              <a:rPr lang="en-US" altLang="cs-CZ" dirty="0" smtClean="0">
                <a:latin typeface="Arial" panose="020B0604020202020204" pitchFamily="34" charset="0"/>
              </a:rPr>
              <a:t>“channel” </a:t>
            </a:r>
            <a:r>
              <a:rPr lang="en-US" altLang="cs-CZ" dirty="0">
                <a:latin typeface="Arial" panose="020B0604020202020204" pitchFamily="34" charset="0"/>
              </a:rPr>
              <a:t>effect.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2128838" y="5516563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Eurides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5842000" y="5516563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Ramon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107950" y="6092825"/>
            <a:ext cx="439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http://ngm.nationalgeographic.com/2012/01/twins/schoeller-photography#/3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/>
      <p:bldP spid="362503" grpId="0"/>
      <p:bldP spid="3625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5C4B48-080A-4DC7-81BD-8F2456F4006A}" type="slidenum">
              <a:rPr lang="en-US" altLang="cs-CZ"/>
              <a:pPr/>
              <a:t>35</a:t>
            </a:fld>
            <a:endParaRPr lang="en-US" altLang="cs-CZ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366713" y="836613"/>
            <a:ext cx="300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latin typeface="Arial" panose="020B0604020202020204" pitchFamily="34" charset="0"/>
              </a:rPr>
              <a:t>Lets make it real.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2138363" y="55165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Gordon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5810250" y="55165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>
                <a:latin typeface="Arial" panose="020B0604020202020204" pitchFamily="34" charset="0"/>
              </a:rPr>
              <a:t>Gordon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107950" y="6092825"/>
            <a:ext cx="833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http://www.dailymail.co.uk/news/article-2173486/How-different-man-look-Hilarious-portraits-photographer-Gordon-Stettinius-lesson-bad-taste.html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  <p:pic>
        <p:nvPicPr>
          <p:cNvPr id="363529" name="Picture 9" descr="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76066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30" name="Picture 10" descr="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274637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/>
      <p:bldP spid="363527" grpId="0"/>
      <p:bldP spid="3635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48426-E232-4E54-98EA-DE8AF694719A}" type="slidenum">
              <a:rPr lang="en-US" altLang="cs-CZ"/>
              <a:pPr/>
              <a:t>36</a:t>
            </a:fld>
            <a:endParaRPr lang="en-US" altLang="cs-CZ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250825" y="836613"/>
            <a:ext cx="855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latin typeface="Arial" panose="020B0604020202020204" pitchFamily="34" charset="0"/>
              </a:rPr>
              <a:t>And even harder – Aging effect – Case for experts only.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2032000" y="5084763"/>
            <a:ext cx="92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dirty="0">
                <a:latin typeface="Arial" panose="020B0604020202020204" pitchFamily="34" charset="0"/>
              </a:rPr>
              <a:t>????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6186488" y="5084763"/>
            <a:ext cx="92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dirty="0">
                <a:latin typeface="Arial" panose="020B0604020202020204" pitchFamily="34" charset="0"/>
              </a:rPr>
              <a:t>????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pic>
        <p:nvPicPr>
          <p:cNvPr id="364553" name="Picture 9" descr="4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744913" cy="295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54" name="Picture 10" descr="4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38455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84438" y="5734050"/>
            <a:ext cx="4481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dirty="0">
                <a:latin typeface="Arial" panose="020B0604020202020204" pitchFamily="34" charset="0"/>
              </a:rPr>
              <a:t>Sorry, </a:t>
            </a:r>
            <a:r>
              <a:rPr lang="en-US" altLang="cs-CZ" dirty="0" smtClean="0">
                <a:latin typeface="Arial" panose="020B0604020202020204" pitchFamily="34" charset="0"/>
              </a:rPr>
              <a:t>I’m NOT that big experts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4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120" name="Picture 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1" y="3187700"/>
            <a:ext cx="2895599" cy="3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Joint Factor Analysis</a:t>
            </a:r>
            <a:endParaRPr lang="cs-CZ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So far, we have considered only dimensions with high channel variability to adapt a model to the </a:t>
            </a:r>
            <a:r>
              <a:rPr lang="en-US" sz="2000" dirty="0">
                <a:solidFill>
                  <a:schemeClr val="accent2"/>
                </a:solidFill>
              </a:rPr>
              <a:t>channel</a:t>
            </a:r>
            <a:r>
              <a:rPr lang="en-US" sz="2000" dirty="0"/>
              <a:t> of a test utterance…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…how about considering high speaker variability dimensions to appropriately adapt model to a </a:t>
            </a:r>
            <a:r>
              <a:rPr lang="en-US" sz="2000" dirty="0">
                <a:solidFill>
                  <a:schemeClr val="accent2"/>
                </a:solidFill>
              </a:rPr>
              <a:t>speaker</a:t>
            </a:r>
            <a:r>
              <a:rPr lang="en-US" sz="2000" dirty="0"/>
              <a:t>?</a:t>
            </a:r>
            <a:endParaRPr lang="cs-CZ" sz="2000" dirty="0"/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304800" y="3727450"/>
            <a:ext cx="4568825" cy="2673350"/>
            <a:chOff x="572" y="1208"/>
            <a:chExt cx="4763" cy="2685"/>
          </a:xfrm>
        </p:grpSpPr>
        <p:grpSp>
          <p:nvGrpSpPr>
            <p:cNvPr id="3" name="Group 100"/>
            <p:cNvGrpSpPr>
              <a:grpSpLocks/>
            </p:cNvGrpSpPr>
            <p:nvPr/>
          </p:nvGrpSpPr>
          <p:grpSpPr bwMode="auto">
            <a:xfrm>
              <a:off x="1933" y="1679"/>
              <a:ext cx="2449" cy="1360"/>
              <a:chOff x="1746" y="2024"/>
              <a:chExt cx="2449" cy="1360"/>
            </a:xfrm>
          </p:grpSpPr>
          <p:sp>
            <p:nvSpPr>
              <p:cNvPr id="289805" name="Oval 5"/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06" name="Oval 6"/>
              <p:cNvSpPr>
                <a:spLocks noChangeArrowheads="1"/>
              </p:cNvSpPr>
              <p:nvPr/>
            </p:nvSpPr>
            <p:spPr bwMode="auto">
              <a:xfrm>
                <a:off x="1746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07" name="Oval 7"/>
              <p:cNvSpPr>
                <a:spLocks noChangeArrowheads="1"/>
              </p:cNvSpPr>
              <p:nvPr/>
            </p:nvSpPr>
            <p:spPr bwMode="auto">
              <a:xfrm>
                <a:off x="2290" y="302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08" name="Oval 8"/>
              <p:cNvSpPr>
                <a:spLocks noChangeArrowheads="1"/>
              </p:cNvSpPr>
              <p:nvPr/>
            </p:nvSpPr>
            <p:spPr bwMode="auto">
              <a:xfrm>
                <a:off x="2472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09" name="Oval 9"/>
              <p:cNvSpPr>
                <a:spLocks noChangeArrowheads="1"/>
              </p:cNvSpPr>
              <p:nvPr/>
            </p:nvSpPr>
            <p:spPr bwMode="auto">
              <a:xfrm>
                <a:off x="2200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0" name="Oval 10"/>
              <p:cNvSpPr>
                <a:spLocks noChangeArrowheads="1"/>
              </p:cNvSpPr>
              <p:nvPr/>
            </p:nvSpPr>
            <p:spPr bwMode="auto">
              <a:xfrm>
                <a:off x="2562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1" name="Oval 11"/>
              <p:cNvSpPr>
                <a:spLocks noChangeArrowheads="1"/>
              </p:cNvSpPr>
              <p:nvPr/>
            </p:nvSpPr>
            <p:spPr bwMode="auto">
              <a:xfrm>
                <a:off x="2744" y="284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2" name="Oval 12"/>
              <p:cNvSpPr>
                <a:spLocks noChangeArrowheads="1"/>
              </p:cNvSpPr>
              <p:nvPr/>
            </p:nvSpPr>
            <p:spPr bwMode="auto">
              <a:xfrm>
                <a:off x="2699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3" name="Oval 13"/>
              <p:cNvSpPr>
                <a:spLocks noChangeArrowheads="1"/>
              </p:cNvSpPr>
              <p:nvPr/>
            </p:nvSpPr>
            <p:spPr bwMode="auto">
              <a:xfrm>
                <a:off x="2789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4" name="Oval 14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5" name="Oval 15"/>
              <p:cNvSpPr>
                <a:spLocks noChangeArrowheads="1"/>
              </p:cNvSpPr>
              <p:nvPr/>
            </p:nvSpPr>
            <p:spPr bwMode="auto">
              <a:xfrm>
                <a:off x="2745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6" name="Oval 16"/>
              <p:cNvSpPr>
                <a:spLocks noChangeArrowheads="1"/>
              </p:cNvSpPr>
              <p:nvPr/>
            </p:nvSpPr>
            <p:spPr bwMode="auto">
              <a:xfrm>
                <a:off x="2835" y="302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7" name="Oval 17"/>
              <p:cNvSpPr>
                <a:spLocks noChangeArrowheads="1"/>
              </p:cNvSpPr>
              <p:nvPr/>
            </p:nvSpPr>
            <p:spPr bwMode="auto">
              <a:xfrm>
                <a:off x="3017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8" name="Oval 18"/>
              <p:cNvSpPr>
                <a:spLocks noChangeArrowheads="1"/>
              </p:cNvSpPr>
              <p:nvPr/>
            </p:nvSpPr>
            <p:spPr bwMode="auto">
              <a:xfrm>
                <a:off x="2880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19" name="Oval 19"/>
              <p:cNvSpPr>
                <a:spLocks noChangeArrowheads="1"/>
              </p:cNvSpPr>
              <p:nvPr/>
            </p:nvSpPr>
            <p:spPr bwMode="auto">
              <a:xfrm>
                <a:off x="3107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0" name="Oval 20"/>
              <p:cNvSpPr>
                <a:spLocks noChangeArrowheads="1"/>
              </p:cNvSpPr>
              <p:nvPr/>
            </p:nvSpPr>
            <p:spPr bwMode="auto">
              <a:xfrm>
                <a:off x="3198" y="297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1" name="Oval 21"/>
              <p:cNvSpPr>
                <a:spLocks noChangeArrowheads="1"/>
              </p:cNvSpPr>
              <p:nvPr/>
            </p:nvSpPr>
            <p:spPr bwMode="auto">
              <a:xfrm>
                <a:off x="3244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2" name="Oval 22"/>
              <p:cNvSpPr>
                <a:spLocks noChangeArrowheads="1"/>
              </p:cNvSpPr>
              <p:nvPr/>
            </p:nvSpPr>
            <p:spPr bwMode="auto">
              <a:xfrm>
                <a:off x="3334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3" name="Oval 23"/>
              <p:cNvSpPr>
                <a:spLocks noChangeArrowheads="1"/>
              </p:cNvSpPr>
              <p:nvPr/>
            </p:nvSpPr>
            <p:spPr bwMode="auto">
              <a:xfrm>
                <a:off x="2245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4" name="Oval 24"/>
              <p:cNvSpPr>
                <a:spLocks noChangeArrowheads="1"/>
              </p:cNvSpPr>
              <p:nvPr/>
            </p:nvSpPr>
            <p:spPr bwMode="auto">
              <a:xfrm>
                <a:off x="2699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5" name="Oval 25"/>
              <p:cNvSpPr>
                <a:spLocks noChangeArrowheads="1"/>
              </p:cNvSpPr>
              <p:nvPr/>
            </p:nvSpPr>
            <p:spPr bwMode="auto">
              <a:xfrm>
                <a:off x="2245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6" name="Oval 26"/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7" name="Oval 27"/>
              <p:cNvSpPr>
                <a:spLocks noChangeArrowheads="1"/>
              </p:cNvSpPr>
              <p:nvPr/>
            </p:nvSpPr>
            <p:spPr bwMode="auto">
              <a:xfrm>
                <a:off x="3061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8" name="Oval 28"/>
              <p:cNvSpPr>
                <a:spLocks noChangeArrowheads="1"/>
              </p:cNvSpPr>
              <p:nvPr/>
            </p:nvSpPr>
            <p:spPr bwMode="auto">
              <a:xfrm>
                <a:off x="2517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29" name="Oval 29"/>
              <p:cNvSpPr>
                <a:spLocks noChangeArrowheads="1"/>
              </p:cNvSpPr>
              <p:nvPr/>
            </p:nvSpPr>
            <p:spPr bwMode="auto">
              <a:xfrm>
                <a:off x="2608" y="23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0" name="Oval 30"/>
              <p:cNvSpPr>
                <a:spLocks noChangeArrowheads="1"/>
              </p:cNvSpPr>
              <p:nvPr/>
            </p:nvSpPr>
            <p:spPr bwMode="auto">
              <a:xfrm>
                <a:off x="2654" y="274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1" name="Oval 31"/>
              <p:cNvSpPr>
                <a:spLocks noChangeArrowheads="1"/>
              </p:cNvSpPr>
              <p:nvPr/>
            </p:nvSpPr>
            <p:spPr bwMode="auto">
              <a:xfrm>
                <a:off x="2744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2" name="Oval 32"/>
              <p:cNvSpPr>
                <a:spLocks noChangeArrowheads="1"/>
              </p:cNvSpPr>
              <p:nvPr/>
            </p:nvSpPr>
            <p:spPr bwMode="auto">
              <a:xfrm>
                <a:off x="3243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3" name="Oval 33"/>
              <p:cNvSpPr>
                <a:spLocks noChangeArrowheads="1"/>
              </p:cNvSpPr>
              <p:nvPr/>
            </p:nvSpPr>
            <p:spPr bwMode="auto">
              <a:xfrm>
                <a:off x="3153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4" name="Oval 34"/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5" name="Oval 35"/>
              <p:cNvSpPr>
                <a:spLocks noChangeArrowheads="1"/>
              </p:cNvSpPr>
              <p:nvPr/>
            </p:nvSpPr>
            <p:spPr bwMode="auto">
              <a:xfrm>
                <a:off x="3425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6" name="Oval 36"/>
              <p:cNvSpPr>
                <a:spLocks noChangeArrowheads="1"/>
              </p:cNvSpPr>
              <p:nvPr/>
            </p:nvSpPr>
            <p:spPr bwMode="auto">
              <a:xfrm>
                <a:off x="3379" y="293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7" name="Oval 37"/>
              <p:cNvSpPr>
                <a:spLocks noChangeArrowheads="1"/>
              </p:cNvSpPr>
              <p:nvPr/>
            </p:nvSpPr>
            <p:spPr bwMode="auto">
              <a:xfrm>
                <a:off x="3515" y="297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8" name="Oval 38"/>
              <p:cNvSpPr>
                <a:spLocks noChangeArrowheads="1"/>
              </p:cNvSpPr>
              <p:nvPr/>
            </p:nvSpPr>
            <p:spPr bwMode="auto">
              <a:xfrm>
                <a:off x="3606" y="274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39" name="Oval 39"/>
              <p:cNvSpPr>
                <a:spLocks noChangeArrowheads="1"/>
              </p:cNvSpPr>
              <p:nvPr/>
            </p:nvSpPr>
            <p:spPr bwMode="auto">
              <a:xfrm>
                <a:off x="3652" y="311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0" name="Oval 40"/>
              <p:cNvSpPr>
                <a:spLocks noChangeArrowheads="1"/>
              </p:cNvSpPr>
              <p:nvPr/>
            </p:nvSpPr>
            <p:spPr bwMode="auto">
              <a:xfrm>
                <a:off x="3742" y="293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1" name="Oval 41"/>
              <p:cNvSpPr>
                <a:spLocks noChangeArrowheads="1"/>
              </p:cNvSpPr>
              <p:nvPr/>
            </p:nvSpPr>
            <p:spPr bwMode="auto">
              <a:xfrm>
                <a:off x="2925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2" name="Oval 42"/>
              <p:cNvSpPr>
                <a:spLocks noChangeArrowheads="1"/>
              </p:cNvSpPr>
              <p:nvPr/>
            </p:nvSpPr>
            <p:spPr bwMode="auto">
              <a:xfrm>
                <a:off x="2518" y="202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3" name="Oval 43"/>
              <p:cNvSpPr>
                <a:spLocks noChangeArrowheads="1"/>
              </p:cNvSpPr>
              <p:nvPr/>
            </p:nvSpPr>
            <p:spPr bwMode="auto">
              <a:xfrm>
                <a:off x="2426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4" name="Oval 44"/>
              <p:cNvSpPr>
                <a:spLocks noChangeArrowheads="1"/>
              </p:cNvSpPr>
              <p:nvPr/>
            </p:nvSpPr>
            <p:spPr bwMode="auto">
              <a:xfrm>
                <a:off x="2790" y="202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5" name="Oval 45"/>
              <p:cNvSpPr>
                <a:spLocks noChangeArrowheads="1"/>
              </p:cNvSpPr>
              <p:nvPr/>
            </p:nvSpPr>
            <p:spPr bwMode="auto">
              <a:xfrm>
                <a:off x="2744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6" name="Oval 46"/>
              <p:cNvSpPr>
                <a:spLocks noChangeArrowheads="1"/>
              </p:cNvSpPr>
              <p:nvPr/>
            </p:nvSpPr>
            <p:spPr bwMode="auto">
              <a:xfrm>
                <a:off x="2880" y="234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7" name="Oval 47"/>
              <p:cNvSpPr>
                <a:spLocks noChangeArrowheads="1"/>
              </p:cNvSpPr>
              <p:nvPr/>
            </p:nvSpPr>
            <p:spPr bwMode="auto">
              <a:xfrm>
                <a:off x="2971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8" name="Oval 48"/>
              <p:cNvSpPr>
                <a:spLocks noChangeArrowheads="1"/>
              </p:cNvSpPr>
              <p:nvPr/>
            </p:nvSpPr>
            <p:spPr bwMode="auto">
              <a:xfrm>
                <a:off x="3017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49" name="Oval 49"/>
              <p:cNvSpPr>
                <a:spLocks noChangeArrowheads="1"/>
              </p:cNvSpPr>
              <p:nvPr/>
            </p:nvSpPr>
            <p:spPr bwMode="auto">
              <a:xfrm>
                <a:off x="310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0" name="Oval 50"/>
              <p:cNvSpPr>
                <a:spLocks noChangeArrowheads="1"/>
              </p:cNvSpPr>
              <p:nvPr/>
            </p:nvSpPr>
            <p:spPr bwMode="auto">
              <a:xfrm>
                <a:off x="3061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1" name="Oval 51"/>
              <p:cNvSpPr>
                <a:spLocks noChangeArrowheads="1"/>
              </p:cNvSpPr>
              <p:nvPr/>
            </p:nvSpPr>
            <p:spPr bwMode="auto">
              <a:xfrm>
                <a:off x="2744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2" name="Oval 52"/>
              <p:cNvSpPr>
                <a:spLocks noChangeArrowheads="1"/>
              </p:cNvSpPr>
              <p:nvPr/>
            </p:nvSpPr>
            <p:spPr bwMode="auto">
              <a:xfrm>
                <a:off x="319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3" name="Oval 53"/>
              <p:cNvSpPr>
                <a:spLocks noChangeArrowheads="1"/>
              </p:cNvSpPr>
              <p:nvPr/>
            </p:nvSpPr>
            <p:spPr bwMode="auto">
              <a:xfrm>
                <a:off x="3379" y="216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4" name="Oval 54"/>
              <p:cNvSpPr>
                <a:spLocks noChangeArrowheads="1"/>
              </p:cNvSpPr>
              <p:nvPr/>
            </p:nvSpPr>
            <p:spPr bwMode="auto">
              <a:xfrm>
                <a:off x="3333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5" name="Oval 55"/>
              <p:cNvSpPr>
                <a:spLocks noChangeArrowheads="1"/>
              </p:cNvSpPr>
              <p:nvPr/>
            </p:nvSpPr>
            <p:spPr bwMode="auto">
              <a:xfrm>
                <a:off x="3469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6" name="Oval 56"/>
              <p:cNvSpPr>
                <a:spLocks noChangeArrowheads="1"/>
              </p:cNvSpPr>
              <p:nvPr/>
            </p:nvSpPr>
            <p:spPr bwMode="auto">
              <a:xfrm>
                <a:off x="4150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7" name="Oval 57"/>
              <p:cNvSpPr>
                <a:spLocks noChangeArrowheads="1"/>
              </p:cNvSpPr>
              <p:nvPr/>
            </p:nvSpPr>
            <p:spPr bwMode="auto">
              <a:xfrm>
                <a:off x="3606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8" name="Oval 58"/>
              <p:cNvSpPr>
                <a:spLocks noChangeArrowheads="1"/>
              </p:cNvSpPr>
              <p:nvPr/>
            </p:nvSpPr>
            <p:spPr bwMode="auto">
              <a:xfrm>
                <a:off x="2517" y="252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59" name="Oval 59"/>
              <p:cNvSpPr>
                <a:spLocks noChangeArrowheads="1"/>
              </p:cNvSpPr>
              <p:nvPr/>
            </p:nvSpPr>
            <p:spPr bwMode="auto">
              <a:xfrm>
                <a:off x="3560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0" name="Oval 60"/>
              <p:cNvSpPr>
                <a:spLocks noChangeArrowheads="1"/>
              </p:cNvSpPr>
              <p:nvPr/>
            </p:nvSpPr>
            <p:spPr bwMode="auto">
              <a:xfrm>
                <a:off x="2608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1" name="Oval 61"/>
              <p:cNvSpPr>
                <a:spLocks noChangeArrowheads="1"/>
              </p:cNvSpPr>
              <p:nvPr/>
            </p:nvSpPr>
            <p:spPr bwMode="auto">
              <a:xfrm>
                <a:off x="2562" y="284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2" name="Oval 62"/>
              <p:cNvSpPr>
                <a:spLocks noChangeArrowheads="1"/>
              </p:cNvSpPr>
              <p:nvPr/>
            </p:nvSpPr>
            <p:spPr bwMode="auto">
              <a:xfrm>
                <a:off x="3923" y="22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3" name="Oval 63"/>
              <p:cNvSpPr>
                <a:spLocks noChangeArrowheads="1"/>
              </p:cNvSpPr>
              <p:nvPr/>
            </p:nvSpPr>
            <p:spPr bwMode="auto">
              <a:xfrm>
                <a:off x="3696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4" name="Oval 64"/>
              <p:cNvSpPr>
                <a:spLocks noChangeArrowheads="1"/>
              </p:cNvSpPr>
              <p:nvPr/>
            </p:nvSpPr>
            <p:spPr bwMode="auto">
              <a:xfrm>
                <a:off x="3832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5" name="Oval 65"/>
              <p:cNvSpPr>
                <a:spLocks noChangeArrowheads="1"/>
              </p:cNvSpPr>
              <p:nvPr/>
            </p:nvSpPr>
            <p:spPr bwMode="auto">
              <a:xfrm>
                <a:off x="2426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6" name="Oval 66"/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7" name="Oval 67"/>
              <p:cNvSpPr>
                <a:spLocks noChangeArrowheads="1"/>
              </p:cNvSpPr>
              <p:nvPr/>
            </p:nvSpPr>
            <p:spPr bwMode="auto">
              <a:xfrm>
                <a:off x="2744" y="247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8" name="Oval 68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69" name="Oval 69"/>
              <p:cNvSpPr>
                <a:spLocks noChangeArrowheads="1"/>
              </p:cNvSpPr>
              <p:nvPr/>
            </p:nvSpPr>
            <p:spPr bwMode="auto">
              <a:xfrm>
                <a:off x="1792" y="24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0" name="Oval 70"/>
              <p:cNvSpPr>
                <a:spLocks noChangeArrowheads="1"/>
              </p:cNvSpPr>
              <p:nvPr/>
            </p:nvSpPr>
            <p:spPr bwMode="auto">
              <a:xfrm>
                <a:off x="2971" y="279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1" name="Oval 71"/>
              <p:cNvSpPr>
                <a:spLocks noChangeArrowheads="1"/>
              </p:cNvSpPr>
              <p:nvPr/>
            </p:nvSpPr>
            <p:spPr bwMode="auto">
              <a:xfrm>
                <a:off x="2064" y="24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2" name="Oval 72"/>
              <p:cNvSpPr>
                <a:spLocks noChangeArrowheads="1"/>
              </p:cNvSpPr>
              <p:nvPr/>
            </p:nvSpPr>
            <p:spPr bwMode="auto">
              <a:xfrm>
                <a:off x="2018" y="27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3" name="Oval 73"/>
              <p:cNvSpPr>
                <a:spLocks noChangeArrowheads="1"/>
              </p:cNvSpPr>
              <p:nvPr/>
            </p:nvSpPr>
            <p:spPr bwMode="auto">
              <a:xfrm>
                <a:off x="2154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4" name="Oval 74"/>
              <p:cNvSpPr>
                <a:spLocks noChangeArrowheads="1"/>
              </p:cNvSpPr>
              <p:nvPr/>
            </p:nvSpPr>
            <p:spPr bwMode="auto">
              <a:xfrm>
                <a:off x="2245" y="252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5" name="Oval 75"/>
              <p:cNvSpPr>
                <a:spLocks noChangeArrowheads="1"/>
              </p:cNvSpPr>
              <p:nvPr/>
            </p:nvSpPr>
            <p:spPr bwMode="auto">
              <a:xfrm>
                <a:off x="2291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76" name="Oval 76"/>
              <p:cNvSpPr>
                <a:spLocks noChangeArrowheads="1"/>
              </p:cNvSpPr>
              <p:nvPr/>
            </p:nvSpPr>
            <p:spPr bwMode="auto">
              <a:xfrm>
                <a:off x="2381" y="27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0653" name="Oval 77"/>
            <p:cNvSpPr>
              <a:spLocks noChangeArrowheads="1"/>
            </p:cNvSpPr>
            <p:nvPr/>
          </p:nvSpPr>
          <p:spPr bwMode="auto">
            <a:xfrm>
              <a:off x="2160" y="1906"/>
              <a:ext cx="1678" cy="90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4" name="Group 99"/>
            <p:cNvGrpSpPr>
              <a:grpSpLocks/>
            </p:cNvGrpSpPr>
            <p:nvPr/>
          </p:nvGrpSpPr>
          <p:grpSpPr bwMode="auto">
            <a:xfrm>
              <a:off x="1933" y="1770"/>
              <a:ext cx="771" cy="408"/>
              <a:chOff x="1791" y="1979"/>
              <a:chExt cx="771" cy="408"/>
            </a:xfrm>
          </p:grpSpPr>
          <p:sp>
            <p:nvSpPr>
              <p:cNvPr id="289879" name="Oval 78"/>
              <p:cNvSpPr>
                <a:spLocks noChangeArrowheads="1"/>
              </p:cNvSpPr>
              <p:nvPr/>
            </p:nvSpPr>
            <p:spPr bwMode="auto">
              <a:xfrm>
                <a:off x="1882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0" name="Oval 79"/>
              <p:cNvSpPr>
                <a:spLocks noChangeArrowheads="1"/>
              </p:cNvSpPr>
              <p:nvPr/>
            </p:nvSpPr>
            <p:spPr bwMode="auto">
              <a:xfrm>
                <a:off x="1791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1" name="Oval 80"/>
              <p:cNvSpPr>
                <a:spLocks noChangeArrowheads="1"/>
              </p:cNvSpPr>
              <p:nvPr/>
            </p:nvSpPr>
            <p:spPr bwMode="auto">
              <a:xfrm>
                <a:off x="2200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2" name="Oval 81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3" name="Oval 82"/>
              <p:cNvSpPr>
                <a:spLocks noChangeArrowheads="1"/>
              </p:cNvSpPr>
              <p:nvPr/>
            </p:nvSpPr>
            <p:spPr bwMode="auto">
              <a:xfrm>
                <a:off x="2199" y="234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4" name="Oval 83"/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5" name="Oval 84"/>
              <p:cNvSpPr>
                <a:spLocks noChangeArrowheads="1"/>
              </p:cNvSpPr>
              <p:nvPr/>
            </p:nvSpPr>
            <p:spPr bwMode="auto">
              <a:xfrm>
                <a:off x="2425" y="229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6" name="Oval 85"/>
              <p:cNvSpPr>
                <a:spLocks noChangeArrowheads="1"/>
              </p:cNvSpPr>
              <p:nvPr/>
            </p:nvSpPr>
            <p:spPr bwMode="auto">
              <a:xfrm>
                <a:off x="2245" y="197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87" name="Oval 86"/>
              <p:cNvSpPr>
                <a:spLocks noChangeArrowheads="1"/>
              </p:cNvSpPr>
              <p:nvPr/>
            </p:nvSpPr>
            <p:spPr bwMode="auto">
              <a:xfrm>
                <a:off x="2381" y="206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0664" name="Oval 88"/>
            <p:cNvSpPr>
              <a:spLocks noChangeArrowheads="1"/>
            </p:cNvSpPr>
            <p:nvPr/>
          </p:nvSpPr>
          <p:spPr bwMode="auto">
            <a:xfrm>
              <a:off x="1479" y="1588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3248" y="1679"/>
              <a:ext cx="998" cy="318"/>
              <a:chOff x="3107" y="1888"/>
              <a:chExt cx="998" cy="318"/>
            </a:xfrm>
          </p:grpSpPr>
          <p:sp>
            <p:nvSpPr>
              <p:cNvPr id="289890" name="Oval 89"/>
              <p:cNvSpPr>
                <a:spLocks noChangeArrowheads="1"/>
              </p:cNvSpPr>
              <p:nvPr/>
            </p:nvSpPr>
            <p:spPr bwMode="auto">
              <a:xfrm>
                <a:off x="3107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1" name="Oval 90"/>
              <p:cNvSpPr>
                <a:spLocks noChangeArrowheads="1"/>
              </p:cNvSpPr>
              <p:nvPr/>
            </p:nvSpPr>
            <p:spPr bwMode="auto">
              <a:xfrm>
                <a:off x="3515" y="216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2" name="Oval 91"/>
              <p:cNvSpPr>
                <a:spLocks noChangeArrowheads="1"/>
              </p:cNvSpPr>
              <p:nvPr/>
            </p:nvSpPr>
            <p:spPr bwMode="auto">
              <a:xfrm>
                <a:off x="3833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3" name="Oval 92"/>
              <p:cNvSpPr>
                <a:spLocks noChangeArrowheads="1"/>
              </p:cNvSpPr>
              <p:nvPr/>
            </p:nvSpPr>
            <p:spPr bwMode="auto">
              <a:xfrm>
                <a:off x="3697" y="188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4" name="Oval 93"/>
              <p:cNvSpPr>
                <a:spLocks noChangeArrowheads="1"/>
              </p:cNvSpPr>
              <p:nvPr/>
            </p:nvSpPr>
            <p:spPr bwMode="auto">
              <a:xfrm>
                <a:off x="3334" y="193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5" name="Oval 94"/>
              <p:cNvSpPr>
                <a:spLocks noChangeArrowheads="1"/>
              </p:cNvSpPr>
              <p:nvPr/>
            </p:nvSpPr>
            <p:spPr bwMode="auto">
              <a:xfrm>
                <a:off x="3742" y="206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6" name="Oval 95"/>
              <p:cNvSpPr>
                <a:spLocks noChangeArrowheads="1"/>
              </p:cNvSpPr>
              <p:nvPr/>
            </p:nvSpPr>
            <p:spPr bwMode="auto">
              <a:xfrm>
                <a:off x="4060" y="193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897" name="Oval 96"/>
              <p:cNvSpPr>
                <a:spLocks noChangeArrowheads="1"/>
              </p:cNvSpPr>
              <p:nvPr/>
            </p:nvSpPr>
            <p:spPr bwMode="auto">
              <a:xfrm>
                <a:off x="3560" y="197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0673" name="Oval 97"/>
            <p:cNvSpPr>
              <a:spLocks noChangeArrowheads="1"/>
            </p:cNvSpPr>
            <p:nvPr/>
          </p:nvSpPr>
          <p:spPr bwMode="auto">
            <a:xfrm>
              <a:off x="2886" y="1361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0677" name="Oval 101"/>
            <p:cNvSpPr>
              <a:spLocks noChangeArrowheads="1"/>
            </p:cNvSpPr>
            <p:nvPr/>
          </p:nvSpPr>
          <p:spPr bwMode="auto">
            <a:xfrm>
              <a:off x="2069" y="1497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0679" name="Oval 103"/>
            <p:cNvSpPr>
              <a:spLocks noChangeArrowheads="1"/>
            </p:cNvSpPr>
            <p:nvPr/>
          </p:nvSpPr>
          <p:spPr bwMode="auto">
            <a:xfrm>
              <a:off x="3294" y="1316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0680" name="Oval 104"/>
            <p:cNvSpPr>
              <a:spLocks noChangeArrowheads="1"/>
            </p:cNvSpPr>
            <p:nvPr/>
          </p:nvSpPr>
          <p:spPr bwMode="auto">
            <a:xfrm>
              <a:off x="980" y="1679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6" name="Group 110"/>
            <p:cNvGrpSpPr>
              <a:grpSpLocks/>
            </p:cNvGrpSpPr>
            <p:nvPr/>
          </p:nvGrpSpPr>
          <p:grpSpPr bwMode="auto">
            <a:xfrm>
              <a:off x="1117" y="1770"/>
              <a:ext cx="3992" cy="1271"/>
              <a:chOff x="1020" y="2795"/>
              <a:chExt cx="3992" cy="1271"/>
            </a:xfrm>
          </p:grpSpPr>
          <p:sp>
            <p:nvSpPr>
              <p:cNvPr id="289903" name="Oval 105"/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04" name="Oval 106"/>
              <p:cNvSpPr>
                <a:spLocks noChangeArrowheads="1"/>
              </p:cNvSpPr>
              <p:nvPr/>
            </p:nvSpPr>
            <p:spPr bwMode="auto">
              <a:xfrm>
                <a:off x="2926" y="2840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05" name="Oval 107"/>
              <p:cNvSpPr>
                <a:spLocks noChangeArrowheads="1"/>
              </p:cNvSpPr>
              <p:nvPr/>
            </p:nvSpPr>
            <p:spPr bwMode="auto">
              <a:xfrm>
                <a:off x="2109" y="2976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06" name="Oval 108"/>
              <p:cNvSpPr>
                <a:spLocks noChangeArrowheads="1"/>
              </p:cNvSpPr>
              <p:nvPr/>
            </p:nvSpPr>
            <p:spPr bwMode="auto">
              <a:xfrm>
                <a:off x="3334" y="2795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07" name="Oval 109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1343" y="2269"/>
              <a:ext cx="3992" cy="1271"/>
              <a:chOff x="1020" y="2795"/>
              <a:chExt cx="3992" cy="1271"/>
            </a:xfrm>
          </p:grpSpPr>
          <p:sp>
            <p:nvSpPr>
              <p:cNvPr id="289909" name="Oval 112"/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10" name="Oval 113"/>
              <p:cNvSpPr>
                <a:spLocks noChangeArrowheads="1"/>
              </p:cNvSpPr>
              <p:nvPr/>
            </p:nvSpPr>
            <p:spPr bwMode="auto">
              <a:xfrm>
                <a:off x="2926" y="2840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11" name="Oval 114"/>
              <p:cNvSpPr>
                <a:spLocks noChangeArrowheads="1"/>
              </p:cNvSpPr>
              <p:nvPr/>
            </p:nvSpPr>
            <p:spPr bwMode="auto">
              <a:xfrm>
                <a:off x="2109" y="2976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12" name="Oval 115"/>
              <p:cNvSpPr>
                <a:spLocks noChangeArrowheads="1"/>
              </p:cNvSpPr>
              <p:nvPr/>
            </p:nvSpPr>
            <p:spPr bwMode="auto">
              <a:xfrm>
                <a:off x="3334" y="2795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89913" name="Oval 116"/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0693" name="Line 117"/>
            <p:cNvSpPr>
              <a:spLocks noChangeShapeType="1"/>
            </p:cNvSpPr>
            <p:nvPr/>
          </p:nvSpPr>
          <p:spPr bwMode="auto">
            <a:xfrm flipH="1" flipV="1">
              <a:off x="572" y="1679"/>
              <a:ext cx="953" cy="20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94" name="Line 118"/>
            <p:cNvSpPr>
              <a:spLocks noChangeShapeType="1"/>
            </p:cNvSpPr>
            <p:nvPr/>
          </p:nvSpPr>
          <p:spPr bwMode="auto">
            <a:xfrm flipV="1">
              <a:off x="1525" y="3267"/>
              <a:ext cx="3765" cy="4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95" name="Text Box 119"/>
            <p:cNvSpPr txBox="1">
              <a:spLocks noChangeArrowheads="1"/>
            </p:cNvSpPr>
            <p:nvPr/>
          </p:nvSpPr>
          <p:spPr bwMode="auto">
            <a:xfrm rot="-445610">
              <a:off x="2406" y="3557"/>
              <a:ext cx="2361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alibri" pitchFamily="34" charset="0"/>
                  <a:cs typeface="Arial" pitchFamily="34" charset="0"/>
                </a:rPr>
                <a:t>High inter-session variability</a:t>
              </a:r>
              <a:endParaRPr lang="cs-CZ" sz="14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0699" name="Text Box 123"/>
            <p:cNvSpPr txBox="1">
              <a:spLocks noChangeArrowheads="1"/>
            </p:cNvSpPr>
            <p:nvPr/>
          </p:nvSpPr>
          <p:spPr bwMode="auto">
            <a:xfrm>
              <a:off x="3839" y="2362"/>
              <a:ext cx="589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accent1"/>
                  </a:solidFill>
                  <a:latin typeface="Calibri" pitchFamily="34" charset="0"/>
                  <a:cs typeface="Arial" pitchFamily="34" charset="0"/>
                </a:rPr>
                <a:t>UBM</a:t>
              </a:r>
              <a:endParaRPr lang="cs-CZ" sz="2000">
                <a:solidFill>
                  <a:schemeClr val="accent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0701" name="Text Box 125"/>
            <p:cNvSpPr txBox="1">
              <a:spLocks noChangeArrowheads="1"/>
            </p:cNvSpPr>
            <p:nvPr/>
          </p:nvSpPr>
          <p:spPr bwMode="auto">
            <a:xfrm>
              <a:off x="1390" y="1208"/>
              <a:ext cx="158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200">
                <a:solidFill>
                  <a:srgbClr val="FF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9919" name="Text Box 100"/>
            <p:cNvSpPr txBox="1">
              <a:spLocks noChangeArrowheads="1"/>
            </p:cNvSpPr>
            <p:nvPr/>
          </p:nvSpPr>
          <p:spPr bwMode="auto">
            <a:xfrm rot="3862358">
              <a:off x="-123" y="2736"/>
              <a:ext cx="1996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alibri" pitchFamily="34" charset="0"/>
                  <a:cs typeface="Arial" pitchFamily="34" charset="0"/>
                </a:rPr>
                <a:t>High speaker variability</a:t>
              </a:r>
              <a:endParaRPr lang="cs-CZ" sz="140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90111" name="AutoShape 319"/>
          <p:cNvSpPr>
            <a:spLocks noChangeArrowheads="1"/>
          </p:cNvSpPr>
          <p:nvPr/>
        </p:nvSpPr>
        <p:spPr bwMode="auto">
          <a:xfrm>
            <a:off x="6553200" y="2819400"/>
            <a:ext cx="1905000" cy="381000"/>
          </a:xfrm>
          <a:prstGeom prst="wedgeRectCallout">
            <a:avLst>
              <a:gd name="adj1" fmla="val -80833"/>
              <a:gd name="adj2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pitchFamily="34" charset="0"/>
              </a:rPr>
              <a:t>Speaker factors</a:t>
            </a:r>
            <a:endParaRPr lang="cs-CZ">
              <a:latin typeface="Arial" pitchFamily="34" charset="0"/>
            </a:endParaRPr>
          </a:p>
        </p:txBody>
      </p:sp>
      <p:sp>
        <p:nvSpPr>
          <p:cNvPr id="290112" name="AutoShape 320"/>
          <p:cNvSpPr>
            <a:spLocks noChangeArrowheads="1"/>
          </p:cNvSpPr>
          <p:nvPr/>
        </p:nvSpPr>
        <p:spPr bwMode="auto">
          <a:xfrm>
            <a:off x="3429000" y="3581400"/>
            <a:ext cx="1447800" cy="381000"/>
          </a:xfrm>
          <a:prstGeom prst="wedgeRectCallout">
            <a:avLst>
              <a:gd name="adj1" fmla="val 88926"/>
              <a:gd name="adj2" fmla="val -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Arial" pitchFamily="34" charset="0"/>
              </a:rPr>
              <a:t>Eigenvoices</a:t>
            </a:r>
            <a:endParaRPr lang="cs-CZ">
              <a:latin typeface="Arial" pitchFamily="34" charset="0"/>
            </a:endParaRPr>
          </a:p>
        </p:txBody>
      </p:sp>
      <p:sp>
        <p:nvSpPr>
          <p:cNvPr id="290117" name="Rectangle 325"/>
          <p:cNvSpPr>
            <a:spLocks noChangeArrowheads="1"/>
          </p:cNvSpPr>
          <p:nvPr/>
        </p:nvSpPr>
        <p:spPr bwMode="auto">
          <a:xfrm>
            <a:off x="5029200" y="3810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Speaker represented by low dimensional vector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000" baseline="-25000">
                <a:solidFill>
                  <a:srgbClr val="000000"/>
                </a:solidFill>
                <a:latin typeface="Tahoma" pitchFamily="34" charset="0"/>
              </a:rPr>
              <a:t>s</a:t>
            </a:r>
            <a:endParaRPr lang="en-US" sz="2000">
              <a:solidFill>
                <a:srgbClr val="000000"/>
              </a:solidFill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Similar to eigenvoice adaptation in ASR, but for speaker ID it is effective only together with eigenchannels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Inspiration for Povey’s Subspace GMM for LVCSR</a:t>
            </a:r>
          </a:p>
        </p:txBody>
      </p:sp>
      <p:pic>
        <p:nvPicPr>
          <p:cNvPr id="290119" name="Picture 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1" y="1663700"/>
            <a:ext cx="2603500" cy="34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2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Joint Factor Analysis (continued)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AF741-9FED-4AF5-8D8D-027A7001248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5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Speaker verification: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both speaker factors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y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channel factors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are estimated on enrollment data.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only channel factors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are updated for test data to adapt speaker model to test channel condition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parameters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{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l-GR" sz="2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}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estimated on recordings of many speakers each recorded in several sessions: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parameters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{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 V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 U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l-GR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}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speaker/channel factors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y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are iteratively re-estimated to maximize likelihood of training data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speaker factors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y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are constrained to be the same for all recordings of the same speaker; different channel factors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are estimated for each recording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27471"/>
            <a:ext cx="4114800" cy="36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Joint Factor Analysis</a:t>
            </a:r>
            <a:endParaRPr lang="cs-CZ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12213" cy="5711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So far we have limited the number of free parameters by forcing speaker model parameters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dirty="0">
                <a:solidFill>
                  <a:schemeClr val="tx1"/>
                </a:solidFill>
              </a:rPr>
              <a:t> to live in subspace defined by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2000" dirty="0"/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Now, we move to </a:t>
            </a:r>
            <a:r>
              <a:rPr lang="en-US" sz="2000" dirty="0">
                <a:solidFill>
                  <a:schemeClr val="accent2"/>
                </a:solidFill>
              </a:rPr>
              <a:t>fully probabilistic model</a:t>
            </a:r>
            <a:r>
              <a:rPr lang="en-US" sz="2000" dirty="0">
                <a:solidFill>
                  <a:schemeClr val="tx1"/>
                </a:solidFill>
              </a:rPr>
              <a:t> describing  distribution of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dirty="0">
                <a:solidFill>
                  <a:schemeClr val="tx1"/>
                </a:solidFill>
              </a:rPr>
              <a:t> (in the subspace)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accent2"/>
                </a:solidFill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2000" dirty="0"/>
              <a:t> be random vectors </a:t>
            </a:r>
            <a:r>
              <a:rPr lang="en-US" sz="2000" dirty="0">
                <a:solidFill>
                  <a:schemeClr val="accent2"/>
                </a:solidFill>
              </a:rPr>
              <a:t>with standard normal priors</a:t>
            </a:r>
            <a:r>
              <a:rPr lang="en-US" sz="2000" dirty="0"/>
              <a:t>. Then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is Gaussian distributed with mean </a:t>
            </a:r>
            <a:r>
              <a:rPr lang="en-US" sz="2400" b="1" dirty="0">
                <a:latin typeface="Times New Roman" pitchFamily="18" charset="0"/>
              </a:rPr>
              <a:t>m</a:t>
            </a:r>
            <a:r>
              <a:rPr lang="en-US" sz="2000" dirty="0"/>
              <a:t> and </a:t>
            </a:r>
            <a:r>
              <a:rPr lang="en-US" sz="2400" b="1" dirty="0">
                <a:latin typeface="Times New Roman" pitchFamily="18" charset="0"/>
              </a:rPr>
              <a:t>VV</a:t>
            </a:r>
            <a:r>
              <a:rPr lang="en-US" sz="2400" baseline="30000" dirty="0">
                <a:latin typeface="Times New Roman" pitchFamily="18" charset="0"/>
              </a:rPr>
              <a:t>T</a:t>
            </a:r>
            <a:r>
              <a:rPr lang="en-US" sz="2000" dirty="0"/>
              <a:t> and </a:t>
            </a:r>
            <a:r>
              <a:rPr lang="en-US" sz="2400" b="1" dirty="0">
                <a:latin typeface="Times New Roman" pitchFamily="18" charset="0"/>
              </a:rPr>
              <a:t>UU</a:t>
            </a:r>
            <a:r>
              <a:rPr lang="en-US" sz="2400" baseline="30000" dirty="0">
                <a:latin typeface="Times New Roman" pitchFamily="18" charset="0"/>
              </a:rPr>
              <a:t>T</a:t>
            </a:r>
            <a:r>
              <a:rPr lang="en-US" sz="2000" dirty="0"/>
              <a:t> are covariance matrices describing across-speaker and within-speaker variability, respectively (i.e. </a:t>
            </a:r>
            <a:r>
              <a:rPr lang="en-US" sz="2000" dirty="0">
                <a:solidFill>
                  <a:schemeClr val="tx1"/>
                </a:solidFill>
              </a:rPr>
              <a:t>basis of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</a:rPr>
              <a:t> and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now also</a:t>
            </a:r>
            <a:r>
              <a:rPr lang="en-US" sz="2000" dirty="0">
                <a:solidFill>
                  <a:schemeClr val="accent2"/>
                </a:solidFill>
              </a:rPr>
              <a:t> describe amounts of speaker and channel variability</a:t>
            </a:r>
            <a:r>
              <a:rPr lang="en-US" sz="2000" dirty="0"/>
              <a:t> in their directions).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To allow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dirty="0">
                <a:solidFill>
                  <a:schemeClr val="tx1"/>
                </a:solidFill>
              </a:rPr>
              <a:t> to live outside of the subspace defined by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V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2000" dirty="0">
                <a:solidFill>
                  <a:schemeClr val="tx1"/>
                </a:solidFill>
              </a:rPr>
              <a:t>, we can optionally add one more term: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where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 is again normal distributed and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 is diagonal matrix describing residual speaker variability in individual dimensions (i.e. we have applied factor analysis to model variability of speaker model parameters </a:t>
            </a: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10458" name="Rectangle 186"/>
          <p:cNvSpPr>
            <a:spLocks noChangeArrowheads="1"/>
          </p:cNvSpPr>
          <p:nvPr/>
        </p:nvSpPr>
        <p:spPr bwMode="auto">
          <a:xfrm>
            <a:off x="533400" y="6138863"/>
            <a:ext cx="7972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CA" sz="1400" i="1">
                <a:latin typeface="Tahoma" pitchFamily="34" charset="0"/>
              </a:rPr>
              <a:t>P. Kenny et al.: </a:t>
            </a:r>
            <a:r>
              <a:rPr lang="en-US" sz="1400" i="1">
                <a:latin typeface="Tahoma" pitchFamily="34" charset="0"/>
              </a:rPr>
              <a:t>A Study of Inter-Speaker Variability in Speaker Verification </a:t>
            </a:r>
            <a:r>
              <a:rPr lang="fr-CA" sz="1400" i="1">
                <a:latin typeface="Tahoma" pitchFamily="34" charset="0"/>
              </a:rPr>
              <a:t>IEEE TASLP, July 2008.</a:t>
            </a:r>
            <a:endParaRPr lang="en-US" sz="1400" i="1">
              <a:latin typeface="Tahoma" pitchFamily="34" charset="0"/>
            </a:endParaRPr>
          </a:p>
        </p:txBody>
      </p:sp>
      <p:pic>
        <p:nvPicPr>
          <p:cNvPr id="310460" name="Picture 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706523"/>
            <a:ext cx="3886200" cy="39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88"/>
          <p:cNvPicPr>
            <a:picLocks noChangeAspect="1" noChangeArrowheads="1"/>
          </p:cNvPicPr>
          <p:nvPr/>
        </p:nvPicPr>
        <p:blipFill>
          <a:blip r:embed="rId3" cstate="print"/>
          <a:srcRect r="23930"/>
          <a:stretch>
            <a:fillRect/>
          </a:stretch>
        </p:blipFill>
        <p:spPr bwMode="auto">
          <a:xfrm>
            <a:off x="2834992" y="2362200"/>
            <a:ext cx="2956208" cy="39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C8CF8D08-6AE5-4726-892F-DCDCB4788D6B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4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4787900" y="4724400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4787900" y="3140075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323850" y="3140075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Speaker Recognition Applications</a:t>
            </a:r>
            <a:endParaRPr lang="cs-CZ" altLang="cs-CZ" smtClean="0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250825" y="3068638"/>
            <a:ext cx="4176713" cy="1025525"/>
          </a:xfrm>
          <a:prstGeom prst="rect">
            <a:avLst/>
          </a:prstGeom>
          <a:solidFill>
            <a:srgbClr val="E1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Access Control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Physical facilities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Computer networks &amp; websites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4716463" y="3051175"/>
            <a:ext cx="4176712" cy="102552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Transaction Authentication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Telephone banking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Remote purchases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323850" y="4724400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1" name="Text Box 9"/>
          <p:cNvSpPr txBox="1">
            <a:spLocks noChangeArrowheads="1"/>
          </p:cNvSpPr>
          <p:nvPr/>
        </p:nvSpPr>
        <p:spPr bwMode="auto">
          <a:xfrm>
            <a:off x="250825" y="4652963"/>
            <a:ext cx="4176713" cy="10255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Speech Data Management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Voice mail browsing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Search in audio archives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4716463" y="4652963"/>
            <a:ext cx="4176712" cy="10255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Personalization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Voice-web/device customization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Intelligent answering machine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2266950" y="1268413"/>
            <a:ext cx="4897438" cy="12969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124075" y="1125538"/>
            <a:ext cx="4895850" cy="1300162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Security and defense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Forensic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Looking for suspect in quantity of audio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Waiting online for suspect</a:t>
            </a:r>
            <a:endParaRPr lang="cs-CZ" altLang="cs-CZ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47244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1676400" y="1136650"/>
            <a:ext cx="35131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i="1">
                <a:latin typeface="Tahoma" pitchFamily="34" charset="0"/>
              </a:rPr>
              <a:t>NIST SRE 2010, tel-tel (cond. 5) </a:t>
            </a:r>
            <a:endParaRPr lang="cs-CZ" i="1">
              <a:latin typeface="Tahoma" pitchFamily="34" charset="0"/>
            </a:endParaRPr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of JFA</a:t>
            </a:r>
            <a:endParaRPr lang="cs-CZ"/>
          </a:p>
        </p:txBody>
      </p:sp>
      <p:grpSp>
        <p:nvGrpSpPr>
          <p:cNvPr id="403471" name="Group 15"/>
          <p:cNvGrpSpPr>
            <a:grpSpLocks/>
          </p:cNvGrpSpPr>
          <p:nvPr/>
        </p:nvGrpSpPr>
        <p:grpSpPr bwMode="auto">
          <a:xfrm>
            <a:off x="5638800" y="1371600"/>
            <a:ext cx="3200400" cy="1201738"/>
            <a:chOff x="3216" y="864"/>
            <a:chExt cx="1968" cy="757"/>
          </a:xfrm>
        </p:grpSpPr>
        <p:sp>
          <p:nvSpPr>
            <p:cNvPr id="403466" name="Text Box 10"/>
            <p:cNvSpPr txBox="1">
              <a:spLocks noChangeArrowheads="1"/>
            </p:cNvSpPr>
            <p:nvPr/>
          </p:nvSpPr>
          <p:spPr bwMode="auto">
            <a:xfrm>
              <a:off x="3216" y="864"/>
              <a:ext cx="1968" cy="7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Baseline (relevance MAP)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Eigenchannel adaptation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JFA</a:t>
              </a:r>
              <a:endParaRPr lang="cs-CZ">
                <a:latin typeface="Tahoma" pitchFamily="34" charset="0"/>
              </a:endParaRPr>
            </a:p>
          </p:txBody>
        </p:sp>
        <p:sp>
          <p:nvSpPr>
            <p:cNvPr id="403467" name="Line 11"/>
            <p:cNvSpPr>
              <a:spLocks noChangeShapeType="1"/>
            </p:cNvSpPr>
            <p:nvPr/>
          </p:nvSpPr>
          <p:spPr bwMode="auto">
            <a:xfrm>
              <a:off x="3258" y="984"/>
              <a:ext cx="167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>
              <a:off x="3258" y="1256"/>
              <a:ext cx="167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/>
          </p:nvSpPr>
          <p:spPr bwMode="auto">
            <a:xfrm>
              <a:off x="3258" y="1504"/>
              <a:ext cx="16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factors as features</a:t>
            </a:r>
            <a:endParaRPr lang="cs-CZ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40763" cy="579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At JHU 2008 summer workshop, </a:t>
            </a:r>
            <a:r>
              <a:rPr lang="en-US" sz="2000" dirty="0" err="1" smtClean="0">
                <a:solidFill>
                  <a:schemeClr val="tx1"/>
                </a:solidFill>
              </a:rPr>
              <a:t>Najim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Dehak</a:t>
            </a:r>
            <a:r>
              <a:rPr lang="en-US" sz="2000" dirty="0" smtClean="0">
                <a:solidFill>
                  <a:schemeClr val="tx1"/>
                </a:solidFill>
              </a:rPr>
              <a:t> experimented with speaker factors as a features for SVM based speaker verification system: One SVM  trained for each target speaker using one positive example and preselected set of negative examples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Performance </a:t>
            </a:r>
            <a:r>
              <a:rPr lang="en-US" sz="2000" dirty="0">
                <a:solidFill>
                  <a:schemeClr val="tx1"/>
                </a:solidFill>
              </a:rPr>
              <a:t>of SVM based system was poorer than that of JFA, but interestingly, performance was much better than chance even if channel factors were used as features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 JFA does not do good job in extracting all the speaker related information into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y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We can train simpler model: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sym typeface="Wingdings" pitchFamily="2" charset="2"/>
              </a:rPr>
              <a:t>Eigenvoices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V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dirty="0" err="1">
                <a:sym typeface="Wingdings" pitchFamily="2" charset="2"/>
              </a:rPr>
              <a:t>eigenchannels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U</a:t>
            </a:r>
            <a:r>
              <a:rPr lang="en-US" sz="2000" dirty="0">
                <a:sym typeface="Wingdings" pitchFamily="2" charset="2"/>
              </a:rPr>
              <a:t> are replaced by single subspace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T</a:t>
            </a:r>
            <a:r>
              <a:rPr lang="en-US" sz="2000" dirty="0">
                <a:sym typeface="Wingdings" pitchFamily="2" charset="2"/>
              </a:rPr>
              <a:t> representing both speaker and channel variability.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Speaker and channel factors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y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x</a:t>
            </a:r>
            <a:r>
              <a:rPr lang="en-US" sz="2000" dirty="0">
                <a:sym typeface="Wingdings" pitchFamily="2" charset="2"/>
              </a:rPr>
              <a:t> are replaced by single vector </a:t>
            </a:r>
            <a:r>
              <a:rPr lang="en-US" b="1" dirty="0" err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 (so called </a:t>
            </a:r>
            <a:r>
              <a:rPr lang="en-US" sz="2000" dirty="0" err="1">
                <a:sym typeface="Wingdings" pitchFamily="2" charset="2"/>
              </a:rPr>
              <a:t>iVector</a:t>
            </a:r>
            <a:r>
              <a:rPr lang="en-US" sz="2000" dirty="0">
                <a:sym typeface="Wingdings" pitchFamily="2" charset="2"/>
              </a:rPr>
              <a:t>) being a low-dimensional representation of the corresponding recording.</a:t>
            </a:r>
            <a:endParaRPr lang="en-US" sz="2000" b="1" dirty="0">
              <a:sym typeface="Wingdings" pitchFamily="2" charset="2"/>
            </a:endParaRPr>
          </a:p>
        </p:txBody>
      </p:sp>
      <p:graphicFrame>
        <p:nvGraphicFramePr>
          <p:cNvPr id="418820" name="Group 4"/>
          <p:cNvGraphicFramePr>
            <a:graphicFrameLocks noGrp="1"/>
          </p:cNvGraphicFramePr>
          <p:nvPr/>
        </p:nvGraphicFramePr>
        <p:xfrm>
          <a:off x="2133600" y="1828800"/>
          <a:ext cx="4581525" cy="1676400"/>
        </p:xfrm>
        <a:graphic>
          <a:graphicData uri="http://schemas.openxmlformats.org/drawingml/2006/table">
            <a:tbl>
              <a:tblPr/>
              <a:tblGrid>
                <a:gridCol w="2895600"/>
                <a:gridCol w="1685925"/>
              </a:tblGrid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System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EER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JFA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1.95%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SVM- speaker factors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2.74%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SVM- channel factors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SVM- </a:t>
                      </a:r>
                      <a:r>
                        <a:rPr kumimoji="0" lang="fr-F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iVectors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8840" name="Text Box 24"/>
          <p:cNvSpPr txBox="1">
            <a:spLocks noChangeArrowheads="1"/>
          </p:cNvSpPr>
          <p:nvPr/>
        </p:nvSpPr>
        <p:spPr bwMode="auto">
          <a:xfrm>
            <a:off x="7085013" y="1857375"/>
            <a:ext cx="205740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Tahoma" pitchFamily="34" charset="0"/>
              </a:rPr>
              <a:t>NIST 2006 SRE, core condition, English trials, female part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iVectors – low-dimensional </a:t>
            </a:r>
            <a:r>
              <a:rPr lang="en-US" sz="2800"/>
              <a:t>recording</a:t>
            </a:r>
            <a:r>
              <a:rPr lang="en-US"/>
              <a:t> representation</a:t>
            </a:r>
            <a:endParaRPr lang="cs-CZ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iVector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extractor is model similar to JFA </a:t>
            </a:r>
          </a:p>
          <a:p>
            <a:pPr lvl="1"/>
            <a:r>
              <a:rPr lang="en-US" sz="1800" dirty="0">
                <a:sym typeface="Wingdings" pitchFamily="2" charset="2"/>
              </a:rPr>
              <a:t>with single subspace </a:t>
            </a:r>
            <a:r>
              <a:rPr lang="en-US" sz="2200" b="1" dirty="0">
                <a:latin typeface="Times New Roman" pitchFamily="18" charset="0"/>
                <a:sym typeface="Wingdings" pitchFamily="2" charset="2"/>
              </a:rPr>
              <a:t>T</a:t>
            </a:r>
            <a:r>
              <a:rPr lang="en-US" sz="1800" dirty="0">
                <a:sym typeface="Wingdings" pitchFamily="2" charset="2"/>
              </a:rPr>
              <a:t>  easier to train</a:t>
            </a:r>
          </a:p>
          <a:p>
            <a:pPr lvl="1"/>
            <a:r>
              <a:rPr lang="en-US" sz="1800" dirty="0">
                <a:sym typeface="Wingdings" pitchFamily="2" charset="2"/>
              </a:rPr>
              <a:t>no need for speaker labels  the subspace can be trained on large amount of unlabeled recordings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low-dimensional (typically 200-600 dimensions)</a:t>
            </a:r>
          </a:p>
          <a:p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-vector is fixed-length representation of variable length audio</a:t>
            </a:r>
          </a:p>
          <a:p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-vector is information rich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contains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information about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speaker, language, emotion, …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also channel  needs to be considered by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the following classifier</a:t>
            </a:r>
            <a:r>
              <a:rPr lang="en-US" sz="1800" dirty="0" smtClean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We assume standard normal prior </a:t>
            </a:r>
            <a:r>
              <a:rPr lang="en-US" sz="2000" dirty="0" smtClean="0">
                <a:sym typeface="Wingdings" pitchFamily="2" charset="2"/>
              </a:rPr>
              <a:t>for factors </a:t>
            </a:r>
            <a:r>
              <a:rPr lang="en-US" sz="2400" b="1" dirty="0" err="1" smtClean="0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r>
              <a:rPr lang="en-US" sz="2000" dirty="0" smtClean="0">
                <a:sym typeface="Wingdings" pitchFamily="2" charset="2"/>
              </a:rPr>
              <a:t>MAP point estimate of </a:t>
            </a:r>
            <a:r>
              <a:rPr lang="en-US" sz="2400" b="1" dirty="0" err="1" smtClean="0">
                <a:latin typeface="Times New Roman" pitchFamily="18" charset="0"/>
                <a:sym typeface="Wingdings" pitchFamily="2" charset="2"/>
              </a:rPr>
              <a:t>i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457200" y="5883275"/>
            <a:ext cx="8458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i="1" dirty="0">
                <a:latin typeface="Tahoma" pitchFamily="34" charset="0"/>
              </a:rPr>
              <a:t>Dehak, N., </a:t>
            </a:r>
            <a:r>
              <a:rPr lang="en-US" sz="1400" i="1" dirty="0">
                <a:latin typeface="Tahoma" pitchFamily="34" charset="0"/>
              </a:rPr>
              <a:t>et al.</a:t>
            </a:r>
            <a:r>
              <a:rPr lang="cs-CZ" sz="1400" i="1" dirty="0">
                <a:latin typeface="Tahoma" pitchFamily="34" charset="0"/>
              </a:rPr>
              <a:t>, Support Vector Machines versus Fast Scoring in the Low-Dimensional Total Variability Space for Speaker Verification</a:t>
            </a:r>
            <a:r>
              <a:rPr lang="en-US" sz="1400" i="1" dirty="0">
                <a:latin typeface="Tahoma" pitchFamily="34" charset="0"/>
              </a:rPr>
              <a:t>,</a:t>
            </a:r>
            <a:r>
              <a:rPr lang="cs-CZ" sz="1400" i="1" dirty="0">
                <a:latin typeface="Tahoma" pitchFamily="34" charset="0"/>
              </a:rPr>
              <a:t> In Proc  Interspeech 2009, Brighton, UK, September 2009</a:t>
            </a:r>
          </a:p>
        </p:txBody>
      </p:sp>
      <p:pic>
        <p:nvPicPr>
          <p:cNvPr id="420943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242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/>
              <a:t>Probabilistic Linear Discriminant Analysis (PLDA)</a:t>
            </a:r>
            <a:endParaRPr lang="cs-CZ"/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152400" y="609600"/>
            <a:ext cx="8812213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What </a:t>
            </a:r>
            <a:r>
              <a:rPr lang="en-US" sz="2200" dirty="0">
                <a:solidFill>
                  <a:schemeClr val="tx1"/>
                </a:solidFill>
              </a:rPr>
              <a:t>would be now the appropriate probabilistic model for verification?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i</a:t>
            </a:r>
            <a:r>
              <a:rPr lang="en-US" sz="2000" dirty="0" smtClean="0"/>
              <a:t>-vector </a:t>
            </a:r>
            <a:r>
              <a:rPr lang="en-US" sz="2000" dirty="0"/>
              <a:t>still contains channel information </a:t>
            </a:r>
            <a:r>
              <a:rPr lang="en-US" sz="2000" dirty="0">
                <a:sym typeface="Wingdings" pitchFamily="2" charset="2"/>
              </a:rPr>
              <a:t> our model should consider both speaker and channel variability, just like in JFA.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Natural choice is </a:t>
            </a:r>
            <a:r>
              <a:rPr lang="en-US" sz="2400" dirty="0">
                <a:solidFill>
                  <a:schemeClr val="accent2"/>
                </a:solidFill>
              </a:rPr>
              <a:t>simplified JFA model with only single Gaussian</a:t>
            </a:r>
            <a:r>
              <a:rPr lang="en-US" sz="2400" dirty="0">
                <a:solidFill>
                  <a:schemeClr val="tx1"/>
                </a:solidFill>
              </a:rPr>
              <a:t>. Such model is known as </a:t>
            </a:r>
            <a:r>
              <a:rPr lang="en-US" sz="2400" dirty="0">
                <a:solidFill>
                  <a:schemeClr val="accent2"/>
                </a:solidFill>
              </a:rPr>
              <a:t>PLDA </a:t>
            </a:r>
            <a:r>
              <a:rPr lang="en-US" sz="2400" dirty="0">
                <a:solidFill>
                  <a:schemeClr val="tx1"/>
                </a:solidFill>
              </a:rPr>
              <a:t>and is described by familiar equation: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However, this equation now describes directly the variability of observed data –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-vectors </a:t>
            </a:r>
            <a:r>
              <a:rPr lang="en-US" sz="2400" dirty="0">
                <a:solidFill>
                  <a:schemeClr val="tx1"/>
                </a:solidFill>
              </a:rPr>
              <a:t>(not variability of mean </a:t>
            </a:r>
            <a:r>
              <a:rPr lang="en-US" sz="2400" dirty="0" err="1">
                <a:solidFill>
                  <a:schemeClr val="tx1"/>
                </a:solidFill>
              </a:rPr>
              <a:t>supervectors</a:t>
            </a:r>
            <a:r>
              <a:rPr lang="en-US" sz="2400" dirty="0">
                <a:solidFill>
                  <a:schemeClr val="tx1"/>
                </a:solidFill>
              </a:rPr>
              <a:t> like in JFA).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Parameters 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V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sz="2400" dirty="0">
                <a:solidFill>
                  <a:schemeClr val="tx1"/>
                </a:solidFill>
              </a:rPr>
              <a:t> and diagonal covariance </a:t>
            </a:r>
            <a:r>
              <a:rPr lang="en-US" sz="2400" dirty="0" smtClean="0">
                <a:solidFill>
                  <a:schemeClr val="tx1"/>
                </a:solidFill>
              </a:rPr>
              <a:t>matrix of </a:t>
            </a:r>
            <a:r>
              <a:rPr lang="en-US" sz="2400" dirty="0">
                <a:solidFill>
                  <a:schemeClr val="tx1"/>
                </a:solidFill>
              </a:rPr>
              <a:t>residual noise vector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400" dirty="0">
                <a:solidFill>
                  <a:schemeClr val="tx1"/>
                </a:solidFill>
              </a:rPr>
              <a:t> can be estimated using EM algorithm.</a:t>
            </a:r>
          </a:p>
        </p:txBody>
      </p:sp>
      <p:pic>
        <p:nvPicPr>
          <p:cNvPr id="19" name="Picture 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8413" y="3124200"/>
            <a:ext cx="3405187" cy="3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shot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576822"/>
            <a:ext cx="5410200" cy="2747778"/>
          </a:xfrm>
          <a:prstGeom prst="rect">
            <a:avLst/>
          </a:prstGeom>
        </p:spPr>
      </p:pic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PLDA continued</a:t>
            </a:r>
            <a:endParaRPr lang="cs-CZ" dirty="0"/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-228600" y="765175"/>
            <a:ext cx="8763000" cy="357822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PLDA has nice interpretation in face verification where it was introduced by Simon J.D. Prince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Each face image </a:t>
            </a:r>
            <a:r>
              <a:rPr lang="en-US" b="1" dirty="0" err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b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can be constructed by adding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(A) mean </a:t>
            </a:r>
            <a:r>
              <a:rPr lang="en-US" sz="1800" dirty="0">
                <a:sym typeface="Wingdings" pitchFamily="2" charset="2"/>
              </a:rPr>
              <a:t>face </a:t>
            </a:r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endParaRPr lang="en-US" sz="2000" b="1" dirty="0">
              <a:latin typeface="Times New Roman" pitchFamily="18" charset="0"/>
              <a:sym typeface="Wingdings" pitchFamily="2" charset="2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(B) linear </a:t>
            </a:r>
            <a:r>
              <a:rPr lang="en-US" sz="1800" dirty="0">
                <a:sym typeface="Wingdings" pitchFamily="2" charset="2"/>
              </a:rPr>
              <a:t>combination of basis </a:t>
            </a:r>
            <a:r>
              <a:rPr lang="en-US" sz="1800" b="1" dirty="0">
                <a:latin typeface="Times New Roman" pitchFamily="18" charset="0"/>
                <a:sym typeface="Wingdings" pitchFamily="2" charset="2"/>
              </a:rPr>
              <a:t>V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corresponding to between-individual variability (moving from </a:t>
            </a:r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in these directions gives us images that look like different people)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(D) linear </a:t>
            </a:r>
            <a:r>
              <a:rPr lang="en-US" sz="1800" dirty="0">
                <a:sym typeface="Wingdings" pitchFamily="2" charset="2"/>
              </a:rPr>
              <a:t>combination of basis </a:t>
            </a:r>
            <a:r>
              <a:rPr lang="en-US" sz="1800" b="1" dirty="0">
                <a:latin typeface="Times New Roman" pitchFamily="18" charset="0"/>
                <a:sym typeface="Wingdings" pitchFamily="2" charset="2"/>
              </a:rPr>
              <a:t>U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corresponding to within-individual variability (moving from </a:t>
            </a:r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</a:rPr>
              <a:t>μ</a:t>
            </a:r>
            <a:r>
              <a:rPr lang="en-US" sz="2000" b="1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in these directions gives us images that look like </a:t>
            </a:r>
            <a:r>
              <a:rPr lang="en-US" sz="1800" dirty="0" smtClean="0">
                <a:sym typeface="Wingdings" pitchFamily="2" charset="2"/>
              </a:rPr>
              <a:t>the </a:t>
            </a:r>
            <a:r>
              <a:rPr lang="en-US" sz="1800" dirty="0">
                <a:sym typeface="Wingdings" pitchFamily="2" charset="2"/>
              </a:rPr>
              <a:t>same </a:t>
            </a:r>
            <a:r>
              <a:rPr lang="en-US" sz="1800" dirty="0" smtClean="0">
                <a:sym typeface="Wingdings" pitchFamily="2" charset="2"/>
              </a:rPr>
              <a:t>person under different condition – e.g. lighting)</a:t>
            </a:r>
            <a:endParaRPr lang="en-US" sz="1800" dirty="0">
              <a:sym typeface="Wingdings" pitchFamily="2" charset="2"/>
            </a:endParaRP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ym typeface="Wingdings" pitchFamily="2" charset="2"/>
              </a:rPr>
              <a:t>(C) residual </a:t>
            </a:r>
            <a:r>
              <a:rPr lang="en-US" sz="1800" dirty="0">
                <a:sym typeface="Wingdings" pitchFamily="2" charset="2"/>
              </a:rPr>
              <a:t>noise vector </a:t>
            </a:r>
            <a:r>
              <a:rPr lang="ru-RU" sz="2000" b="1" dirty="0">
                <a:latin typeface="Times New Roman" pitchFamily="18" charset="0"/>
                <a:cs typeface="Tahoma" pitchFamily="34" charset="0"/>
                <a:sym typeface="Wingdings" pitchFamily="2" charset="2"/>
              </a:rPr>
              <a:t>є</a:t>
            </a:r>
            <a:endParaRPr lang="en-US" sz="1800" b="1" dirty="0">
              <a:sym typeface="Wingdings" pitchFamily="2" charset="2"/>
            </a:endParaRPr>
          </a:p>
          <a:p>
            <a:pPr lvl="2">
              <a:lnSpc>
                <a:spcPct val="80000"/>
              </a:lnSpc>
              <a:buNone/>
            </a:pPr>
            <a:endParaRPr lang="en-US" sz="2000" b="1" dirty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cs-CZ" sz="2000" dirty="0">
              <a:sym typeface="Wingdings" pitchFamily="2" charset="2"/>
            </a:endParaRPr>
          </a:p>
        </p:txBody>
      </p:sp>
      <p:sp>
        <p:nvSpPr>
          <p:cNvPr id="114904" name="Text Box 216"/>
          <p:cNvSpPr txBox="1">
            <a:spLocks noChangeArrowheads="1"/>
          </p:cNvSpPr>
          <p:nvPr/>
        </p:nvSpPr>
        <p:spPr bwMode="auto">
          <a:xfrm>
            <a:off x="76200" y="6215390"/>
            <a:ext cx="8915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i="1" dirty="0">
                <a:latin typeface="Tahoma" pitchFamily="34" charset="0"/>
              </a:rPr>
              <a:t>Picture taken from: </a:t>
            </a:r>
            <a:r>
              <a:rPr lang="cs-CZ" sz="1100" i="1" dirty="0">
                <a:latin typeface="Tahoma" pitchFamily="34" charset="0"/>
              </a:rPr>
              <a:t>S.J.D. Prince and J.H. Elder, “Probabilistic linear discriminant analysis for inferences about identity,”  ICCV, 2007 </a:t>
            </a:r>
          </a:p>
        </p:txBody>
      </p:sp>
      <p:pic>
        <p:nvPicPr>
          <p:cNvPr id="114920" name="Picture 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08581"/>
            <a:ext cx="3405187" cy="3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PLDA based verification</a:t>
            </a:r>
            <a:endParaRPr lang="cs-CZ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3312"/>
            <a:ext cx="8534400" cy="2054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Verification </a:t>
            </a:r>
            <a:r>
              <a:rPr lang="en-US" sz="2200" dirty="0"/>
              <a:t>based on </a:t>
            </a:r>
            <a:r>
              <a:rPr lang="en-US" sz="2200" dirty="0">
                <a:solidFill>
                  <a:schemeClr val="accent2"/>
                </a:solidFill>
              </a:rPr>
              <a:t>Bayesian model </a:t>
            </a:r>
            <a:r>
              <a:rPr lang="en-US" sz="2200" dirty="0" smtClean="0">
                <a:solidFill>
                  <a:schemeClr val="accent2"/>
                </a:solidFill>
              </a:rPr>
              <a:t>comparison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Compare  </a:t>
            </a:r>
            <a:r>
              <a:rPr lang="en-US" sz="2200" dirty="0"/>
              <a:t>likelihoods for two hypothesis</a:t>
            </a:r>
            <a:r>
              <a:rPr lang="en-US" sz="20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</a:t>
            </a:r>
            <a:r>
              <a:rPr lang="en-US" baseline="-25000" dirty="0"/>
              <a:t>s </a:t>
            </a:r>
            <a:r>
              <a:rPr lang="en-US" dirty="0"/>
              <a:t>– both recordings come from the same speaker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H</a:t>
            </a:r>
            <a:r>
              <a:rPr lang="en-US" baseline="-25000" dirty="0" err="1"/>
              <a:t>d</a:t>
            </a:r>
            <a:r>
              <a:rPr lang="en-US" baseline="-25000" dirty="0"/>
              <a:t> </a:t>
            </a:r>
            <a:r>
              <a:rPr lang="en-US" dirty="0"/>
              <a:t>– recordings come from different speakers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143000" y="2703512"/>
            <a:ext cx="6781800" cy="1868488"/>
            <a:chOff x="672" y="2880"/>
            <a:chExt cx="4272" cy="1177"/>
          </a:xfrm>
        </p:grpSpPr>
        <p:sp>
          <p:nvSpPr>
            <p:cNvPr id="417881" name="Text Box 89"/>
            <p:cNvSpPr txBox="1">
              <a:spLocks noChangeArrowheads="1"/>
            </p:cNvSpPr>
            <p:nvPr/>
          </p:nvSpPr>
          <p:spPr bwMode="auto">
            <a:xfrm>
              <a:off x="2981" y="3070"/>
              <a:ext cx="977" cy="326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Speaker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Model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882" name="Text Box 90"/>
            <p:cNvSpPr txBox="1">
              <a:spLocks noChangeArrowheads="1"/>
            </p:cNvSpPr>
            <p:nvPr/>
          </p:nvSpPr>
          <p:spPr bwMode="auto">
            <a:xfrm>
              <a:off x="2977" y="3610"/>
              <a:ext cx="985" cy="326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Different Speakr Model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883" name="Text Box 91"/>
            <p:cNvSpPr txBox="1">
              <a:spLocks noChangeArrowheads="1"/>
            </p:cNvSpPr>
            <p:nvPr/>
          </p:nvSpPr>
          <p:spPr bwMode="auto">
            <a:xfrm>
              <a:off x="1671" y="3613"/>
              <a:ext cx="962" cy="326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Feature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Extraction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884" name="Text Box 92"/>
            <p:cNvSpPr txBox="1">
              <a:spLocks noChangeArrowheads="1"/>
            </p:cNvSpPr>
            <p:nvPr/>
          </p:nvSpPr>
          <p:spPr bwMode="auto">
            <a:xfrm>
              <a:off x="4129" y="3381"/>
              <a:ext cx="815" cy="192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1620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Decision</a:t>
              </a:r>
            </a:p>
          </p:txBody>
        </p:sp>
        <p:sp>
          <p:nvSpPr>
            <p:cNvPr id="417885" name="Text Box 93"/>
            <p:cNvSpPr txBox="1">
              <a:spLocks noChangeArrowheads="1"/>
            </p:cNvSpPr>
            <p:nvPr/>
          </p:nvSpPr>
          <p:spPr bwMode="auto">
            <a:xfrm>
              <a:off x="1680" y="3062"/>
              <a:ext cx="962" cy="326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Feature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Extraction</a:t>
              </a:r>
              <a:endParaRPr lang="cs-CZ" sz="1400" b="1">
                <a:latin typeface="Arial" pitchFamily="34" charset="0"/>
              </a:endParaRPr>
            </a:p>
          </p:txBody>
        </p:sp>
        <p:graphicFrame>
          <p:nvGraphicFramePr>
            <p:cNvPr id="417886" name="Object 94"/>
            <p:cNvGraphicFramePr>
              <a:graphicFrameLocks noChangeAspect="1"/>
            </p:cNvGraphicFramePr>
            <p:nvPr/>
          </p:nvGraphicFramePr>
          <p:xfrm>
            <a:off x="672" y="2880"/>
            <a:ext cx="954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368" name="Image" r:id="rId3" imgW="5028571" imgH="3276190" progId="">
                    <p:embed/>
                  </p:oleObj>
                </mc:Choice>
                <mc:Fallback>
                  <p:oleObj name="Image" r:id="rId3" imgW="5028571" imgH="327619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880"/>
                          <a:ext cx="954" cy="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7887" name="Text Box 95"/>
            <p:cNvSpPr txBox="1">
              <a:spLocks noChangeArrowheads="1"/>
            </p:cNvSpPr>
            <p:nvPr/>
          </p:nvSpPr>
          <p:spPr bwMode="auto">
            <a:xfrm>
              <a:off x="2942" y="3022"/>
              <a:ext cx="977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Same Speaker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Model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888" name="Text Box 96"/>
            <p:cNvSpPr txBox="1">
              <a:spLocks noChangeArrowheads="1"/>
            </p:cNvSpPr>
            <p:nvPr/>
          </p:nvSpPr>
          <p:spPr bwMode="auto">
            <a:xfrm>
              <a:off x="2938" y="3562"/>
              <a:ext cx="985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Different Speakers Model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889" name="Text Box 97"/>
            <p:cNvSpPr txBox="1">
              <a:spLocks noChangeArrowheads="1"/>
            </p:cNvSpPr>
            <p:nvPr/>
          </p:nvSpPr>
          <p:spPr bwMode="auto">
            <a:xfrm>
              <a:off x="4090" y="3327"/>
              <a:ext cx="815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162000" anchor="ctr" anchorCtr="1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>
                  <a:latin typeface="Arial" pitchFamily="34" charset="0"/>
                </a:rPr>
                <a:t>Decision</a:t>
              </a:r>
            </a:p>
          </p:txBody>
        </p:sp>
        <p:graphicFrame>
          <p:nvGraphicFramePr>
            <p:cNvPr id="417890" name="Object 98"/>
            <p:cNvGraphicFramePr>
              <a:graphicFrameLocks noChangeAspect="1"/>
            </p:cNvGraphicFramePr>
            <p:nvPr/>
          </p:nvGraphicFramePr>
          <p:xfrm>
            <a:off x="684" y="3432"/>
            <a:ext cx="954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369" name="Image" r:id="rId5" imgW="5028571" imgH="3276190" progId="">
                    <p:embed/>
                  </p:oleObj>
                </mc:Choice>
                <mc:Fallback>
                  <p:oleObj name="Image" r:id="rId5" imgW="5028571" imgH="327619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" y="3432"/>
                          <a:ext cx="954" cy="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7891" name="Line 99"/>
            <p:cNvSpPr>
              <a:spLocks noChangeShapeType="1"/>
            </p:cNvSpPr>
            <p:nvPr/>
          </p:nvSpPr>
          <p:spPr bwMode="auto">
            <a:xfrm>
              <a:off x="1498" y="3749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2" name="Line 100"/>
            <p:cNvSpPr>
              <a:spLocks noChangeShapeType="1"/>
            </p:cNvSpPr>
            <p:nvPr/>
          </p:nvSpPr>
          <p:spPr bwMode="auto">
            <a:xfrm>
              <a:off x="2544" y="3209"/>
              <a:ext cx="3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3" name="Line 101"/>
            <p:cNvSpPr>
              <a:spLocks noChangeShapeType="1"/>
            </p:cNvSpPr>
            <p:nvPr/>
          </p:nvSpPr>
          <p:spPr bwMode="auto">
            <a:xfrm>
              <a:off x="2592" y="3744"/>
              <a:ext cx="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4" name="Line 102"/>
            <p:cNvSpPr>
              <a:spLocks noChangeShapeType="1"/>
            </p:cNvSpPr>
            <p:nvPr/>
          </p:nvSpPr>
          <p:spPr bwMode="auto">
            <a:xfrm>
              <a:off x="3918" y="3168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5" name="Line 103"/>
            <p:cNvSpPr>
              <a:spLocks noChangeShapeType="1"/>
            </p:cNvSpPr>
            <p:nvPr/>
          </p:nvSpPr>
          <p:spPr bwMode="auto">
            <a:xfrm>
              <a:off x="4467" y="31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6" name="Line 104"/>
            <p:cNvSpPr>
              <a:spLocks noChangeShapeType="1"/>
            </p:cNvSpPr>
            <p:nvPr/>
          </p:nvSpPr>
          <p:spPr bwMode="auto">
            <a:xfrm>
              <a:off x="3918" y="3744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7" name="Line 105"/>
            <p:cNvSpPr>
              <a:spLocks noChangeShapeType="1"/>
            </p:cNvSpPr>
            <p:nvPr/>
          </p:nvSpPr>
          <p:spPr bwMode="auto">
            <a:xfrm>
              <a:off x="4474" y="355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98" name="Text Box 106"/>
            <p:cNvSpPr txBox="1">
              <a:spLocks noChangeArrowheads="1"/>
            </p:cNvSpPr>
            <p:nvPr/>
          </p:nvSpPr>
          <p:spPr bwMode="auto">
            <a:xfrm>
              <a:off x="1641" y="3014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Arial" pitchFamily="34" charset="0"/>
                </a:rPr>
                <a:t>Feature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Arial" pitchFamily="34" charset="0"/>
                </a:rPr>
                <a:t>Extraction</a:t>
              </a:r>
              <a:endParaRPr lang="cs-CZ" sz="1400" b="1" dirty="0">
                <a:latin typeface="Arial" pitchFamily="34" charset="0"/>
              </a:endParaRPr>
            </a:p>
          </p:txBody>
        </p:sp>
        <p:sp>
          <p:nvSpPr>
            <p:cNvPr id="417899" name="Line 107"/>
            <p:cNvSpPr>
              <a:spLocks noChangeShapeType="1"/>
            </p:cNvSpPr>
            <p:nvPr/>
          </p:nvSpPr>
          <p:spPr bwMode="auto">
            <a:xfrm>
              <a:off x="1495" y="3200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00" name="Text Box 108"/>
            <p:cNvSpPr txBox="1">
              <a:spLocks noChangeArrowheads="1"/>
            </p:cNvSpPr>
            <p:nvPr/>
          </p:nvSpPr>
          <p:spPr bwMode="auto">
            <a:xfrm>
              <a:off x="768" y="3264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recording 1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901" name="Text Box 109"/>
            <p:cNvSpPr txBox="1">
              <a:spLocks noChangeArrowheads="1"/>
            </p:cNvSpPr>
            <p:nvPr/>
          </p:nvSpPr>
          <p:spPr bwMode="auto">
            <a:xfrm>
              <a:off x="768" y="3865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Arial" pitchFamily="34" charset="0"/>
                </a:rPr>
                <a:t>recording 2</a:t>
              </a:r>
              <a:endParaRPr lang="cs-CZ" sz="1400" b="1">
                <a:latin typeface="Arial" pitchFamily="34" charset="0"/>
              </a:endParaRPr>
            </a:p>
          </p:txBody>
        </p:sp>
        <p:sp>
          <p:nvSpPr>
            <p:cNvPr id="417902" name="Line 110"/>
            <p:cNvSpPr>
              <a:spLocks noChangeShapeType="1"/>
            </p:cNvSpPr>
            <p:nvPr/>
          </p:nvSpPr>
          <p:spPr bwMode="auto">
            <a:xfrm>
              <a:off x="2605" y="3214"/>
              <a:ext cx="323" cy="3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03" name="Line 111"/>
            <p:cNvSpPr>
              <a:spLocks noChangeShapeType="1"/>
            </p:cNvSpPr>
            <p:nvPr/>
          </p:nvSpPr>
          <p:spPr bwMode="auto">
            <a:xfrm flipV="1">
              <a:off x="2592" y="3312"/>
              <a:ext cx="336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04" name="Text Box 112"/>
            <p:cNvSpPr txBox="1">
              <a:spLocks noChangeArrowheads="1"/>
            </p:cNvSpPr>
            <p:nvPr/>
          </p:nvSpPr>
          <p:spPr bwMode="auto">
            <a:xfrm>
              <a:off x="1632" y="3565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Arial" pitchFamily="34" charset="0"/>
                </a:rPr>
                <a:t>Feature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400" b="1" dirty="0">
                  <a:latin typeface="Arial" pitchFamily="34" charset="0"/>
                </a:rPr>
                <a:t>Extraction</a:t>
              </a:r>
              <a:endParaRPr lang="cs-CZ" sz="1400" b="1" dirty="0">
                <a:latin typeface="Arial" pitchFamily="34" charset="0"/>
              </a:endParaRPr>
            </a:p>
          </p:txBody>
        </p:sp>
      </p:grp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381000" y="4879975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symmetrical problem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kern="0" noProof="0" dirty="0" smtClean="0">
                <a:solidFill>
                  <a:srgbClr val="000000"/>
                </a:solidFill>
                <a:latin typeface="+mn-lt"/>
              </a:rPr>
              <a:t>We do not need to train explicitly the speaker model and compare to each test recording which was done before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kern="0" baseline="0" dirty="0" smtClean="0">
                <a:solidFill>
                  <a:srgbClr val="000000"/>
                </a:solidFill>
                <a:latin typeface="+mn-lt"/>
              </a:rPr>
              <a:t>Scoring with PLDA is FAST!!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43013"/>
            <a:ext cx="44196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2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iVector+PLDA</a:t>
            </a:r>
            <a:endParaRPr lang="cs-CZ"/>
          </a:p>
        </p:txBody>
      </p:sp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19600" y="3581400"/>
            <a:ext cx="46482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/>
              <a:t>iVector+PLDA system:</a:t>
            </a:r>
          </a:p>
          <a:p>
            <a:pPr>
              <a:lnSpc>
                <a:spcPct val="90000"/>
              </a:lnSpc>
            </a:pPr>
            <a:r>
              <a:rPr lang="en-US" sz="2000"/>
              <a:t>Implementation simpler than for JFA</a:t>
            </a:r>
          </a:p>
          <a:p>
            <a:pPr>
              <a:lnSpc>
                <a:spcPct val="90000"/>
              </a:lnSpc>
            </a:pPr>
            <a:r>
              <a:rPr lang="en-US" sz="2000"/>
              <a:t>Allows for extremely fast verification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accent2"/>
                </a:solidFill>
              </a:rPr>
              <a:t>Provides significant improvements especially in important low False Alarm region</a:t>
            </a:r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741363" y="1136650"/>
            <a:ext cx="3513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i="1">
                <a:latin typeface="Tahoma" pitchFamily="34" charset="0"/>
              </a:rPr>
              <a:t>NIST SRE 2010, tel-tel (cond. 5) </a:t>
            </a:r>
            <a:endParaRPr lang="cs-CZ" i="1">
              <a:latin typeface="Tahoma" pitchFamily="34" charset="0"/>
            </a:endParaRPr>
          </a:p>
        </p:txBody>
      </p:sp>
      <p:grpSp>
        <p:nvGrpSpPr>
          <p:cNvPr id="402446" name="Group 14"/>
          <p:cNvGrpSpPr>
            <a:grpSpLocks/>
          </p:cNvGrpSpPr>
          <p:nvPr/>
        </p:nvGrpSpPr>
        <p:grpSpPr bwMode="auto">
          <a:xfrm>
            <a:off x="5105400" y="1371600"/>
            <a:ext cx="3124200" cy="1614488"/>
            <a:chOff x="3216" y="864"/>
            <a:chExt cx="2256" cy="1017"/>
          </a:xfrm>
        </p:grpSpPr>
        <p:sp>
          <p:nvSpPr>
            <p:cNvPr id="402441" name="Text Box 9"/>
            <p:cNvSpPr txBox="1">
              <a:spLocks noChangeArrowheads="1"/>
            </p:cNvSpPr>
            <p:nvPr/>
          </p:nvSpPr>
          <p:spPr bwMode="auto">
            <a:xfrm>
              <a:off x="3216" y="864"/>
              <a:ext cx="2256" cy="10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Baseline (relevane MAP)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Eigenchannel adapt.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JFA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iVector+PLDA</a:t>
              </a:r>
              <a:endParaRPr lang="cs-CZ">
                <a:latin typeface="Tahoma" pitchFamily="34" charset="0"/>
              </a:endParaRPr>
            </a:p>
          </p:txBody>
        </p:sp>
        <p:sp>
          <p:nvSpPr>
            <p:cNvPr id="402442" name="Line 10"/>
            <p:cNvSpPr>
              <a:spLocks noChangeShapeType="1"/>
            </p:cNvSpPr>
            <p:nvPr/>
          </p:nvSpPr>
          <p:spPr bwMode="auto">
            <a:xfrm>
              <a:off x="3264" y="984"/>
              <a:ext cx="192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3" name="Line 11"/>
            <p:cNvSpPr>
              <a:spLocks noChangeShapeType="1"/>
            </p:cNvSpPr>
            <p:nvPr/>
          </p:nvSpPr>
          <p:spPr bwMode="auto">
            <a:xfrm>
              <a:off x="3264" y="1256"/>
              <a:ext cx="192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4" name="Line 12"/>
            <p:cNvSpPr>
              <a:spLocks noChangeShapeType="1"/>
            </p:cNvSpPr>
            <p:nvPr/>
          </p:nvSpPr>
          <p:spPr bwMode="auto">
            <a:xfrm>
              <a:off x="3264" y="1504"/>
              <a:ext cx="1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>
              <a:off x="3264" y="1752"/>
              <a:ext cx="19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390650"/>
            <a:ext cx="43703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iVector+PLDA</a:t>
            </a:r>
            <a:endParaRPr lang="cs-CZ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0" y="3810000"/>
            <a:ext cx="4392613" cy="20574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None/>
            </a:pPr>
            <a:r>
              <a:rPr lang="en-US" sz="2000" dirty="0"/>
              <a:t>	Additional significant recent improvements obtained with: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full covariance UBM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800" dirty="0"/>
              <a:t>additional </a:t>
            </a:r>
            <a:r>
              <a:rPr lang="en-US" sz="1800" dirty="0" err="1"/>
              <a:t>iVector</a:t>
            </a:r>
            <a:r>
              <a:rPr lang="en-US" sz="1800" dirty="0"/>
              <a:t> pre-processing (LDA dim. reduction, length normalization,…)</a:t>
            </a:r>
            <a:endParaRPr lang="cs-CZ" sz="1800" dirty="0"/>
          </a:p>
        </p:txBody>
      </p:sp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754063" y="1136650"/>
            <a:ext cx="35131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i="1">
                <a:latin typeface="Tahoma" pitchFamily="34" charset="0"/>
              </a:rPr>
              <a:t>NIST SRE 2010, tel-tel (cond. 5) </a:t>
            </a:r>
            <a:endParaRPr lang="cs-CZ" i="1">
              <a:latin typeface="Tahoma" pitchFamily="34" charset="0"/>
            </a:endParaRPr>
          </a:p>
        </p:txBody>
      </p:sp>
      <p:grpSp>
        <p:nvGrpSpPr>
          <p:cNvPr id="405520" name="Group 16"/>
          <p:cNvGrpSpPr>
            <a:grpSpLocks/>
          </p:cNvGrpSpPr>
          <p:nvPr/>
        </p:nvGrpSpPr>
        <p:grpSpPr bwMode="auto">
          <a:xfrm>
            <a:off x="4876800" y="1371600"/>
            <a:ext cx="4038600" cy="2027238"/>
            <a:chOff x="3216" y="864"/>
            <a:chExt cx="1968" cy="1277"/>
          </a:xfrm>
        </p:grpSpPr>
        <p:sp>
          <p:nvSpPr>
            <p:cNvPr id="405514" name="Text Box 10"/>
            <p:cNvSpPr txBox="1">
              <a:spLocks noChangeArrowheads="1"/>
            </p:cNvSpPr>
            <p:nvPr/>
          </p:nvSpPr>
          <p:spPr bwMode="auto">
            <a:xfrm>
              <a:off x="3216" y="864"/>
              <a:ext cx="1968" cy="12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Baseline (relevane MAP)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Eigenchannel adapt.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JFA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iVector+PLDA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    iVector+PLDA - </a:t>
              </a:r>
              <a:r>
                <a:rPr lang="en-US" sz="1400" b="1">
                  <a:latin typeface="Tahoma" pitchFamily="34" charset="0"/>
                </a:rPr>
                <a:t>current BUT system</a:t>
              </a:r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3258" y="984"/>
              <a:ext cx="167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3258" y="1256"/>
              <a:ext cx="167" cy="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/>
          </p:nvSpPr>
          <p:spPr bwMode="auto">
            <a:xfrm>
              <a:off x="3258" y="1504"/>
              <a:ext cx="167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8" name="Line 14"/>
            <p:cNvSpPr>
              <a:spLocks noChangeShapeType="1"/>
            </p:cNvSpPr>
            <p:nvPr/>
          </p:nvSpPr>
          <p:spPr bwMode="auto">
            <a:xfrm>
              <a:off x="3258" y="1752"/>
              <a:ext cx="167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9" name="Line 15"/>
            <p:cNvSpPr>
              <a:spLocks noChangeShapeType="1"/>
            </p:cNvSpPr>
            <p:nvPr/>
          </p:nvSpPr>
          <p:spPr bwMode="auto">
            <a:xfrm>
              <a:off x="3264" y="2014"/>
              <a:ext cx="167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8AF741-9FED-4AF5-8D8D-027A7001248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en-US"/>
              <a:t>Channel/session variability</a:t>
            </a:r>
            <a:endParaRPr lang="cs-CZ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850" y="1701800"/>
            <a:ext cx="8640763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Variability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refers to changes in channel between the two recordings forming a detection trial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Channel/session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Microphones</a:t>
            </a:r>
          </a:p>
          <a:p>
            <a:pPr marL="1200150" lvl="2" indent="-285750">
              <a:spcBef>
                <a:spcPct val="20000"/>
              </a:spcBef>
              <a:buFont typeface="Tahoma" pitchFamily="34" charset="0"/>
              <a:buChar char="̶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Carbon-button,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electret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hands-free, array, …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Acoustic environment</a:t>
            </a:r>
          </a:p>
          <a:p>
            <a:pPr marL="1200150" lvl="2" indent="-285750">
              <a:spcBef>
                <a:spcPct val="20000"/>
              </a:spcBef>
              <a:buFont typeface="Tahoma" pitchFamily="34" charset="0"/>
              <a:buChar char="̶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Office, car, airport, street, restaurant,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Transmission channel</a:t>
            </a:r>
          </a:p>
          <a:p>
            <a:pPr marL="1200150" lvl="2" indent="-285750">
              <a:spcBef>
                <a:spcPct val="20000"/>
              </a:spcBef>
              <a:buFont typeface="Tahoma" pitchFamily="34" charset="0"/>
              <a:buChar char="̶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Landline, cellular, VoIP,…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Speaker emotion state</a:t>
            </a:r>
          </a:p>
          <a:p>
            <a:pPr marL="1200150" lvl="2" indent="-285750">
              <a:spcBef>
                <a:spcPct val="20000"/>
              </a:spcBef>
              <a:buFont typeface="Tahoma" pitchFamily="34" charset="0"/>
              <a:buChar char="̶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Calm, nervous, stress, drunk, ill, 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Length of recording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375" y="692150"/>
            <a:ext cx="8785225" cy="8925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None/>
            </a:pPr>
            <a:r>
              <a:rPr lang="en-US" sz="2600" b="1" dirty="0" smtClean="0">
                <a:solidFill>
                  <a:schemeClr val="accent2"/>
                </a:solidFill>
                <a:latin typeface="Arial" pitchFamily="34" charset="0"/>
              </a:rPr>
              <a:t> The </a:t>
            </a:r>
            <a:r>
              <a:rPr lang="en-US" sz="2600" b="1" dirty="0">
                <a:solidFill>
                  <a:schemeClr val="accent2"/>
                </a:solidFill>
                <a:latin typeface="Arial" pitchFamily="34" charset="0"/>
              </a:rPr>
              <a:t>largest challenge to practical use of speaker detection systems is channel/session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32D8C-00BD-4198-8438-F9546A2CBFD8}" type="slidenum">
              <a:rPr lang="en-US" altLang="cs-CZ"/>
              <a:pPr/>
              <a:t>49</a:t>
            </a:fld>
            <a:endParaRPr lang="en-US" altLang="cs-CZ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Quiz</a:t>
            </a:r>
            <a:endParaRPr lang="cs-CZ" altLang="cs-CZ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765175"/>
            <a:ext cx="8352606" cy="5330825"/>
          </a:xfrm>
        </p:spPr>
        <p:txBody>
          <a:bodyPr/>
          <a:lstStyle/>
          <a:p>
            <a:r>
              <a:rPr lang="en-US" altLang="cs-CZ" dirty="0"/>
              <a:t>Lets make </a:t>
            </a:r>
            <a:r>
              <a:rPr lang="en-US" altLang="cs-CZ" dirty="0" smtClean="0"/>
              <a:t>another quiz, now with speech modality</a:t>
            </a:r>
          </a:p>
          <a:p>
            <a:r>
              <a:rPr lang="en-US" altLang="cs-CZ" dirty="0" smtClean="0"/>
              <a:t>The data come from NIST SRE HASR 2012 challenge</a:t>
            </a:r>
          </a:p>
          <a:p>
            <a:r>
              <a:rPr lang="en-US" altLang="cs-CZ" dirty="0" smtClean="0"/>
              <a:t>HASR = Human assisted speaker recognition</a:t>
            </a:r>
          </a:p>
          <a:p>
            <a:r>
              <a:rPr lang="en-US" altLang="cs-CZ" dirty="0" smtClean="0"/>
              <a:t>20 trials = pairs of recording to be judge if they come from the same or different speaker</a:t>
            </a:r>
          </a:p>
          <a:p>
            <a:r>
              <a:rPr lang="en-US" altLang="cs-CZ" dirty="0" smtClean="0"/>
              <a:t>One is telephone speech, second interview recorded by microphone on the table</a:t>
            </a:r>
          </a:p>
          <a:p>
            <a:r>
              <a:rPr lang="en-US" altLang="cs-CZ" dirty="0" smtClean="0"/>
              <a:t>I will present 3 trials – files with duration of 10sec </a:t>
            </a:r>
          </a:p>
          <a:p>
            <a:pPr lvl="1"/>
            <a:r>
              <a:rPr lang="en-US" altLang="cs-CZ" dirty="0" smtClean="0"/>
              <a:t>Original duration was more then 2 minutes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21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36F519E0-C0DC-46B3-8DBA-A635FF745C43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5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4572000" y="1557338"/>
            <a:ext cx="4392613" cy="4608512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50825" y="1557338"/>
            <a:ext cx="4176713" cy="4608512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Speech Modalities</a:t>
            </a:r>
            <a:endParaRPr lang="cs-CZ" altLang="cs-CZ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3887788" cy="3816350"/>
          </a:xfrm>
        </p:spPr>
        <p:txBody>
          <a:bodyPr/>
          <a:lstStyle/>
          <a:p>
            <a:pPr eaLnBrk="1" hangingPunct="1"/>
            <a:r>
              <a:rPr lang="en-US" altLang="cs-CZ" sz="2200" smtClean="0"/>
              <a:t>Recognition system knows text spoken by person</a:t>
            </a:r>
          </a:p>
          <a:p>
            <a:pPr eaLnBrk="1" hangingPunct="1"/>
            <a:r>
              <a:rPr lang="en-US" altLang="cs-CZ" sz="2200" smtClean="0"/>
              <a:t>Example: fixed or prompted phrases</a:t>
            </a:r>
          </a:p>
          <a:p>
            <a:pPr eaLnBrk="1" hangingPunct="1"/>
            <a:r>
              <a:rPr lang="en-US" altLang="cs-CZ" sz="2200" smtClean="0"/>
              <a:t>Used for applications with strong control over user</a:t>
            </a:r>
          </a:p>
          <a:p>
            <a:pPr eaLnBrk="1" hangingPunct="1"/>
            <a:r>
              <a:rPr lang="en-US" altLang="cs-CZ" sz="2200" smtClean="0"/>
              <a:t>Knowledge of spoken text can improve system performance</a:t>
            </a:r>
            <a:endParaRPr lang="cs-CZ" altLang="cs-CZ" sz="2200" smtClean="0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4572000" y="2349500"/>
            <a:ext cx="43926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cs-CZ" sz="2200" b="0">
                <a:solidFill>
                  <a:srgbClr val="000000"/>
                </a:solidFill>
                <a:latin typeface="Tahoma" panose="020B0604030504040204" pitchFamily="34" charset="0"/>
              </a:rPr>
              <a:t>Recognition system does not know text spoken by person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cs-CZ" sz="2200" b="0">
                <a:solidFill>
                  <a:srgbClr val="000000"/>
                </a:solidFill>
                <a:latin typeface="Tahoma" panose="020B0604030504040204" pitchFamily="34" charset="0"/>
              </a:rPr>
              <a:t>Example: User selected  phrases, conversational speech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cs-CZ" sz="2200" b="0">
                <a:solidFill>
                  <a:srgbClr val="000000"/>
                </a:solidFill>
                <a:latin typeface="Tahoma" panose="020B0604030504040204" pitchFamily="34" charset="0"/>
              </a:rPr>
              <a:t>Used for applications with less or no control over user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cs-CZ" sz="2200" b="0">
                <a:solidFill>
                  <a:srgbClr val="000000"/>
                </a:solidFill>
                <a:latin typeface="Tahoma" panose="020B0604030504040204" pitchFamily="34" charset="0"/>
              </a:rPr>
              <a:t>More flexible system but more difficult problem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cs-CZ" sz="2200" b="0">
                <a:solidFill>
                  <a:srgbClr val="000000"/>
                </a:solidFill>
                <a:latin typeface="Tahoma" panose="020B0604030504040204" pitchFamily="34" charset="0"/>
              </a:rPr>
              <a:t>Speech recognition can provide knowledge of spoken text</a:t>
            </a:r>
            <a:endParaRPr lang="cs-CZ" altLang="cs-CZ" sz="2200" b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228600" y="836613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Application dictates different speech modalities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611188" y="16859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Text-dependent</a:t>
            </a:r>
            <a:endParaRPr lang="cs-CZ" sz="280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4859338" y="16859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Text-independent</a:t>
            </a:r>
            <a:endParaRPr lang="cs-CZ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C9C54-8B88-49EE-BC96-10DBE73A6875}" type="slidenum">
              <a:rPr lang="en-US" altLang="cs-CZ"/>
              <a:pPr/>
              <a:t>50</a:t>
            </a:fld>
            <a:endParaRPr lang="en-US" alt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366713" y="836613"/>
            <a:ext cx="761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 smtClean="0">
                <a:latin typeface="Arial" panose="020B0604020202020204" pitchFamily="34" charset="0"/>
              </a:rPr>
              <a:t>Does these 2 recordings come from the same </a:t>
            </a:r>
            <a:r>
              <a:rPr lang="en-US" altLang="cs-CZ" dirty="0">
                <a:latin typeface="Arial" panose="020B0604020202020204" pitchFamily="34" charset="0"/>
              </a:rPr>
              <a:t>person?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006" name="Text Box 46"/>
          <p:cNvSpPr txBox="1">
            <a:spLocks noChangeArrowheads="1"/>
          </p:cNvSpPr>
          <p:nvPr/>
        </p:nvSpPr>
        <p:spPr bwMode="auto">
          <a:xfrm>
            <a:off x="107950" y="6172200"/>
            <a:ext cx="31357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 dirty="0" smtClean="0">
                <a:latin typeface="Arial" panose="020B0604020202020204" pitchFamily="34" charset="0"/>
              </a:rPr>
              <a:t>Audio excerpts come from NIST HASR 2012 trial 02</a:t>
            </a:r>
            <a:endParaRPr lang="cs-CZ" altLang="cs-CZ" sz="1000" b="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00200"/>
            <a:ext cx="8078571" cy="16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37129"/>
            <a:ext cx="8100000" cy="1628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35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system gives  LLR=3.97 </a:t>
            </a:r>
            <a:endParaRPr lang="cs-CZ" dirty="0"/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 rot="20095928">
            <a:off x="1472740" y="2071850"/>
            <a:ext cx="599734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SAME</a:t>
            </a:r>
            <a:endParaRPr lang="cs-CZ" altLang="cs-CZ" sz="15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208_se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841" y="2102543"/>
            <a:ext cx="609600" cy="609600"/>
          </a:xfrm>
          <a:prstGeom prst="rect">
            <a:avLst/>
          </a:prstGeom>
        </p:spPr>
      </p:pic>
      <p:pic>
        <p:nvPicPr>
          <p:cNvPr id="7" name="920_selec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841" y="38466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C9C54-8B88-49EE-BC96-10DBE73A6875}" type="slidenum">
              <a:rPr lang="en-US" altLang="cs-CZ"/>
              <a:pPr/>
              <a:t>51</a:t>
            </a:fld>
            <a:endParaRPr lang="en-US" alt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366713" y="836613"/>
            <a:ext cx="761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 smtClean="0">
                <a:latin typeface="Arial" panose="020B0604020202020204" pitchFamily="34" charset="0"/>
              </a:rPr>
              <a:t>Does these 2 recordings come from the same </a:t>
            </a:r>
            <a:r>
              <a:rPr lang="en-US" altLang="cs-CZ" dirty="0">
                <a:latin typeface="Arial" panose="020B0604020202020204" pitchFamily="34" charset="0"/>
              </a:rPr>
              <a:t>person?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006" name="Text Box 46"/>
          <p:cNvSpPr txBox="1">
            <a:spLocks noChangeArrowheads="1"/>
          </p:cNvSpPr>
          <p:nvPr/>
        </p:nvSpPr>
        <p:spPr bwMode="auto">
          <a:xfrm>
            <a:off x="107950" y="6172200"/>
            <a:ext cx="31918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 dirty="0" smtClean="0">
                <a:latin typeface="Arial" panose="020B0604020202020204" pitchFamily="34" charset="0"/>
              </a:rPr>
              <a:t>Audio excerpts come from NIST HASR 2012 trial 04</a:t>
            </a:r>
            <a:endParaRPr lang="cs-CZ" altLang="cs-CZ" sz="1000" b="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2" y="1600200"/>
            <a:ext cx="8028947" cy="16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42131"/>
            <a:ext cx="8100000" cy="161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35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system gives  LLR=2.50 </a:t>
            </a:r>
            <a:endParaRPr lang="cs-CZ" dirty="0"/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 rot="20095928">
            <a:off x="116226" y="2020620"/>
            <a:ext cx="892942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Different</a:t>
            </a:r>
            <a:endParaRPr lang="cs-CZ" altLang="cs-CZ" sz="15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3e2_se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841" y="2102955"/>
            <a:ext cx="609600" cy="609600"/>
          </a:xfrm>
          <a:prstGeom prst="rect">
            <a:avLst/>
          </a:prstGeom>
        </p:spPr>
      </p:pic>
      <p:pic>
        <p:nvPicPr>
          <p:cNvPr id="8" name="7eb_select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82893" y="3846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BC9C54-8B88-49EE-BC96-10DBE73A6875}" type="slidenum">
              <a:rPr lang="en-US" altLang="cs-CZ"/>
              <a:pPr/>
              <a:t>52</a:t>
            </a:fld>
            <a:endParaRPr lang="en-US" alt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97003" name="Text Box 43"/>
          <p:cNvSpPr txBox="1">
            <a:spLocks noChangeArrowheads="1"/>
          </p:cNvSpPr>
          <p:nvPr/>
        </p:nvSpPr>
        <p:spPr bwMode="auto">
          <a:xfrm>
            <a:off x="366713" y="836613"/>
            <a:ext cx="761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dirty="0" smtClean="0">
                <a:latin typeface="Arial" panose="020B0604020202020204" pitchFamily="34" charset="0"/>
              </a:rPr>
              <a:t>Does these 2 recordings come from the same </a:t>
            </a:r>
            <a:r>
              <a:rPr lang="en-US" altLang="cs-CZ" dirty="0">
                <a:latin typeface="Arial" panose="020B0604020202020204" pitchFamily="34" charset="0"/>
              </a:rPr>
              <a:t>person?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006" name="Text Box 46"/>
          <p:cNvSpPr txBox="1">
            <a:spLocks noChangeArrowheads="1"/>
          </p:cNvSpPr>
          <p:nvPr/>
        </p:nvSpPr>
        <p:spPr bwMode="auto">
          <a:xfrm>
            <a:off x="107950" y="6172200"/>
            <a:ext cx="312136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 dirty="0" smtClean="0">
                <a:latin typeface="Arial" panose="020B0604020202020204" pitchFamily="34" charset="0"/>
              </a:rPr>
              <a:t>Audio excerpts come from NIST HASR 2012 trial 18</a:t>
            </a:r>
            <a:endParaRPr lang="cs-CZ" altLang="cs-CZ" sz="1000" b="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2" y="1600200"/>
            <a:ext cx="8028947" cy="1614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342131"/>
            <a:ext cx="8100000" cy="161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359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 system gives  LLR=1.3 </a:t>
            </a:r>
            <a:endParaRPr lang="cs-CZ" dirty="0"/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 rot="20095928">
            <a:off x="1472740" y="2071850"/>
            <a:ext cx="599734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SAME</a:t>
            </a:r>
            <a:endParaRPr lang="cs-CZ" altLang="cs-CZ" sz="15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1b3_se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841" y="2102543"/>
            <a:ext cx="609600" cy="609600"/>
          </a:xfrm>
          <a:prstGeom prst="rect">
            <a:avLst/>
          </a:prstGeom>
        </p:spPr>
      </p:pic>
      <p:pic>
        <p:nvPicPr>
          <p:cNvPr id="8" name="844_selectionManEdi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79841" y="3846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cs-CZ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635625"/>
          </a:xfrm>
        </p:spPr>
        <p:txBody>
          <a:bodyPr>
            <a:normAutofit/>
          </a:bodyPr>
          <a:lstStyle/>
          <a:p>
            <a:r>
              <a:rPr lang="en-AU" sz="2200" dirty="0"/>
              <a:t>Over the past few years</a:t>
            </a:r>
          </a:p>
          <a:p>
            <a:pPr lvl="1"/>
            <a:r>
              <a:rPr lang="en-AU" sz="2000" dirty="0"/>
              <a:t>error rates have decreased </a:t>
            </a:r>
            <a:r>
              <a:rPr lang="en-AU" sz="2000" dirty="0" smtClean="0"/>
              <a:t>5 times </a:t>
            </a:r>
            <a:r>
              <a:rPr lang="en-AU" sz="2000" dirty="0"/>
              <a:t>or more thanks to advances in channel compensation techniques</a:t>
            </a:r>
          </a:p>
          <a:p>
            <a:pPr lvl="1"/>
            <a:r>
              <a:rPr lang="en-AU" sz="2000" dirty="0"/>
              <a:t>the new techniques have resulted in massive speed-ups </a:t>
            </a:r>
            <a:endParaRPr lang="en-AU" sz="2000" dirty="0" smtClean="0"/>
          </a:p>
          <a:p>
            <a:pPr lvl="2">
              <a:defRPr/>
            </a:pPr>
            <a:r>
              <a:rPr lang="en-US" sz="1800" dirty="0" err="1" smtClean="0"/>
              <a:t>i</a:t>
            </a:r>
            <a:r>
              <a:rPr lang="en-US" sz="1800" dirty="0" smtClean="0"/>
              <a:t>-vector is extracted for each recording (about 100 times faster than RT)</a:t>
            </a:r>
          </a:p>
          <a:p>
            <a:pPr lvl="2">
              <a:defRPr/>
            </a:pPr>
            <a:r>
              <a:rPr lang="en-US" sz="1800" dirty="0" smtClean="0"/>
              <a:t>With </a:t>
            </a:r>
            <a:r>
              <a:rPr lang="en-US" sz="1800" dirty="0" err="1" smtClean="0"/>
              <a:t>i</a:t>
            </a:r>
            <a:r>
              <a:rPr lang="en-US" sz="1800" dirty="0" smtClean="0"/>
              <a:t>-vectors, </a:t>
            </a:r>
            <a:r>
              <a:rPr lang="en-US" sz="1800" b="1" dirty="0" smtClean="0"/>
              <a:t>billions</a:t>
            </a:r>
            <a:r>
              <a:rPr lang="en-US" sz="1800" dirty="0" smtClean="0"/>
              <a:t> of verification trials can be tested in few seconds</a:t>
            </a:r>
            <a:endParaRPr lang="en-AU" sz="1800" dirty="0"/>
          </a:p>
          <a:p>
            <a:r>
              <a:rPr lang="en-AU" sz="2200" dirty="0" err="1" smtClean="0"/>
              <a:t>i</a:t>
            </a:r>
            <a:r>
              <a:rPr lang="en-AU" sz="2200" dirty="0" smtClean="0"/>
              <a:t>-vectors </a:t>
            </a:r>
            <a:r>
              <a:rPr lang="en-AU" sz="2200" dirty="0"/>
              <a:t>paradigm opened new </a:t>
            </a:r>
            <a:r>
              <a:rPr lang="en-AU" sz="2200" dirty="0" smtClean="0"/>
              <a:t>direction</a:t>
            </a:r>
            <a:r>
              <a:rPr lang="en-AU" sz="2200" dirty="0"/>
              <a:t>:</a:t>
            </a:r>
          </a:p>
          <a:p>
            <a:pPr lvl="1"/>
            <a:r>
              <a:rPr lang="en-AU" sz="2000" dirty="0" smtClean="0"/>
              <a:t>Easy transfer of audio footprint without its content</a:t>
            </a:r>
          </a:p>
          <a:p>
            <a:pPr lvl="1"/>
            <a:r>
              <a:rPr lang="en-AU" sz="2000" dirty="0" smtClean="0"/>
              <a:t>Easier adaptation of the system to target/customer data</a:t>
            </a:r>
          </a:p>
          <a:p>
            <a:pPr lvl="1"/>
            <a:r>
              <a:rPr lang="en-AU" sz="2000" dirty="0" smtClean="0"/>
              <a:t>Application to other problems such as identification of language, emotion, age, gender, music, ... </a:t>
            </a:r>
            <a:endParaRPr lang="en-AU" sz="2000" dirty="0" smtClean="0"/>
          </a:p>
          <a:p>
            <a:r>
              <a:rPr lang="en-AU" sz="2200" dirty="0" smtClean="0"/>
              <a:t>Channel distortion is still the big issues for correct recognition</a:t>
            </a:r>
            <a:endParaRPr lang="en-AU" sz="2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0" name="Rectangle 6"/>
          <p:cNvSpPr>
            <a:spLocks noGrp="1" noChangeArrowheads="1"/>
          </p:cNvSpPr>
          <p:nvPr>
            <p:ph type="title"/>
          </p:nvPr>
        </p:nvSpPr>
        <p:spPr>
          <a:xfrm>
            <a:off x="2743200" y="2936875"/>
            <a:ext cx="3429000" cy="720725"/>
          </a:xfrm>
        </p:spPr>
        <p:txBody>
          <a:bodyPr/>
          <a:lstStyle/>
          <a:p>
            <a:r>
              <a:rPr lang="en-US" sz="5000"/>
              <a:t>Thank you</a:t>
            </a:r>
            <a:endParaRPr lang="cs-CZ" sz="500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</p:spPr>
        <p:txBody>
          <a:bodyPr/>
          <a:lstStyle/>
          <a:p>
            <a:fld id="{9D8AF741-9FED-4AF5-8D8D-027A7001248D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1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C58AA9A1-6C74-4119-B2B1-F51716F923D9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6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Speaker Recognition Tasks</a:t>
            </a:r>
            <a:endParaRPr lang="cs-CZ" altLang="cs-CZ" smtClean="0"/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250825" y="85566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Identification</a:t>
            </a:r>
            <a:endParaRPr lang="cs-CZ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41300" y="1303338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2000" b="0">
                <a:solidFill>
                  <a:schemeClr val="tx1"/>
                </a:solidFill>
              </a:rPr>
              <a:t>Whose voice is this?</a:t>
            </a:r>
            <a:endParaRPr lang="cs-CZ" altLang="cs-CZ" sz="2000" b="0">
              <a:solidFill>
                <a:schemeClr val="tx1"/>
              </a:solidFill>
            </a:endParaRPr>
          </a:p>
        </p:txBody>
      </p:sp>
      <p:sp>
        <p:nvSpPr>
          <p:cNvPr id="313367" name="Text Box 23"/>
          <p:cNvSpPr txBox="1">
            <a:spLocks noChangeArrowheads="1"/>
          </p:cNvSpPr>
          <p:nvPr/>
        </p:nvSpPr>
        <p:spPr bwMode="auto">
          <a:xfrm>
            <a:off x="5899150" y="83661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Verification</a:t>
            </a:r>
            <a:endParaRPr lang="cs-CZ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5721350" y="128428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2000" b="0">
                <a:solidFill>
                  <a:schemeClr val="tx1"/>
                </a:solidFill>
              </a:rPr>
              <a:t>Is this Homer’s voice?</a:t>
            </a:r>
            <a:endParaRPr lang="cs-CZ" altLang="cs-CZ" sz="2000" b="0">
              <a:solidFill>
                <a:schemeClr val="tx1"/>
              </a:solidFill>
            </a:endParaRPr>
          </a:p>
        </p:txBody>
      </p:sp>
      <p:grpSp>
        <p:nvGrpSpPr>
          <p:cNvPr id="8201" name="Group 70"/>
          <p:cNvGrpSpPr>
            <a:grpSpLocks/>
          </p:cNvGrpSpPr>
          <p:nvPr/>
        </p:nvGrpSpPr>
        <p:grpSpPr bwMode="auto">
          <a:xfrm>
            <a:off x="611188" y="692150"/>
            <a:ext cx="4197350" cy="3006725"/>
            <a:chOff x="385" y="436"/>
            <a:chExt cx="2644" cy="1894"/>
          </a:xfrm>
        </p:grpSpPr>
        <p:graphicFrame>
          <p:nvGraphicFramePr>
            <p:cNvPr id="8231" name="Object 6"/>
            <p:cNvGraphicFramePr>
              <a:graphicFrameLocks noChangeAspect="1"/>
            </p:cNvGraphicFramePr>
            <p:nvPr/>
          </p:nvGraphicFramePr>
          <p:xfrm>
            <a:off x="1894" y="1706"/>
            <a:ext cx="66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86" name="Image" r:id="rId3" imgW="4063492" imgH="3796825" progId="Photoshop.Image.11">
                    <p:embed/>
                  </p:oleObj>
                </mc:Choice>
                <mc:Fallback>
                  <p:oleObj name="Image" r:id="rId3" imgW="4063492" imgH="3796825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4" y="1706"/>
                          <a:ext cx="668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32" name="Object 10"/>
            <p:cNvGraphicFramePr>
              <a:graphicFrameLocks noChangeAspect="1"/>
            </p:cNvGraphicFramePr>
            <p:nvPr/>
          </p:nvGraphicFramePr>
          <p:xfrm>
            <a:off x="2472" y="1389"/>
            <a:ext cx="456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87" name="Image" r:id="rId5" imgW="2412698" imgH="3580952" progId="Photoshop.Image.11">
                    <p:embed/>
                  </p:oleObj>
                </mc:Choice>
                <mc:Fallback>
                  <p:oleObj name="Image" r:id="rId5" imgW="2412698" imgH="3580952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1389"/>
                          <a:ext cx="456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3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752"/>
              <a:ext cx="55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3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436"/>
              <a:ext cx="472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235" name="Object 13"/>
            <p:cNvGraphicFramePr>
              <a:graphicFrameLocks noChangeAspect="1"/>
            </p:cNvGraphicFramePr>
            <p:nvPr/>
          </p:nvGraphicFramePr>
          <p:xfrm>
            <a:off x="385" y="1222"/>
            <a:ext cx="95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88" name="Image" r:id="rId9" imgW="5028571" imgH="3276190" progId="Photoshop.Image.11">
                    <p:embed/>
                  </p:oleObj>
                </mc:Choice>
                <mc:Fallback>
                  <p:oleObj name="Image" r:id="rId9" imgW="5028571" imgH="3276190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222"/>
                          <a:ext cx="952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6" name="Line 14"/>
            <p:cNvSpPr>
              <a:spLocks noChangeShapeType="1"/>
            </p:cNvSpPr>
            <p:nvPr/>
          </p:nvSpPr>
          <p:spPr bwMode="auto">
            <a:xfrm flipV="1">
              <a:off x="1338" y="1071"/>
              <a:ext cx="907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37" name="Line 15"/>
            <p:cNvSpPr>
              <a:spLocks noChangeShapeType="1"/>
            </p:cNvSpPr>
            <p:nvPr/>
          </p:nvSpPr>
          <p:spPr bwMode="auto">
            <a:xfrm flipV="1">
              <a:off x="1338" y="1253"/>
              <a:ext cx="1179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38" name="Line 16"/>
            <p:cNvSpPr>
              <a:spLocks noChangeShapeType="1"/>
            </p:cNvSpPr>
            <p:nvPr/>
          </p:nvSpPr>
          <p:spPr bwMode="auto">
            <a:xfrm>
              <a:off x="1338" y="1525"/>
              <a:ext cx="1082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39" name="Line 17"/>
            <p:cNvSpPr>
              <a:spLocks noChangeShapeType="1"/>
            </p:cNvSpPr>
            <p:nvPr/>
          </p:nvSpPr>
          <p:spPr bwMode="auto">
            <a:xfrm>
              <a:off x="1338" y="1525"/>
              <a:ext cx="674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3362" name="Text Box 18"/>
            <p:cNvSpPr txBox="1">
              <a:spLocks noChangeArrowheads="1"/>
            </p:cNvSpPr>
            <p:nvPr/>
          </p:nvSpPr>
          <p:spPr bwMode="auto">
            <a:xfrm>
              <a:off x="1701" y="104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3" name="Text Box 19"/>
            <p:cNvSpPr txBox="1">
              <a:spLocks noChangeArrowheads="1"/>
            </p:cNvSpPr>
            <p:nvPr/>
          </p:nvSpPr>
          <p:spPr bwMode="auto">
            <a:xfrm>
              <a:off x="2064" y="111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4" name="Text Box 20"/>
            <p:cNvSpPr txBox="1">
              <a:spLocks noChangeArrowheads="1"/>
            </p:cNvSpPr>
            <p:nvPr/>
          </p:nvSpPr>
          <p:spPr bwMode="auto">
            <a:xfrm>
              <a:off x="2064" y="1364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5" name="Text Box 21"/>
            <p:cNvSpPr txBox="1">
              <a:spLocks noChangeArrowheads="1"/>
            </p:cNvSpPr>
            <p:nvPr/>
          </p:nvSpPr>
          <p:spPr bwMode="auto">
            <a:xfrm>
              <a:off x="1610" y="163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8202" name="Group 71"/>
          <p:cNvGrpSpPr>
            <a:grpSpLocks/>
          </p:cNvGrpSpPr>
          <p:nvPr/>
        </p:nvGrpSpPr>
        <p:grpSpPr bwMode="auto">
          <a:xfrm>
            <a:off x="5467350" y="1916113"/>
            <a:ext cx="3065463" cy="1082675"/>
            <a:chOff x="3444" y="1207"/>
            <a:chExt cx="1931" cy="682"/>
          </a:xfrm>
        </p:grpSpPr>
        <p:graphicFrame>
          <p:nvGraphicFramePr>
            <p:cNvPr id="8227" name="Object 24"/>
            <p:cNvGraphicFramePr>
              <a:graphicFrameLocks noChangeAspect="1"/>
            </p:cNvGraphicFramePr>
            <p:nvPr/>
          </p:nvGraphicFramePr>
          <p:xfrm>
            <a:off x="3444" y="1207"/>
            <a:ext cx="95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89" name="Image" r:id="rId11" imgW="5028571" imgH="3276190" progId="Photoshop.Image.11">
                    <p:embed/>
                  </p:oleObj>
                </mc:Choice>
                <mc:Fallback>
                  <p:oleObj name="Image" r:id="rId11" imgW="5028571" imgH="3276190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1207"/>
                          <a:ext cx="952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28" name="Object 26"/>
            <p:cNvGraphicFramePr>
              <a:graphicFrameLocks noChangeAspect="1"/>
            </p:cNvGraphicFramePr>
            <p:nvPr/>
          </p:nvGraphicFramePr>
          <p:xfrm>
            <a:off x="4916" y="1207"/>
            <a:ext cx="459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90" name="Image" r:id="rId12" imgW="2412698" imgH="3580952" progId="Photoshop.Image.11">
                    <p:embed/>
                  </p:oleObj>
                </mc:Choice>
                <mc:Fallback>
                  <p:oleObj name="Image" r:id="rId12" imgW="2412698" imgH="3580952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" y="1207"/>
                          <a:ext cx="459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9" name="Line 27"/>
            <p:cNvSpPr>
              <a:spLocks noChangeShapeType="1"/>
            </p:cNvSpPr>
            <p:nvPr/>
          </p:nvSpPr>
          <p:spPr bwMode="auto">
            <a:xfrm flipV="1">
              <a:off x="4377" y="1525"/>
              <a:ext cx="45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3372" name="Text Box 28"/>
            <p:cNvSpPr txBox="1">
              <a:spLocks noChangeArrowheads="1"/>
            </p:cNvSpPr>
            <p:nvPr/>
          </p:nvSpPr>
          <p:spPr bwMode="auto">
            <a:xfrm>
              <a:off x="4467" y="129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2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260350" y="3716338"/>
            <a:ext cx="5391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Segmentation and Clustering</a:t>
            </a:r>
            <a:endParaRPr lang="cs-CZ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204" name="Text Box 31"/>
          <p:cNvSpPr txBox="1">
            <a:spLocks noChangeArrowheads="1"/>
          </p:cNvSpPr>
          <p:nvPr/>
        </p:nvSpPr>
        <p:spPr bwMode="auto">
          <a:xfrm>
            <a:off x="179388" y="4154488"/>
            <a:ext cx="785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800" b="0">
                <a:solidFill>
                  <a:schemeClr val="tx1"/>
                </a:solidFill>
              </a:rPr>
              <a:t>Where are speaker changes? Which segments are from the same speaker?</a:t>
            </a:r>
            <a:endParaRPr lang="cs-CZ" altLang="cs-CZ" sz="1800" b="0">
              <a:solidFill>
                <a:schemeClr val="tx1"/>
              </a:solidFill>
            </a:endParaRPr>
          </a:p>
        </p:txBody>
      </p:sp>
      <p:grpSp>
        <p:nvGrpSpPr>
          <p:cNvPr id="8205" name="Group 69"/>
          <p:cNvGrpSpPr>
            <a:grpSpLocks/>
          </p:cNvGrpSpPr>
          <p:nvPr/>
        </p:nvGrpSpPr>
        <p:grpSpPr bwMode="auto">
          <a:xfrm>
            <a:off x="74613" y="4005263"/>
            <a:ext cx="8904287" cy="2447925"/>
            <a:chOff x="47" y="2523"/>
            <a:chExt cx="5609" cy="1542"/>
          </a:xfrm>
        </p:grpSpPr>
        <p:sp>
          <p:nvSpPr>
            <p:cNvPr id="8206" name="Rectangle 58"/>
            <p:cNvSpPr>
              <a:spLocks noChangeArrowheads="1"/>
            </p:cNvSpPr>
            <p:nvPr/>
          </p:nvSpPr>
          <p:spPr bwMode="auto">
            <a:xfrm>
              <a:off x="4195" y="3022"/>
              <a:ext cx="454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07" name="Rectangle 54"/>
            <p:cNvSpPr>
              <a:spLocks noChangeArrowheads="1"/>
            </p:cNvSpPr>
            <p:nvPr/>
          </p:nvSpPr>
          <p:spPr bwMode="auto">
            <a:xfrm>
              <a:off x="3969" y="3022"/>
              <a:ext cx="181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08" name="Rectangle 57"/>
            <p:cNvSpPr>
              <a:spLocks noChangeArrowheads="1"/>
            </p:cNvSpPr>
            <p:nvPr/>
          </p:nvSpPr>
          <p:spPr bwMode="auto">
            <a:xfrm>
              <a:off x="3470" y="3022"/>
              <a:ext cx="453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09" name="Rectangle 53"/>
            <p:cNvSpPr>
              <a:spLocks noChangeArrowheads="1"/>
            </p:cNvSpPr>
            <p:nvPr/>
          </p:nvSpPr>
          <p:spPr bwMode="auto">
            <a:xfrm>
              <a:off x="3016" y="3022"/>
              <a:ext cx="408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0" name="Rectangle 56"/>
            <p:cNvSpPr>
              <a:spLocks noChangeArrowheads="1"/>
            </p:cNvSpPr>
            <p:nvPr/>
          </p:nvSpPr>
          <p:spPr bwMode="auto">
            <a:xfrm>
              <a:off x="2517" y="3022"/>
              <a:ext cx="454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1" name="Rectangle 52"/>
            <p:cNvSpPr>
              <a:spLocks noChangeArrowheads="1"/>
            </p:cNvSpPr>
            <p:nvPr/>
          </p:nvSpPr>
          <p:spPr bwMode="auto">
            <a:xfrm>
              <a:off x="2200" y="3022"/>
              <a:ext cx="272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2" name="Rectangle 55"/>
            <p:cNvSpPr>
              <a:spLocks noChangeArrowheads="1"/>
            </p:cNvSpPr>
            <p:nvPr/>
          </p:nvSpPr>
          <p:spPr bwMode="auto">
            <a:xfrm>
              <a:off x="1383" y="3022"/>
              <a:ext cx="499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213" name="Rectangle 51"/>
            <p:cNvSpPr>
              <a:spLocks noChangeArrowheads="1"/>
            </p:cNvSpPr>
            <p:nvPr/>
          </p:nvSpPr>
          <p:spPr bwMode="auto">
            <a:xfrm>
              <a:off x="1066" y="3022"/>
              <a:ext cx="272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pic>
          <p:nvPicPr>
            <p:cNvPr id="8214" name="Picture 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2523"/>
              <a:ext cx="50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215" name="Object 47"/>
            <p:cNvGraphicFramePr>
              <a:graphicFrameLocks noChangeAspect="1"/>
            </p:cNvGraphicFramePr>
            <p:nvPr/>
          </p:nvGraphicFramePr>
          <p:xfrm>
            <a:off x="47" y="3437"/>
            <a:ext cx="837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91" name="Image" r:id="rId13" imgW="4063492" imgH="3047619" progId="Photoshop.Image.11">
                    <p:embed/>
                  </p:oleObj>
                </mc:Choice>
                <mc:Fallback>
                  <p:oleObj name="Image" r:id="rId13" imgW="4063492" imgH="3047619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" y="3437"/>
                          <a:ext cx="837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16" name="Picture 50" descr="wav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30"/>
              <a:ext cx="3719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Line 59"/>
            <p:cNvSpPr>
              <a:spLocks noChangeShapeType="1"/>
            </p:cNvSpPr>
            <p:nvPr/>
          </p:nvSpPr>
          <p:spPr bwMode="auto">
            <a:xfrm>
              <a:off x="884" y="3929"/>
              <a:ext cx="3175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8" name="Line 60"/>
            <p:cNvSpPr>
              <a:spLocks noChangeShapeType="1"/>
            </p:cNvSpPr>
            <p:nvPr/>
          </p:nvSpPr>
          <p:spPr bwMode="auto">
            <a:xfrm flipV="1">
              <a:off x="1202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19" name="Line 61"/>
            <p:cNvSpPr>
              <a:spLocks noChangeShapeType="1"/>
            </p:cNvSpPr>
            <p:nvPr/>
          </p:nvSpPr>
          <p:spPr bwMode="auto">
            <a:xfrm flipV="1">
              <a:off x="2336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0" name="Line 62"/>
            <p:cNvSpPr>
              <a:spLocks noChangeShapeType="1"/>
            </p:cNvSpPr>
            <p:nvPr/>
          </p:nvSpPr>
          <p:spPr bwMode="auto">
            <a:xfrm flipV="1">
              <a:off x="3198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1" name="Line 63"/>
            <p:cNvSpPr>
              <a:spLocks noChangeShapeType="1"/>
            </p:cNvSpPr>
            <p:nvPr/>
          </p:nvSpPr>
          <p:spPr bwMode="auto">
            <a:xfrm flipV="1">
              <a:off x="4059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2" name="Line 64"/>
            <p:cNvSpPr>
              <a:spLocks noChangeShapeType="1"/>
            </p:cNvSpPr>
            <p:nvPr/>
          </p:nvSpPr>
          <p:spPr bwMode="auto">
            <a:xfrm>
              <a:off x="1655" y="2886"/>
              <a:ext cx="349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3" name="Line 65"/>
            <p:cNvSpPr>
              <a:spLocks noChangeShapeType="1"/>
            </p:cNvSpPr>
            <p:nvPr/>
          </p:nvSpPr>
          <p:spPr bwMode="auto">
            <a:xfrm>
              <a:off x="1655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4" name="Line 66"/>
            <p:cNvSpPr>
              <a:spLocks noChangeShapeType="1"/>
            </p:cNvSpPr>
            <p:nvPr/>
          </p:nvSpPr>
          <p:spPr bwMode="auto">
            <a:xfrm>
              <a:off x="2744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5" name="Line 67"/>
            <p:cNvSpPr>
              <a:spLocks noChangeShapeType="1"/>
            </p:cNvSpPr>
            <p:nvPr/>
          </p:nvSpPr>
          <p:spPr bwMode="auto">
            <a:xfrm>
              <a:off x="3696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26" name="Line 68"/>
            <p:cNvSpPr>
              <a:spLocks noChangeShapeType="1"/>
            </p:cNvSpPr>
            <p:nvPr/>
          </p:nvSpPr>
          <p:spPr bwMode="auto">
            <a:xfrm>
              <a:off x="4422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269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E582A2C0-19EE-4B28-A548-51E3C07844D5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7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Basic structure of the system – Likelihood ratio</a:t>
            </a:r>
            <a:endParaRPr lang="cs-CZ" altLang="cs-CZ" smtClean="0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649663" y="4175125"/>
            <a:ext cx="1550987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587750" y="4098925"/>
            <a:ext cx="1550988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Speaker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Model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649663" y="5622925"/>
            <a:ext cx="1563687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587750" y="5546725"/>
            <a:ext cx="1563688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Background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Model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1679575" y="4784725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619250" y="4708525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Feature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Extraction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6289675" y="4932363"/>
            <a:ext cx="1298575" cy="4413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218238" y="4921250"/>
            <a:ext cx="1293812" cy="385763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anchor="ctr" anchorCtr="1"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Decision</a:t>
            </a:r>
          </a:p>
        </p:txBody>
      </p:sp>
      <p:graphicFrame>
        <p:nvGraphicFramePr>
          <p:cNvPr id="10253" name="Object 12"/>
          <p:cNvGraphicFramePr>
            <a:graphicFrameLocks noChangeAspect="1"/>
          </p:cNvGraphicFramePr>
          <p:nvPr/>
        </p:nvGraphicFramePr>
        <p:xfrm>
          <a:off x="95250" y="4581525"/>
          <a:ext cx="15144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0" name="Image" r:id="rId3" imgW="5028571" imgH="3276190" progId="Photoshop.Image.11">
                  <p:embed/>
                </p:oleObj>
              </mc:Choice>
              <mc:Fallback>
                <p:oleObj name="Image" r:id="rId3" imgW="5028571" imgH="327619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4581525"/>
                        <a:ext cx="151447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Line 13"/>
          <p:cNvSpPr>
            <a:spLocks noChangeShapeType="1"/>
          </p:cNvSpPr>
          <p:nvPr/>
        </p:nvSpPr>
        <p:spPr bwMode="auto">
          <a:xfrm>
            <a:off x="3359150" y="4403725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>
            <a:off x="3130550" y="50895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1387475" y="5089525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>
            <a:off x="3359150" y="44037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Line 17"/>
          <p:cNvSpPr>
            <a:spLocks noChangeShapeType="1"/>
          </p:cNvSpPr>
          <p:nvPr/>
        </p:nvSpPr>
        <p:spPr bwMode="auto">
          <a:xfrm>
            <a:off x="3359150" y="58515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5594350" y="5086350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0" name="Line 19"/>
          <p:cNvSpPr>
            <a:spLocks noChangeShapeType="1"/>
          </p:cNvSpPr>
          <p:nvPr/>
        </p:nvSpPr>
        <p:spPr bwMode="auto">
          <a:xfrm>
            <a:off x="5137150" y="44037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>
            <a:off x="5441950" y="440372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2" name="Oval 21"/>
          <p:cNvSpPr>
            <a:spLocks noChangeArrowheads="1"/>
          </p:cNvSpPr>
          <p:nvPr/>
        </p:nvSpPr>
        <p:spPr bwMode="auto">
          <a:xfrm>
            <a:off x="5251450" y="4937125"/>
            <a:ext cx="381000" cy="3810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63" name="Line 22"/>
          <p:cNvSpPr>
            <a:spLocks noChangeShapeType="1"/>
          </p:cNvSpPr>
          <p:nvPr/>
        </p:nvSpPr>
        <p:spPr bwMode="auto">
          <a:xfrm>
            <a:off x="5137150" y="58388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4" name="Line 23"/>
          <p:cNvSpPr>
            <a:spLocks noChangeShapeType="1"/>
          </p:cNvSpPr>
          <p:nvPr/>
        </p:nvSpPr>
        <p:spPr bwMode="auto">
          <a:xfrm>
            <a:off x="5441950" y="531812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auto">
          <a:xfrm>
            <a:off x="5251450" y="48736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cs-CZ" sz="2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</a:p>
        </p:txBody>
      </p:sp>
      <p:sp>
        <p:nvSpPr>
          <p:cNvPr id="10266" name="Text Box 25"/>
          <p:cNvSpPr txBox="1">
            <a:spLocks noChangeArrowheads="1"/>
          </p:cNvSpPr>
          <p:nvPr/>
        </p:nvSpPr>
        <p:spPr bwMode="auto">
          <a:xfrm>
            <a:off x="5391150" y="5256213"/>
            <a:ext cx="24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800">
                <a:solidFill>
                  <a:schemeClr val="tx1"/>
                </a:solidFill>
                <a:cs typeface="Arial" panose="020B0604020202020204" pitchFamily="34" charset="0"/>
              </a:rPr>
              <a:t>-</a:t>
            </a:r>
          </a:p>
        </p:txBody>
      </p:sp>
      <p:sp>
        <p:nvSpPr>
          <p:cNvPr id="10267" name="Text Box 26"/>
          <p:cNvSpPr txBox="1">
            <a:spLocks noChangeArrowheads="1"/>
          </p:cNvSpPr>
          <p:nvPr/>
        </p:nvSpPr>
        <p:spPr bwMode="auto">
          <a:xfrm>
            <a:off x="5378450" y="4416425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800">
                <a:solidFill>
                  <a:schemeClr val="tx1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10268" name="Line 27"/>
          <p:cNvSpPr>
            <a:spLocks noChangeShapeType="1"/>
          </p:cNvSpPr>
          <p:nvPr/>
        </p:nvSpPr>
        <p:spPr bwMode="auto">
          <a:xfrm>
            <a:off x="7496175" y="508952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9" name="Text Box 28"/>
          <p:cNvSpPr txBox="1">
            <a:spLocks noChangeArrowheads="1"/>
          </p:cNvSpPr>
          <p:nvPr/>
        </p:nvSpPr>
        <p:spPr bwMode="auto">
          <a:xfrm>
            <a:off x="7548563" y="4365625"/>
            <a:ext cx="156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cs-CZ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r>
              <a:rPr lang="en-US" altLang="cs-CZ" sz="1800">
                <a:solidFill>
                  <a:schemeClr val="tx1"/>
                </a:solidFill>
                <a:cs typeface="Arial" panose="020B0604020202020204" pitchFamily="34" charset="0"/>
              </a:rPr>
              <a:t>&gt;0 accept</a:t>
            </a:r>
          </a:p>
        </p:txBody>
      </p:sp>
      <p:sp>
        <p:nvSpPr>
          <p:cNvPr id="10270" name="Text Box 29"/>
          <p:cNvSpPr txBox="1">
            <a:spLocks noChangeArrowheads="1"/>
          </p:cNvSpPr>
          <p:nvPr/>
        </p:nvSpPr>
        <p:spPr bwMode="auto">
          <a:xfrm>
            <a:off x="7548563" y="510381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cs-CZ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r>
              <a:rPr lang="en-US" altLang="cs-CZ" sz="1800">
                <a:solidFill>
                  <a:schemeClr val="tx1"/>
                </a:solidFill>
                <a:cs typeface="Arial" panose="020B0604020202020204" pitchFamily="34" charset="0"/>
              </a:rPr>
              <a:t>&lt;0 reject</a:t>
            </a:r>
          </a:p>
        </p:txBody>
      </p:sp>
      <p:sp>
        <p:nvSpPr>
          <p:cNvPr id="10271" name="Text Box 30"/>
          <p:cNvSpPr txBox="1">
            <a:spLocks noChangeArrowheads="1"/>
          </p:cNvSpPr>
          <p:nvPr/>
        </p:nvSpPr>
        <p:spPr bwMode="auto">
          <a:xfrm>
            <a:off x="179388" y="765175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200">
                <a:solidFill>
                  <a:schemeClr val="tx1"/>
                </a:solidFill>
              </a:rPr>
              <a:t>Speaker detection decision approaches have roots in signal detection theory</a:t>
            </a:r>
            <a:endParaRPr lang="cs-CZ" altLang="cs-CZ" sz="2200">
              <a:solidFill>
                <a:schemeClr val="tx1"/>
              </a:solidFill>
            </a:endParaRPr>
          </a:p>
        </p:txBody>
      </p:sp>
      <p:sp>
        <p:nvSpPr>
          <p:cNvPr id="10272" name="Text Box 31"/>
          <p:cNvSpPr txBox="1">
            <a:spLocks noChangeArrowheads="1"/>
          </p:cNvSpPr>
          <p:nvPr/>
        </p:nvSpPr>
        <p:spPr bwMode="auto">
          <a:xfrm>
            <a:off x="971550" y="1685925"/>
            <a:ext cx="7345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cs-CZ" sz="2000">
                <a:solidFill>
                  <a:srgbClr val="3366FF"/>
                </a:solidFill>
              </a:rPr>
              <a:t> 2 class Hypothesis test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000" i="1">
                <a:solidFill>
                  <a:srgbClr val="FE000C"/>
                </a:solidFill>
              </a:rPr>
              <a:t>	</a:t>
            </a:r>
            <a:r>
              <a:rPr lang="en-US" altLang="cs-CZ" sz="2000" b="0">
                <a:solidFill>
                  <a:srgbClr val="FE000C"/>
                </a:solidFill>
              </a:rPr>
              <a:t>H0</a:t>
            </a:r>
            <a:r>
              <a:rPr lang="en-US" altLang="cs-CZ" sz="2000" b="0">
                <a:solidFill>
                  <a:schemeClr val="tx1"/>
                </a:solidFill>
              </a:rPr>
              <a:t>: the speaker is </a:t>
            </a:r>
            <a:r>
              <a:rPr lang="en-US" altLang="cs-CZ" sz="2000" u="sng">
                <a:solidFill>
                  <a:schemeClr val="tx1"/>
                </a:solidFill>
              </a:rPr>
              <a:t>not</a:t>
            </a:r>
            <a:r>
              <a:rPr lang="en-US" altLang="cs-CZ" sz="2000" b="0">
                <a:solidFill>
                  <a:schemeClr val="tx1"/>
                </a:solidFill>
              </a:rPr>
              <a:t> the target speaker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2000" b="0">
                <a:solidFill>
                  <a:srgbClr val="FE000C"/>
                </a:solidFill>
              </a:rPr>
              <a:t>	H1</a:t>
            </a:r>
            <a:r>
              <a:rPr lang="en-US" altLang="cs-CZ" sz="2000" b="0">
                <a:solidFill>
                  <a:schemeClr val="tx1"/>
                </a:solidFill>
              </a:rPr>
              <a:t>: the speaker is the target speaker</a:t>
            </a:r>
          </a:p>
          <a:p>
            <a:pPr algn="l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cs-CZ" sz="2000">
                <a:solidFill>
                  <a:srgbClr val="3366FF"/>
                </a:solidFill>
              </a:rPr>
              <a:t> Statistic computed on test utterance S as likelihood ratio</a:t>
            </a:r>
            <a:endParaRPr lang="cs-CZ" altLang="cs-CZ" sz="2000">
              <a:solidFill>
                <a:srgbClr val="3366FF"/>
              </a:solidFill>
            </a:endParaRPr>
          </a:p>
        </p:txBody>
      </p:sp>
      <p:grpSp>
        <p:nvGrpSpPr>
          <p:cNvPr id="10273" name="Group 37"/>
          <p:cNvGrpSpPr>
            <a:grpSpLocks/>
          </p:cNvGrpSpPr>
          <p:nvPr/>
        </p:nvGrpSpPr>
        <p:grpSpPr bwMode="auto">
          <a:xfrm>
            <a:off x="1619250" y="3057525"/>
            <a:ext cx="7273925" cy="731838"/>
            <a:chOff x="1020" y="1849"/>
            <a:chExt cx="4582" cy="461"/>
          </a:xfrm>
        </p:grpSpPr>
        <p:sp>
          <p:nvSpPr>
            <p:cNvPr id="10276" name="Text Box 32"/>
            <p:cNvSpPr txBox="1">
              <a:spLocks noChangeArrowheads="1"/>
            </p:cNvSpPr>
            <p:nvPr/>
          </p:nvSpPr>
          <p:spPr bwMode="auto">
            <a:xfrm>
              <a:off x="1747" y="1849"/>
              <a:ext cx="385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10000"/>
                </a:spcBef>
                <a:buFontTx/>
                <a:buNone/>
              </a:pPr>
              <a:r>
                <a:rPr lang="en-US" altLang="cs-CZ" sz="2000" b="0">
                  <a:solidFill>
                    <a:schemeClr val="tx1"/>
                  </a:solidFill>
                </a:rPr>
                <a:t>Likelihood </a:t>
              </a:r>
              <a:r>
                <a:rPr lang="en-US" altLang="cs-CZ" sz="2000">
                  <a:solidFill>
                    <a:schemeClr val="tx1"/>
                  </a:solidFill>
                </a:rPr>
                <a:t>S</a:t>
              </a:r>
              <a:r>
                <a:rPr lang="en-US" altLang="cs-CZ" sz="2000" b="0">
                  <a:solidFill>
                    <a:schemeClr val="tx1"/>
                  </a:solidFill>
                </a:rPr>
                <a:t> came from speaker model</a:t>
              </a:r>
            </a:p>
            <a:p>
              <a:pPr algn="l" eaLnBrk="1" hangingPunct="1">
                <a:spcBef>
                  <a:spcPct val="10000"/>
                </a:spcBef>
                <a:buFontTx/>
                <a:buNone/>
              </a:pPr>
              <a:r>
                <a:rPr lang="en-US" altLang="cs-CZ" sz="2000" b="0">
                  <a:solidFill>
                    <a:schemeClr val="tx1"/>
                  </a:solidFill>
                </a:rPr>
                <a:t>Likelihood </a:t>
              </a:r>
              <a:r>
                <a:rPr lang="en-US" altLang="cs-CZ" sz="2000">
                  <a:solidFill>
                    <a:schemeClr val="tx1"/>
                  </a:solidFill>
                </a:rPr>
                <a:t>S</a:t>
              </a:r>
              <a:r>
                <a:rPr lang="en-US" altLang="cs-CZ" sz="2000" b="0">
                  <a:solidFill>
                    <a:schemeClr val="tx1"/>
                  </a:solidFill>
                </a:rPr>
                <a:t> did </a:t>
              </a:r>
              <a:r>
                <a:rPr lang="en-US" altLang="cs-CZ" sz="2000" u="sng">
                  <a:solidFill>
                    <a:schemeClr val="tx1"/>
                  </a:solidFill>
                </a:rPr>
                <a:t>not</a:t>
              </a:r>
              <a:r>
                <a:rPr lang="en-US" altLang="cs-CZ" sz="2000" b="0">
                  <a:solidFill>
                    <a:schemeClr val="tx1"/>
                  </a:solidFill>
                </a:rPr>
                <a:t> come from speaker model</a:t>
              </a:r>
              <a:endParaRPr lang="cs-CZ" altLang="cs-CZ" sz="2000" b="0">
                <a:solidFill>
                  <a:schemeClr val="tx1"/>
                </a:solidFill>
              </a:endParaRPr>
            </a:p>
          </p:txBody>
        </p:sp>
        <p:sp>
          <p:nvSpPr>
            <p:cNvPr id="10277" name="Line 33"/>
            <p:cNvSpPr>
              <a:spLocks noChangeShapeType="1"/>
            </p:cNvSpPr>
            <p:nvPr/>
          </p:nvSpPr>
          <p:spPr bwMode="auto">
            <a:xfrm>
              <a:off x="1791" y="2069"/>
              <a:ext cx="33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Text Box 35"/>
            <p:cNvSpPr txBox="1">
              <a:spLocks noChangeArrowheads="1"/>
            </p:cNvSpPr>
            <p:nvPr/>
          </p:nvSpPr>
          <p:spPr bwMode="auto">
            <a:xfrm>
              <a:off x="1020" y="1917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10000"/>
                </a:spcBef>
                <a:buFontTx/>
                <a:buNone/>
              </a:pPr>
              <a:r>
                <a:rPr lang="el-GR" altLang="cs-CZ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cs-CZ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cs-CZ" b="0">
                  <a:solidFill>
                    <a:schemeClr val="tx1"/>
                  </a:solidFill>
                </a:rPr>
                <a:t>= log</a:t>
              </a:r>
              <a:endParaRPr lang="cs-CZ" altLang="cs-CZ" b="0">
                <a:solidFill>
                  <a:schemeClr val="tx1"/>
                </a:solidFill>
              </a:endParaRPr>
            </a:p>
          </p:txBody>
        </p:sp>
      </p:grpSp>
      <p:sp>
        <p:nvSpPr>
          <p:cNvPr id="10274" name="Text Box 36"/>
          <p:cNvSpPr txBox="1">
            <a:spLocks noChangeArrowheads="1"/>
          </p:cNvSpPr>
          <p:nvPr/>
        </p:nvSpPr>
        <p:spPr bwMode="auto">
          <a:xfrm>
            <a:off x="5641975" y="465455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cs-CZ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endParaRPr lang="en-US" altLang="cs-CZ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84213" y="4437063"/>
            <a:ext cx="40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cs-CZ" sz="18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50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BACC066C-09E5-490E-AD3F-9476809C07C4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8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02118" name="Rectangle 38"/>
          <p:cNvSpPr>
            <a:spLocks noChangeArrowheads="1"/>
          </p:cNvSpPr>
          <p:nvPr/>
        </p:nvSpPr>
        <p:spPr bwMode="auto">
          <a:xfrm>
            <a:off x="5364163" y="5218113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2160" name="Line 80"/>
          <p:cNvSpPr>
            <a:spLocks noChangeShapeType="1"/>
          </p:cNvSpPr>
          <p:nvPr/>
        </p:nvSpPr>
        <p:spPr bwMode="auto">
          <a:xfrm flipV="1">
            <a:off x="6602413" y="547211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5349875" y="27130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1" name="Line 79"/>
          <p:cNvSpPr>
            <a:spLocks noChangeShapeType="1"/>
          </p:cNvSpPr>
          <p:nvPr/>
        </p:nvSpPr>
        <p:spPr bwMode="auto">
          <a:xfrm flipV="1">
            <a:off x="6611938" y="2924175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3494088" y="5218113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4683125" y="5468938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3433763" y="5141913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Feature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Extraction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275" name="Rectangle 32"/>
          <p:cNvSpPr>
            <a:spLocks noChangeArrowheads="1"/>
          </p:cNvSpPr>
          <p:nvPr/>
        </p:nvSpPr>
        <p:spPr bwMode="auto">
          <a:xfrm>
            <a:off x="3479800" y="27130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6" name="Line 43"/>
          <p:cNvSpPr>
            <a:spLocks noChangeShapeType="1"/>
          </p:cNvSpPr>
          <p:nvPr/>
        </p:nvSpPr>
        <p:spPr bwMode="auto">
          <a:xfrm flipV="1">
            <a:off x="4668838" y="292576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21" name="Line 41"/>
          <p:cNvSpPr>
            <a:spLocks noChangeShapeType="1"/>
          </p:cNvSpPr>
          <p:nvPr/>
        </p:nvSpPr>
        <p:spPr bwMode="auto">
          <a:xfrm flipV="1">
            <a:off x="2786063" y="5468938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Phases of Speaker Detection System</a:t>
            </a:r>
            <a:endParaRPr lang="cs-CZ" altLang="cs-CZ" smtClean="0"/>
          </a:p>
        </p:txBody>
      </p:sp>
      <p:graphicFrame>
        <p:nvGraphicFramePr>
          <p:cNvPr id="11279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1619250" y="1844675"/>
          <a:ext cx="1511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64" name="Image" r:id="rId3" imgW="5028571" imgH="3276190" progId="Photoshop.Image.11">
                  <p:embed/>
                </p:oleObj>
              </mc:Choice>
              <mc:Fallback>
                <p:oleObj name="Image" r:id="rId3" imgW="5028571" imgH="327619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44675"/>
                        <a:ext cx="15113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24"/>
          <p:cNvGraphicFramePr>
            <a:graphicFrameLocks noChangeAspect="1"/>
          </p:cNvGraphicFramePr>
          <p:nvPr>
            <p:ph sz="quarter" idx="2"/>
          </p:nvPr>
        </p:nvGraphicFramePr>
        <p:xfrm>
          <a:off x="1619250" y="3068638"/>
          <a:ext cx="15081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65" name="Image" r:id="rId5" imgW="5028571" imgH="3276190" progId="Photoshop.Image.11">
                  <p:embed/>
                </p:oleObj>
              </mc:Choice>
              <mc:Fallback>
                <p:oleObj name="Image" r:id="rId5" imgW="5028571" imgH="327619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150812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>
                <a:solidFill>
                  <a:schemeClr val="tx1"/>
                </a:solidFill>
              </a:rPr>
              <a:t>Two distinct phases to any speaker detection system</a:t>
            </a:r>
            <a:endParaRPr lang="cs-CZ" altLang="cs-CZ">
              <a:solidFill>
                <a:schemeClr val="tx1"/>
              </a:solidFill>
            </a:endParaRPr>
          </a:p>
        </p:txBody>
      </p:sp>
      <p:pic>
        <p:nvPicPr>
          <p:cNvPr id="11282" name="Picture 5" descr="homer-simps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9" descr="marge_simps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863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107950" y="13414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b="0" smtClean="0">
                <a:solidFill>
                  <a:srgbClr val="B900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Training phase</a:t>
            </a:r>
            <a:endParaRPr lang="cs-CZ" b="0" smtClean="0">
              <a:solidFill>
                <a:srgbClr val="B900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85" name="Text Box 33"/>
          <p:cNvSpPr txBox="1">
            <a:spLocks noChangeArrowheads="1"/>
          </p:cNvSpPr>
          <p:nvPr/>
        </p:nvSpPr>
        <p:spPr bwMode="auto">
          <a:xfrm>
            <a:off x="3419475" y="26368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Feature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Extraction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286" name="Text Box 37"/>
          <p:cNvSpPr txBox="1">
            <a:spLocks noChangeArrowheads="1"/>
          </p:cNvSpPr>
          <p:nvPr/>
        </p:nvSpPr>
        <p:spPr bwMode="auto">
          <a:xfrm>
            <a:off x="5289550" y="26368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Model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Training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302119" name="Text Box 39"/>
          <p:cNvSpPr txBox="1">
            <a:spLocks noChangeArrowheads="1"/>
          </p:cNvSpPr>
          <p:nvPr/>
        </p:nvSpPr>
        <p:spPr bwMode="auto">
          <a:xfrm>
            <a:off x="5303838" y="5141913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Detection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cs-CZ" sz="1800">
                <a:solidFill>
                  <a:schemeClr val="tx1"/>
                </a:solidFill>
              </a:rPr>
              <a:t>Decision</a:t>
            </a: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288" name="Line 40"/>
          <p:cNvSpPr>
            <a:spLocks noChangeShapeType="1"/>
          </p:cNvSpPr>
          <p:nvPr/>
        </p:nvSpPr>
        <p:spPr bwMode="auto">
          <a:xfrm flipV="1">
            <a:off x="2771775" y="29257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24" name="Line 44"/>
          <p:cNvSpPr>
            <a:spLocks noChangeShapeType="1"/>
          </p:cNvSpPr>
          <p:nvPr/>
        </p:nvSpPr>
        <p:spPr bwMode="auto">
          <a:xfrm>
            <a:off x="539750" y="4437063"/>
            <a:ext cx="7777163" cy="0"/>
          </a:xfrm>
          <a:prstGeom prst="line">
            <a:avLst/>
          </a:prstGeom>
          <a:noFill/>
          <a:ln w="3175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grpSp>
        <p:nvGrpSpPr>
          <p:cNvPr id="11290" name="Group 77"/>
          <p:cNvGrpSpPr>
            <a:grpSpLocks/>
          </p:cNvGrpSpPr>
          <p:nvPr/>
        </p:nvGrpSpPr>
        <p:grpSpPr bwMode="auto">
          <a:xfrm>
            <a:off x="7310438" y="1773238"/>
            <a:ext cx="1295400" cy="792162"/>
            <a:chOff x="4695" y="1162"/>
            <a:chExt cx="816" cy="499"/>
          </a:xfrm>
        </p:grpSpPr>
        <p:graphicFrame>
          <p:nvGraphicFramePr>
            <p:cNvPr id="11310" name="Object 60"/>
            <p:cNvGraphicFramePr>
              <a:graphicFrameLocks noChangeAspect="1"/>
            </p:cNvGraphicFramePr>
            <p:nvPr/>
          </p:nvGraphicFramePr>
          <p:xfrm>
            <a:off x="5183" y="1336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6" name="Image" r:id="rId9" imgW="5752381" imgH="4114286" progId="Photoshop.Image.11">
                    <p:embed/>
                  </p:oleObj>
                </mc:Choice>
                <mc:Fallback>
                  <p:oleObj name="Image" r:id="rId9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3" y="1336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1" name="Object 61"/>
            <p:cNvGraphicFramePr>
              <a:graphicFrameLocks noChangeAspect="1"/>
            </p:cNvGraphicFramePr>
            <p:nvPr/>
          </p:nvGraphicFramePr>
          <p:xfrm>
            <a:off x="5036" y="1200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7" name="Image" r:id="rId11" imgW="5752381" imgH="4114286" progId="Photoshop.Image.11">
                    <p:embed/>
                  </p:oleObj>
                </mc:Choice>
                <mc:Fallback>
                  <p:oleObj name="Image" r:id="rId11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6" y="1200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2" name="Object 62"/>
            <p:cNvGraphicFramePr>
              <a:graphicFrameLocks noChangeAspect="1"/>
            </p:cNvGraphicFramePr>
            <p:nvPr/>
          </p:nvGraphicFramePr>
          <p:xfrm>
            <a:off x="4934" y="1412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8" name="Image" r:id="rId12" imgW="5752381" imgH="4114286" progId="Photoshop.Image.11">
                    <p:embed/>
                  </p:oleObj>
                </mc:Choice>
                <mc:Fallback>
                  <p:oleObj name="Image" r:id="rId12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4" y="1412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3" name="Object 63"/>
            <p:cNvGraphicFramePr>
              <a:graphicFrameLocks noChangeAspect="1"/>
            </p:cNvGraphicFramePr>
            <p:nvPr/>
          </p:nvGraphicFramePr>
          <p:xfrm>
            <a:off x="4763" y="1239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69" name="Image" r:id="rId13" imgW="5752381" imgH="4114286" progId="Photoshop.Image.11">
                    <p:embed/>
                  </p:oleObj>
                </mc:Choice>
                <mc:Fallback>
                  <p:oleObj name="Image" r:id="rId13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" y="1239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14" name="Oval 64"/>
            <p:cNvSpPr>
              <a:spLocks noChangeArrowheads="1"/>
            </p:cNvSpPr>
            <p:nvPr/>
          </p:nvSpPr>
          <p:spPr bwMode="auto">
            <a:xfrm>
              <a:off x="4695" y="1162"/>
              <a:ext cx="816" cy="499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1291" name="Group 78"/>
          <p:cNvGrpSpPr>
            <a:grpSpLocks/>
          </p:cNvGrpSpPr>
          <p:nvPr/>
        </p:nvGrpSpPr>
        <p:grpSpPr bwMode="auto">
          <a:xfrm>
            <a:off x="7308850" y="3357563"/>
            <a:ext cx="1295400" cy="792162"/>
            <a:chOff x="4694" y="2069"/>
            <a:chExt cx="816" cy="499"/>
          </a:xfrm>
        </p:grpSpPr>
        <p:graphicFrame>
          <p:nvGraphicFramePr>
            <p:cNvPr id="11305" name="Object 72"/>
            <p:cNvGraphicFramePr>
              <a:graphicFrameLocks noChangeAspect="1"/>
            </p:cNvGraphicFramePr>
            <p:nvPr/>
          </p:nvGraphicFramePr>
          <p:xfrm>
            <a:off x="5182" y="2243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0" name="Image" r:id="rId14" imgW="5752381" imgH="4114286" progId="Photoshop.Image.11">
                    <p:embed/>
                  </p:oleObj>
                </mc:Choice>
                <mc:Fallback>
                  <p:oleObj name="Image" r:id="rId14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2" y="2243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06" name="Object 73"/>
            <p:cNvGraphicFramePr>
              <a:graphicFrameLocks noChangeAspect="1"/>
            </p:cNvGraphicFramePr>
            <p:nvPr/>
          </p:nvGraphicFramePr>
          <p:xfrm>
            <a:off x="5035" y="2107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1" name="Image" r:id="rId15" imgW="5752381" imgH="4114286" progId="Photoshop.Image.11">
                    <p:embed/>
                  </p:oleObj>
                </mc:Choice>
                <mc:Fallback>
                  <p:oleObj name="Image" r:id="rId15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5" y="2107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07" name="Object 74"/>
            <p:cNvGraphicFramePr>
              <a:graphicFrameLocks noChangeAspect="1"/>
            </p:cNvGraphicFramePr>
            <p:nvPr/>
          </p:nvGraphicFramePr>
          <p:xfrm>
            <a:off x="4933" y="2319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2" name="Image" r:id="rId16" imgW="5752381" imgH="4114286" progId="Photoshop.Image.11">
                    <p:embed/>
                  </p:oleObj>
                </mc:Choice>
                <mc:Fallback>
                  <p:oleObj name="Image" r:id="rId16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2319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08" name="Object 75"/>
            <p:cNvGraphicFramePr>
              <a:graphicFrameLocks noChangeAspect="1"/>
            </p:cNvGraphicFramePr>
            <p:nvPr/>
          </p:nvGraphicFramePr>
          <p:xfrm>
            <a:off x="4762" y="2146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73" name="Image" r:id="rId17" imgW="5752381" imgH="4114286" progId="Photoshop.Image.11">
                    <p:embed/>
                  </p:oleObj>
                </mc:Choice>
                <mc:Fallback>
                  <p:oleObj name="Image" r:id="rId17" imgW="5752381" imgH="411428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" y="2146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09" name="Oval 76"/>
            <p:cNvSpPr>
              <a:spLocks noChangeArrowheads="1"/>
            </p:cNvSpPr>
            <p:nvPr/>
          </p:nvSpPr>
          <p:spPr bwMode="auto">
            <a:xfrm>
              <a:off x="4694" y="2069"/>
              <a:ext cx="816" cy="499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 b="1">
                  <a:solidFill>
                    <a:srgbClr val="B9000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1292" name="Text Box 82"/>
          <p:cNvSpPr txBox="1">
            <a:spLocks noChangeArrowheads="1"/>
          </p:cNvSpPr>
          <p:nvPr/>
        </p:nvSpPr>
        <p:spPr bwMode="auto">
          <a:xfrm>
            <a:off x="7381875" y="2466975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Homer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1293" name="Text Box 83"/>
          <p:cNvSpPr txBox="1">
            <a:spLocks noChangeArrowheads="1"/>
          </p:cNvSpPr>
          <p:nvPr/>
        </p:nvSpPr>
        <p:spPr bwMode="auto">
          <a:xfrm>
            <a:off x="7381875" y="2924175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Marge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302164" name="Line 84"/>
          <p:cNvSpPr>
            <a:spLocks noChangeShapeType="1"/>
          </p:cNvSpPr>
          <p:nvPr/>
        </p:nvSpPr>
        <p:spPr bwMode="auto">
          <a:xfrm>
            <a:off x="7956550" y="422116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65" name="Line 85"/>
          <p:cNvSpPr>
            <a:spLocks noChangeShapeType="1"/>
          </p:cNvSpPr>
          <p:nvPr/>
        </p:nvSpPr>
        <p:spPr bwMode="auto">
          <a:xfrm flipH="1">
            <a:off x="6099175" y="4724400"/>
            <a:ext cx="1857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66" name="Line 86"/>
          <p:cNvSpPr>
            <a:spLocks noChangeShapeType="1"/>
          </p:cNvSpPr>
          <p:nvPr/>
        </p:nvSpPr>
        <p:spPr bwMode="auto">
          <a:xfrm>
            <a:off x="6099175" y="47244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68" name="Line 88"/>
          <p:cNvSpPr>
            <a:spLocks noChangeShapeType="1"/>
          </p:cNvSpPr>
          <p:nvPr/>
        </p:nvSpPr>
        <p:spPr bwMode="auto">
          <a:xfrm flipV="1">
            <a:off x="6099175" y="5805488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69" name="Line 89"/>
          <p:cNvSpPr>
            <a:spLocks noChangeShapeType="1"/>
          </p:cNvSpPr>
          <p:nvPr/>
        </p:nvSpPr>
        <p:spPr bwMode="auto">
          <a:xfrm>
            <a:off x="2641600" y="6381750"/>
            <a:ext cx="3457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2170" name="Text Box 90"/>
          <p:cNvSpPr txBox="1">
            <a:spLocks noChangeArrowheads="1"/>
          </p:cNvSpPr>
          <p:nvPr/>
        </p:nvSpPr>
        <p:spPr bwMode="auto">
          <a:xfrm>
            <a:off x="2555875" y="5984875"/>
            <a:ext cx="357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2000" b="0">
                <a:solidFill>
                  <a:schemeClr val="tx1"/>
                </a:solidFill>
              </a:rPr>
              <a:t>Hypothesized identity - </a:t>
            </a:r>
            <a:r>
              <a:rPr lang="en-US" altLang="cs-CZ" sz="2000">
                <a:solidFill>
                  <a:srgbClr val="FF0000"/>
                </a:solidFill>
              </a:rPr>
              <a:t>Marge</a:t>
            </a:r>
            <a:endParaRPr lang="cs-CZ" altLang="cs-CZ" sz="2000">
              <a:solidFill>
                <a:srgbClr val="FF0000"/>
              </a:solidFill>
            </a:endParaRPr>
          </a:p>
        </p:txBody>
      </p:sp>
      <p:sp>
        <p:nvSpPr>
          <p:cNvPr id="302171" name="Text Box 91"/>
          <p:cNvSpPr txBox="1">
            <a:spLocks noChangeArrowheads="1"/>
          </p:cNvSpPr>
          <p:nvPr/>
        </p:nvSpPr>
        <p:spPr bwMode="auto">
          <a:xfrm>
            <a:off x="7308850" y="522922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>
                <a:solidFill>
                  <a:schemeClr val="folHlink"/>
                </a:solidFill>
              </a:rPr>
              <a:t>Detected</a:t>
            </a:r>
            <a:endParaRPr lang="cs-CZ" altLang="cs-CZ">
              <a:solidFill>
                <a:schemeClr val="folHlink"/>
              </a:solidFill>
            </a:endParaRPr>
          </a:p>
        </p:txBody>
      </p:sp>
      <p:pic>
        <p:nvPicPr>
          <p:cNvPr id="302172" name="Picture 9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013325"/>
            <a:ext cx="7588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9" name="Picture 29" descr="marge-simpsons_s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2287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2106" name="Object 26"/>
          <p:cNvGraphicFramePr>
            <a:graphicFrameLocks noChangeAspect="1"/>
          </p:cNvGraphicFramePr>
          <p:nvPr>
            <p:ph sz="quarter" idx="3"/>
          </p:nvPr>
        </p:nvGraphicFramePr>
        <p:xfrm>
          <a:off x="1624013" y="4967288"/>
          <a:ext cx="15081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74" name="Image" r:id="rId20" imgW="5028571" imgH="3276190" progId="Photoshop.Image.11">
                  <p:embed/>
                </p:oleObj>
              </mc:Choice>
              <mc:Fallback>
                <p:oleObj name="Image" r:id="rId20" imgW="5028571" imgH="3276190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967288"/>
                        <a:ext cx="150812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144463" y="4508500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b="0" smtClean="0">
                <a:solidFill>
                  <a:srgbClr val="B900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Detection phase</a:t>
            </a:r>
            <a:endParaRPr lang="cs-CZ" b="0" smtClean="0">
              <a:solidFill>
                <a:srgbClr val="B900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6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18" grpId="0" animBg="1"/>
      <p:bldP spid="302160" grpId="0" animBg="1"/>
      <p:bldP spid="302114" grpId="0" animBg="1"/>
      <p:bldP spid="302122" grpId="0" animBg="1"/>
      <p:bldP spid="302115" grpId="0" animBg="1"/>
      <p:bldP spid="302121" grpId="0" animBg="1"/>
      <p:bldP spid="302119" grpId="0" animBg="1"/>
      <p:bldP spid="302124" grpId="0" animBg="1"/>
      <p:bldP spid="302164" grpId="0" animBg="1"/>
      <p:bldP spid="302165" grpId="0" animBg="1"/>
      <p:bldP spid="302166" grpId="0" animBg="1"/>
      <p:bldP spid="302168" grpId="0" animBg="1"/>
      <p:bldP spid="302169" grpId="0" animBg="1"/>
      <p:bldP spid="302170" grpId="0"/>
      <p:bldP spid="302171" grpId="0"/>
      <p:bldP spid="302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Speaker Recognition						ZRE, FIT BUT</a:t>
            </a:r>
          </a:p>
        </p:txBody>
      </p:sp>
      <p:sp>
        <p:nvSpPr>
          <p:cNvPr id="2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95203010-F265-400E-AE08-4A0E19555B9F}" type="slidenum">
              <a:rPr lang="en-US" altLang="cs-CZ" sz="1400" b="0">
                <a:solidFill>
                  <a:schemeClr val="bg1"/>
                </a:solidFill>
                <a:latin typeface="Tahoma" panose="020B0604030504040204" pitchFamily="34" charset="0"/>
              </a:rPr>
              <a:pPr/>
              <a:t>9</a:t>
            </a:fld>
            <a:endParaRPr lang="en-US" altLang="cs-CZ" sz="1400" b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Features for Speaker Recognition</a:t>
            </a:r>
            <a:endParaRPr lang="cs-CZ" altLang="cs-CZ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496300" cy="5688013"/>
          </a:xfrm>
        </p:spPr>
        <p:txBody>
          <a:bodyPr/>
          <a:lstStyle/>
          <a:p>
            <a:pPr eaLnBrk="1" hangingPunct="1"/>
            <a:r>
              <a:rPr lang="en-US" altLang="cs-CZ" sz="2200" smtClean="0"/>
              <a:t>Humans use several levels of perceptual cues for speaker recognition</a:t>
            </a:r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endParaRPr lang="en-US" altLang="cs-CZ" sz="2200" smtClean="0"/>
          </a:p>
          <a:p>
            <a:pPr eaLnBrk="1" hangingPunct="1"/>
            <a:r>
              <a:rPr lang="en-US" altLang="cs-CZ" sz="2200" smtClean="0"/>
              <a:t>There are no exclusive speaker identity clues</a:t>
            </a:r>
            <a:endParaRPr lang="cs-CZ" altLang="cs-CZ" sz="2200" smtClean="0"/>
          </a:p>
        </p:txBody>
      </p:sp>
      <p:graphicFrame>
        <p:nvGraphicFramePr>
          <p:cNvPr id="323632" name="Group 48"/>
          <p:cNvGraphicFramePr>
            <a:graphicFrameLocks noGrp="1"/>
          </p:cNvGraphicFramePr>
          <p:nvPr>
            <p:ph sz="half" idx="2"/>
          </p:nvPr>
        </p:nvGraphicFramePr>
        <p:xfrm>
          <a:off x="1835150" y="2430463"/>
          <a:ext cx="5327650" cy="3017838"/>
        </p:xfrm>
        <a:graphic>
          <a:graphicData uri="http://schemas.openxmlformats.org/drawingml/2006/table">
            <a:tbl>
              <a:tblPr/>
              <a:tblGrid>
                <a:gridCol w="2665413"/>
                <a:gridCol w="2662237"/>
              </a:tblGrid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Semantics, idiolect, pronunciations, idiosyncrasies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Socio-economic status, education, place of birth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Prosodics, rhythm, speed intonation, volume modulation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Personality type, parental influence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Acoustic aspects of speech, nasal, deep, breathy, rough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Anatomical structure of vocal apparatus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08" name="AutoShape 37"/>
          <p:cNvSpPr>
            <a:spLocks noChangeArrowheads="1"/>
          </p:cNvSpPr>
          <p:nvPr/>
        </p:nvSpPr>
        <p:spPr bwMode="auto">
          <a:xfrm rot="-5400000">
            <a:off x="-252412" y="3716338"/>
            <a:ext cx="2305050" cy="431800"/>
          </a:xfrm>
          <a:custGeom>
            <a:avLst/>
            <a:gdLst>
              <a:gd name="T0" fmla="*/ 1728788 w 21600"/>
              <a:gd name="T1" fmla="*/ 0 h 21600"/>
              <a:gd name="T2" fmla="*/ 0 w 21600"/>
              <a:gd name="T3" fmla="*/ 215900 h 21600"/>
              <a:gd name="T4" fmla="*/ 1728788 w 21600"/>
              <a:gd name="T5" fmla="*/ 431800 h 21600"/>
              <a:gd name="T6" fmla="*/ 2305050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3623" name="Text Box 39"/>
          <p:cNvSpPr txBox="1">
            <a:spLocks noChangeArrowheads="1"/>
          </p:cNvSpPr>
          <p:nvPr/>
        </p:nvSpPr>
        <p:spPr bwMode="auto">
          <a:xfrm>
            <a:off x="1908175" y="162877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Hierarchy of Perceptual Cues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88900" y="1995488"/>
            <a:ext cx="174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High-level cues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(learned traits)</a:t>
            </a:r>
            <a:endParaRPr lang="cs-CZ" altLang="cs-CZ" sz="1800" b="0">
              <a:solidFill>
                <a:srgbClr val="969696"/>
              </a:solidFill>
            </a:endParaRPr>
          </a:p>
        </p:txBody>
      </p:sp>
      <p:sp>
        <p:nvSpPr>
          <p:cNvPr id="12311" name="Text Box 41"/>
          <p:cNvSpPr txBox="1">
            <a:spLocks noChangeArrowheads="1"/>
          </p:cNvSpPr>
          <p:nvPr/>
        </p:nvSpPr>
        <p:spPr bwMode="auto">
          <a:xfrm>
            <a:off x="120650" y="509111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Low-level cues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(physical traits)</a:t>
            </a:r>
            <a:endParaRPr lang="cs-CZ" altLang="cs-CZ" sz="1800" b="0">
              <a:solidFill>
                <a:srgbClr val="969696"/>
              </a:solidFill>
            </a:endParaRPr>
          </a:p>
        </p:txBody>
      </p:sp>
      <p:sp>
        <p:nvSpPr>
          <p:cNvPr id="12312" name="AutoShape 42"/>
          <p:cNvSpPr>
            <a:spLocks noChangeArrowheads="1"/>
          </p:cNvSpPr>
          <p:nvPr/>
        </p:nvSpPr>
        <p:spPr bwMode="auto">
          <a:xfrm rot="-5400000">
            <a:off x="7015163" y="3709988"/>
            <a:ext cx="2305050" cy="431800"/>
          </a:xfrm>
          <a:custGeom>
            <a:avLst/>
            <a:gdLst>
              <a:gd name="T0" fmla="*/ 1728788 w 21600"/>
              <a:gd name="T1" fmla="*/ 0 h 21600"/>
              <a:gd name="T2" fmla="*/ 0 w 21600"/>
              <a:gd name="T3" fmla="*/ 215900 h 21600"/>
              <a:gd name="T4" fmla="*/ 1728788 w 21600"/>
              <a:gd name="T5" fmla="*/ 431800 h 21600"/>
              <a:gd name="T6" fmla="*/ 2305050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13" name="Text Box 43"/>
          <p:cNvSpPr txBox="1">
            <a:spLocks noChangeArrowheads="1"/>
          </p:cNvSpPr>
          <p:nvPr/>
        </p:nvSpPr>
        <p:spPr bwMode="auto">
          <a:xfrm>
            <a:off x="7451725" y="1844675"/>
            <a:ext cx="151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Difficult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automatically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extract</a:t>
            </a:r>
          </a:p>
        </p:txBody>
      </p:sp>
      <p:sp>
        <p:nvSpPr>
          <p:cNvPr id="12314" name="Text Box 44"/>
          <p:cNvSpPr txBox="1">
            <a:spLocks noChangeArrowheads="1"/>
          </p:cNvSpPr>
          <p:nvPr/>
        </p:nvSpPr>
        <p:spPr bwMode="auto">
          <a:xfrm>
            <a:off x="7458075" y="5084763"/>
            <a:ext cx="1581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Easy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automatically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0">
                <a:solidFill>
                  <a:srgbClr val="969696"/>
                </a:solidFill>
              </a:rPr>
              <a:t>extract</a:t>
            </a:r>
            <a:endParaRPr lang="cs-CZ" altLang="cs-CZ" sz="1800" b="0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23221</TotalTime>
  <Words>3327</Words>
  <Application>Microsoft Office PowerPoint</Application>
  <PresentationFormat>On-screen Show (4:3)</PresentationFormat>
  <Paragraphs>997</Paragraphs>
  <Slides>54</Slides>
  <Notes>15</Notes>
  <HiddenSlides>1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Courier New</vt:lpstr>
      <vt:lpstr>Calibri</vt:lpstr>
      <vt:lpstr>Times New Roman</vt:lpstr>
      <vt:lpstr>Century Gothic</vt:lpstr>
      <vt:lpstr>Wingdings</vt:lpstr>
      <vt:lpstr>Arial</vt:lpstr>
      <vt:lpstr>Symbol</vt:lpstr>
      <vt:lpstr>Tahoma</vt:lpstr>
      <vt:lpstr>Cambria</vt:lpstr>
      <vt:lpstr>090611 FIT_prezentace</vt:lpstr>
      <vt:lpstr>Image</vt:lpstr>
      <vt:lpstr>Adobe Photoshop Image</vt:lpstr>
      <vt:lpstr>Speaker Recognition  </vt:lpstr>
      <vt:lpstr>Agenda</vt:lpstr>
      <vt:lpstr>Biometrics</vt:lpstr>
      <vt:lpstr>Speaker Recognition Applications</vt:lpstr>
      <vt:lpstr>Speech Modalities</vt:lpstr>
      <vt:lpstr>Speaker Recognition Tasks</vt:lpstr>
      <vt:lpstr>Basic structure of the system – Likelihood ratio</vt:lpstr>
      <vt:lpstr>Phases of Speaker Detection System</vt:lpstr>
      <vt:lpstr>Features for Speaker Recognition</vt:lpstr>
      <vt:lpstr>Features for Speaker Recognition</vt:lpstr>
      <vt:lpstr>Evaluation Metric</vt:lpstr>
      <vt:lpstr>DET – Detection Error Tradeoff</vt:lpstr>
      <vt:lpstr>DET – Detection Error Tradeoff</vt:lpstr>
      <vt:lpstr>Spectral features - MFCC</vt:lpstr>
      <vt:lpstr>Relevance MAP adaptation – creating speaker model</vt:lpstr>
      <vt:lpstr> Session variability in model parameter space</vt:lpstr>
      <vt:lpstr> Eigenchannel adaptation – Single Gaussian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Eigenchannel adaptation performance</vt:lpstr>
      <vt:lpstr>Quiz</vt:lpstr>
      <vt:lpstr>Quiz - Is this a same person?</vt:lpstr>
      <vt:lpstr>Quiz - Is this a same person?</vt:lpstr>
      <vt:lpstr>Quiz - Is this a same person?</vt:lpstr>
      <vt:lpstr>Quiz - Is this a same person?</vt:lpstr>
      <vt:lpstr>Towards Joint Factor Analysis</vt:lpstr>
      <vt:lpstr>Towards Joint Factor Analysis (continued)</vt:lpstr>
      <vt:lpstr>Joint Factor Analysis</vt:lpstr>
      <vt:lpstr>Performance of JFA</vt:lpstr>
      <vt:lpstr>Speaker factors as features</vt:lpstr>
      <vt:lpstr>iVectors – low-dimensional recording representation</vt:lpstr>
      <vt:lpstr>Probabilistic Linear Discriminant Analysis (PLDA)</vt:lpstr>
      <vt:lpstr>PLDA continued</vt:lpstr>
      <vt:lpstr>PLDA based verification</vt:lpstr>
      <vt:lpstr>iVector+PLDA</vt:lpstr>
      <vt:lpstr>iVector+PLDA</vt:lpstr>
      <vt:lpstr>Channel/session variability</vt:lpstr>
      <vt:lpstr>Quiz</vt:lpstr>
      <vt:lpstr>Quiz - Is this a same person?</vt:lpstr>
      <vt:lpstr>Quiz - Is this a same person?</vt:lpstr>
      <vt:lpstr>Quiz - Is this a same person?</vt:lpstr>
      <vt:lpstr>Conclusions</vt:lpstr>
      <vt:lpstr>Thank you</vt:lpstr>
    </vt:vector>
  </TitlesOfParts>
  <Company>Brno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3: Variation Robust Modeling</dc:title>
  <dc:creator>Lukáš Burget</dc:creator>
  <cp:lastModifiedBy>Pavel Matejka</cp:lastModifiedBy>
  <cp:revision>336</cp:revision>
  <dcterms:created xsi:type="dcterms:W3CDTF">2010-10-13T19:11:09Z</dcterms:created>
  <dcterms:modified xsi:type="dcterms:W3CDTF">2015-04-29T08:09:59Z</dcterms:modified>
</cp:coreProperties>
</file>