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handoutMasterIdLst>
    <p:handoutMasterId r:id="rId43"/>
  </p:handoutMasterIdLst>
  <p:sldIdLst>
    <p:sldId id="294" r:id="rId2"/>
    <p:sldId id="715" r:id="rId3"/>
    <p:sldId id="611" r:id="rId4"/>
    <p:sldId id="405" r:id="rId5"/>
    <p:sldId id="377" r:id="rId6"/>
    <p:sldId id="375" r:id="rId7"/>
    <p:sldId id="376" r:id="rId8"/>
    <p:sldId id="578" r:id="rId9"/>
    <p:sldId id="718" r:id="rId10"/>
    <p:sldId id="719" r:id="rId11"/>
    <p:sldId id="720" r:id="rId12"/>
    <p:sldId id="606" r:id="rId13"/>
    <p:sldId id="721" r:id="rId14"/>
    <p:sldId id="803" r:id="rId15"/>
    <p:sldId id="730" r:id="rId16"/>
    <p:sldId id="722" r:id="rId17"/>
    <p:sldId id="785" r:id="rId18"/>
    <p:sldId id="614" r:id="rId19"/>
    <p:sldId id="723" r:id="rId20"/>
    <p:sldId id="724" r:id="rId21"/>
    <p:sldId id="628" r:id="rId22"/>
    <p:sldId id="725" r:id="rId23"/>
    <p:sldId id="794" r:id="rId24"/>
    <p:sldId id="801" r:id="rId25"/>
    <p:sldId id="740" r:id="rId26"/>
    <p:sldId id="802" r:id="rId27"/>
    <p:sldId id="271" r:id="rId28"/>
    <p:sldId id="273" r:id="rId29"/>
    <p:sldId id="272" r:id="rId30"/>
    <p:sldId id="741" r:id="rId31"/>
    <p:sldId id="742" r:id="rId32"/>
    <p:sldId id="325" r:id="rId33"/>
    <p:sldId id="641" r:id="rId34"/>
    <p:sldId id="642" r:id="rId35"/>
    <p:sldId id="1613" r:id="rId36"/>
    <p:sldId id="397" r:id="rId37"/>
    <p:sldId id="695" r:id="rId38"/>
    <p:sldId id="700" r:id="rId39"/>
    <p:sldId id="1612" r:id="rId40"/>
    <p:sldId id="261"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rgbClr val="000000"/>
        </a:solidFill>
        <a:latin typeface="Arial" panose="020B0604020202020204" pitchFamily="34" charset="0"/>
        <a:ea typeface="ヒラギノ角ゴ ProN W3" charset="-128"/>
        <a:cs typeface="+mn-cs"/>
        <a:sym typeface="Arial" panose="020B0604020202020204" pitchFamily="34" charset="0"/>
      </a:defRPr>
    </a:lvl1pPr>
    <a:lvl2pPr marL="457200" algn="l" rtl="0" eaLnBrk="0" fontAlgn="base" hangingPunct="0">
      <a:spcBef>
        <a:spcPct val="0"/>
      </a:spcBef>
      <a:spcAft>
        <a:spcPct val="0"/>
      </a:spcAft>
      <a:defRPr kern="1200">
        <a:solidFill>
          <a:srgbClr val="000000"/>
        </a:solidFill>
        <a:latin typeface="Arial" panose="020B0604020202020204" pitchFamily="34" charset="0"/>
        <a:ea typeface="ヒラギノ角ゴ ProN W3" charset="-128"/>
        <a:cs typeface="+mn-cs"/>
        <a:sym typeface="Arial" panose="020B0604020202020204" pitchFamily="34" charset="0"/>
      </a:defRPr>
    </a:lvl2pPr>
    <a:lvl3pPr marL="914400" algn="l" rtl="0" eaLnBrk="0" fontAlgn="base" hangingPunct="0">
      <a:spcBef>
        <a:spcPct val="0"/>
      </a:spcBef>
      <a:spcAft>
        <a:spcPct val="0"/>
      </a:spcAft>
      <a:defRPr kern="1200">
        <a:solidFill>
          <a:srgbClr val="000000"/>
        </a:solidFill>
        <a:latin typeface="Arial" panose="020B0604020202020204" pitchFamily="34" charset="0"/>
        <a:ea typeface="ヒラギノ角ゴ ProN W3" charset="-128"/>
        <a:cs typeface="+mn-cs"/>
        <a:sym typeface="Arial" panose="020B0604020202020204" pitchFamily="34" charset="0"/>
      </a:defRPr>
    </a:lvl3pPr>
    <a:lvl4pPr marL="1371600" algn="l" rtl="0" eaLnBrk="0" fontAlgn="base" hangingPunct="0">
      <a:spcBef>
        <a:spcPct val="0"/>
      </a:spcBef>
      <a:spcAft>
        <a:spcPct val="0"/>
      </a:spcAft>
      <a:defRPr kern="1200">
        <a:solidFill>
          <a:srgbClr val="000000"/>
        </a:solidFill>
        <a:latin typeface="Arial" panose="020B0604020202020204" pitchFamily="34" charset="0"/>
        <a:ea typeface="ヒラギノ角ゴ ProN W3" charset="-128"/>
        <a:cs typeface="+mn-cs"/>
        <a:sym typeface="Arial" panose="020B0604020202020204" pitchFamily="34" charset="0"/>
      </a:defRPr>
    </a:lvl4pPr>
    <a:lvl5pPr marL="1828800" algn="l" rtl="0" eaLnBrk="0" fontAlgn="base" hangingPunct="0">
      <a:spcBef>
        <a:spcPct val="0"/>
      </a:spcBef>
      <a:spcAft>
        <a:spcPct val="0"/>
      </a:spcAft>
      <a:defRPr kern="1200">
        <a:solidFill>
          <a:srgbClr val="000000"/>
        </a:solidFill>
        <a:latin typeface="Arial" panose="020B0604020202020204" pitchFamily="34" charset="0"/>
        <a:ea typeface="ヒラギノ角ゴ ProN W3" charset="-128"/>
        <a:cs typeface="+mn-cs"/>
        <a:sym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ヒラギノ角ゴ ProN W3" charset="-128"/>
        <a:cs typeface="+mn-cs"/>
        <a:sym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ヒラギノ角ゴ ProN W3" charset="-128"/>
        <a:cs typeface="+mn-cs"/>
        <a:sym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ヒラギノ角ゴ ProN W3" charset="-128"/>
        <a:cs typeface="+mn-cs"/>
        <a:sym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ヒラギノ角ゴ ProN W3"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ynek Hermansk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85"/>
    <p:restoredTop sz="94757"/>
  </p:normalViewPr>
  <p:slideViewPr>
    <p:cSldViewPr>
      <p:cViewPr varScale="1">
        <p:scale>
          <a:sx n="87" d="100"/>
          <a:sy n="87" d="100"/>
        </p:scale>
        <p:origin x="2264" y="20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413828-CF04-BA4B-867C-9F03240482D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ヒラギノ角ゴ ProN W3" charset="0"/>
                <a:cs typeface="ヒラギノ角ゴ ProN W3" charset="0"/>
                <a:sym typeface="Arial" charset="0"/>
              </a:defRPr>
            </a:lvl1pPr>
          </a:lstStyle>
          <a:p>
            <a:pPr>
              <a:defRPr/>
            </a:pPr>
            <a:endParaRPr lang="en-US"/>
          </a:p>
        </p:txBody>
      </p:sp>
      <p:sp>
        <p:nvSpPr>
          <p:cNvPr id="3" name="Date Placeholder 2">
            <a:extLst>
              <a:ext uri="{FF2B5EF4-FFF2-40B4-BE49-F238E27FC236}">
                <a16:creationId xmlns:a16="http://schemas.microsoft.com/office/drawing/2014/main" id="{44F4E9D7-56E5-4145-8808-1C84E4A7FBD9}"/>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N W3" charset="-128"/>
                <a:sym typeface="Arial" charset="0"/>
              </a:defRPr>
            </a:lvl1pPr>
          </a:lstStyle>
          <a:p>
            <a:pPr>
              <a:defRPr/>
            </a:pPr>
            <a:fld id="{AC50AC2E-5E29-2444-9B90-28DF98C2F6CB}" type="datetimeFigureOut">
              <a:rPr lang="en-US" altLang="x-none"/>
              <a:pPr>
                <a:defRPr/>
              </a:pPr>
              <a:t>5/5/25</a:t>
            </a:fld>
            <a:endParaRPr lang="en-US" altLang="x-none"/>
          </a:p>
        </p:txBody>
      </p:sp>
      <p:sp>
        <p:nvSpPr>
          <p:cNvPr id="4" name="Footer Placeholder 3">
            <a:extLst>
              <a:ext uri="{FF2B5EF4-FFF2-40B4-BE49-F238E27FC236}">
                <a16:creationId xmlns:a16="http://schemas.microsoft.com/office/drawing/2014/main" id="{02779DFE-9C31-4C44-B715-2D8FADF97FA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ヒラギノ角ゴ ProN W3" charset="0"/>
                <a:cs typeface="ヒラギノ角ゴ ProN W3" charset="0"/>
                <a:sym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4286A55-B2EA-4D47-AA59-C97E9765579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5BFE51C-7F8C-6C41-BB9F-8EE368F6821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98298C-963E-0E4A-AF6B-FC53929A033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ヒラギノ角ゴ ProN W3" charset="0"/>
                <a:cs typeface="ヒラギノ角ゴ ProN W3" charset="0"/>
                <a:sym typeface="Arial" charset="0"/>
              </a:defRPr>
            </a:lvl1pPr>
          </a:lstStyle>
          <a:p>
            <a:pPr>
              <a:defRPr/>
            </a:pPr>
            <a:endParaRPr lang="en-US"/>
          </a:p>
        </p:txBody>
      </p:sp>
      <p:sp>
        <p:nvSpPr>
          <p:cNvPr id="3" name="Date Placeholder 2">
            <a:extLst>
              <a:ext uri="{FF2B5EF4-FFF2-40B4-BE49-F238E27FC236}">
                <a16:creationId xmlns:a16="http://schemas.microsoft.com/office/drawing/2014/main" id="{301F6952-D53C-2C42-960A-5FC52A4E72C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N W3" charset="-128"/>
                <a:sym typeface="Arial" charset="0"/>
              </a:defRPr>
            </a:lvl1pPr>
          </a:lstStyle>
          <a:p>
            <a:pPr>
              <a:defRPr/>
            </a:pPr>
            <a:fld id="{08416990-B284-1D4F-9A12-D3C9D8544614}" type="datetimeFigureOut">
              <a:rPr lang="en-US" altLang="x-none"/>
              <a:pPr>
                <a:defRPr/>
              </a:pPr>
              <a:t>5/5/25</a:t>
            </a:fld>
            <a:endParaRPr lang="en-US" altLang="x-none"/>
          </a:p>
        </p:txBody>
      </p:sp>
      <p:sp>
        <p:nvSpPr>
          <p:cNvPr id="4" name="Slide Image Placeholder 3">
            <a:extLst>
              <a:ext uri="{FF2B5EF4-FFF2-40B4-BE49-F238E27FC236}">
                <a16:creationId xmlns:a16="http://schemas.microsoft.com/office/drawing/2014/main" id="{DD35E355-6D14-A745-B85F-7912D742EB8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D61983F-2123-8144-8CDE-3F7AFE6BD02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09AEDD0-AF7C-2F4B-91C4-A338EE740F5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ヒラギノ角ゴ ProN W3" charset="0"/>
                <a:cs typeface="ヒラギノ角ゴ ProN W3" charset="0"/>
                <a:sym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DC0976E-BC11-AC47-85BB-630B77BB5FD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3DA662B-61E6-A24C-B457-41C76D266AA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athworks.com/help/signal/ref/dtw.html#outputarg_dist"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mathworks.com/help/signal/ref/dtw.html#inputarg_y" TargetMode="External"/><Relationship Id="rId4" Type="http://schemas.openxmlformats.org/officeDocument/2006/relationships/hyperlink" Target="https://www.mathworks.com/help/signal/ref/dtw.html#inputarg_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B81F7B4-2A03-29A7-9B77-9AAE0BFE08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01351E8-39A3-C33D-5B45-CBEC19A7B9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2F6A0810-2E40-06A3-803A-3F97480DB9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69D060F7-9367-2948-850D-92B27BB8C8FE}"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1D54468D-F1C7-B1E0-664F-A7A787BEEF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01C8D369-FD4B-0190-A988-4C3648C40C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American Bell telephone company aim was to make as much money as possible on voice telephony and they need to transmit speech as cheaply as possible.</a:t>
            </a:r>
          </a:p>
          <a:p>
            <a:pPr eaLnBrk="1" hangingPunct="1">
              <a:spcBef>
                <a:spcPct val="0"/>
              </a:spcBef>
            </a:pPr>
            <a:r>
              <a:rPr lang="en-US" altLang="en-US">
                <a:ea typeface="ＭＳ Ｐゴシック" panose="020B0600070205080204" pitchFamily="34" charset="-128"/>
              </a:rPr>
              <a:t>Very quickly they started Bell Laboratories which generated many new engineering advances used in the telephony.</a:t>
            </a:r>
          </a:p>
          <a:p>
            <a:r>
              <a:rPr lang="en-US" altLang="en-US">
                <a:ea typeface="ＭＳ Ｐゴシック" panose="020B0600070205080204" pitchFamily="34" charset="-128"/>
              </a:rPr>
              <a:t>They knew well that so far they only managed to emulate a very small part of the human speech communication chain, the transmission of changes in acoustic pressure while speaking.</a:t>
            </a:r>
          </a:p>
          <a:p>
            <a:r>
              <a:rPr lang="en-US" altLang="en-US">
                <a:ea typeface="ＭＳ Ｐゴシック" panose="020B0600070205080204" pitchFamily="34" charset="-128"/>
              </a:rPr>
              <a:t>They also knew there is more to human speech communication than only speech sound.</a:t>
            </a:r>
          </a:p>
          <a:p>
            <a:endParaRPr lang="en-US" altLang="en-US">
              <a:ea typeface="ＭＳ Ｐゴシック" panose="020B0600070205080204" pitchFamily="34" charset="-128"/>
            </a:endParaRPr>
          </a:p>
          <a:p>
            <a:r>
              <a:rPr lang="en-US" altLang="en-US">
                <a:ea typeface="ＭＳ Ｐゴシック" panose="020B0600070205080204" pitchFamily="34" charset="-128"/>
              </a:rPr>
              <a:t>For the efficient transmission of voice, which contains a lot of redundant elements, the reductipn of this redundancy was one of the goals and</a:t>
            </a:r>
          </a:p>
          <a:p>
            <a:r>
              <a:rPr lang="en-US" altLang="en-US">
                <a:ea typeface="ＭＳ Ｐゴシック" panose="020B0600070205080204" pitchFamily="34" charset="-128"/>
              </a:rPr>
              <a:t>one cannot efficiently reduce the signal redundancy without knowing what one is doing</a:t>
            </a:r>
          </a:p>
          <a:p>
            <a:r>
              <a:rPr lang="en-US" altLang="en-US">
                <a:ea typeface="ＭＳ Ｐゴシック" panose="020B0600070205080204" pitchFamily="34" charset="-128"/>
              </a:rPr>
              <a:t>So important (if not the most important) goal Bell Labs was understanding the whole communication chain.</a:t>
            </a:r>
          </a:p>
          <a:p>
            <a:r>
              <a:rPr lang="en-US" altLang="en-US">
                <a:ea typeface="ＭＳ Ｐゴシック" panose="020B0600070205080204" pitchFamily="34" charset="-128"/>
              </a:rPr>
              <a:t>Subsequently, a lot of speech and hearing knowledge we use tday came from Bell Labs.</a:t>
            </a:r>
          </a:p>
          <a:p>
            <a:endParaRPr lang="en-US" altLang="en-US">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28B6540D-9897-4245-E5B0-AF40425C75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0F5C5C45-9B75-2147-9F5E-E57ACD8A5ED9}"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09C4346F-5F19-660B-F2E6-6FF1C08A06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34F17F9-37BF-35A8-B985-E972BEE009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One important concept was the concept of carrier nature of speech. It says that the bulk of the information about the message in speech is in </a:t>
            </a:r>
            <a:r>
              <a:rPr lang="en-US" altLang="en-US" b="1">
                <a:ea typeface="ＭＳ Ｐゴシック" panose="020B0600070205080204" pitchFamily="34" charset="-128"/>
              </a:rPr>
              <a:t>changes of vocal tract shape, </a:t>
            </a:r>
            <a:r>
              <a:rPr lang="en-US" altLang="en-US">
                <a:ea typeface="ＭＳ Ｐゴシック" panose="020B0600070205080204" pitchFamily="34" charset="-128"/>
              </a:rPr>
              <a:t>i.e. in slow movements of </a:t>
            </a:r>
          </a:p>
          <a:p>
            <a:r>
              <a:rPr lang="en-US" altLang="en-US">
                <a:ea typeface="ＭＳ Ｐゴシック" panose="020B0600070205080204" pitchFamily="34" charset="-128"/>
              </a:rPr>
              <a:t>vocal organd such as tongue or lips. These movement are made audible by exciting the vocal tract by the source which is ring in overtones (vibration of vocal cords, air friction in tract costrictions, sudden release of air after the constriction release, ,,,). Noticethere was no mentioning of vocal tractr resonaces (formants) in Dudley’s concept. </a:t>
            </a:r>
            <a:endParaRPr lang="en-US" altLang="en-US" b="1">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C483D5EA-AC83-4AD5-38AF-34503B82BF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3EA5799D-637F-C84D-B63B-CBCA10FB6C45}"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BDD9EA2E-0083-2164-A46E-D1529E994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97682B0F-5AEA-7EA3-DD43-A2ADC0631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Dudley first proposed a way of nenerating human voice using a specially trained operator (she took a year to learn to operate it), who could control by hands spectral properties of the filter which shaped speech spectral envelope</a:t>
            </a:r>
          </a:p>
          <a:p>
            <a:r>
              <a:rPr lang="en-US" altLang="en-US">
                <a:ea typeface="ＭＳ Ｐゴシック" panose="020B0600070205080204" pitchFamily="34" charset="-128"/>
              </a:rPr>
              <a:t>and by feet the voice source which provided rich acoustic excitation signal. This snthesized was demonstrated in the Chicago World Fair in 1939. Another step from the VODER where the message was created by movements of fingers and legs, was to elminate the operator and substutute it by speech analyzer, where the message was derived from the actual movements of the vocal tract.</a:t>
            </a:r>
          </a:p>
        </p:txBody>
      </p:sp>
      <p:sp>
        <p:nvSpPr>
          <p:cNvPr id="59395" name="Slide Number Placeholder 3">
            <a:extLst>
              <a:ext uri="{FF2B5EF4-FFF2-40B4-BE49-F238E27FC236}">
                <a16:creationId xmlns:a16="http://schemas.microsoft.com/office/drawing/2014/main" id="{7F48C83F-3E00-2E85-3A83-3FE6F8240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5D72F2E3-0098-0543-95D8-595FE8EDF22D}"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B3CE70FC-0147-E78A-018A-648944FC9E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234B8B2F-D916-0677-17C1-C4F6BF19EE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It is worthwihel to spenda a bit of time on the VOCODER since the VOCODER contaied many advanced concepts. </a:t>
            </a:r>
          </a:p>
          <a:p>
            <a:r>
              <a:rPr lang="en-US" altLang="en-US">
                <a:ea typeface="ＭＳ Ｐゴシック" panose="020B0600070205080204" pitchFamily="34" charset="-128"/>
              </a:rPr>
              <a:t>The tract movements were derived from slow (up to 20 Hz) spectral changes in freuency bands, which were gradually increasing in bandwidth with frequency as they do in human hearing accoriding to the critical band concept (also discovered in Bell labs by Harvey Fletcher) . Many of these concepts from hearing were subsequently ignored for quite a long time by ASR researchers.</a:t>
            </a:r>
          </a:p>
        </p:txBody>
      </p:sp>
      <p:sp>
        <p:nvSpPr>
          <p:cNvPr id="61443" name="Slide Number Placeholder 3">
            <a:extLst>
              <a:ext uri="{FF2B5EF4-FFF2-40B4-BE49-F238E27FC236}">
                <a16:creationId xmlns:a16="http://schemas.microsoft.com/office/drawing/2014/main" id="{F36067D4-E6FB-2321-ACC9-A193C36DBF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298B77F0-BFE3-C94B-8A71-79836F7A7C34}" type="slidenum">
              <a:rPr lang="en-US" altLang="en-US"/>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6378A601-C5C7-E80F-1560-F815E7D49E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923CCD7B-2ABF-2F21-8C0F-5F8C025C92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 critical device, also developed primarily at Bell Labs, was the spectrograph. It was developed to make sounds more visible by creating 2-D time-spectral picture of acoustic signal by</a:t>
            </a:r>
          </a:p>
          <a:p>
            <a:r>
              <a:rPr lang="en-US" altLang="en-US">
                <a:ea typeface="ＭＳ Ｐゴシック" panose="020B0600070205080204" pitchFamily="34" charset="-128"/>
              </a:rPr>
              <a:t>tracing energies in the individual frequency bands of the signal and was used during the 2</a:t>
            </a:r>
            <a:r>
              <a:rPr lang="en-US" altLang="en-US" baseline="30000">
                <a:ea typeface="ＭＳ Ｐゴシック" panose="020B0600070205080204" pitchFamily="34" charset="-128"/>
              </a:rPr>
              <a:t>nd</a:t>
            </a:r>
            <a:r>
              <a:rPr lang="en-US" altLang="en-US">
                <a:ea typeface="ＭＳ Ｐゴシック" panose="020B0600070205080204" pitchFamily="34" charset="-128"/>
              </a:rPr>
              <a:t> WW to display underwater sounds in a hunts for enemy submarines.</a:t>
            </a:r>
          </a:p>
          <a:p>
            <a:endParaRPr lang="en-US" altLang="en-US">
              <a:ea typeface="ＭＳ Ｐゴシック" panose="020B0600070205080204" pitchFamily="34" charset="-128"/>
            </a:endParaRPr>
          </a:p>
          <a:p>
            <a:r>
              <a:rPr lang="en-US" altLang="en-US">
                <a:ea typeface="ＭＳ Ｐゴシック" panose="020B0600070205080204" pitchFamily="34" charset="-128"/>
              </a:rPr>
              <a:t> At that time, it was well understood that ear is doinf frequency analysis.</a:t>
            </a:r>
          </a:p>
          <a:p>
            <a:endParaRPr lang="en-US" altLang="cs-CZ">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544AC717-C615-67BB-BE86-59E20E360C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486D4863-EB52-DC4A-900C-4F717F41D442}"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C22B8099-BB9A-369D-0F52-999CE99340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C9C676DE-ACDB-B031-9180-E206219D63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 critical device, also developed primarily at Bell Labs, was the spectrograph. It was developed to make sounds more visible by creating 2-D time-spectral picture of acoustic signal by</a:t>
            </a:r>
          </a:p>
          <a:p>
            <a:r>
              <a:rPr lang="en-US" altLang="en-US">
                <a:ea typeface="ＭＳ Ｐゴシック" panose="020B0600070205080204" pitchFamily="34" charset="-128"/>
              </a:rPr>
              <a:t>tracing energies in the individual frequency bands of the signal and was used during the 2</a:t>
            </a:r>
            <a:r>
              <a:rPr lang="en-US" altLang="en-US" baseline="30000">
                <a:ea typeface="ＭＳ Ｐゴシック" panose="020B0600070205080204" pitchFamily="34" charset="-128"/>
              </a:rPr>
              <a:t>nd</a:t>
            </a:r>
            <a:r>
              <a:rPr lang="en-US" altLang="en-US">
                <a:ea typeface="ＭＳ Ｐゴシック" panose="020B0600070205080204" pitchFamily="34" charset="-128"/>
              </a:rPr>
              <a:t> WW to dispay underwted sounds in a hunts for enemy submarines. After the war it was declassifier,</a:t>
            </a:r>
          </a:p>
          <a:p>
            <a:r>
              <a:rPr lang="en-US" altLang="en-US">
                <a:ea typeface="ＭＳ Ｐゴシック" panose="020B0600070205080204" pitchFamily="34" charset="-128"/>
              </a:rPr>
              <a:t>To avoid the need for a lot of electronics (expensive at that time) mpre mechanically-based Spectrograph was developed amd marketed. When in got in hands of speech people, </a:t>
            </a:r>
          </a:p>
          <a:p>
            <a:r>
              <a:rPr lang="en-US" altLang="en-US">
                <a:ea typeface="ＭＳ Ｐゴシック" panose="020B0600070205080204" pitchFamily="34" charset="-128"/>
              </a:rPr>
              <a:t>they quickly realized that messages in  spectrograms of speech could be “almost: decoded. The most visible are the dark areas which represent changing resonance frequencies of the vocal tract.</a:t>
            </a:r>
          </a:p>
          <a:p>
            <a:r>
              <a:rPr lang="en-US" altLang="en-US">
                <a:ea typeface="ＭＳ Ｐゴシック" panose="020B0600070205080204" pitchFamily="34" charset="-128"/>
              </a:rPr>
              <a:t>The formants were born! </a:t>
            </a:r>
          </a:p>
          <a:p>
            <a:endParaRPr lang="en-US" altLang="en-US">
              <a:ea typeface="ＭＳ Ｐゴシック" panose="020B0600070205080204" pitchFamily="34" charset="-128"/>
            </a:endParaRPr>
          </a:p>
          <a:p>
            <a:r>
              <a:rPr lang="en-US" altLang="en-US">
                <a:ea typeface="ＭＳ Ｐゴシック" panose="020B0600070205080204" pitchFamily="34" charset="-128"/>
              </a:rPr>
              <a:t>Unfortunately, due to implementation details of the Spectrograph, the spectral resultion of the Spectrograph is constant at all frequencies (unlike the VOCODER analysis and inlike the spectral resolution of human hearing).</a:t>
            </a:r>
          </a:p>
        </p:txBody>
      </p:sp>
      <p:sp>
        <p:nvSpPr>
          <p:cNvPr id="65539" name="Slide Number Placeholder 3">
            <a:extLst>
              <a:ext uri="{FF2B5EF4-FFF2-40B4-BE49-F238E27FC236}">
                <a16:creationId xmlns:a16="http://schemas.microsoft.com/office/drawing/2014/main" id="{68A0099B-C5A6-232D-5D69-84D49F53FC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DDAB1634-F277-C340-BE92-5CC4CB4903F2}" type="slidenum">
              <a:rPr lang="en-US" altLang="en-US"/>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5562FD1C-9FD3-08D0-F64C-CBFABA35B4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36ED9B32-AD13-A54F-690D-914515B8DB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time was set for the attach on the ultimate redundancy reduction of information if messages in speech, for the more than three-orders-of-magintode reduction in speech recogntion.</a:t>
            </a:r>
          </a:p>
          <a:p>
            <a:r>
              <a:rPr lang="en-US" altLang="en-US">
                <a:ea typeface="ＭＳ Ｐゴシック" panose="020B0600070205080204" pitchFamily="34" charset="-128"/>
              </a:rPr>
              <a:t>Clearly, to reducethe redundancy that much, a lot of knowledge is required.</a:t>
            </a:r>
          </a:p>
        </p:txBody>
      </p:sp>
      <p:sp>
        <p:nvSpPr>
          <p:cNvPr id="69635" name="Slide Number Placeholder 3">
            <a:extLst>
              <a:ext uri="{FF2B5EF4-FFF2-40B4-BE49-F238E27FC236}">
                <a16:creationId xmlns:a16="http://schemas.microsoft.com/office/drawing/2014/main" id="{5210103C-F85F-3494-24C1-DBC0DCEED2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B2B39094-6D35-1147-856F-97AB2C2D30B8}"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5F2347FF-2DB0-8155-77CA-5AD2460E96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9D6464A4-8F16-59EF-55C9-C3630A5F83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Spectrograms are just too tempting as a source of knowledge. WIth some (considerable) training, one can learn how to read spectrgram of single adult speakers, so one can make a case that there is enoufg information to decode the speech messages from such spectral represnations. In spite of the early failure of speech recogntion based on spectrograms, the short-time spectra and the associated spectrograms still in some forms with us. </a:t>
            </a:r>
          </a:p>
        </p:txBody>
      </p:sp>
      <p:sp>
        <p:nvSpPr>
          <p:cNvPr id="71683" name="Slide Number Placeholder 3">
            <a:extLst>
              <a:ext uri="{FF2B5EF4-FFF2-40B4-BE49-F238E27FC236}">
                <a16:creationId xmlns:a16="http://schemas.microsoft.com/office/drawing/2014/main" id="{D12277D5-308C-E9D3-78D7-59022B195A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81350D39-0684-4540-8D84-04E36702B341}"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B325D92A-8C0F-A5E6-0FDB-4E102EAF3D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C2E67212-839D-4779-B875-F141D23BDD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  </a:t>
            </a:r>
          </a:p>
          <a:p>
            <a:r>
              <a:rPr lang="en-US" altLang="en-US">
                <a:ea typeface="ＭＳ Ｐゴシック" panose="020B0600070205080204" pitchFamily="34" charset="-128"/>
              </a:rPr>
              <a:t>R. Galt of Bell Labs collected a lot of knowledge how his colleagues read the spectrograms and attempted to build</a:t>
            </a:r>
          </a:p>
          <a:p>
            <a:r>
              <a:rPr lang="en-US" altLang="en-US">
                <a:ea typeface="ＭＳ Ｐゴシック" panose="020B0600070205080204" pitchFamily="34" charset="-128"/>
              </a:rPr>
              <a:t>the first decision-tree based “knowledge-based” recognizer. One can only admire  the maouhnt of work put into this design.</a:t>
            </a:r>
          </a:p>
        </p:txBody>
      </p:sp>
      <p:sp>
        <p:nvSpPr>
          <p:cNvPr id="78851" name="Slide Number Placeholder 3">
            <a:extLst>
              <a:ext uri="{FF2B5EF4-FFF2-40B4-BE49-F238E27FC236}">
                <a16:creationId xmlns:a16="http://schemas.microsoft.com/office/drawing/2014/main" id="{ED7FB41F-AE1A-1A36-1546-A6B77E0FB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78FDF12D-A681-9443-906B-A316450AD969}"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2D1A4C8A-51EB-9589-D96D-D8103366B7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08D65665-77BF-BA4A-3E69-62B96CDEC5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Competing group at Bell Labs took different approach. The only “knowledge” applied here was the fact that human hearing is analyzing sounds onto its spectral componets (remember Newton?) </a:t>
            </a:r>
          </a:p>
          <a:p>
            <a:r>
              <a:rPr lang="en-US" altLang="en-US">
                <a:ea typeface="ＭＳ Ｐゴシック" panose="020B0600070205080204" pitchFamily="34" charset="-128"/>
              </a:rPr>
              <a:t>and crudely measured main clusters of energies (zero-crossings) in the low part and the high part of speech spectrum. Displaying paterns of these measurements for each of ten digits they traied to recognizer </a:t>
            </a:r>
          </a:p>
          <a:p>
            <a:r>
              <a:rPr lang="en-US" altLang="en-US">
                <a:ea typeface="ＭＳ Ｐゴシック" panose="020B0600070205080204" pitchFamily="34" charset="-128"/>
              </a:rPr>
              <a:t>on the 2-D plane, creating the digit </a:t>
            </a:r>
            <a:r>
              <a:rPr lang="en-US" altLang="en-US" b="1">
                <a:ea typeface="ＭＳ Ｐゴシック" panose="020B0600070205080204" pitchFamily="34" charset="-128"/>
              </a:rPr>
              <a:t>templates. </a:t>
            </a:r>
            <a:r>
              <a:rPr lang="en-US" altLang="en-US">
                <a:ea typeface="ＭＳ Ｐゴシック" panose="020B0600070205080204" pitchFamily="34" charset="-128"/>
              </a:rPr>
              <a:t>Using rather ingenious electronics (not shown here) for remembering the templates and for matching during the inference, </a:t>
            </a:r>
          </a:p>
          <a:p>
            <a:r>
              <a:rPr lang="en-US" altLang="en-US">
                <a:ea typeface="ＭＳ Ｐゴシック" panose="020B0600070205080204" pitchFamily="34" charset="-128"/>
              </a:rPr>
              <a:t>the recognizer achieved &gt; 98% accuracy on a single speaker for whom it was trained.</a:t>
            </a:r>
          </a:p>
          <a:p>
            <a:endParaRPr lang="en-US" altLang="en-US">
              <a:ea typeface="ＭＳ Ｐゴシック" panose="020B0600070205080204" pitchFamily="34" charset="-128"/>
            </a:endParaRPr>
          </a:p>
          <a:p>
            <a:r>
              <a:rPr lang="en-US" altLang="en-US">
                <a:ea typeface="ＭＳ Ｐゴシック" panose="020B0600070205080204" pitchFamily="34" charset="-128"/>
              </a:rPr>
              <a:t>Several concepts, which in some forms carry over all the way to the current ASR technologies were introduced.</a:t>
            </a:r>
          </a:p>
          <a:p>
            <a:pPr>
              <a:buFontTx/>
              <a:buChar char="•"/>
            </a:pPr>
            <a:r>
              <a:rPr lang="en-US" altLang="en-US">
                <a:ea typeface="ＭＳ Ｐゴシック" panose="020B0600070205080204" pitchFamily="34" charset="-128"/>
              </a:rPr>
              <a:t>Template matching (create templates during the recognizer training and match them during the inverence)</a:t>
            </a:r>
          </a:p>
          <a:p>
            <a:pPr eaLnBrk="1" hangingPunct="1">
              <a:spcBef>
                <a:spcPct val="0"/>
              </a:spcBef>
              <a:buFontTx/>
              <a:buChar char="•"/>
            </a:pPr>
            <a:r>
              <a:rPr lang="en-US" altLang="en-US">
                <a:ea typeface="ＭＳ Ｐゴシック" panose="020B0600070205080204" pitchFamily="34" charset="-128"/>
              </a:rPr>
              <a:t>Closed set recogntion (recognize which of the ten digits was uttered, do not allow for extraneous sounds)</a:t>
            </a:r>
          </a:p>
          <a:p>
            <a:pPr>
              <a:buFontTx/>
              <a:buChar char="•"/>
            </a:pPr>
            <a:r>
              <a:rPr lang="en-US" altLang="en-US">
                <a:ea typeface="ＭＳ Ｐゴシック" panose="020B0600070205080204" pitchFamily="34" charset="-128"/>
              </a:rPr>
              <a:t>Use complete (although crude) description of the signal rather than just formants</a:t>
            </a:r>
          </a:p>
        </p:txBody>
      </p:sp>
      <p:sp>
        <p:nvSpPr>
          <p:cNvPr id="80899" name="Slide Number Placeholder 3">
            <a:extLst>
              <a:ext uri="{FF2B5EF4-FFF2-40B4-BE49-F238E27FC236}">
                <a16:creationId xmlns:a16="http://schemas.microsoft.com/office/drawing/2014/main" id="{16064FF3-6E23-C7FC-D313-6297FC1812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A73EF017-ED2C-7942-9168-97BC400B4582}"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68B28D02-3D52-79BF-5254-9B5E4FE46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98D257C8-F1F1-EF1B-0717-450BBD0520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Alchemist such as Newton believed that substances nan be broken to individual components and new substance restructured from the primary components.</a:t>
            </a:r>
          </a:p>
          <a:p>
            <a:endParaRPr lang="en-US" altLang="en-US">
              <a:ea typeface="ＭＳ Ｐゴシック" panose="020B0600070205080204" pitchFamily="34" charset="-128"/>
            </a:endParaRPr>
          </a:p>
          <a:p>
            <a:r>
              <a:rPr lang="en-US" altLang="en-US">
                <a:ea typeface="ＭＳ Ｐゴシック" panose="020B0600070205080204" pitchFamily="34" charset="-128"/>
              </a:rPr>
              <a:t>One recepie for an experiment from Newton’s notes suggest “special” stone and “special” water to be boiled for a particula time while observing emergency of “black matter” and :white matter”. After “fermentatiuon” of the resulting white matter with mercury, gold is produced. </a:t>
            </a:r>
          </a:p>
          <a:p>
            <a:r>
              <a:rPr lang="en-US" altLang="en-US">
                <a:ea typeface="ＭＳ Ｐゴシック" panose="020B0600070205080204" pitchFamily="34" charset="-128"/>
              </a:rPr>
              <a:t>What we see her is the description what needs to be done and how. We do not know why</a:t>
            </a:r>
          </a:p>
        </p:txBody>
      </p:sp>
      <p:sp>
        <p:nvSpPr>
          <p:cNvPr id="24579" name="Slide Number Placeholder 3">
            <a:extLst>
              <a:ext uri="{FF2B5EF4-FFF2-40B4-BE49-F238E27FC236}">
                <a16:creationId xmlns:a16="http://schemas.microsoft.com/office/drawing/2014/main" id="{4DA2215D-1DCE-DA3B-5AD5-A79C0E745E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1BD9AB3C-4CD9-D74E-968D-F49041F3B438}"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54683F68-CEDE-F972-83E8-06C9673CB4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384B759-F46B-3F4F-9984-2879DA01FC77}"/>
              </a:ext>
            </a:extLst>
          </p:cNvPr>
          <p:cNvSpPr>
            <a:spLocks noGrp="1"/>
          </p:cNvSpPr>
          <p:nvPr>
            <p:ph type="body" idx="1"/>
          </p:nvPr>
        </p:nvSpPr>
        <p:spPr/>
        <p:txBody>
          <a:bodyPr/>
          <a:lstStyle/>
          <a:p>
            <a:pPr>
              <a:defRPr/>
            </a:pPr>
            <a:r>
              <a:rPr lang="en-US"/>
              <a:t>No surprise, the template matching concept was the winner (it was eventually even produced in small numbers under the name of </a:t>
            </a:r>
            <a:r>
              <a:rPr lang="en-US">
                <a:ea typeface="+mn-ea"/>
                <a:cs typeface="+mn-cs"/>
              </a:rPr>
              <a:t>Audrey).</a:t>
            </a:r>
          </a:p>
          <a:p>
            <a:pPr>
              <a:defRPr/>
            </a:pPr>
            <a:r>
              <a:rPr lang="en-US">
                <a:ea typeface="+mn-ea"/>
                <a:cs typeface="+mn-cs"/>
              </a:rPr>
              <a:t>Important lessons were learned. Some of the concepts applied in the winning system carry over to current ASR.</a:t>
            </a:r>
          </a:p>
          <a:p>
            <a:pPr>
              <a:defRPr/>
            </a:pPr>
            <a:r>
              <a:rPr lang="en-US">
                <a:ea typeface="+mn-ea"/>
                <a:cs typeface="+mn-cs"/>
              </a:rPr>
              <a:t>One can only wonder if the task Bell Labs set up first was to </a:t>
            </a:r>
            <a:r>
              <a:rPr lang="en-US" b="1">
                <a:ea typeface="+mn-ea"/>
                <a:cs typeface="+mn-cs"/>
              </a:rPr>
              <a:t>recognize a single word (keyword spotting) </a:t>
            </a:r>
            <a:r>
              <a:rPr lang="en-US">
                <a:ea typeface="+mn-ea"/>
                <a:cs typeface="+mn-cs"/>
              </a:rPr>
              <a:t>in the background of all possible sounds,</a:t>
            </a:r>
          </a:p>
          <a:p>
            <a:pPr>
              <a:defRPr/>
            </a:pPr>
            <a:r>
              <a:rPr lang="en-US">
                <a:ea typeface="+mn-ea"/>
                <a:cs typeface="+mn-cs"/>
              </a:rPr>
              <a:t>This would have been more relevant to human speech communication and our recognizers could have looked different. </a:t>
            </a:r>
            <a:endParaRPr lang="en-US"/>
          </a:p>
        </p:txBody>
      </p:sp>
      <p:sp>
        <p:nvSpPr>
          <p:cNvPr id="87043" name="Slide Number Placeholder 3">
            <a:extLst>
              <a:ext uri="{FF2B5EF4-FFF2-40B4-BE49-F238E27FC236}">
                <a16:creationId xmlns:a16="http://schemas.microsoft.com/office/drawing/2014/main" id="{5DACEE60-383C-EB26-5B2C-339074E87A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2DBBC93A-15F7-744E-A596-97C56E9A0D3E}" type="slidenum">
              <a:rPr lang="en-US" altLang="en-US"/>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80EACFBE-0E49-4C8F-78A7-58E4ACD606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36CCED72-F8D3-BA7A-AC45-4396167ED3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Speech recogntion efforts after the first pioneering systems were much in the spirit of following more or less the speech science, characterized here by ther quote from Roman Jakobson </a:t>
            </a:r>
          </a:p>
          <a:p>
            <a:r>
              <a:rPr lang="en-US" altLang="en-US">
                <a:ea typeface="ＭＳ Ｐゴシック" panose="020B0600070205080204" pitchFamily="34" charset="-128"/>
              </a:rPr>
              <a:t>(Prague linguistic circle, later Harward and MIT). Most were were some variants on either the small vocabulary template matching or rule-based approach in phonetic typewriter efforts.  </a:t>
            </a:r>
          </a:p>
          <a:p>
            <a:r>
              <a:rPr lang="en-US" altLang="en-US">
                <a:ea typeface="ＭＳ Ｐゴシック" panose="020B0600070205080204" pitchFamily="34" charset="-128"/>
              </a:rPr>
              <a:t>Notable effort (not ever finished) was the first ever recognizer based on Rosenblatt’s perceptron </a:t>
            </a:r>
          </a:p>
          <a:p>
            <a:r>
              <a:rPr lang="en-US" altLang="en-US">
                <a:ea typeface="ＭＳ Ｐゴシック" panose="020B0600070205080204" pitchFamily="34" charset="-128"/>
              </a:rPr>
              <a:t>An important techniques developed during Sixties were the Digital Signal Processing (FFT-based sopectrograms) and Linear Prediction, </a:t>
            </a:r>
          </a:p>
          <a:p>
            <a:r>
              <a:rPr lang="en-US" altLang="en-US">
                <a:ea typeface="ＭＳ Ｐゴシック" panose="020B0600070205080204" pitchFamily="34" charset="-128"/>
              </a:rPr>
              <a:t>both further sealing constant frequency resolution analysis and spectral envelope use in ASR.</a:t>
            </a:r>
          </a:p>
          <a:p>
            <a:r>
              <a:rPr lang="en-US" altLang="en-US">
                <a:ea typeface="ＭＳ Ｐゴシック" panose="020B0600070205080204" pitchFamily="34" charset="-128"/>
              </a:rPr>
              <a:t>Dynamic Time Warping was introdused to ASR independently in Japan and in Soviet Union, eventually saving ASR efforts in Bell Labs.</a:t>
            </a:r>
          </a:p>
          <a:p>
            <a:r>
              <a:rPr lang="en-US" altLang="en-US">
                <a:ea typeface="ＭＳ Ｐゴシック" panose="020B0600070205080204" pitchFamily="34" charset="-128"/>
              </a:rPr>
              <a:t>John Pierce, an importand Bell Labs researcher and executive, severly criticize ASR research.</a:t>
            </a:r>
          </a:p>
          <a:p>
            <a:r>
              <a:rPr lang="en-US" altLang="en-US">
                <a:ea typeface="ＭＳ Ｐゴシック" panose="020B0600070205080204" pitchFamily="34" charset="-128"/>
              </a:rPr>
              <a:t>Advanced Research Project Agency Speech Understanding Resarech (ARPA SUR) activity which ensured data-dominated ASR approaces</a:t>
            </a:r>
          </a:p>
        </p:txBody>
      </p:sp>
      <p:sp>
        <p:nvSpPr>
          <p:cNvPr id="106499" name="Slide Number Placeholder 3">
            <a:extLst>
              <a:ext uri="{FF2B5EF4-FFF2-40B4-BE49-F238E27FC236}">
                <a16:creationId xmlns:a16="http://schemas.microsoft.com/office/drawing/2014/main" id="{957652F0-61C6-A166-6F92-73C132C53E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A8C502C1-75FD-744C-92D8-FC98D8DFB146}" type="slidenum">
              <a:rPr lang="en-US" altLang="en-US"/>
              <a:pPr/>
              <a:t>22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4B4BEBBC-2101-FA92-DA8B-A59DBBCC86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1CD51895-3B5B-D8E1-BAB6-915C124C2F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FF0000"/>
                </a:solidFill>
                <a:ea typeface="ＭＳ Ｐゴシック" panose="020B0600070205080204" pitchFamily="34" charset="-128"/>
              </a:rPr>
              <a:t>ARPA SUR project worked towards recogntionspeaker-dependent medium vocabulary of 100o words and continuous speech. Two main research directuion are here</a:t>
            </a:r>
          </a:p>
          <a:p>
            <a:r>
              <a:rPr lang="en-US" altLang="en-US">
                <a:solidFill>
                  <a:srgbClr val="FF0000"/>
                </a:solidFill>
                <a:ea typeface="ＭＳ Ｐゴシック" panose="020B0600070205080204" pitchFamily="34" charset="-128"/>
              </a:rPr>
              <a:t>characterized by two CMU systems, the knowledge-based HEARSAY system and the data-derived HARPY state transition based system. HARPY was shown better. </a:t>
            </a:r>
          </a:p>
          <a:p>
            <a:r>
              <a:rPr lang="en-US" altLang="en-US">
                <a:solidFill>
                  <a:srgbClr val="FF0000"/>
                </a:solidFill>
                <a:ea typeface="ＭＳ Ｐゴシック" panose="020B0600070205080204" pitchFamily="34" charset="-128"/>
              </a:rPr>
              <a:t>This discouraged further attempts for the knowledge-based systems.</a:t>
            </a:r>
          </a:p>
          <a:p>
            <a:endParaRPr lang="en-US" altLang="en-US">
              <a:solidFill>
                <a:srgbClr val="FF0000"/>
              </a:solidFill>
              <a:ea typeface="ＭＳ Ｐゴシック" panose="020B0600070205080204" pitchFamily="34" charset="-128"/>
            </a:endParaRPr>
          </a:p>
          <a:p>
            <a:r>
              <a:rPr lang="en-US" altLang="en-US">
                <a:solidFill>
                  <a:srgbClr val="FF0000"/>
                </a:solidFill>
                <a:ea typeface="ＭＳ Ｐゴシック" panose="020B0600070205080204" pitchFamily="34" charset="-128"/>
              </a:rPr>
              <a:t> It was believed that to make the system speaker-independent, </a:t>
            </a:r>
            <a:r>
              <a:rPr lang="en-US" altLang="en-US" b="1">
                <a:solidFill>
                  <a:srgbClr val="FF0000"/>
                </a:solidFill>
                <a:ea typeface="ＭＳ Ｐゴシック" panose="020B0600070205080204" pitchFamily="34" charset="-128"/>
              </a:rPr>
              <a:t>more templates were required. </a:t>
            </a:r>
            <a:r>
              <a:rPr lang="en-US" altLang="en-US">
                <a:solidFill>
                  <a:srgbClr val="FF0000"/>
                </a:solidFill>
                <a:ea typeface="ＭＳ Ｐゴシック" panose="020B0600070205080204" pitchFamily="34" charset="-128"/>
              </a:rPr>
              <a:t>This made people to think about alternatives to simple template matching.</a:t>
            </a:r>
          </a:p>
        </p:txBody>
      </p:sp>
      <p:sp>
        <p:nvSpPr>
          <p:cNvPr id="122883" name="Slide Number Placeholder 3">
            <a:extLst>
              <a:ext uri="{FF2B5EF4-FFF2-40B4-BE49-F238E27FC236}">
                <a16:creationId xmlns:a16="http://schemas.microsoft.com/office/drawing/2014/main" id="{F0AC8415-F5DE-342C-81E6-C64B9AA3E0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4BC17427-6F85-D84F-8C62-8ADAE01D2FCC}" type="slidenum">
              <a:rPr lang="en-US" altLang="en-US"/>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CD82F96D-70F8-2D4B-105F-3DDC9EE1BD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a:extLst>
              <a:ext uri="{FF2B5EF4-FFF2-40B4-BE49-F238E27FC236}">
                <a16:creationId xmlns:a16="http://schemas.microsoft.com/office/drawing/2014/main" id="{CBDC9BC1-AC7A-9B01-1803-0B2BDABAC8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 short letter to editor of the Acoustical Society of America from the very influential researcher at Bell Labs almost stopped speech recogntion research in USA. Read ithe letter by yourself, I believe that Dr. Pierce had some good advice, still valid even today.</a:t>
            </a:r>
          </a:p>
        </p:txBody>
      </p:sp>
      <p:sp>
        <p:nvSpPr>
          <p:cNvPr id="139267" name="Slide Number Placeholder 3">
            <a:extLst>
              <a:ext uri="{FF2B5EF4-FFF2-40B4-BE49-F238E27FC236}">
                <a16:creationId xmlns:a16="http://schemas.microsoft.com/office/drawing/2014/main" id="{0BE17CF9-A04D-9D0D-7617-4538A798D2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680177BD-1576-CF44-9A52-EE7A037125C9}" type="slidenum">
              <a:rPr lang="en-US" altLang="en-US"/>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6DED9D20-0106-60C3-295A-08D8190D7B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D15F24B1-8D68-3687-8A2F-7BBF611231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However, to deal with differences in timings, more powerful soulution is offered by dynamic time warping, introduced in seventies independently in Japan and in Soviet Union</a:t>
            </a:r>
          </a:p>
        </p:txBody>
      </p:sp>
      <p:sp>
        <p:nvSpPr>
          <p:cNvPr id="108547" name="Slide Number Placeholder 3">
            <a:extLst>
              <a:ext uri="{FF2B5EF4-FFF2-40B4-BE49-F238E27FC236}">
                <a16:creationId xmlns:a16="http://schemas.microsoft.com/office/drawing/2014/main" id="{FAE890B9-B485-E7A7-9BE2-8BE0AFB877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5469D737-DDC8-704F-A5C8-45BCFC028868}" type="slidenum">
              <a:rPr lang="en-US" altLang="en-US"/>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a:extLst>
              <a:ext uri="{FF2B5EF4-FFF2-40B4-BE49-F238E27FC236}">
                <a16:creationId xmlns:a16="http://schemas.microsoft.com/office/drawing/2014/main" id="{EEE5E566-7964-D7CC-416E-3058801C7A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a:extLst>
              <a:ext uri="{FF2B5EF4-FFF2-40B4-BE49-F238E27FC236}">
                <a16:creationId xmlns:a16="http://schemas.microsoft.com/office/drawing/2014/main" id="{B120A6E3-2552-56FC-FD9D-C503DCADF7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recognitions field fiortunately did not stop altogether and gradually it recovered to the point weher we are today. Several reasons for its recovery are listed here.</a:t>
            </a:r>
          </a:p>
        </p:txBody>
      </p:sp>
      <p:sp>
        <p:nvSpPr>
          <p:cNvPr id="141315" name="Slide Number Placeholder 3">
            <a:extLst>
              <a:ext uri="{FF2B5EF4-FFF2-40B4-BE49-F238E27FC236}">
                <a16:creationId xmlns:a16="http://schemas.microsoft.com/office/drawing/2014/main" id="{49EE3B01-8D27-4712-A6C0-1F71BB916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2A3AA411-7EEF-9848-9932-E1415ADA67E1}" type="slidenum">
              <a:rPr lang="en-US" altLang="en-US"/>
              <a:pPr/>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78B3A37-CF9D-1592-864F-0469FF28F1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08FF1FA-2BE8-FB41-9540-F91E3251A6BE}" type="slidenum">
              <a:rPr lang="en-US" altLang="en-US">
                <a:latin typeface="Arial" panose="020B0604020202020204" pitchFamily="34" charset="0"/>
                <a:cs typeface="Arial" panose="020B0604020202020204" pitchFamily="34" charset="0"/>
              </a:rPr>
              <a:pPr>
                <a:spcBef>
                  <a:spcPct val="0"/>
                </a:spcBef>
              </a:pPr>
              <a:t>27</a:t>
            </a:fld>
            <a:endParaRPr lang="en-US" altLang="en-US">
              <a:latin typeface="Arial" panose="020B0604020202020204" pitchFamily="34" charset="0"/>
              <a:cs typeface="Arial" panose="020B0604020202020204" pitchFamily="34" charset="0"/>
            </a:endParaRPr>
          </a:p>
        </p:txBody>
      </p:sp>
      <p:sp>
        <p:nvSpPr>
          <p:cNvPr id="110594" name="Rectangle 2">
            <a:extLst>
              <a:ext uri="{FF2B5EF4-FFF2-40B4-BE49-F238E27FC236}">
                <a16:creationId xmlns:a16="http://schemas.microsoft.com/office/drawing/2014/main" id="{33E90D20-03E2-F5DA-7B5F-4C7AF75159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a:extLst>
              <a:ext uri="{FF2B5EF4-FFF2-40B4-BE49-F238E27FC236}">
                <a16:creationId xmlns:a16="http://schemas.microsoft.com/office/drawing/2014/main" id="{EDD7C138-256B-C006-2A97-DA9FA5DE689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To get more information, we may want to move to more dimensions but the two provided by the high and low zerocrossing frequencies.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936F2767-EA32-8919-CF2F-A30C1DB601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47B20B-C919-3F45-9325-F850B6B350C7}" type="slidenum">
              <a:rPr lang="en-US" altLang="en-US">
                <a:latin typeface="Arial" panose="020B0604020202020204" pitchFamily="34" charset="0"/>
                <a:cs typeface="Arial" panose="020B0604020202020204" pitchFamily="34" charset="0"/>
              </a:rPr>
              <a:pPr>
                <a:spcBef>
                  <a:spcPct val="0"/>
                </a:spcBef>
              </a:pPr>
              <a:t>28</a:t>
            </a:fld>
            <a:endParaRPr lang="en-US" altLang="en-US">
              <a:latin typeface="Arial" panose="020B0604020202020204" pitchFamily="34" charset="0"/>
              <a:cs typeface="Arial" panose="020B0604020202020204" pitchFamily="34" charset="0"/>
            </a:endParaRPr>
          </a:p>
        </p:txBody>
      </p:sp>
      <p:sp>
        <p:nvSpPr>
          <p:cNvPr id="112642" name="Rectangle 2">
            <a:extLst>
              <a:ext uri="{FF2B5EF4-FFF2-40B4-BE49-F238E27FC236}">
                <a16:creationId xmlns:a16="http://schemas.microsoft.com/office/drawing/2014/main" id="{61A3CEFE-6F02-CF52-22C0-30E0E05D17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a:extLst>
              <a:ext uri="{FF2B5EF4-FFF2-40B4-BE49-F238E27FC236}">
                <a16:creationId xmlns:a16="http://schemas.microsoft.com/office/drawing/2014/main" id="{B86319BB-8B03-0EAA-31A3-47B32602F6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To account for the fact that different people may have different speaking habits and the utterances with identical linguistic messages may have different timing, the dunamic time warting technique was introduces to speech recogntion.</a:t>
            </a:r>
            <a:r>
              <a:rPr lang="en-US" altLang="en-US">
                <a:ea typeface="ＭＳ Ｐゴシック" panose="020B0600070205080204" pitchFamily="34" charset="-128"/>
              </a:rPr>
              <a:t> The two utterances are compared so that the minimum distance (the maximum similarity) between them is achieved while allowing for local adjustments of the path along which the utterances are compared. MATLAB program from the signal processing toolbox  </a:t>
            </a:r>
            <a:r>
              <a:rPr lang="en-US" altLang="en-US">
                <a:solidFill>
                  <a:srgbClr val="004B87"/>
                </a:solidFill>
                <a:ea typeface="ＭＳ Ｐゴシック" panose="020B0600070205080204" pitchFamily="34" charset="-128"/>
                <a:hlinkClick r:id="rId3"/>
              </a:rPr>
              <a:t>dist</a:t>
            </a:r>
            <a:r>
              <a:rPr lang="en-US" altLang="en-US">
                <a:solidFill>
                  <a:srgbClr val="404040"/>
                </a:solidFill>
                <a:ea typeface="ＭＳ Ｐゴシック" panose="020B0600070205080204" pitchFamily="34" charset="-128"/>
              </a:rPr>
              <a:t> = dtw(</a:t>
            </a:r>
            <a:r>
              <a:rPr lang="en-US" altLang="en-US">
                <a:solidFill>
                  <a:srgbClr val="004B87"/>
                </a:solidFill>
                <a:ea typeface="ＭＳ Ｐゴシック" panose="020B0600070205080204" pitchFamily="34" charset="-128"/>
                <a:hlinkClick r:id="rId4"/>
              </a:rPr>
              <a:t>x</a:t>
            </a:r>
            <a:r>
              <a:rPr lang="en-US" altLang="en-US">
                <a:solidFill>
                  <a:srgbClr val="404040"/>
                </a:solidFill>
                <a:ea typeface="ＭＳ Ｐゴシック" panose="020B0600070205080204" pitchFamily="34" charset="-128"/>
              </a:rPr>
              <a:t>,</a:t>
            </a:r>
            <a:r>
              <a:rPr lang="en-US" altLang="en-US">
                <a:solidFill>
                  <a:srgbClr val="004B87"/>
                </a:solidFill>
                <a:ea typeface="ＭＳ Ｐゴシック" panose="020B0600070205080204" pitchFamily="34" charset="-128"/>
                <a:hlinkClick r:id="rId5"/>
              </a:rPr>
              <a:t>y</a:t>
            </a:r>
            <a:r>
              <a:rPr lang="en-US" altLang="en-US">
                <a:solidFill>
                  <a:srgbClr val="404040"/>
                </a:solidFill>
                <a:ea typeface="ＭＳ Ｐゴシック" panose="020B0600070205080204" pitchFamily="34" charset="-128"/>
              </a:rPr>
              <a:t>) stretches two vectors, </a:t>
            </a:r>
            <a:r>
              <a:rPr lang="en-US" altLang="en-US">
                <a:ea typeface="ＭＳ Ｐゴシック" panose="020B0600070205080204" pitchFamily="34" charset="-128"/>
              </a:rPr>
              <a:t>x</a:t>
            </a:r>
            <a:r>
              <a:rPr lang="en-US" altLang="en-US">
                <a:solidFill>
                  <a:srgbClr val="404040"/>
                </a:solidFill>
                <a:ea typeface="ＭＳ Ｐゴシック" panose="020B0600070205080204" pitchFamily="34" charset="-128"/>
              </a:rPr>
              <a:t> and </a:t>
            </a:r>
            <a:r>
              <a:rPr lang="en-US" altLang="en-US">
                <a:ea typeface="ＭＳ Ｐゴシック" panose="020B0600070205080204" pitchFamily="34" charset="-128"/>
              </a:rPr>
              <a:t>y</a:t>
            </a:r>
            <a:r>
              <a:rPr lang="en-US" altLang="en-US">
                <a:solidFill>
                  <a:srgbClr val="404040"/>
                </a:solidFill>
                <a:ea typeface="ＭＳ Ｐゴシック" panose="020B0600070205080204" pitchFamily="34" charset="-128"/>
              </a:rPr>
              <a:t>, onto a common set of instants such that </a:t>
            </a:r>
            <a:r>
              <a:rPr lang="en-US" altLang="en-US">
                <a:ea typeface="ＭＳ Ｐゴシック" panose="020B0600070205080204" pitchFamily="34" charset="-128"/>
              </a:rPr>
              <a:t>dist</a:t>
            </a:r>
            <a:r>
              <a:rPr lang="en-US" altLang="en-US">
                <a:solidFill>
                  <a:srgbClr val="404040"/>
                </a:solidFill>
                <a:ea typeface="ＭＳ Ｐゴシック" panose="020B0600070205080204" pitchFamily="34" charset="-128"/>
              </a:rPr>
              <a:t>, the sum of the Euclidean distances between corresponding points, is smallest. To stretch the inputs, </a:t>
            </a:r>
            <a:r>
              <a:rPr lang="en-US" altLang="en-US">
                <a:ea typeface="ＭＳ Ｐゴシック" panose="020B0600070205080204" pitchFamily="34" charset="-128"/>
              </a:rPr>
              <a:t>dtw</a:t>
            </a:r>
            <a:r>
              <a:rPr lang="en-US" altLang="en-US">
                <a:solidFill>
                  <a:srgbClr val="404040"/>
                </a:solidFill>
                <a:ea typeface="ＭＳ Ｐゴシック" panose="020B0600070205080204" pitchFamily="34" charset="-128"/>
              </a:rPr>
              <a:t> repeats each element of </a:t>
            </a:r>
            <a:r>
              <a:rPr lang="en-US" altLang="en-US">
                <a:ea typeface="ＭＳ Ｐゴシック" panose="020B0600070205080204" pitchFamily="34" charset="-128"/>
              </a:rPr>
              <a:t>x</a:t>
            </a:r>
            <a:r>
              <a:rPr lang="en-US" altLang="en-US">
                <a:solidFill>
                  <a:srgbClr val="404040"/>
                </a:solidFill>
                <a:ea typeface="ＭＳ Ｐゴシック" panose="020B0600070205080204" pitchFamily="34" charset="-128"/>
              </a:rPr>
              <a:t> and </a:t>
            </a:r>
            <a:r>
              <a:rPr lang="en-US" altLang="en-US">
                <a:ea typeface="ＭＳ Ｐゴシック" panose="020B0600070205080204" pitchFamily="34" charset="-128"/>
              </a:rPr>
              <a:t>y</a:t>
            </a:r>
            <a:r>
              <a:rPr lang="en-US" altLang="en-US">
                <a:solidFill>
                  <a:srgbClr val="404040"/>
                </a:solidFill>
                <a:ea typeface="ＭＳ Ｐゴシック" panose="020B0600070205080204" pitchFamily="34" charset="-128"/>
              </a:rPr>
              <a:t> as many times as necessary. If </a:t>
            </a:r>
            <a:r>
              <a:rPr lang="en-US" altLang="en-US">
                <a:ea typeface="ＭＳ Ｐゴシック" panose="020B0600070205080204" pitchFamily="34" charset="-128"/>
              </a:rPr>
              <a:t>x</a:t>
            </a:r>
            <a:r>
              <a:rPr lang="en-US" altLang="en-US">
                <a:solidFill>
                  <a:srgbClr val="404040"/>
                </a:solidFill>
                <a:ea typeface="ＭＳ Ｐゴシック" panose="020B0600070205080204" pitchFamily="34" charset="-128"/>
              </a:rPr>
              <a:t> and </a:t>
            </a:r>
            <a:r>
              <a:rPr lang="en-US" altLang="en-US">
                <a:ea typeface="ＭＳ Ｐゴシック" panose="020B0600070205080204" pitchFamily="34" charset="-128"/>
              </a:rPr>
              <a:t>y</a:t>
            </a:r>
            <a:r>
              <a:rPr lang="en-US" altLang="en-US">
                <a:solidFill>
                  <a:srgbClr val="404040"/>
                </a:solidFill>
                <a:ea typeface="ＭＳ Ｐゴシック" panose="020B0600070205080204" pitchFamily="34" charset="-128"/>
              </a:rPr>
              <a:t> are matrices, then </a:t>
            </a:r>
            <a:r>
              <a:rPr lang="en-US" altLang="en-US">
                <a:ea typeface="ＭＳ Ｐゴシック" panose="020B0600070205080204" pitchFamily="34" charset="-128"/>
              </a:rPr>
              <a:t>dist</a:t>
            </a:r>
            <a:r>
              <a:rPr lang="en-US" altLang="en-US">
                <a:solidFill>
                  <a:srgbClr val="404040"/>
                </a:solidFill>
                <a:ea typeface="ＭＳ Ｐゴシック" panose="020B0600070205080204" pitchFamily="34" charset="-128"/>
              </a:rPr>
              <a:t> stretches them by repeating their columns. In that case, </a:t>
            </a:r>
            <a:r>
              <a:rPr lang="en-US" altLang="en-US">
                <a:ea typeface="ＭＳ Ｐゴシック" panose="020B0600070205080204" pitchFamily="34" charset="-128"/>
              </a:rPr>
              <a:t>x</a:t>
            </a:r>
            <a:r>
              <a:rPr lang="en-US" altLang="en-US">
                <a:solidFill>
                  <a:srgbClr val="404040"/>
                </a:solidFill>
                <a:ea typeface="ＭＳ Ｐゴシック" panose="020B0600070205080204" pitchFamily="34" charset="-128"/>
              </a:rPr>
              <a:t> and </a:t>
            </a:r>
            <a:r>
              <a:rPr lang="en-US" altLang="en-US">
                <a:ea typeface="ＭＳ Ｐゴシック" panose="020B0600070205080204" pitchFamily="34" charset="-128"/>
              </a:rPr>
              <a:t>y</a:t>
            </a:r>
            <a:r>
              <a:rPr lang="en-US" altLang="en-US">
                <a:solidFill>
                  <a:srgbClr val="404040"/>
                </a:solidFill>
                <a:ea typeface="ＭＳ Ｐゴシック" panose="020B0600070205080204" pitchFamily="34" charset="-128"/>
              </a:rPr>
              <a:t> must have the same number of rows.</a:t>
            </a:r>
            <a:endParaRPr lang="en-US" altLang="en-US">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813950B-CB67-D9F5-8C03-F1327EAF13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3E1AADF-8A29-F04A-BCAD-EBECB3BDA125}" type="slidenum">
              <a:rPr lang="en-US" altLang="en-US">
                <a:latin typeface="Arial" panose="020B0604020202020204" pitchFamily="34" charset="0"/>
                <a:cs typeface="Arial" panose="020B0604020202020204" pitchFamily="34" charset="0"/>
              </a:rPr>
              <a:pPr>
                <a:spcBef>
                  <a:spcPct val="0"/>
                </a:spcBef>
              </a:pPr>
              <a:t>29</a:t>
            </a:fld>
            <a:endParaRPr lang="en-US" altLang="en-US">
              <a:latin typeface="Arial" panose="020B0604020202020204" pitchFamily="34" charset="0"/>
              <a:cs typeface="Arial" panose="020B0604020202020204" pitchFamily="34" charset="0"/>
            </a:endParaRPr>
          </a:p>
        </p:txBody>
      </p:sp>
      <p:sp>
        <p:nvSpPr>
          <p:cNvPr id="124930" name="Rectangle 2">
            <a:extLst>
              <a:ext uri="{FF2B5EF4-FFF2-40B4-BE49-F238E27FC236}">
                <a16:creationId xmlns:a16="http://schemas.microsoft.com/office/drawing/2014/main" id="{C9368F49-082C-AD4F-2197-CA4D9BEDDF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9E41960C-D620-0C89-09CE-6C5838FFDA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BD949727-EFF6-81E0-ED49-9CDD73D062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3EE131E9-5506-0F4D-D700-F1542B92D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stochastic recognizer finds the best model which could produce the unknown data </a:t>
            </a:r>
            <a:r>
              <a:rPr lang="en-US" altLang="en-US" b="1" i="1">
                <a:ea typeface="ＭＳ Ｐゴシック" panose="020B0600070205080204" pitchFamily="34" charset="-128"/>
              </a:rPr>
              <a:t>x. </a:t>
            </a:r>
            <a:r>
              <a:rPr lang="en-US" altLang="en-US">
                <a:ea typeface="ＭＳ Ｐゴシック" panose="020B0600070205080204" pitchFamily="34" charset="-128"/>
              </a:rPr>
              <a:t>The stochastic matching module needs to generate all possible uttereances which could produce the data. This is done using acoustic and language models derived from data. There are three main issues with this approach. 1) How to define the input data </a:t>
            </a:r>
            <a:r>
              <a:rPr lang="en-US" altLang="en-US" b="1" i="1">
                <a:ea typeface="ＭＳ Ｐゴシック" panose="020B0600070205080204" pitchFamily="34" charset="-128"/>
              </a:rPr>
              <a:t>x </a:t>
            </a:r>
            <a:r>
              <a:rPr lang="en-US" altLang="en-US">
                <a:ea typeface="ＭＳ Ｐゴシック" panose="020B0600070205080204" pitchFamily="34" charset="-128"/>
              </a:rPr>
              <a:t>(the features), 2) how to train the acoustic and the language models, 3) how to search for the most liklely models. SInce models are build from training data, the implicit assumption is that training data represent the present situation</a:t>
            </a:r>
          </a:p>
          <a:p>
            <a:endParaRPr lang="en-US" altLang="en-US">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036727EB-7761-9369-A3F7-60E663204E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2FDA94F-D5E7-6B4F-AEEA-60DD8D1E32FA}" type="slidenum">
              <a:rPr lang="en-US" altLang="en-US">
                <a:ea typeface="ヒラギノ角ゴ ProN W3" charset="-128"/>
              </a:rPr>
              <a:pPr>
                <a:spcBef>
                  <a:spcPct val="0"/>
                </a:spcBef>
              </a:pPr>
              <a:t>30</a:t>
            </a:fld>
            <a:endParaRPr lang="en-US" altLang="en-US">
              <a:ea typeface="ヒラギノ角ゴ ProN W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C4E7FAC8-66B6-FFB6-5337-531CE4BE00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F0BFC73F-3BBC-CF31-899C-186425AEA5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Even when Newton probably did not succeded in breaking body fluids into fundamental componets and restructure then into gold, his principle of “breaking up”  and  ”restructuring”</a:t>
            </a:r>
          </a:p>
          <a:p>
            <a:r>
              <a:rPr lang="en-US" altLang="en-US">
                <a:ea typeface="ＭＳ Ｐゴシック" panose="020B0600070205080204" pitchFamily="34" charset="-128"/>
              </a:rPr>
              <a:t>allowed him to break the white light into different spectral componets and “restruring” some of the spectral components into a particularly colored new light.</a:t>
            </a:r>
          </a:p>
          <a:p>
            <a:r>
              <a:rPr lang="en-US" altLang="en-US">
                <a:ea typeface="ＭＳ Ｐゴシック" panose="020B0600070205080204" pitchFamily="34" charset="-128"/>
              </a:rPr>
              <a:t>So here he also succeded to understand </a:t>
            </a:r>
            <a:r>
              <a:rPr lang="en-US" altLang="en-US" b="1">
                <a:ea typeface="ＭＳ Ｐゴシック" panose="020B0600070205080204" pitchFamily="34" charset="-128"/>
              </a:rPr>
              <a:t>the </a:t>
            </a:r>
            <a:r>
              <a:rPr lang="en-US" altLang="en-US">
                <a:ea typeface="ＭＳ Ｐゴシック" panose="020B0600070205080204" pitchFamily="34" charset="-128"/>
              </a:rPr>
              <a:t>this happened, the lihght consists of elements with various properties (he may not known about the wavelenghts) but understood enough </a:t>
            </a:r>
          </a:p>
          <a:p>
            <a:r>
              <a:rPr lang="en-US" altLang="en-US">
                <a:ea typeface="ＭＳ Ｐゴシック" panose="020B0600070205080204" pitchFamily="34" charset="-128"/>
              </a:rPr>
              <a:t>to form his theory of light which remains until today. </a:t>
            </a:r>
            <a:r>
              <a:rPr lang="en-US" altLang="en-US" b="1">
                <a:ea typeface="ＭＳ Ｐゴシック" panose="020B0600070205080204" pitchFamily="34" charset="-128"/>
              </a:rPr>
              <a:t>Newton’s alchemy turned into Newton’s science.</a:t>
            </a:r>
          </a:p>
        </p:txBody>
      </p:sp>
      <p:sp>
        <p:nvSpPr>
          <p:cNvPr id="26627" name="Slide Number Placeholder 3">
            <a:extLst>
              <a:ext uri="{FF2B5EF4-FFF2-40B4-BE49-F238E27FC236}">
                <a16:creationId xmlns:a16="http://schemas.microsoft.com/office/drawing/2014/main" id="{8F679EBF-356A-AAD8-FD7E-68502EE39A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C755FCCB-B6FB-9B44-A451-69D01E69C56D}"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6">
            <a:extLst>
              <a:ext uri="{FF2B5EF4-FFF2-40B4-BE49-F238E27FC236}">
                <a16:creationId xmlns:a16="http://schemas.microsoft.com/office/drawing/2014/main" id="{3898AF09-8F50-4C7C-90E2-F8B8784937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tabLst>
                <a:tab pos="649288" algn="l"/>
                <a:tab pos="1298575" algn="l"/>
                <a:tab pos="1947863" algn="l"/>
                <a:tab pos="2597150" algn="l"/>
              </a:tabLs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4A10D63-D8B1-5448-980A-E6BF652A61D6}" type="slidenum">
              <a:rPr lang="en-GB" altLang="en-US" sz="1300">
                <a:solidFill>
                  <a:srgbClr val="000000"/>
                </a:solidFill>
                <a:latin typeface="Bitstream Vera Sans"/>
                <a:ea typeface="ヒラギノ角ゴ ProN W3" charset="-128"/>
              </a:rPr>
              <a:pPr>
                <a:spcBef>
                  <a:spcPct val="0"/>
                </a:spcBef>
              </a:pPr>
              <a:t>31</a:t>
            </a:fld>
            <a:endParaRPr lang="en-GB" altLang="en-US" sz="1300">
              <a:solidFill>
                <a:srgbClr val="000000"/>
              </a:solidFill>
              <a:latin typeface="Bitstream Vera Sans"/>
              <a:ea typeface="ヒラギノ角ゴ ProN W3" charset="-128"/>
            </a:endParaRPr>
          </a:p>
        </p:txBody>
      </p:sp>
      <p:sp>
        <p:nvSpPr>
          <p:cNvPr id="129026" name="Rectangle 2">
            <a:extLst>
              <a:ext uri="{FF2B5EF4-FFF2-40B4-BE49-F238E27FC236}">
                <a16:creationId xmlns:a16="http://schemas.microsoft.com/office/drawing/2014/main" id="{998F9E1C-9C71-7B54-AA9A-664BDFFCE9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a:extLst>
              <a:ext uri="{FF2B5EF4-FFF2-40B4-BE49-F238E27FC236}">
                <a16:creationId xmlns:a16="http://schemas.microsoft.com/office/drawing/2014/main" id="{D3C7F3AB-6C8C-294C-C1AC-EE699521ED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58B71554-824B-3CD2-BC18-64674D8807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50A6CD6-66B1-2241-9B0F-86FABE54FD16}" type="slidenum">
              <a:rPr lang="en-US" altLang="en-US">
                <a:ea typeface="ヒラギノ角ゴ ProN W3" charset="-128"/>
              </a:rPr>
              <a:pPr>
                <a:spcBef>
                  <a:spcPct val="0"/>
                </a:spcBef>
              </a:pPr>
              <a:t>32</a:t>
            </a:fld>
            <a:endParaRPr lang="en-US" altLang="en-US">
              <a:ea typeface="ヒラギノ角ゴ ProN W3" charset="-128"/>
            </a:endParaRPr>
          </a:p>
        </p:txBody>
      </p:sp>
      <p:sp>
        <p:nvSpPr>
          <p:cNvPr id="145410" name="Rectangle 2">
            <a:extLst>
              <a:ext uri="{FF2B5EF4-FFF2-40B4-BE49-F238E27FC236}">
                <a16:creationId xmlns:a16="http://schemas.microsoft.com/office/drawing/2014/main" id="{D2469962-1F59-0486-616C-D1457AC129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a:extLst>
              <a:ext uri="{FF2B5EF4-FFF2-40B4-BE49-F238E27FC236}">
                <a16:creationId xmlns:a16="http://schemas.microsoft.com/office/drawing/2014/main" id="{24800435-7B90-CD9C-B338-3B6F3A6359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To get good model of speech, we need good model architecture and good data for the model training. The architecture largerly stabilized as a sequence of speech sounds. What represents the  is dependent on amount of training data which is available for the model training. More detailed models of sounds require more data. Similarly, more complex language models may require more data. So to get better models needs more data,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2E81DA12-CF5A-7576-EE08-7FCEB29240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43D74C-9F9F-2747-B496-A05075AF53FB}"/>
              </a:ext>
            </a:extLst>
          </p:cNvPr>
          <p:cNvSpPr>
            <a:spLocks noGrp="1"/>
          </p:cNvSpPr>
          <p:nvPr>
            <p:ph type="body" idx="1"/>
          </p:nvPr>
        </p:nvSpPr>
        <p:spPr/>
        <p:txBody>
          <a:bodyPr/>
          <a:lstStyle/>
          <a:p>
            <a:pPr>
              <a:defRPr/>
            </a:pPr>
            <a:r>
              <a:rPr lang="en-US">
                <a:ea typeface="+mn-ea"/>
                <a:cs typeface="+mn-cs"/>
              </a:rPr>
              <a:t>Late eighties and early nineties brought back the Rosenblatt’s perceptron, this time with nonlinearities on each processing layer and with straigtforward adaptation of net weights. </a:t>
            </a:r>
          </a:p>
          <a:p>
            <a:pPr>
              <a:defRPr/>
            </a:pPr>
            <a:r>
              <a:rPr lang="en-US">
                <a:ea typeface="+mn-ea"/>
                <a:cs typeface="+mn-cs"/>
              </a:rPr>
              <a:t>Initially, beasuse of the lack of data and computing resources,  it was difficult to use large ANN models and the nets were competetive only in simple archtectures such as single-state phoneme model based ASR. </a:t>
            </a:r>
          </a:p>
          <a:p>
            <a:pPr>
              <a:defRPr/>
            </a:pPr>
            <a:r>
              <a:rPr lang="en-US">
                <a:ea typeface="+mn-ea"/>
                <a:cs typeface="+mn-cs"/>
              </a:rPr>
              <a:t>However, the ANN advanteges such as the ability of forming a complex class boundaries, hiearchical layer-by-layer processing, and finaly the ability to deal with wide class of input features, were always there.</a:t>
            </a:r>
          </a:p>
          <a:p>
            <a:pPr>
              <a:defRPr/>
            </a:pPr>
            <a:r>
              <a:rPr lang="en-US">
                <a:ea typeface="+mn-ea"/>
                <a:cs typeface="+mn-cs"/>
              </a:rPr>
              <a:t>It encourage us to inttroduce larger and larger temporal contexts, to abandon the cepstrum based envelope for the individual spectral energy trajectories, sometimes as long as 1 second, </a:t>
            </a:r>
          </a:p>
          <a:p>
            <a:pPr>
              <a:defRPr/>
            </a:pPr>
            <a:r>
              <a:rPr lang="en-US">
                <a:ea typeface="+mn-ea"/>
                <a:cs typeface="+mn-cs"/>
              </a:rPr>
              <a:t>ANN people also contributed to the competetive GMM/HMM sustems by providing them TANDEM features derived by ANN, which were fordced by ETSI (European Telecommunications Standards Institute) requirement of using HMM/GMM based classifier in the competition.</a:t>
            </a:r>
            <a:endParaRPr lang="en-US"/>
          </a:p>
        </p:txBody>
      </p:sp>
      <p:sp>
        <p:nvSpPr>
          <p:cNvPr id="153603" name="Slide Number Placeholder 3">
            <a:extLst>
              <a:ext uri="{FF2B5EF4-FFF2-40B4-BE49-F238E27FC236}">
                <a16:creationId xmlns:a16="http://schemas.microsoft.com/office/drawing/2014/main" id="{EDF387FD-A666-9E0E-8336-5A0B5EE1E2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E5A6EFCD-83C4-7843-948A-017E2290EF84}" type="slidenum">
              <a:rPr lang="en-US" altLang="en-US"/>
              <a:pPr/>
              <a:t>33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015AC868-2213-3723-DB5F-C34CB1CA4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a:extLst>
              <a:ext uri="{FF2B5EF4-FFF2-40B4-BE49-F238E27FC236}">
                <a16:creationId xmlns:a16="http://schemas.microsoft.com/office/drawing/2014/main" id="{E9AA0E7B-F6DC-BD91-69FF-EF49582309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 would like to stop this brief and necessarily incomplete history description at the point where most papers in this conference will probablyt be,</a:t>
            </a:r>
          </a:p>
          <a:p>
            <a:r>
              <a:rPr lang="en-US" altLang="en-US">
                <a:ea typeface="ＭＳ Ｐゴシック" panose="020B0600070205080204" pitchFamily="34" charset="-128"/>
              </a:rPr>
              <a:t>that is at the current explosive development in use of ANN in their current deep-learing form. </a:t>
            </a:r>
          </a:p>
          <a:p>
            <a:r>
              <a:rPr lang="en-US" altLang="en-US">
                <a:ea typeface="ＭＳ Ｐゴシック" panose="020B0600070205080204" pitchFamily="34" charset="-128"/>
              </a:rPr>
              <a:t>Many very competents and capable researchers are introducing complex </a:t>
            </a:r>
          </a:p>
          <a:p>
            <a:r>
              <a:rPr lang="en-US" altLang="en-US">
                <a:ea typeface="ＭＳ Ｐゴシック" panose="020B0600070205080204" pitchFamily="34" charset="-128"/>
              </a:rPr>
              <a:t>huge net archirtectures trained on unbelievable amounts of training data using more and more powerful hardware.</a:t>
            </a:r>
          </a:p>
          <a:p>
            <a:r>
              <a:rPr lang="en-US" altLang="en-US">
                <a:ea typeface="ＭＳ Ｐゴシック" panose="020B0600070205080204" pitchFamily="34" charset="-128"/>
              </a:rPr>
              <a:t>The most important advance is that the module-by-module optimization is gradually replaced by the global optimozation. </a:t>
            </a:r>
          </a:p>
          <a:p>
            <a:r>
              <a:rPr lang="en-US" altLang="en-US">
                <a:ea typeface="ＭＳ Ｐゴシック" panose="020B0600070205080204" pitchFamily="34" charset="-128"/>
              </a:rPr>
              <a:t>The end-to-end approaches take the input data, sometimes even in the original raw signal form and directly deliver a sequence of letters describing the message.</a:t>
            </a:r>
          </a:p>
          <a:p>
            <a:r>
              <a:rPr lang="en-US" altLang="en-US">
                <a:ea typeface="ＭＳ Ｐゴシック" panose="020B0600070205080204" pitchFamily="34" charset="-128"/>
              </a:rPr>
              <a:t>Still, some issues from the early days of ASR remain: the need for some labeled data is here, the assumption that the operation domain is similar to the domain on which the system was trained, </a:t>
            </a:r>
          </a:p>
          <a:p>
            <a:r>
              <a:rPr lang="en-US" altLang="en-US">
                <a:ea typeface="ＭＳ Ｐゴシック" panose="020B0600070205080204" pitchFamily="34" charset="-128"/>
              </a:rPr>
              <a:t>and the preference of frequenct and therefore expected words ovwer the information rich infrequent words is still here.</a:t>
            </a:r>
          </a:p>
          <a:p>
            <a:endParaRPr lang="en-US" altLang="en-US">
              <a:ea typeface="ＭＳ Ｐゴシック" panose="020B0600070205080204" pitchFamily="34" charset="-128"/>
            </a:endParaRPr>
          </a:p>
          <a:p>
            <a:r>
              <a:rPr lang="en-US" altLang="en-US">
                <a:ea typeface="ＭＳ Ｐゴシック" panose="020B0600070205080204" pitchFamily="34" charset="-128"/>
              </a:rPr>
              <a:t>The need for training data is still exponentially increasing and the system performance is increasing with it. </a:t>
            </a:r>
          </a:p>
          <a:p>
            <a:r>
              <a:rPr lang="en-US" altLang="en-US">
                <a:ea typeface="ＭＳ Ｐゴシック" panose="020B0600070205080204" pitchFamily="34" charset="-128"/>
              </a:rPr>
              <a:t>We may not know anymore if the improvements come from some fundamental improvement of the underlying principles or from more data.</a:t>
            </a:r>
          </a:p>
          <a:p>
            <a:endParaRPr lang="en-US" altLang="en-US" i="1">
              <a:ea typeface="ＭＳ Ｐゴシック" panose="020B0600070205080204" pitchFamily="34" charset="-128"/>
            </a:endParaRPr>
          </a:p>
          <a:p>
            <a:r>
              <a:rPr lang="en-US" altLang="en-US" i="1">
                <a:ea typeface="ＭＳ Ｐゴシック" panose="020B0600070205080204" pitchFamily="34" charset="-128"/>
              </a:rPr>
              <a:t>~ 300 days of labeled data</a:t>
            </a:r>
          </a:p>
          <a:p>
            <a:r>
              <a:rPr lang="en-US" altLang="en-US" i="1">
                <a:ea typeface="ＭＳ Ｐゴシック" panose="020B0600070205080204" pitchFamily="34" charset="-128"/>
              </a:rPr>
              <a:t>~ 100 years of unlabeled data </a:t>
            </a:r>
          </a:p>
          <a:p>
            <a:r>
              <a:rPr lang="en-US" altLang="en-US">
                <a:ea typeface="ＭＳ Ｐゴシック" panose="020B0600070205080204" pitchFamily="34" charset="-128"/>
              </a:rPr>
              <a:t>			</a:t>
            </a:r>
            <a:r>
              <a:rPr lang="en-US" altLang="en-US" sz="1100">
                <a:ea typeface="ＭＳ Ｐゴシック" panose="020B0600070205080204" pitchFamily="34" charset="-128"/>
              </a:rPr>
              <a:t>Parthasarati et al 2019</a:t>
            </a:r>
          </a:p>
          <a:p>
            <a:r>
              <a:rPr lang="en-US" altLang="en-US" i="1">
                <a:ea typeface="ＭＳ Ｐゴシック" panose="020B0600070205080204" pitchFamily="34" charset="-128"/>
              </a:rPr>
              <a:t>137 billion free parameters</a:t>
            </a:r>
          </a:p>
          <a:p>
            <a:r>
              <a:rPr lang="en-US" altLang="en-US" i="1">
                <a:ea typeface="ＭＳ Ｐゴシック" panose="020B0600070205080204" pitchFamily="34" charset="-128"/>
              </a:rPr>
              <a:t>100 billion words in training</a:t>
            </a:r>
          </a:p>
          <a:p>
            <a:r>
              <a:rPr lang="en-US" altLang="en-US" sz="1100">
                <a:ea typeface="ＭＳ Ｐゴシック" panose="020B0600070205080204" pitchFamily="34" charset="-128"/>
              </a:rPr>
              <a:t>			Shazer et al 2017</a:t>
            </a:r>
          </a:p>
          <a:p>
            <a:endParaRPr lang="en-US" altLang="en-US">
              <a:ea typeface="ＭＳ Ｐゴシック" panose="020B0600070205080204" pitchFamily="34" charset="-128"/>
            </a:endParaRPr>
          </a:p>
        </p:txBody>
      </p:sp>
      <p:sp>
        <p:nvSpPr>
          <p:cNvPr id="155651" name="Slide Number Placeholder 3">
            <a:extLst>
              <a:ext uri="{FF2B5EF4-FFF2-40B4-BE49-F238E27FC236}">
                <a16:creationId xmlns:a16="http://schemas.microsoft.com/office/drawing/2014/main" id="{B7061DFA-5B9E-6EE9-374A-DA2F62BE90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264913D7-5BDF-4443-8D9D-3A1896F9B77E}" type="slidenum">
              <a:rPr lang="en-US" altLang="en-US"/>
              <a:pPr/>
              <a:t>34</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1A5A5B-EE03-FF43-8637-E6C872447F89}" type="slidenum">
              <a:rPr lang="en-US" smtClean="0"/>
              <a:t>35</a:t>
            </a:fld>
            <a:endParaRPr lang="en-US"/>
          </a:p>
        </p:txBody>
      </p:sp>
    </p:spTree>
    <p:extLst>
      <p:ext uri="{BB962C8B-B14F-4D97-AF65-F5344CB8AC3E}">
        <p14:creationId xmlns:p14="http://schemas.microsoft.com/office/powerpoint/2010/main" val="3174878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Speech processing – dominated by data (Fred-stochastic approaches).</a:t>
            </a:r>
          </a:p>
          <a:p>
            <a:r>
              <a:rPr lang="en-US" b="1" dirty="0"/>
              <a:t>Strive</a:t>
            </a:r>
            <a:r>
              <a:rPr lang="en-US" b="1" baseline="0" dirty="0"/>
              <a:t> for more permanent knowledge (</a:t>
            </a:r>
            <a:r>
              <a:rPr lang="en-US" b="1" baseline="0" dirty="0" err="1"/>
              <a:t>oldfashioned</a:t>
            </a:r>
            <a:r>
              <a:rPr lang="en-US" b="1" baseline="0" dirty="0"/>
              <a:t> speech science – can be derived from data).</a:t>
            </a:r>
          </a:p>
          <a:p>
            <a:r>
              <a:rPr lang="en-US" b="1" baseline="0" dirty="0"/>
              <a:t>Get help from powerful tools (GPUs)</a:t>
            </a:r>
          </a:p>
          <a:p>
            <a:r>
              <a:rPr lang="en-US" b="1" baseline="0" dirty="0"/>
              <a:t>Remember John Pierce – step-by-step incremental knowledge acquisition</a:t>
            </a:r>
          </a:p>
          <a:p>
            <a:r>
              <a:rPr lang="en-US" b="1" baseline="0" dirty="0"/>
              <a:t>(hypothesis does not always be – things will get better)</a:t>
            </a:r>
          </a:p>
          <a:p>
            <a:endParaRPr lang="en-US" b="1" baseline="0" dirty="0"/>
          </a:p>
          <a:p>
            <a:r>
              <a:rPr lang="en-US" b="1" baseline="0" dirty="0"/>
              <a:t>Why not to strive for emulation of knowledge of a native speaker?</a:t>
            </a:r>
          </a:p>
          <a:p>
            <a:r>
              <a:rPr lang="en-US" b="1" baseline="0" dirty="0"/>
              <a:t>Impossible may become possible.</a:t>
            </a:r>
          </a:p>
        </p:txBody>
      </p:sp>
      <p:sp>
        <p:nvSpPr>
          <p:cNvPr id="4" name="Slide Number Placeholder 3"/>
          <p:cNvSpPr>
            <a:spLocks noGrp="1"/>
          </p:cNvSpPr>
          <p:nvPr>
            <p:ph type="sldNum" sz="quarter" idx="10"/>
          </p:nvPr>
        </p:nvSpPr>
        <p:spPr/>
        <p:txBody>
          <a:bodyPr/>
          <a:lstStyle/>
          <a:p>
            <a:fld id="{02A2839C-9F9E-8E43-9B61-243511AF6687}" type="slidenum">
              <a:rPr lang="en-US" smtClean="0"/>
              <a:t>40</a:t>
            </a:fld>
            <a:endParaRPr lang="en-US" dirty="0"/>
          </a:p>
        </p:txBody>
      </p:sp>
    </p:spTree>
    <p:extLst>
      <p:ext uri="{BB962C8B-B14F-4D97-AF65-F5344CB8AC3E}">
        <p14:creationId xmlns:p14="http://schemas.microsoft.com/office/powerpoint/2010/main" val="201630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93AEF92-C241-D28E-5CE3-51EF644AA0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C27E41D7-F1C7-1FC1-9ECE-9F3D681B55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 short calculation indicated that to get /u/ he needed his glass to be at least 25 cm high. This probably  involved a lot of beer drinking, since to start with the vowel /u/ the glass needed to be entirely full and since Newton did not drink at all, he must have used his friend.</a:t>
            </a:r>
          </a:p>
          <a:p>
            <a:r>
              <a:rPr lang="en-US" altLang="en-US">
                <a:ea typeface="ＭＳ Ｐゴシック" panose="020B0600070205080204" pitchFamily="34" charset="-128"/>
              </a:rPr>
              <a:t>Newton’s appologies to his friend after the experiments were also recorded and are shown here.</a:t>
            </a:r>
          </a:p>
          <a:p>
            <a:endParaRPr lang="en-US" altLang="en-US">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8072711B-6314-0073-D1DC-281B5C186D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BA24CE7D-9BD8-E64A-8BE5-02E32F402607}"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3B4DEF88-4EC7-F2BC-D732-B77A78302E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3ECC7EAC-8325-AE1B-2F6C-3EA993213E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it comes to speech recogntions we need to know the first succesful commercial product. The dog house forms an acoustic resonator (remember our speech production lecture) which resonates around 500 Hz where the vowel /e/ in Rex has concentration of spectral energy.  The house walls resonate when the name of the Dox is called, a small contact on the side of the house disconnets, electromagnet stopd holding the spring and the dox ois pushed out. The machine was first patented in 1913.</a:t>
            </a:r>
          </a:p>
        </p:txBody>
      </p:sp>
      <p:sp>
        <p:nvSpPr>
          <p:cNvPr id="47107" name="Slide Number Placeholder 3">
            <a:extLst>
              <a:ext uri="{FF2B5EF4-FFF2-40B4-BE49-F238E27FC236}">
                <a16:creationId xmlns:a16="http://schemas.microsoft.com/office/drawing/2014/main" id="{C57FE079-8B85-6468-4FAD-6E27D1788D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DC44B952-52F6-8748-9780-690026C0F6F4}"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4FA66B8-3E08-9AE6-EC9A-01E08CAA05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450E1A0F-67BF-9CB9-8AA1-AB0620FCD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Historically, one of the first machines which emulated human speech production was mechanical synthesize of  Hungarian (living in today’s Bratislave-Slovakia) von Kempelen. It was very reasonable machine. Frequency rich sound was generated by vibrating reads and its spectrum was modifies by leather tube which was shaped by the hand of the operatos, just as it is modified by changes in the shape of human vocal tract.</a:t>
            </a:r>
          </a:p>
        </p:txBody>
      </p:sp>
      <p:sp>
        <p:nvSpPr>
          <p:cNvPr id="34819" name="Slide Number Placeholder 3">
            <a:extLst>
              <a:ext uri="{FF2B5EF4-FFF2-40B4-BE49-F238E27FC236}">
                <a16:creationId xmlns:a16="http://schemas.microsoft.com/office/drawing/2014/main" id="{4961D91C-F37E-DBA7-8D97-5D9070B720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AEDE022F-09AA-964B-94CD-18FBD3BEBBD2}"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B51D85E-929C-EEFF-97A6-60D6DD2DC6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77D615A6-AB3E-10FA-91F7-DF1AF4CF8A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problem was that von Kempelend was a bit shady figure. Not only that he was not noble (as trying to imply by Ritter von..) but he also used his considerable intelligence for building other interesting device, such as the chess-playing Mechanical Turk (playing and often defeating among others Napoleon Bonaparte and Benjamin Franklin) which had a skilled chess-player infide the machine </a:t>
            </a:r>
            <a:r>
              <a:rPr lang="en-US" altLang="en-US">
                <a:ea typeface="ＭＳ Ｐゴシック" panose="020B0600070205080204" pitchFamily="34" charset="-128"/>
                <a:sym typeface="Wingdings" pitchFamily="2" charset="2"/>
              </a:rPr>
              <a:t></a:t>
            </a:r>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5C11C5DF-875E-F1F1-71D4-AAD610714E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B2E8A998-B6B1-2B4A-A271-DAD358064597}"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1E465D71-E31A-FC1D-B851-C170740875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1E1F04A6-231C-0377-EB2C-F17D855E45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Vin Helmholtz/s experiments with remote music synthesis were known to the first actor of our love story, Alxander Graham Bell. He must have hoped that if one can remotely control the music syntesizer, breaking speech into the individual frequency componets (that is doing Fourier analysis) and restructuring it on the other end must be possible. However, love to his deaf student Mabel Hubbart slowed Bell’s progres. Mabel’s father, lawyer and money-man Gardined Humbbard asked Bell that if he wants Mabel as his wife, he should work on something more practical than telephone. </a:t>
            </a:r>
          </a:p>
        </p:txBody>
      </p:sp>
      <p:sp>
        <p:nvSpPr>
          <p:cNvPr id="51203" name="Slide Number Placeholder 3">
            <a:extLst>
              <a:ext uri="{FF2B5EF4-FFF2-40B4-BE49-F238E27FC236}">
                <a16:creationId xmlns:a16="http://schemas.microsoft.com/office/drawing/2014/main" id="{D6B6503D-E338-45E0-80A5-CD5DCC337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8EEBDEDB-C4E7-D242-AE5C-5917E6F9A380}"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47FB9C0F-F44C-596E-2DCB-62077D4E3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3C8BC7B7-41A4-E477-66A1-89E81F9CE9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So as many other leading inventors of his times, Bell started to work on harmonic telegraph, which used principles of spectral analysis to attempt to transmit more telegraph messages on a single wire </a:t>
            </a:r>
          </a:p>
          <a:p>
            <a:r>
              <a:rPr lang="en-US" altLang="en-US">
                <a:ea typeface="ＭＳ Ｐゴシック" panose="020B0600070205080204" pitchFamily="34" charset="-128"/>
              </a:rPr>
              <a:t>(in today’s term on frequency multiplexing). Of course Bell could not stop thinking about tranmitting voice (after all, he as his father were primarily phoneticians and both knew a lot about speech). </a:t>
            </a:r>
          </a:p>
          <a:p>
            <a:r>
              <a:rPr lang="en-US" altLang="en-US">
                <a:ea typeface="ＭＳ Ｐゴシック" panose="020B0600070205080204" pitchFamily="34" charset="-128"/>
              </a:rPr>
              <a:t>He could separate different frequency componets of the multiple telegraph messages and reconstruct then in the receiver using mechanical resonators shown here.</a:t>
            </a:r>
          </a:p>
          <a:p>
            <a:endParaRPr lang="en-US" altLang="en-US">
              <a:ea typeface="ＭＳ Ｐゴシック" panose="020B0600070205080204" pitchFamily="34" charset="-128"/>
            </a:endParaRPr>
          </a:p>
          <a:p>
            <a:r>
              <a:rPr lang="en-US" altLang="en-US">
                <a:ea typeface="ＭＳ Ｐゴシック" panose="020B0600070205080204" pitchFamily="34" charset="-128"/>
              </a:rPr>
              <a:t>Accidetaly, while trying to fix one of the reeds on the sending side, his assitant have heard the click  of of the released reed on the other side.  The spectral analysis was (maybe unfortunatelly) forgotten and Bell</a:t>
            </a:r>
          </a:p>
          <a:p>
            <a:r>
              <a:rPr lang="en-US" altLang="en-US">
                <a:ea typeface="ＭＳ Ｐゴシック" panose="020B0600070205080204" pitchFamily="34" charset="-128"/>
              </a:rPr>
              <a:t>started to think about how to make the electric signal to change as change the acosutic pressure at speaker’s mouth.</a:t>
            </a:r>
          </a:p>
        </p:txBody>
      </p:sp>
      <p:sp>
        <p:nvSpPr>
          <p:cNvPr id="53251" name="Slide Number Placeholder 3">
            <a:extLst>
              <a:ext uri="{FF2B5EF4-FFF2-40B4-BE49-F238E27FC236}">
                <a16:creationId xmlns:a16="http://schemas.microsoft.com/office/drawing/2014/main" id="{755C33F9-485B-1080-6E23-DD5F98FA4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9A2D2908-5668-F746-A9FE-CE885C0A6B9F}"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B547B8A8-CC84-45FE-A94E-0D232257735E}"/>
              </a:ext>
            </a:extLst>
          </p:cNvPr>
          <p:cNvSpPr txBox="1">
            <a:spLocks noGrp="1" noChangeArrowheads="1"/>
          </p:cNvSpPr>
          <p:nvPr>
            <p:ph type="sldNum" sz="quarter" idx="10"/>
          </p:nvPr>
        </p:nvSpPr>
        <p:spPr>
          <a:ln/>
        </p:spPr>
        <p:txBody>
          <a:bodyPr/>
          <a:lstStyle>
            <a:lvl1pPr>
              <a:defRPr/>
            </a:lvl1pPr>
          </a:lstStyle>
          <a:p>
            <a:fld id="{9A076AE5-7FCE-B845-9B24-B8C4C9E4976B}" type="slidenum">
              <a:rPr lang="en-US" altLang="en-US"/>
              <a:pPr/>
              <a:t>‹#›</a:t>
            </a:fld>
            <a:endParaRPr lang="en-US" altLang="en-US"/>
          </a:p>
        </p:txBody>
      </p:sp>
    </p:spTree>
    <p:extLst>
      <p:ext uri="{BB962C8B-B14F-4D97-AF65-F5344CB8AC3E}">
        <p14:creationId xmlns:p14="http://schemas.microsoft.com/office/powerpoint/2010/main" val="103292009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7C580D83-B47D-50F9-2032-B83A99308C36}"/>
              </a:ext>
            </a:extLst>
          </p:cNvPr>
          <p:cNvSpPr txBox="1">
            <a:spLocks noGrp="1" noChangeArrowheads="1"/>
          </p:cNvSpPr>
          <p:nvPr>
            <p:ph type="sldNum" sz="quarter" idx="10"/>
          </p:nvPr>
        </p:nvSpPr>
        <p:spPr>
          <a:ln/>
        </p:spPr>
        <p:txBody>
          <a:bodyPr/>
          <a:lstStyle>
            <a:lvl1pPr>
              <a:defRPr/>
            </a:lvl1pPr>
          </a:lstStyle>
          <a:p>
            <a:fld id="{8F3BE840-865B-1840-B700-56041CDED428}" type="slidenum">
              <a:rPr lang="en-US" altLang="en-US"/>
              <a:pPr/>
              <a:t>‹#›</a:t>
            </a:fld>
            <a:endParaRPr lang="en-US" altLang="en-US"/>
          </a:p>
        </p:txBody>
      </p:sp>
    </p:spTree>
    <p:extLst>
      <p:ext uri="{BB962C8B-B14F-4D97-AF65-F5344CB8AC3E}">
        <p14:creationId xmlns:p14="http://schemas.microsoft.com/office/powerpoint/2010/main" val="36695014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6DA73DC0-A4C6-ECAC-5CD0-C91ADCAB4BEB}"/>
              </a:ext>
            </a:extLst>
          </p:cNvPr>
          <p:cNvSpPr txBox="1">
            <a:spLocks noGrp="1" noChangeArrowheads="1"/>
          </p:cNvSpPr>
          <p:nvPr>
            <p:ph type="sldNum" sz="quarter" idx="10"/>
          </p:nvPr>
        </p:nvSpPr>
        <p:spPr>
          <a:ln/>
        </p:spPr>
        <p:txBody>
          <a:bodyPr/>
          <a:lstStyle>
            <a:lvl1pPr>
              <a:defRPr/>
            </a:lvl1pPr>
          </a:lstStyle>
          <a:p>
            <a:fld id="{A7B36065-CFC4-0D4E-BDEF-7E786DE1A96B}" type="slidenum">
              <a:rPr lang="en-US" altLang="en-US"/>
              <a:pPr/>
              <a:t>‹#›</a:t>
            </a:fld>
            <a:endParaRPr lang="en-US" altLang="en-US"/>
          </a:p>
        </p:txBody>
      </p:sp>
    </p:spTree>
    <p:extLst>
      <p:ext uri="{BB962C8B-B14F-4D97-AF65-F5344CB8AC3E}">
        <p14:creationId xmlns:p14="http://schemas.microsoft.com/office/powerpoint/2010/main" val="37930060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E26A4-D29E-5DF6-7223-3A73FE1BB776}"/>
              </a:ext>
            </a:extLst>
          </p:cNvPr>
          <p:cNvSpPr>
            <a:spLocks noGrp="1"/>
          </p:cNvSpPr>
          <p:nvPr>
            <p:ph type="dt" sz="half" idx="10"/>
          </p:nvPr>
        </p:nvSpPr>
        <p:spPr>
          <a:xfrm>
            <a:off x="457200" y="6245225"/>
            <a:ext cx="2133600" cy="476250"/>
          </a:xfrm>
          <a:prstGeom prst="rect">
            <a:avLst/>
          </a:prstGeom>
        </p:spPr>
        <p:txBody>
          <a:bodyPr/>
          <a:lstStyle>
            <a:lvl1pPr eaLnBrk="1" hangingPunct="1">
              <a:defRPr>
                <a:latin typeface="Arial" charset="0"/>
                <a:ea typeface="ヒラギノ角ゴ ProN W3" charset="0"/>
                <a:sym typeface="Arial" charset="0"/>
              </a:defRPr>
            </a:lvl1pPr>
          </a:lstStyle>
          <a:p>
            <a:pPr>
              <a:defRPr/>
            </a:pPr>
            <a:endParaRPr lang="en-US"/>
          </a:p>
        </p:txBody>
      </p:sp>
      <p:sp>
        <p:nvSpPr>
          <p:cNvPr id="6" name="Footer Placeholder 5">
            <a:extLst>
              <a:ext uri="{FF2B5EF4-FFF2-40B4-BE49-F238E27FC236}">
                <a16:creationId xmlns:a16="http://schemas.microsoft.com/office/drawing/2014/main" id="{863E8FA0-EFB3-3449-C64F-96F21FDA48EC}"/>
              </a:ext>
            </a:extLst>
          </p:cNvPr>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ヒラギノ角ゴ ProN W3" charset="0"/>
                <a:sym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B511379-01C9-8A77-2296-2005005D995E}"/>
              </a:ext>
            </a:extLst>
          </p:cNvPr>
          <p:cNvSpPr>
            <a:spLocks noGrp="1"/>
          </p:cNvSpPr>
          <p:nvPr>
            <p:ph type="sldNum" sz="quarter" idx="12"/>
          </p:nvPr>
        </p:nvSpPr>
        <p:spPr>
          <a:xfrm>
            <a:off x="6553200" y="6245225"/>
            <a:ext cx="2133600" cy="476250"/>
          </a:xfrm>
        </p:spPr>
        <p:txBody>
          <a:bodyPr/>
          <a:lstStyle>
            <a:lvl1pPr>
              <a:defRPr/>
            </a:lvl1pPr>
          </a:lstStyle>
          <a:p>
            <a:fld id="{DBC64A83-1646-594A-BD7A-290026980930}" type="slidenum">
              <a:rPr lang="en-US" altLang="en-US"/>
              <a:pPr/>
              <a:t>‹#›</a:t>
            </a:fld>
            <a:endParaRPr lang="en-US" altLang="en-US"/>
          </a:p>
        </p:txBody>
      </p:sp>
    </p:spTree>
    <p:extLst>
      <p:ext uri="{BB962C8B-B14F-4D97-AF65-F5344CB8AC3E}">
        <p14:creationId xmlns:p14="http://schemas.microsoft.com/office/powerpoint/2010/main" val="850613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77BAE4-9352-0F35-1E55-3949831E6688}"/>
              </a:ext>
            </a:extLst>
          </p:cNvPr>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fld id="{0E911FE7-A38C-BB44-80AD-9317E2C2F670}" type="datetime1">
              <a:rPr lang="cs-CZ"/>
              <a:pPr>
                <a:defRPr/>
              </a:pPr>
              <a:t>05.05.2025</a:t>
            </a:fld>
            <a:endParaRPr lang="en-US"/>
          </a:p>
        </p:txBody>
      </p:sp>
      <p:sp>
        <p:nvSpPr>
          <p:cNvPr id="4" name="Footer Placeholder 3">
            <a:extLst>
              <a:ext uri="{FF2B5EF4-FFF2-40B4-BE49-F238E27FC236}">
                <a16:creationId xmlns:a16="http://schemas.microsoft.com/office/drawing/2014/main" id="{BF97307C-3D95-B9D0-E745-AB0E1CCD1CD9}"/>
              </a:ext>
            </a:extLst>
          </p:cNvPr>
          <p:cNvSpPr>
            <a:spLocks noGrp="1"/>
          </p:cNvSpPr>
          <p:nvPr>
            <p:ph type="ftr" sz="quarter" idx="11"/>
          </p:nvPr>
        </p:nvSpPr>
        <p:spPr>
          <a:xfrm>
            <a:off x="3124200" y="6245225"/>
            <a:ext cx="2895600" cy="476250"/>
          </a:xfrm>
        </p:spPr>
        <p:txBody>
          <a:bodyPr/>
          <a:lstStyle>
            <a:lvl1pPr>
              <a:defRPr>
                <a:ea typeface="ヒラギノ角ゴ ProN W3" panose="020B0300000000000000"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9700C406-5905-49CD-BCCE-102904C7CA13}"/>
              </a:ext>
            </a:extLst>
          </p:cNvPr>
          <p:cNvSpPr>
            <a:spLocks noGrp="1"/>
          </p:cNvSpPr>
          <p:nvPr>
            <p:ph type="sldNum" sz="quarter" idx="12"/>
          </p:nvPr>
        </p:nvSpPr>
        <p:spPr>
          <a:xfrm>
            <a:off x="6553200" y="6245225"/>
            <a:ext cx="2133600" cy="476250"/>
          </a:xfrm>
        </p:spPr>
        <p:txBody>
          <a:bodyPr/>
          <a:lstStyle>
            <a:lvl1pPr>
              <a:defRPr/>
            </a:lvl1pPr>
          </a:lstStyle>
          <a:p>
            <a:fld id="{8EFED9E1-ACBF-9747-A7BB-4EA7B00481CA}" type="slidenum">
              <a:rPr lang="en-US" altLang="en-US"/>
              <a:pPr/>
              <a:t>‹#›</a:t>
            </a:fld>
            <a:endParaRPr lang="en-US" altLang="en-US"/>
          </a:p>
        </p:txBody>
      </p:sp>
    </p:spTree>
    <p:extLst>
      <p:ext uri="{BB962C8B-B14F-4D97-AF65-F5344CB8AC3E}">
        <p14:creationId xmlns:p14="http://schemas.microsoft.com/office/powerpoint/2010/main" val="69382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E97D3-3C37-CA69-4257-E51197209FB1}"/>
              </a:ext>
            </a:extLst>
          </p:cNvPr>
          <p:cNvSpPr>
            <a:spLocks noGrp="1"/>
          </p:cNvSpPr>
          <p:nvPr>
            <p:ph type="dt" sz="half" idx="10"/>
          </p:nvPr>
        </p:nvSpPr>
        <p:spPr>
          <a:xfrm>
            <a:off x="685800" y="6248400"/>
            <a:ext cx="1905000" cy="457200"/>
          </a:xfrm>
        </p:spPr>
        <p:txBody>
          <a:bodyPr/>
          <a:lstStyle>
            <a:lvl1pPr>
              <a:defRPr>
                <a:ea typeface="ヒラギノ角ゴ ProN W3" panose="020B0300000000000000" pitchFamily="34" charset="-128"/>
              </a:defRPr>
            </a:lvl1pPr>
          </a:lstStyle>
          <a:p>
            <a:pPr>
              <a:defRPr/>
            </a:pPr>
            <a:endParaRPr lang="en-US"/>
          </a:p>
        </p:txBody>
      </p:sp>
      <p:sp>
        <p:nvSpPr>
          <p:cNvPr id="6" name="Footer Placeholder 5">
            <a:extLst>
              <a:ext uri="{FF2B5EF4-FFF2-40B4-BE49-F238E27FC236}">
                <a16:creationId xmlns:a16="http://schemas.microsoft.com/office/drawing/2014/main" id="{7907CC30-FD65-3131-F69E-CC0D52EFC465}"/>
              </a:ext>
            </a:extLst>
          </p:cNvPr>
          <p:cNvSpPr>
            <a:spLocks noGrp="1"/>
          </p:cNvSpPr>
          <p:nvPr>
            <p:ph type="ftr" sz="quarter" idx="11"/>
          </p:nvPr>
        </p:nvSpPr>
        <p:spPr>
          <a:xfrm>
            <a:off x="3124200" y="6248400"/>
            <a:ext cx="2895600" cy="457200"/>
          </a:xfrm>
        </p:spPr>
        <p:txBody>
          <a:bodyPr/>
          <a:lstStyle>
            <a:lvl1pPr>
              <a:defRPr>
                <a:ea typeface="ヒラギノ角ゴ ProN W3" panose="020B0300000000000000"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FD00D2CA-F346-DD4D-4B9D-6C4F10ACBC32}"/>
              </a:ext>
            </a:extLst>
          </p:cNvPr>
          <p:cNvSpPr>
            <a:spLocks noGrp="1"/>
          </p:cNvSpPr>
          <p:nvPr>
            <p:ph type="sldNum" sz="quarter" idx="12"/>
          </p:nvPr>
        </p:nvSpPr>
        <p:spPr>
          <a:xfrm>
            <a:off x="6553200" y="6248400"/>
            <a:ext cx="1905000" cy="457200"/>
          </a:xfrm>
        </p:spPr>
        <p:txBody>
          <a:bodyPr/>
          <a:lstStyle>
            <a:lvl1pPr>
              <a:defRPr/>
            </a:lvl1pPr>
          </a:lstStyle>
          <a:p>
            <a:fld id="{FC469F0E-D9F3-3A49-AF0A-3F59396143E8}" type="slidenum">
              <a:rPr lang="en-US" altLang="cs-CZ"/>
              <a:pPr/>
              <a:t>‹#›</a:t>
            </a:fld>
            <a:endParaRPr lang="en-US" altLang="cs-CZ"/>
          </a:p>
        </p:txBody>
      </p:sp>
    </p:spTree>
    <p:extLst>
      <p:ext uri="{BB962C8B-B14F-4D97-AF65-F5344CB8AC3E}">
        <p14:creationId xmlns:p14="http://schemas.microsoft.com/office/powerpoint/2010/main" val="2485153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D4BB2A76-F246-86E9-B71E-8DA52299A32C}"/>
              </a:ext>
            </a:extLst>
          </p:cNvPr>
          <p:cNvSpPr txBox="1">
            <a:spLocks noGrp="1" noChangeArrowheads="1"/>
          </p:cNvSpPr>
          <p:nvPr>
            <p:ph type="sldNum" sz="quarter" idx="10"/>
          </p:nvPr>
        </p:nvSpPr>
        <p:spPr>
          <a:ln/>
        </p:spPr>
        <p:txBody>
          <a:bodyPr/>
          <a:lstStyle>
            <a:lvl1pPr>
              <a:defRPr/>
            </a:lvl1pPr>
          </a:lstStyle>
          <a:p>
            <a:fld id="{2C11784C-9FDB-D640-83D1-D1ACCA996122}" type="slidenum">
              <a:rPr lang="en-US" altLang="en-US"/>
              <a:pPr/>
              <a:t>‹#›</a:t>
            </a:fld>
            <a:endParaRPr lang="en-US" altLang="en-US"/>
          </a:p>
        </p:txBody>
      </p:sp>
    </p:spTree>
    <p:extLst>
      <p:ext uri="{BB962C8B-B14F-4D97-AF65-F5344CB8AC3E}">
        <p14:creationId xmlns:p14="http://schemas.microsoft.com/office/powerpoint/2010/main" val="41678509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5F17367F-9D6C-BC6B-0C05-DF74EEC9AE01}"/>
              </a:ext>
            </a:extLst>
          </p:cNvPr>
          <p:cNvSpPr txBox="1">
            <a:spLocks noGrp="1" noChangeArrowheads="1"/>
          </p:cNvSpPr>
          <p:nvPr>
            <p:ph type="sldNum" sz="quarter" idx="10"/>
          </p:nvPr>
        </p:nvSpPr>
        <p:spPr>
          <a:ln/>
        </p:spPr>
        <p:txBody>
          <a:bodyPr/>
          <a:lstStyle>
            <a:lvl1pPr>
              <a:defRPr/>
            </a:lvl1pPr>
          </a:lstStyle>
          <a:p>
            <a:fld id="{0466FE3F-5623-8E48-9409-225544F076F8}" type="slidenum">
              <a:rPr lang="en-US" altLang="en-US"/>
              <a:pPr/>
              <a:t>‹#›</a:t>
            </a:fld>
            <a:endParaRPr lang="en-US" altLang="en-US"/>
          </a:p>
        </p:txBody>
      </p:sp>
    </p:spTree>
    <p:extLst>
      <p:ext uri="{BB962C8B-B14F-4D97-AF65-F5344CB8AC3E}">
        <p14:creationId xmlns:p14="http://schemas.microsoft.com/office/powerpoint/2010/main" val="4082952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2C8FD121-B854-97C6-9AC4-28F1E82DBCE1}"/>
              </a:ext>
            </a:extLst>
          </p:cNvPr>
          <p:cNvSpPr txBox="1">
            <a:spLocks noGrp="1" noChangeArrowheads="1"/>
          </p:cNvSpPr>
          <p:nvPr>
            <p:ph type="sldNum" sz="quarter" idx="10"/>
          </p:nvPr>
        </p:nvSpPr>
        <p:spPr>
          <a:ln/>
        </p:spPr>
        <p:txBody>
          <a:bodyPr/>
          <a:lstStyle>
            <a:lvl1pPr>
              <a:defRPr/>
            </a:lvl1pPr>
          </a:lstStyle>
          <a:p>
            <a:fld id="{1CA98166-DE0E-3C42-A373-602B88AE0A47}" type="slidenum">
              <a:rPr lang="en-US" altLang="en-US"/>
              <a:pPr/>
              <a:t>‹#›</a:t>
            </a:fld>
            <a:endParaRPr lang="en-US" altLang="en-US"/>
          </a:p>
        </p:txBody>
      </p:sp>
    </p:spTree>
    <p:extLst>
      <p:ext uri="{BB962C8B-B14F-4D97-AF65-F5344CB8AC3E}">
        <p14:creationId xmlns:p14="http://schemas.microsoft.com/office/powerpoint/2010/main" val="31981766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3EFB6B3C-2A67-3B1E-B65F-DC2B0C978348}"/>
              </a:ext>
            </a:extLst>
          </p:cNvPr>
          <p:cNvSpPr txBox="1">
            <a:spLocks noGrp="1" noChangeArrowheads="1"/>
          </p:cNvSpPr>
          <p:nvPr>
            <p:ph type="sldNum" sz="quarter" idx="10"/>
          </p:nvPr>
        </p:nvSpPr>
        <p:spPr>
          <a:ln/>
        </p:spPr>
        <p:txBody>
          <a:bodyPr/>
          <a:lstStyle>
            <a:lvl1pPr>
              <a:defRPr/>
            </a:lvl1pPr>
          </a:lstStyle>
          <a:p>
            <a:fld id="{ECB58A5D-8D6D-CB4C-B9BC-D7823A089A90}" type="slidenum">
              <a:rPr lang="en-US" altLang="en-US"/>
              <a:pPr/>
              <a:t>‹#›</a:t>
            </a:fld>
            <a:endParaRPr lang="en-US" altLang="en-US"/>
          </a:p>
        </p:txBody>
      </p:sp>
    </p:spTree>
    <p:extLst>
      <p:ext uri="{BB962C8B-B14F-4D97-AF65-F5344CB8AC3E}">
        <p14:creationId xmlns:p14="http://schemas.microsoft.com/office/powerpoint/2010/main" val="37073029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282868C2-D3B4-4FF0-6C01-67C670242A39}"/>
              </a:ext>
            </a:extLst>
          </p:cNvPr>
          <p:cNvSpPr txBox="1">
            <a:spLocks noGrp="1" noChangeArrowheads="1"/>
          </p:cNvSpPr>
          <p:nvPr>
            <p:ph type="sldNum" sz="quarter" idx="10"/>
          </p:nvPr>
        </p:nvSpPr>
        <p:spPr>
          <a:ln/>
        </p:spPr>
        <p:txBody>
          <a:bodyPr/>
          <a:lstStyle>
            <a:lvl1pPr>
              <a:defRPr/>
            </a:lvl1pPr>
          </a:lstStyle>
          <a:p>
            <a:fld id="{FC057A48-3BEA-2C45-A0E0-6EDA22221B09}" type="slidenum">
              <a:rPr lang="en-US" altLang="en-US"/>
              <a:pPr/>
              <a:t>‹#›</a:t>
            </a:fld>
            <a:endParaRPr lang="en-US" altLang="en-US"/>
          </a:p>
        </p:txBody>
      </p:sp>
    </p:spTree>
    <p:extLst>
      <p:ext uri="{BB962C8B-B14F-4D97-AF65-F5344CB8AC3E}">
        <p14:creationId xmlns:p14="http://schemas.microsoft.com/office/powerpoint/2010/main" val="1364173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B5EBF0A2-0929-A364-AB95-7B6A1976DB8B}"/>
              </a:ext>
            </a:extLst>
          </p:cNvPr>
          <p:cNvSpPr txBox="1">
            <a:spLocks noGrp="1" noChangeArrowheads="1"/>
          </p:cNvSpPr>
          <p:nvPr>
            <p:ph type="sldNum" sz="quarter" idx="10"/>
          </p:nvPr>
        </p:nvSpPr>
        <p:spPr>
          <a:ln/>
        </p:spPr>
        <p:txBody>
          <a:bodyPr/>
          <a:lstStyle>
            <a:lvl1pPr>
              <a:defRPr/>
            </a:lvl1pPr>
          </a:lstStyle>
          <a:p>
            <a:fld id="{CB3DACB5-9753-9A45-B963-139FD12320C3}" type="slidenum">
              <a:rPr lang="en-US" altLang="en-US"/>
              <a:pPr/>
              <a:t>‹#›</a:t>
            </a:fld>
            <a:endParaRPr lang="en-US" altLang="en-US"/>
          </a:p>
        </p:txBody>
      </p:sp>
    </p:spTree>
    <p:extLst>
      <p:ext uri="{BB962C8B-B14F-4D97-AF65-F5344CB8AC3E}">
        <p14:creationId xmlns:p14="http://schemas.microsoft.com/office/powerpoint/2010/main" val="23067014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ED34B33-1875-6D57-4F4B-C14035508C93}"/>
              </a:ext>
            </a:extLst>
          </p:cNvPr>
          <p:cNvSpPr txBox="1">
            <a:spLocks noGrp="1" noChangeArrowheads="1"/>
          </p:cNvSpPr>
          <p:nvPr>
            <p:ph type="sldNum" sz="quarter" idx="10"/>
          </p:nvPr>
        </p:nvSpPr>
        <p:spPr>
          <a:ln/>
        </p:spPr>
        <p:txBody>
          <a:bodyPr/>
          <a:lstStyle>
            <a:lvl1pPr>
              <a:defRPr/>
            </a:lvl1pPr>
          </a:lstStyle>
          <a:p>
            <a:fld id="{8DBC4A8F-1CDD-3A42-9CEA-F61B228AA89C}" type="slidenum">
              <a:rPr lang="en-US" altLang="en-US"/>
              <a:pPr/>
              <a:t>‹#›</a:t>
            </a:fld>
            <a:endParaRPr lang="en-US" altLang="en-US"/>
          </a:p>
        </p:txBody>
      </p:sp>
    </p:spTree>
    <p:extLst>
      <p:ext uri="{BB962C8B-B14F-4D97-AF65-F5344CB8AC3E}">
        <p14:creationId xmlns:p14="http://schemas.microsoft.com/office/powerpoint/2010/main" val="8787744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Narrow"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984C8EE6-EB58-B473-2FA6-1A782DAA25D5}"/>
              </a:ext>
            </a:extLst>
          </p:cNvPr>
          <p:cNvSpPr txBox="1">
            <a:spLocks noGrp="1" noChangeArrowheads="1"/>
          </p:cNvSpPr>
          <p:nvPr>
            <p:ph type="sldNum" sz="quarter" idx="10"/>
          </p:nvPr>
        </p:nvSpPr>
        <p:spPr>
          <a:ln/>
        </p:spPr>
        <p:txBody>
          <a:bodyPr/>
          <a:lstStyle>
            <a:lvl1pPr>
              <a:defRPr/>
            </a:lvl1pPr>
          </a:lstStyle>
          <a:p>
            <a:fld id="{B3EFD0B2-9257-4349-B3E0-9C58EC94876F}" type="slidenum">
              <a:rPr lang="en-US" altLang="en-US"/>
              <a:pPr/>
              <a:t>‹#›</a:t>
            </a:fld>
            <a:endParaRPr lang="en-US" altLang="en-US"/>
          </a:p>
        </p:txBody>
      </p:sp>
    </p:spTree>
    <p:extLst>
      <p:ext uri="{BB962C8B-B14F-4D97-AF65-F5344CB8AC3E}">
        <p14:creationId xmlns:p14="http://schemas.microsoft.com/office/powerpoint/2010/main" val="33008529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0659FAE-E4B3-5BA2-1A80-FB10A8F26F67}"/>
              </a:ext>
            </a:extLst>
          </p:cNvPr>
          <p:cNvSpPr>
            <a:spLocks noGrp="1" noChangeArrowheads="1"/>
          </p:cNvSpPr>
          <p:nvPr>
            <p:ph type="title"/>
          </p:nvPr>
        </p:nvSpPr>
        <p:spPr bwMode="auto">
          <a:xfrm>
            <a:off x="457200" y="90488"/>
            <a:ext cx="82296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ltLang="en-US">
                <a:sym typeface="Arial Narrow" panose="020B0604020202020204" pitchFamily="34" charset="0"/>
              </a:rPr>
              <a:t>Click to edit Master title style</a:t>
            </a:r>
          </a:p>
        </p:txBody>
      </p:sp>
      <p:sp>
        <p:nvSpPr>
          <p:cNvPr id="1027" name="Rectangle 2">
            <a:extLst>
              <a:ext uri="{FF2B5EF4-FFF2-40B4-BE49-F238E27FC236}">
                <a16:creationId xmlns:a16="http://schemas.microsoft.com/office/drawing/2014/main" id="{413DFEE0-544A-6CD7-5A61-A9612DF7012D}"/>
              </a:ext>
            </a:extLst>
          </p:cNvPr>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ltLang="en-US">
                <a:sym typeface="Arial Narrow" panose="020B0604020202020204" pitchFamily="34" charset="0"/>
              </a:rPr>
              <a:t>Click to edit Master text styles</a:t>
            </a:r>
          </a:p>
          <a:p>
            <a:pPr lvl="1"/>
            <a:r>
              <a:rPr lang="en-US" altLang="en-US">
                <a:sym typeface="Arial Narrow" panose="020B0604020202020204" pitchFamily="34" charset="0"/>
              </a:rPr>
              <a:t>Second level</a:t>
            </a:r>
          </a:p>
          <a:p>
            <a:pPr lvl="2"/>
            <a:r>
              <a:rPr lang="en-US" altLang="en-US">
                <a:sym typeface="Arial Narrow" panose="020B0604020202020204" pitchFamily="34" charset="0"/>
              </a:rPr>
              <a:t>Third level</a:t>
            </a:r>
          </a:p>
          <a:p>
            <a:pPr lvl="3"/>
            <a:r>
              <a:rPr lang="en-US" altLang="en-US">
                <a:sym typeface="Arial Narrow" panose="020B0604020202020204" pitchFamily="34" charset="0"/>
              </a:rPr>
              <a:t>Fourth level</a:t>
            </a:r>
          </a:p>
          <a:p>
            <a:pPr lvl="4"/>
            <a:r>
              <a:rPr lang="en-US" altLang="en-US">
                <a:sym typeface="Arial Narrow" panose="020B0604020202020204" pitchFamily="34" charset="0"/>
              </a:rPr>
              <a:t>Fifth level</a:t>
            </a:r>
          </a:p>
        </p:txBody>
      </p:sp>
      <p:sp>
        <p:nvSpPr>
          <p:cNvPr id="2" name="Text Box 3">
            <a:extLst>
              <a:ext uri="{FF2B5EF4-FFF2-40B4-BE49-F238E27FC236}">
                <a16:creationId xmlns:a16="http://schemas.microsoft.com/office/drawing/2014/main" id="{01ECED5F-2F6D-9C42-9570-CBB0B7842692}"/>
              </a:ext>
            </a:extLst>
          </p:cNvPr>
          <p:cNvSpPr txBox="1">
            <a:spLocks noGrp="1" noChangeArrowheads="1"/>
          </p:cNvSpPr>
          <p:nvPr>
            <p:ph type="sldNum" sz="quarter" idx="4"/>
          </p:nvPr>
        </p:nvSpPr>
        <p:spPr bwMode="auto">
          <a:xfrm>
            <a:off x="7462838" y="6245225"/>
            <a:ext cx="312737" cy="304800"/>
          </a:xfrm>
          <a:prstGeom prst="rect">
            <a:avLst/>
          </a:prstGeom>
          <a:noFill/>
          <a:ln>
            <a:noFill/>
          </a:ln>
          <a:effec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ea typeface="ＭＳ Ｐゴシック" panose="020B0600070205080204" pitchFamily="34" charset="-128"/>
                <a:cs typeface="Arial" panose="020B0604020202020204" pitchFamily="34" charset="0"/>
              </a:defRPr>
            </a:lvl1pPr>
          </a:lstStyle>
          <a:p>
            <a:fld id="{EC2C6A97-5756-CA4B-87DC-15E6EC3955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 id="2147484801" r:id="rId12"/>
    <p:sldLayoutId id="2147484802" r:id="rId13"/>
    <p:sldLayoutId id="2147484803" r:id="rId14"/>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Narrow"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Narrow" charset="0"/>
          <a:ea typeface="ヒラギノ角ゴ ProN W3" charset="0"/>
          <a:cs typeface="ヒラギノ角ゴ ProN W3" charset="0"/>
          <a:sym typeface="Arial Narrow"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Narrow" charset="0"/>
          <a:ea typeface="ヒラギノ角ゴ ProN W3" charset="0"/>
          <a:cs typeface="ヒラギノ角ゴ ProN W3" charset="0"/>
          <a:sym typeface="Arial Narrow"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Narrow" charset="0"/>
          <a:ea typeface="ヒラギノ角ゴ ProN W3" charset="0"/>
          <a:cs typeface="ヒラギノ角ゴ ProN W3" charset="0"/>
          <a:sym typeface="Arial Narrow"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Narrow" charset="0"/>
          <a:ea typeface="ヒラギノ角ゴ ProN W3" charset="0"/>
          <a:cs typeface="ヒラギノ角ゴ ProN W3" charset="0"/>
          <a:sym typeface="Arial Narrow" panose="020B0604020202020204" pitchFamily="34" charset="0"/>
        </a:defRPr>
      </a:lvl5pPr>
      <a:lvl6pPr marL="496888" algn="ctr" rtl="0" fontAlgn="base">
        <a:spcBef>
          <a:spcPct val="0"/>
        </a:spcBef>
        <a:spcAft>
          <a:spcPct val="0"/>
        </a:spcAft>
        <a:defRPr sz="4400">
          <a:solidFill>
            <a:schemeClr val="tx1"/>
          </a:solidFill>
          <a:latin typeface="Arial Narrow" charset="0"/>
          <a:ea typeface="ヒラギノ角ゴ ProN W3" charset="0"/>
          <a:cs typeface="ヒラギノ角ゴ ProN W3" charset="0"/>
          <a:sym typeface="Arial Narrow" charset="0"/>
        </a:defRPr>
      </a:lvl6pPr>
      <a:lvl7pPr marL="954088" algn="ctr" rtl="0" fontAlgn="base">
        <a:spcBef>
          <a:spcPct val="0"/>
        </a:spcBef>
        <a:spcAft>
          <a:spcPct val="0"/>
        </a:spcAft>
        <a:defRPr sz="4400">
          <a:solidFill>
            <a:schemeClr val="tx1"/>
          </a:solidFill>
          <a:latin typeface="Arial Narrow" charset="0"/>
          <a:ea typeface="ヒラギノ角ゴ ProN W3" charset="0"/>
          <a:cs typeface="ヒラギノ角ゴ ProN W3" charset="0"/>
          <a:sym typeface="Arial Narrow" charset="0"/>
        </a:defRPr>
      </a:lvl7pPr>
      <a:lvl8pPr marL="1411288" algn="ctr" rtl="0" fontAlgn="base">
        <a:spcBef>
          <a:spcPct val="0"/>
        </a:spcBef>
        <a:spcAft>
          <a:spcPct val="0"/>
        </a:spcAft>
        <a:defRPr sz="4400">
          <a:solidFill>
            <a:schemeClr val="tx1"/>
          </a:solidFill>
          <a:latin typeface="Arial Narrow" charset="0"/>
          <a:ea typeface="ヒラギノ角ゴ ProN W3" charset="0"/>
          <a:cs typeface="ヒラギノ角ゴ ProN W3" charset="0"/>
          <a:sym typeface="Arial Narrow" charset="0"/>
        </a:defRPr>
      </a:lvl8pPr>
      <a:lvl9pPr marL="1868488" algn="ctr" rtl="0" fontAlgn="base">
        <a:spcBef>
          <a:spcPct val="0"/>
        </a:spcBef>
        <a:spcAft>
          <a:spcPct val="0"/>
        </a:spcAft>
        <a:defRPr sz="4400">
          <a:solidFill>
            <a:schemeClr val="tx1"/>
          </a:solidFill>
          <a:latin typeface="Arial Narrow" charset="0"/>
          <a:ea typeface="ヒラギノ角ゴ ProN W3" charset="0"/>
          <a:cs typeface="ヒラギノ角ゴ ProN W3" charset="0"/>
          <a:sym typeface="Arial Narrow" charset="0"/>
        </a:defRPr>
      </a:lvl9pPr>
    </p:titleStyle>
    <p:bodyStyle>
      <a:lvl1pPr marL="382588" indent="-342900" algn="l" rtl="0" eaLnBrk="0" fontAlgn="base" hangingPunct="0">
        <a:spcBef>
          <a:spcPts val="700"/>
        </a:spcBef>
        <a:spcAft>
          <a:spcPct val="0"/>
        </a:spcAft>
        <a:buSzPct val="100000"/>
        <a:buFont typeface="Arial Narrow" panose="020B0604020202020204" pitchFamily="34" charset="0"/>
        <a:buChar char="•"/>
        <a:defRPr sz="3200">
          <a:solidFill>
            <a:schemeClr val="tx1"/>
          </a:solidFill>
          <a:latin typeface="+mn-lt"/>
          <a:ea typeface="+mn-ea"/>
          <a:cs typeface="+mn-cs"/>
          <a:sym typeface="Arial Narrow" panose="020B0604020202020204" pitchFamily="34" charset="0"/>
        </a:defRPr>
      </a:lvl1pPr>
      <a:lvl2pPr marL="731838" indent="-285750" algn="l" rtl="0" eaLnBrk="0" fontAlgn="base" hangingPunct="0">
        <a:spcBef>
          <a:spcPts val="600"/>
        </a:spcBef>
        <a:spcAft>
          <a:spcPct val="0"/>
        </a:spcAft>
        <a:buSzPct val="100000"/>
        <a:buFont typeface="Arial Narrow" panose="020B0604020202020204" pitchFamily="34" charset="0"/>
        <a:buChar char="–"/>
        <a:defRPr sz="2800">
          <a:solidFill>
            <a:schemeClr val="tx1"/>
          </a:solidFill>
          <a:latin typeface="+mn-lt"/>
          <a:ea typeface="+mn-ea"/>
          <a:cs typeface="+mn-cs"/>
          <a:sym typeface="Arial Narrow" panose="020B0604020202020204" pitchFamily="34" charset="0"/>
        </a:defRPr>
      </a:lvl2pPr>
      <a:lvl3pPr marL="1131888" indent="-228600" algn="l" rtl="0" eaLnBrk="0" fontAlgn="base" hangingPunct="0">
        <a:spcBef>
          <a:spcPts val="500"/>
        </a:spcBef>
        <a:spcAft>
          <a:spcPct val="0"/>
        </a:spcAft>
        <a:buSzPct val="100000"/>
        <a:buFont typeface="Arial Narrow" panose="020B0604020202020204" pitchFamily="34" charset="0"/>
        <a:buChar char="•"/>
        <a:defRPr sz="2400">
          <a:solidFill>
            <a:schemeClr val="tx1"/>
          </a:solidFill>
          <a:latin typeface="+mn-lt"/>
          <a:ea typeface="+mn-ea"/>
          <a:cs typeface="+mn-cs"/>
          <a:sym typeface="Arial Narrow" panose="020B0604020202020204" pitchFamily="34" charset="0"/>
        </a:defRPr>
      </a:lvl3pPr>
      <a:lvl4pPr marL="1589088" indent="-228600" algn="l" rtl="0" eaLnBrk="0" fontAlgn="base" hangingPunct="0">
        <a:spcBef>
          <a:spcPts val="500"/>
        </a:spcBef>
        <a:spcAft>
          <a:spcPct val="0"/>
        </a:spcAft>
        <a:buSzPct val="100000"/>
        <a:buFont typeface="Arial Narrow" panose="020B0604020202020204" pitchFamily="34" charset="0"/>
        <a:buChar char="–"/>
        <a:defRPr sz="2000">
          <a:solidFill>
            <a:schemeClr val="tx1"/>
          </a:solidFill>
          <a:latin typeface="+mn-lt"/>
          <a:ea typeface="+mn-ea"/>
          <a:cs typeface="+mn-cs"/>
          <a:sym typeface="Arial Narrow" panose="020B0604020202020204" pitchFamily="34" charset="0"/>
        </a:defRPr>
      </a:lvl4pPr>
      <a:lvl5pPr marL="2046288" indent="-228600" algn="l" rtl="0" eaLnBrk="0" fontAlgn="base" hangingPunct="0">
        <a:spcBef>
          <a:spcPts val="500"/>
        </a:spcBef>
        <a:spcAft>
          <a:spcPct val="0"/>
        </a:spcAft>
        <a:buSzPct val="100000"/>
        <a:buFont typeface="Arial Narrow" panose="020B0604020202020204" pitchFamily="34" charset="0"/>
        <a:buChar char="»"/>
        <a:defRPr sz="2000">
          <a:solidFill>
            <a:schemeClr val="tx1"/>
          </a:solidFill>
          <a:latin typeface="+mn-lt"/>
          <a:ea typeface="+mn-ea"/>
          <a:cs typeface="+mn-cs"/>
          <a:sym typeface="Arial Narrow" panose="020B0604020202020204" pitchFamily="34" charset="0"/>
        </a:defRPr>
      </a:lvl5pPr>
      <a:lvl6pPr marL="2503488" indent="-228600" algn="l" rtl="0" fontAlgn="base">
        <a:spcBef>
          <a:spcPts val="500"/>
        </a:spcBef>
        <a:spcAft>
          <a:spcPct val="0"/>
        </a:spcAft>
        <a:buSzPct val="100000"/>
        <a:buFont typeface="Arial Narrow" charset="0"/>
        <a:buChar char="»"/>
        <a:defRPr sz="2000">
          <a:solidFill>
            <a:schemeClr val="tx1"/>
          </a:solidFill>
          <a:latin typeface="+mn-lt"/>
          <a:ea typeface="+mn-ea"/>
          <a:cs typeface="+mn-cs"/>
          <a:sym typeface="Arial Narrow" charset="0"/>
        </a:defRPr>
      </a:lvl6pPr>
      <a:lvl7pPr marL="2960688" indent="-228600" algn="l" rtl="0" fontAlgn="base">
        <a:spcBef>
          <a:spcPts val="500"/>
        </a:spcBef>
        <a:spcAft>
          <a:spcPct val="0"/>
        </a:spcAft>
        <a:buSzPct val="100000"/>
        <a:buFont typeface="Arial Narrow" charset="0"/>
        <a:buChar char="»"/>
        <a:defRPr sz="2000">
          <a:solidFill>
            <a:schemeClr val="tx1"/>
          </a:solidFill>
          <a:latin typeface="+mn-lt"/>
          <a:ea typeface="+mn-ea"/>
          <a:cs typeface="+mn-cs"/>
          <a:sym typeface="Arial Narrow" charset="0"/>
        </a:defRPr>
      </a:lvl7pPr>
      <a:lvl8pPr marL="3417888" indent="-228600" algn="l" rtl="0" fontAlgn="base">
        <a:spcBef>
          <a:spcPts val="500"/>
        </a:spcBef>
        <a:spcAft>
          <a:spcPct val="0"/>
        </a:spcAft>
        <a:buSzPct val="100000"/>
        <a:buFont typeface="Arial Narrow" charset="0"/>
        <a:buChar char="»"/>
        <a:defRPr sz="2000">
          <a:solidFill>
            <a:schemeClr val="tx1"/>
          </a:solidFill>
          <a:latin typeface="+mn-lt"/>
          <a:ea typeface="+mn-ea"/>
          <a:cs typeface="+mn-cs"/>
          <a:sym typeface="Arial Narrow" charset="0"/>
        </a:defRPr>
      </a:lvl8pPr>
      <a:lvl9pPr marL="3875088" indent="-228600" algn="l" rtl="0" fontAlgn="base">
        <a:spcBef>
          <a:spcPts val="500"/>
        </a:spcBef>
        <a:spcAft>
          <a:spcPct val="0"/>
        </a:spcAft>
        <a:buSzPct val="100000"/>
        <a:buFont typeface="Arial Narrow" charset="0"/>
        <a:buChar char="»"/>
        <a:defRPr sz="2000">
          <a:solidFill>
            <a:schemeClr val="tx1"/>
          </a:solidFill>
          <a:latin typeface="+mn-lt"/>
          <a:ea typeface="+mn-ea"/>
          <a:cs typeface="+mn-cs"/>
          <a:sym typeface="Arial Narrow"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tiff"/><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gi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tiff"/><Relationship Id="rId4" Type="http://schemas.openxmlformats.org/officeDocument/2006/relationships/image" Target="../media/image64.tiff"/></Relationships>
</file>

<file path=ppt/slides/_rels/slide39.xml.rels><?xml version="1.0" encoding="UTF-8" standalone="yes"?>
<Relationships xmlns="http://schemas.openxmlformats.org/package/2006/relationships"><Relationship Id="rId3" Type="http://schemas.openxmlformats.org/officeDocument/2006/relationships/image" Target="file:////var/folders/22/2b1l0bvd7vq6pfs58kthp1mm0000gp/T/com.microsoft.Word/WebArchiveCopyPasteTempFiles/Feynman_4.jpg" TargetMode="External"/><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EC31993B-2D29-87A4-2EB8-FAB80E52C8E6}"/>
              </a:ext>
            </a:extLst>
          </p:cNvPr>
          <p:cNvSpPr>
            <a:spLocks noGrp="1" noChangeArrowheads="1"/>
          </p:cNvSpPr>
          <p:nvPr>
            <p:ph type="title"/>
          </p:nvPr>
        </p:nvSpPr>
        <p:spPr/>
        <p:txBody>
          <a:bodyPr/>
          <a:lstStyle/>
          <a:p>
            <a:r>
              <a:rPr lang="en-US" altLang="en-US"/>
              <a:t>History</a:t>
            </a:r>
          </a:p>
        </p:txBody>
      </p:sp>
      <p:pic>
        <p:nvPicPr>
          <p:cNvPr id="20482" name="Picture 1">
            <a:extLst>
              <a:ext uri="{FF2B5EF4-FFF2-40B4-BE49-F238E27FC236}">
                <a16:creationId xmlns:a16="http://schemas.microsoft.com/office/drawing/2014/main" id="{5F3EFCC7-0264-E115-C7B1-D10CBB9F89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63813"/>
            <a:ext cx="77771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ontent Placeholder 1">
            <a:extLst>
              <a:ext uri="{FF2B5EF4-FFF2-40B4-BE49-F238E27FC236}">
                <a16:creationId xmlns:a16="http://schemas.microsoft.com/office/drawing/2014/main" id="{FF71A4D0-9B4A-9E3D-EA54-13F5159D5EE8}"/>
              </a:ext>
            </a:extLst>
          </p:cNvPr>
          <p:cNvSpPr>
            <a:spLocks noGrp="1" noChangeArrowheads="1"/>
          </p:cNvSpPr>
          <p:nvPr>
            <p:ph idx="1"/>
          </p:nvPr>
        </p:nvSpPr>
        <p:spPr>
          <a:xfrm>
            <a:off x="457200" y="1600200"/>
            <a:ext cx="8229600" cy="2116138"/>
          </a:xfrm>
        </p:spPr>
        <p:txBody>
          <a:bodyPr/>
          <a:lstStyle/>
          <a:p>
            <a:pPr marL="39688" indent="0">
              <a:buFont typeface="Arial Narrow" panose="020B0604020202020204" pitchFamily="34" charset="0"/>
              <a:buNone/>
            </a:pPr>
            <a:endParaRPr lang="en-US" altLang="en-US"/>
          </a:p>
        </p:txBody>
      </p:sp>
      <p:sp>
        <p:nvSpPr>
          <p:cNvPr id="20484" name="TextBox 2">
            <a:extLst>
              <a:ext uri="{FF2B5EF4-FFF2-40B4-BE49-F238E27FC236}">
                <a16:creationId xmlns:a16="http://schemas.microsoft.com/office/drawing/2014/main" id="{259F4899-8EB5-0EDF-E550-7C4778246659}"/>
              </a:ext>
            </a:extLst>
          </p:cNvPr>
          <p:cNvSpPr txBox="1">
            <a:spLocks noChangeArrowheads="1"/>
          </p:cNvSpPr>
          <p:nvPr/>
        </p:nvSpPr>
        <p:spPr bwMode="auto">
          <a:xfrm>
            <a:off x="889363" y="4679951"/>
            <a:ext cx="7315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9688">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And sometimes repeting history may be desirable </a:t>
            </a:r>
            <a:r>
              <a:rPr lang="en-US" altLang="en-US" sz="2400">
                <a:sym typeface="Wingdings" pitchFamily="2" charset="2"/>
              </a:rPr>
              <a:t></a:t>
            </a:r>
            <a:endParaRPr lang="en-US" altLang="en-US" sz="240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5">
            <a:extLst>
              <a:ext uri="{FF2B5EF4-FFF2-40B4-BE49-F238E27FC236}">
                <a16:creationId xmlns:a16="http://schemas.microsoft.com/office/drawing/2014/main" id="{B649BC22-19DA-DC27-6117-82EAD471AC0C}"/>
              </a:ext>
            </a:extLst>
          </p:cNvPr>
          <p:cNvSpPr txBox="1">
            <a:spLocks noChangeArrowheads="1"/>
          </p:cNvSpPr>
          <p:nvPr/>
        </p:nvSpPr>
        <p:spPr bwMode="auto">
          <a:xfrm>
            <a:off x="254000" y="182563"/>
            <a:ext cx="7243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Western Electric Bell Telephone Laboratories</a:t>
            </a:r>
          </a:p>
        </p:txBody>
      </p:sp>
      <p:sp>
        <p:nvSpPr>
          <p:cNvPr id="54274" name="TextBox 2">
            <a:extLst>
              <a:ext uri="{FF2B5EF4-FFF2-40B4-BE49-F238E27FC236}">
                <a16:creationId xmlns:a16="http://schemas.microsoft.com/office/drawing/2014/main" id="{DE0529B1-5A3D-64CA-F4F9-C0992C9B4B85}"/>
              </a:ext>
            </a:extLst>
          </p:cNvPr>
          <p:cNvSpPr txBox="1">
            <a:spLocks noChangeArrowheads="1"/>
          </p:cNvSpPr>
          <p:nvPr/>
        </p:nvSpPr>
        <p:spPr bwMode="auto">
          <a:xfrm>
            <a:off x="254000" y="666750"/>
            <a:ext cx="7480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000" b="1"/>
              <a:t>How to transmit messages in speech efficiently (i.e., inexpensively) &lt;</a:t>
            </a:r>
          </a:p>
        </p:txBody>
      </p:sp>
      <p:grpSp>
        <p:nvGrpSpPr>
          <p:cNvPr id="54275" name="Group 32">
            <a:extLst>
              <a:ext uri="{FF2B5EF4-FFF2-40B4-BE49-F238E27FC236}">
                <a16:creationId xmlns:a16="http://schemas.microsoft.com/office/drawing/2014/main" id="{40DFACDE-BEBF-6F1D-9640-89D889AB39A5}"/>
              </a:ext>
            </a:extLst>
          </p:cNvPr>
          <p:cNvGrpSpPr>
            <a:grpSpLocks/>
          </p:cNvGrpSpPr>
          <p:nvPr/>
        </p:nvGrpSpPr>
        <p:grpSpPr bwMode="auto">
          <a:xfrm>
            <a:off x="5992813" y="1674813"/>
            <a:ext cx="1504950" cy="1284287"/>
            <a:chOff x="5629202" y="1276083"/>
            <a:chExt cx="1504288" cy="1283992"/>
          </a:xfrm>
        </p:grpSpPr>
        <p:pic>
          <p:nvPicPr>
            <p:cNvPr id="54309" name="Picture 7">
              <a:extLst>
                <a:ext uri="{FF2B5EF4-FFF2-40B4-BE49-F238E27FC236}">
                  <a16:creationId xmlns:a16="http://schemas.microsoft.com/office/drawing/2014/main" id="{A217B1ED-B5D6-6D16-DF1A-49850AADD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02" y="1276083"/>
              <a:ext cx="1504288" cy="128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a:extLst>
                <a:ext uri="{FF2B5EF4-FFF2-40B4-BE49-F238E27FC236}">
                  <a16:creationId xmlns:a16="http://schemas.microsoft.com/office/drawing/2014/main" id="{EB1EF568-13E0-2D43-A407-F09DB4FB43C5}"/>
                </a:ext>
              </a:extLst>
            </p:cNvPr>
            <p:cNvSpPr/>
            <p:nvPr/>
          </p:nvSpPr>
          <p:spPr>
            <a:xfrm>
              <a:off x="6381346" y="1812535"/>
              <a:ext cx="209458" cy="306317"/>
            </a:xfrm>
            <a:custGeom>
              <a:avLst/>
              <a:gdLst>
                <a:gd name="connsiteX0" fmla="*/ 4465 w 385867"/>
                <a:gd name="connsiteY0" fmla="*/ 263877 h 663943"/>
                <a:gd name="connsiteX1" fmla="*/ 23515 w 385867"/>
                <a:gd name="connsiteY1" fmla="*/ 143227 h 663943"/>
                <a:gd name="connsiteX2" fmla="*/ 93365 w 385867"/>
                <a:gd name="connsiteY2" fmla="*/ 67027 h 663943"/>
                <a:gd name="connsiteX3" fmla="*/ 156865 w 385867"/>
                <a:gd name="connsiteY3" fmla="*/ 16227 h 663943"/>
                <a:gd name="connsiteX4" fmla="*/ 233065 w 385867"/>
                <a:gd name="connsiteY4" fmla="*/ 3527 h 663943"/>
                <a:gd name="connsiteX5" fmla="*/ 321965 w 385867"/>
                <a:gd name="connsiteY5" fmla="*/ 73377 h 663943"/>
                <a:gd name="connsiteX6" fmla="*/ 379115 w 385867"/>
                <a:gd name="connsiteY6" fmla="*/ 181327 h 663943"/>
                <a:gd name="connsiteX7" fmla="*/ 379115 w 385867"/>
                <a:gd name="connsiteY7" fmla="*/ 257527 h 663943"/>
                <a:gd name="connsiteX8" fmla="*/ 328315 w 385867"/>
                <a:gd name="connsiteY8" fmla="*/ 365477 h 663943"/>
                <a:gd name="connsiteX9" fmla="*/ 226715 w 385867"/>
                <a:gd name="connsiteY9" fmla="*/ 473427 h 663943"/>
                <a:gd name="connsiteX10" fmla="*/ 156865 w 385867"/>
                <a:gd name="connsiteY10" fmla="*/ 555977 h 663943"/>
                <a:gd name="connsiteX11" fmla="*/ 131465 w 385867"/>
                <a:gd name="connsiteY11" fmla="*/ 619477 h 663943"/>
                <a:gd name="connsiteX12" fmla="*/ 99715 w 385867"/>
                <a:gd name="connsiteY12" fmla="*/ 657577 h 663943"/>
                <a:gd name="connsiteX13" fmla="*/ 48915 w 385867"/>
                <a:gd name="connsiteY13" fmla="*/ 651227 h 663943"/>
                <a:gd name="connsiteX14" fmla="*/ 29865 w 385867"/>
                <a:gd name="connsiteY14" fmla="*/ 536927 h 663943"/>
                <a:gd name="connsiteX15" fmla="*/ 42565 w 385867"/>
                <a:gd name="connsiteY15" fmla="*/ 492477 h 663943"/>
                <a:gd name="connsiteX16" fmla="*/ 87015 w 385867"/>
                <a:gd name="connsiteY16" fmla="*/ 441677 h 663943"/>
                <a:gd name="connsiteX17" fmla="*/ 163215 w 385867"/>
                <a:gd name="connsiteY17" fmla="*/ 371827 h 663943"/>
                <a:gd name="connsiteX18" fmla="*/ 245765 w 385867"/>
                <a:gd name="connsiteY18" fmla="*/ 308327 h 663943"/>
                <a:gd name="connsiteX19" fmla="*/ 264815 w 385867"/>
                <a:gd name="connsiteY19" fmla="*/ 238477 h 663943"/>
                <a:gd name="connsiteX20" fmla="*/ 239415 w 385867"/>
                <a:gd name="connsiteY20" fmla="*/ 143227 h 663943"/>
                <a:gd name="connsiteX21" fmla="*/ 207665 w 385867"/>
                <a:gd name="connsiteY21" fmla="*/ 136877 h 663943"/>
                <a:gd name="connsiteX22" fmla="*/ 156865 w 385867"/>
                <a:gd name="connsiteY22" fmla="*/ 162277 h 663943"/>
                <a:gd name="connsiteX23" fmla="*/ 188615 w 385867"/>
                <a:gd name="connsiteY23" fmla="*/ 213077 h 663943"/>
                <a:gd name="connsiteX24" fmla="*/ 194965 w 385867"/>
                <a:gd name="connsiteY24" fmla="*/ 225777 h 663943"/>
                <a:gd name="connsiteX25" fmla="*/ 99715 w 385867"/>
                <a:gd name="connsiteY25" fmla="*/ 270227 h 663943"/>
                <a:gd name="connsiteX26" fmla="*/ 4465 w 385867"/>
                <a:gd name="connsiteY26" fmla="*/ 263877 h 66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5867" h="663943">
                  <a:moveTo>
                    <a:pt x="4465" y="263877"/>
                  </a:moveTo>
                  <a:cubicBezTo>
                    <a:pt x="-8235" y="242710"/>
                    <a:pt x="8698" y="176035"/>
                    <a:pt x="23515" y="143227"/>
                  </a:cubicBezTo>
                  <a:cubicBezTo>
                    <a:pt x="38332" y="110419"/>
                    <a:pt x="71140" y="88194"/>
                    <a:pt x="93365" y="67027"/>
                  </a:cubicBezTo>
                  <a:cubicBezTo>
                    <a:pt x="115590" y="45860"/>
                    <a:pt x="133582" y="26810"/>
                    <a:pt x="156865" y="16227"/>
                  </a:cubicBezTo>
                  <a:cubicBezTo>
                    <a:pt x="180148" y="5644"/>
                    <a:pt x="205548" y="-5998"/>
                    <a:pt x="233065" y="3527"/>
                  </a:cubicBezTo>
                  <a:cubicBezTo>
                    <a:pt x="260582" y="13052"/>
                    <a:pt x="297623" y="43744"/>
                    <a:pt x="321965" y="73377"/>
                  </a:cubicBezTo>
                  <a:cubicBezTo>
                    <a:pt x="346307" y="103010"/>
                    <a:pt x="369590" y="150635"/>
                    <a:pt x="379115" y="181327"/>
                  </a:cubicBezTo>
                  <a:cubicBezTo>
                    <a:pt x="388640" y="212019"/>
                    <a:pt x="387582" y="226835"/>
                    <a:pt x="379115" y="257527"/>
                  </a:cubicBezTo>
                  <a:cubicBezTo>
                    <a:pt x="370648" y="288219"/>
                    <a:pt x="353715" y="329494"/>
                    <a:pt x="328315" y="365477"/>
                  </a:cubicBezTo>
                  <a:cubicBezTo>
                    <a:pt x="302915" y="401460"/>
                    <a:pt x="255290" y="441677"/>
                    <a:pt x="226715" y="473427"/>
                  </a:cubicBezTo>
                  <a:cubicBezTo>
                    <a:pt x="198140" y="505177"/>
                    <a:pt x="172740" y="531635"/>
                    <a:pt x="156865" y="555977"/>
                  </a:cubicBezTo>
                  <a:cubicBezTo>
                    <a:pt x="140990" y="580319"/>
                    <a:pt x="140990" y="602544"/>
                    <a:pt x="131465" y="619477"/>
                  </a:cubicBezTo>
                  <a:cubicBezTo>
                    <a:pt x="121940" y="636410"/>
                    <a:pt x="113473" y="652285"/>
                    <a:pt x="99715" y="657577"/>
                  </a:cubicBezTo>
                  <a:cubicBezTo>
                    <a:pt x="85957" y="662869"/>
                    <a:pt x="60557" y="671335"/>
                    <a:pt x="48915" y="651227"/>
                  </a:cubicBezTo>
                  <a:cubicBezTo>
                    <a:pt x="37273" y="631119"/>
                    <a:pt x="30923" y="563385"/>
                    <a:pt x="29865" y="536927"/>
                  </a:cubicBezTo>
                  <a:cubicBezTo>
                    <a:pt x="28807" y="510469"/>
                    <a:pt x="33040" y="508352"/>
                    <a:pt x="42565" y="492477"/>
                  </a:cubicBezTo>
                  <a:cubicBezTo>
                    <a:pt x="52090" y="476602"/>
                    <a:pt x="66907" y="461785"/>
                    <a:pt x="87015" y="441677"/>
                  </a:cubicBezTo>
                  <a:cubicBezTo>
                    <a:pt x="107123" y="421569"/>
                    <a:pt x="136757" y="394052"/>
                    <a:pt x="163215" y="371827"/>
                  </a:cubicBezTo>
                  <a:cubicBezTo>
                    <a:pt x="189673" y="349602"/>
                    <a:pt x="228832" y="330552"/>
                    <a:pt x="245765" y="308327"/>
                  </a:cubicBezTo>
                  <a:cubicBezTo>
                    <a:pt x="262698" y="286102"/>
                    <a:pt x="265873" y="265994"/>
                    <a:pt x="264815" y="238477"/>
                  </a:cubicBezTo>
                  <a:cubicBezTo>
                    <a:pt x="263757" y="210960"/>
                    <a:pt x="248940" y="160160"/>
                    <a:pt x="239415" y="143227"/>
                  </a:cubicBezTo>
                  <a:cubicBezTo>
                    <a:pt x="229890" y="126294"/>
                    <a:pt x="221423" y="133702"/>
                    <a:pt x="207665" y="136877"/>
                  </a:cubicBezTo>
                  <a:cubicBezTo>
                    <a:pt x="193907" y="140052"/>
                    <a:pt x="160040" y="149577"/>
                    <a:pt x="156865" y="162277"/>
                  </a:cubicBezTo>
                  <a:cubicBezTo>
                    <a:pt x="153690" y="174977"/>
                    <a:pt x="182265" y="202494"/>
                    <a:pt x="188615" y="213077"/>
                  </a:cubicBezTo>
                  <a:cubicBezTo>
                    <a:pt x="194965" y="223660"/>
                    <a:pt x="209782" y="216252"/>
                    <a:pt x="194965" y="225777"/>
                  </a:cubicBezTo>
                  <a:cubicBezTo>
                    <a:pt x="180148" y="235302"/>
                    <a:pt x="125115" y="261760"/>
                    <a:pt x="99715" y="270227"/>
                  </a:cubicBezTo>
                  <a:cubicBezTo>
                    <a:pt x="74315" y="278694"/>
                    <a:pt x="17165" y="285044"/>
                    <a:pt x="4465" y="263877"/>
                  </a:cubicBezTo>
                  <a:close/>
                </a:path>
              </a:pathLst>
            </a:cu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p>
          </p:txBody>
        </p:sp>
        <p:sp>
          <p:nvSpPr>
            <p:cNvPr id="12" name="Freeform 11">
              <a:extLst>
                <a:ext uri="{FF2B5EF4-FFF2-40B4-BE49-F238E27FC236}">
                  <a16:creationId xmlns:a16="http://schemas.microsoft.com/office/drawing/2014/main" id="{FDF106AB-7599-3143-9B6E-037178A64A9B}"/>
                </a:ext>
              </a:extLst>
            </p:cNvPr>
            <p:cNvSpPr/>
            <p:nvPr/>
          </p:nvSpPr>
          <p:spPr bwMode="auto">
            <a:xfrm>
              <a:off x="5948149" y="1358614"/>
              <a:ext cx="944148" cy="547561"/>
            </a:xfrm>
            <a:custGeom>
              <a:avLst/>
              <a:gdLst>
                <a:gd name="connsiteX0" fmla="*/ 151049 w 1744899"/>
                <a:gd name="connsiteY0" fmla="*/ 839325 h 1187057"/>
                <a:gd name="connsiteX1" fmla="*/ 55799 w 1744899"/>
                <a:gd name="connsiteY1" fmla="*/ 699625 h 1187057"/>
                <a:gd name="connsiteX2" fmla="*/ 4999 w 1744899"/>
                <a:gd name="connsiteY2" fmla="*/ 566275 h 1187057"/>
                <a:gd name="connsiteX3" fmla="*/ 17699 w 1744899"/>
                <a:gd name="connsiteY3" fmla="*/ 432925 h 1187057"/>
                <a:gd name="connsiteX4" fmla="*/ 144699 w 1744899"/>
                <a:gd name="connsiteY4" fmla="*/ 248775 h 1187057"/>
                <a:gd name="connsiteX5" fmla="*/ 322499 w 1744899"/>
                <a:gd name="connsiteY5" fmla="*/ 109075 h 1187057"/>
                <a:gd name="connsiteX6" fmla="*/ 500299 w 1744899"/>
                <a:gd name="connsiteY6" fmla="*/ 51925 h 1187057"/>
                <a:gd name="connsiteX7" fmla="*/ 722549 w 1744899"/>
                <a:gd name="connsiteY7" fmla="*/ 13825 h 1187057"/>
                <a:gd name="connsiteX8" fmla="*/ 932099 w 1744899"/>
                <a:gd name="connsiteY8" fmla="*/ 1125 h 1187057"/>
                <a:gd name="connsiteX9" fmla="*/ 1211499 w 1744899"/>
                <a:gd name="connsiteY9" fmla="*/ 39225 h 1187057"/>
                <a:gd name="connsiteX10" fmla="*/ 1363899 w 1744899"/>
                <a:gd name="connsiteY10" fmla="*/ 102725 h 1187057"/>
                <a:gd name="connsiteX11" fmla="*/ 1484549 w 1744899"/>
                <a:gd name="connsiteY11" fmla="*/ 248775 h 1187057"/>
                <a:gd name="connsiteX12" fmla="*/ 1592499 w 1744899"/>
                <a:gd name="connsiteY12" fmla="*/ 350375 h 1187057"/>
                <a:gd name="connsiteX13" fmla="*/ 1694099 w 1744899"/>
                <a:gd name="connsiteY13" fmla="*/ 547225 h 1187057"/>
                <a:gd name="connsiteX14" fmla="*/ 1744899 w 1744899"/>
                <a:gd name="connsiteY14" fmla="*/ 801225 h 1187057"/>
                <a:gd name="connsiteX15" fmla="*/ 1694099 w 1744899"/>
                <a:gd name="connsiteY15" fmla="*/ 998075 h 1187057"/>
                <a:gd name="connsiteX16" fmla="*/ 1592499 w 1744899"/>
                <a:gd name="connsiteY16" fmla="*/ 1093325 h 1187057"/>
                <a:gd name="connsiteX17" fmla="*/ 1452799 w 1744899"/>
                <a:gd name="connsiteY17" fmla="*/ 1182225 h 1187057"/>
                <a:gd name="connsiteX18" fmla="*/ 1376599 w 1744899"/>
                <a:gd name="connsiteY18" fmla="*/ 1163175 h 1187057"/>
                <a:gd name="connsiteX19" fmla="*/ 1255949 w 1744899"/>
                <a:gd name="connsiteY19" fmla="*/ 1061575 h 1187057"/>
                <a:gd name="connsiteX20" fmla="*/ 1128949 w 1744899"/>
                <a:gd name="connsiteY20" fmla="*/ 928225 h 1187057"/>
                <a:gd name="connsiteX21" fmla="*/ 944799 w 1744899"/>
                <a:gd name="connsiteY21" fmla="*/ 852025 h 1187057"/>
                <a:gd name="connsiteX22" fmla="*/ 703499 w 1744899"/>
                <a:gd name="connsiteY22" fmla="*/ 909175 h 1187057"/>
                <a:gd name="connsiteX23" fmla="*/ 538399 w 1744899"/>
                <a:gd name="connsiteY23" fmla="*/ 998075 h 1187057"/>
                <a:gd name="connsiteX24" fmla="*/ 360599 w 1744899"/>
                <a:gd name="connsiteY24" fmla="*/ 921875 h 1187057"/>
                <a:gd name="connsiteX25" fmla="*/ 214549 w 1744899"/>
                <a:gd name="connsiteY25" fmla="*/ 864725 h 1187057"/>
                <a:gd name="connsiteX26" fmla="*/ 106599 w 1744899"/>
                <a:gd name="connsiteY26" fmla="*/ 737725 h 1187057"/>
                <a:gd name="connsiteX27" fmla="*/ 43099 w 1744899"/>
                <a:gd name="connsiteY27" fmla="*/ 547225 h 1187057"/>
                <a:gd name="connsiteX28" fmla="*/ 49449 w 1744899"/>
                <a:gd name="connsiteY28" fmla="*/ 451975 h 1187057"/>
                <a:gd name="connsiteX29" fmla="*/ 68499 w 1744899"/>
                <a:gd name="connsiteY29" fmla="*/ 394825 h 1187057"/>
                <a:gd name="connsiteX30" fmla="*/ 81199 w 1744899"/>
                <a:gd name="connsiteY30" fmla="*/ 356725 h 118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44899" h="1187057">
                  <a:moveTo>
                    <a:pt x="151049" y="839325"/>
                  </a:moveTo>
                  <a:cubicBezTo>
                    <a:pt x="115595" y="792229"/>
                    <a:pt x="80141" y="745133"/>
                    <a:pt x="55799" y="699625"/>
                  </a:cubicBezTo>
                  <a:cubicBezTo>
                    <a:pt x="31457" y="654117"/>
                    <a:pt x="11349" y="610725"/>
                    <a:pt x="4999" y="566275"/>
                  </a:cubicBezTo>
                  <a:cubicBezTo>
                    <a:pt x="-1351" y="521825"/>
                    <a:pt x="-5584" y="485842"/>
                    <a:pt x="17699" y="432925"/>
                  </a:cubicBezTo>
                  <a:cubicBezTo>
                    <a:pt x="40982" y="380008"/>
                    <a:pt x="93899" y="302750"/>
                    <a:pt x="144699" y="248775"/>
                  </a:cubicBezTo>
                  <a:cubicBezTo>
                    <a:pt x="195499" y="194800"/>
                    <a:pt x="263232" y="141883"/>
                    <a:pt x="322499" y="109075"/>
                  </a:cubicBezTo>
                  <a:cubicBezTo>
                    <a:pt x="381766" y="76267"/>
                    <a:pt x="433624" y="67800"/>
                    <a:pt x="500299" y="51925"/>
                  </a:cubicBezTo>
                  <a:cubicBezTo>
                    <a:pt x="566974" y="36050"/>
                    <a:pt x="650582" y="22292"/>
                    <a:pt x="722549" y="13825"/>
                  </a:cubicBezTo>
                  <a:cubicBezTo>
                    <a:pt x="794516" y="5358"/>
                    <a:pt x="850607" y="-3108"/>
                    <a:pt x="932099" y="1125"/>
                  </a:cubicBezTo>
                  <a:cubicBezTo>
                    <a:pt x="1013591" y="5358"/>
                    <a:pt x="1139532" y="22292"/>
                    <a:pt x="1211499" y="39225"/>
                  </a:cubicBezTo>
                  <a:cubicBezTo>
                    <a:pt x="1283466" y="56158"/>
                    <a:pt x="1318391" y="67800"/>
                    <a:pt x="1363899" y="102725"/>
                  </a:cubicBezTo>
                  <a:cubicBezTo>
                    <a:pt x="1409407" y="137650"/>
                    <a:pt x="1446449" y="207500"/>
                    <a:pt x="1484549" y="248775"/>
                  </a:cubicBezTo>
                  <a:cubicBezTo>
                    <a:pt x="1522649" y="290050"/>
                    <a:pt x="1557574" y="300633"/>
                    <a:pt x="1592499" y="350375"/>
                  </a:cubicBezTo>
                  <a:cubicBezTo>
                    <a:pt x="1627424" y="400117"/>
                    <a:pt x="1668699" y="472083"/>
                    <a:pt x="1694099" y="547225"/>
                  </a:cubicBezTo>
                  <a:cubicBezTo>
                    <a:pt x="1719499" y="622367"/>
                    <a:pt x="1744899" y="726083"/>
                    <a:pt x="1744899" y="801225"/>
                  </a:cubicBezTo>
                  <a:cubicBezTo>
                    <a:pt x="1744899" y="876367"/>
                    <a:pt x="1719499" y="949392"/>
                    <a:pt x="1694099" y="998075"/>
                  </a:cubicBezTo>
                  <a:cubicBezTo>
                    <a:pt x="1668699" y="1046758"/>
                    <a:pt x="1632716" y="1062633"/>
                    <a:pt x="1592499" y="1093325"/>
                  </a:cubicBezTo>
                  <a:cubicBezTo>
                    <a:pt x="1552282" y="1124017"/>
                    <a:pt x="1488782" y="1170583"/>
                    <a:pt x="1452799" y="1182225"/>
                  </a:cubicBezTo>
                  <a:cubicBezTo>
                    <a:pt x="1416816" y="1193867"/>
                    <a:pt x="1409407" y="1183283"/>
                    <a:pt x="1376599" y="1163175"/>
                  </a:cubicBezTo>
                  <a:cubicBezTo>
                    <a:pt x="1343791" y="1143067"/>
                    <a:pt x="1297224" y="1100733"/>
                    <a:pt x="1255949" y="1061575"/>
                  </a:cubicBezTo>
                  <a:cubicBezTo>
                    <a:pt x="1214674" y="1022417"/>
                    <a:pt x="1180807" y="963150"/>
                    <a:pt x="1128949" y="928225"/>
                  </a:cubicBezTo>
                  <a:cubicBezTo>
                    <a:pt x="1077091" y="893300"/>
                    <a:pt x="1015707" y="855200"/>
                    <a:pt x="944799" y="852025"/>
                  </a:cubicBezTo>
                  <a:cubicBezTo>
                    <a:pt x="873891" y="848850"/>
                    <a:pt x="771232" y="884833"/>
                    <a:pt x="703499" y="909175"/>
                  </a:cubicBezTo>
                  <a:cubicBezTo>
                    <a:pt x="635766" y="933517"/>
                    <a:pt x="595549" y="995958"/>
                    <a:pt x="538399" y="998075"/>
                  </a:cubicBezTo>
                  <a:cubicBezTo>
                    <a:pt x="481249" y="1000192"/>
                    <a:pt x="414574" y="944100"/>
                    <a:pt x="360599" y="921875"/>
                  </a:cubicBezTo>
                  <a:cubicBezTo>
                    <a:pt x="306624" y="899650"/>
                    <a:pt x="256882" y="895417"/>
                    <a:pt x="214549" y="864725"/>
                  </a:cubicBezTo>
                  <a:cubicBezTo>
                    <a:pt x="172216" y="834033"/>
                    <a:pt x="135174" y="790642"/>
                    <a:pt x="106599" y="737725"/>
                  </a:cubicBezTo>
                  <a:cubicBezTo>
                    <a:pt x="78024" y="684808"/>
                    <a:pt x="52624" y="594850"/>
                    <a:pt x="43099" y="547225"/>
                  </a:cubicBezTo>
                  <a:cubicBezTo>
                    <a:pt x="33574" y="499600"/>
                    <a:pt x="45216" y="477375"/>
                    <a:pt x="49449" y="451975"/>
                  </a:cubicBezTo>
                  <a:cubicBezTo>
                    <a:pt x="53682" y="426575"/>
                    <a:pt x="68499" y="394825"/>
                    <a:pt x="68499" y="394825"/>
                  </a:cubicBezTo>
                  <a:lnTo>
                    <a:pt x="81199" y="356725"/>
                  </a:lnTo>
                </a:path>
              </a:pathLst>
            </a:custGeom>
            <a:ln w="66675">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a:p>
          </p:txBody>
        </p:sp>
      </p:grpSp>
      <p:grpSp>
        <p:nvGrpSpPr>
          <p:cNvPr id="54276" name="Group 4">
            <a:extLst>
              <a:ext uri="{FF2B5EF4-FFF2-40B4-BE49-F238E27FC236}">
                <a16:creationId xmlns:a16="http://schemas.microsoft.com/office/drawing/2014/main" id="{A8B4204A-401C-2E8A-58D3-BB327A150A03}"/>
              </a:ext>
            </a:extLst>
          </p:cNvPr>
          <p:cNvGrpSpPr>
            <a:grpSpLocks/>
          </p:cNvGrpSpPr>
          <p:nvPr/>
        </p:nvGrpSpPr>
        <p:grpSpPr bwMode="auto">
          <a:xfrm>
            <a:off x="1411288" y="1717675"/>
            <a:ext cx="1357312" cy="1287463"/>
            <a:chOff x="2020831" y="1325298"/>
            <a:chExt cx="1356992" cy="1287659"/>
          </a:xfrm>
        </p:grpSpPr>
        <p:pic>
          <p:nvPicPr>
            <p:cNvPr id="54302" name="Picture 4">
              <a:extLst>
                <a:ext uri="{FF2B5EF4-FFF2-40B4-BE49-F238E27FC236}">
                  <a16:creationId xmlns:a16="http://schemas.microsoft.com/office/drawing/2014/main" id="{AA98BD62-C2C0-4EEC-C592-7B093D882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831" y="1325298"/>
              <a:ext cx="1356992" cy="128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303" name="Group 26">
              <a:extLst>
                <a:ext uri="{FF2B5EF4-FFF2-40B4-BE49-F238E27FC236}">
                  <a16:creationId xmlns:a16="http://schemas.microsoft.com/office/drawing/2014/main" id="{5450BC61-79C8-E742-17A4-68BBB7E64AB4}"/>
                </a:ext>
              </a:extLst>
            </p:cNvPr>
            <p:cNvGrpSpPr>
              <a:grpSpLocks/>
            </p:cNvGrpSpPr>
            <p:nvPr/>
          </p:nvGrpSpPr>
          <p:grpSpPr bwMode="auto">
            <a:xfrm>
              <a:off x="2469546" y="2086453"/>
              <a:ext cx="781955" cy="507438"/>
              <a:chOff x="1417284" y="3015704"/>
              <a:chExt cx="1602798" cy="1099096"/>
            </a:xfrm>
          </p:grpSpPr>
          <p:sp>
            <p:nvSpPr>
              <p:cNvPr id="29" name="Freeform 28">
                <a:extLst>
                  <a:ext uri="{FF2B5EF4-FFF2-40B4-BE49-F238E27FC236}">
                    <a16:creationId xmlns:a16="http://schemas.microsoft.com/office/drawing/2014/main" id="{7AF60AC2-F454-0947-ACCD-BE7BDAC5971E}"/>
                  </a:ext>
                </a:extLst>
              </p:cNvPr>
              <p:cNvSpPr/>
              <p:nvPr/>
            </p:nvSpPr>
            <p:spPr>
              <a:xfrm>
                <a:off x="2904894" y="3420150"/>
                <a:ext cx="113860" cy="244168"/>
              </a:xfrm>
              <a:custGeom>
                <a:avLst/>
                <a:gdLst>
                  <a:gd name="connsiteX0" fmla="*/ 77501 w 113083"/>
                  <a:gd name="connsiteY0" fmla="*/ 0 h 241300"/>
                  <a:gd name="connsiteX1" fmla="*/ 102901 w 113083"/>
                  <a:gd name="connsiteY1" fmla="*/ 44450 h 241300"/>
                  <a:gd name="connsiteX2" fmla="*/ 109251 w 113083"/>
                  <a:gd name="connsiteY2" fmla="*/ 76200 h 241300"/>
                  <a:gd name="connsiteX3" fmla="*/ 45751 w 113083"/>
                  <a:gd name="connsiteY3" fmla="*/ 114300 h 241300"/>
                  <a:gd name="connsiteX4" fmla="*/ 1301 w 113083"/>
                  <a:gd name="connsiteY4" fmla="*/ 127000 h 241300"/>
                  <a:gd name="connsiteX5" fmla="*/ 96551 w 113083"/>
                  <a:gd name="connsiteY5" fmla="*/ 152400 h 241300"/>
                  <a:gd name="connsiteX6" fmla="*/ 102901 w 113083"/>
                  <a:gd name="connsiteY6" fmla="*/ 184150 h 241300"/>
                  <a:gd name="connsiteX7" fmla="*/ 71151 w 113083"/>
                  <a:gd name="connsiteY7"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83" h="241300">
                    <a:moveTo>
                      <a:pt x="77501" y="0"/>
                    </a:moveTo>
                    <a:cubicBezTo>
                      <a:pt x="87555" y="15875"/>
                      <a:pt x="97609" y="31750"/>
                      <a:pt x="102901" y="44450"/>
                    </a:cubicBezTo>
                    <a:cubicBezTo>
                      <a:pt x="108193" y="57150"/>
                      <a:pt x="118776" y="64558"/>
                      <a:pt x="109251" y="76200"/>
                    </a:cubicBezTo>
                    <a:cubicBezTo>
                      <a:pt x="99726" y="87842"/>
                      <a:pt x="63743" y="105833"/>
                      <a:pt x="45751" y="114300"/>
                    </a:cubicBezTo>
                    <a:cubicBezTo>
                      <a:pt x="27759" y="122767"/>
                      <a:pt x="-7166" y="120650"/>
                      <a:pt x="1301" y="127000"/>
                    </a:cubicBezTo>
                    <a:cubicBezTo>
                      <a:pt x="9768" y="133350"/>
                      <a:pt x="79618" y="142875"/>
                      <a:pt x="96551" y="152400"/>
                    </a:cubicBezTo>
                    <a:cubicBezTo>
                      <a:pt x="113484" y="161925"/>
                      <a:pt x="107134" y="169333"/>
                      <a:pt x="102901" y="184150"/>
                    </a:cubicBezTo>
                    <a:cubicBezTo>
                      <a:pt x="98668" y="198967"/>
                      <a:pt x="71151" y="241300"/>
                      <a:pt x="71151" y="241300"/>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a:p>
            </p:txBody>
          </p:sp>
          <p:sp>
            <p:nvSpPr>
              <p:cNvPr id="30" name="Freeform 29">
                <a:extLst>
                  <a:ext uri="{FF2B5EF4-FFF2-40B4-BE49-F238E27FC236}">
                    <a16:creationId xmlns:a16="http://schemas.microsoft.com/office/drawing/2014/main" id="{9F542964-2F64-CC40-89C6-24EE5629E586}"/>
                  </a:ext>
                </a:extLst>
              </p:cNvPr>
              <p:cNvSpPr/>
              <p:nvPr/>
            </p:nvSpPr>
            <p:spPr>
              <a:xfrm>
                <a:off x="1623139" y="3454540"/>
                <a:ext cx="1190665" cy="660288"/>
              </a:xfrm>
              <a:custGeom>
                <a:avLst/>
                <a:gdLst>
                  <a:gd name="connsiteX0" fmla="*/ 84469 w 1189369"/>
                  <a:gd name="connsiteY0" fmla="*/ 660530 h 660530"/>
                  <a:gd name="connsiteX1" fmla="*/ 1919 w 1189369"/>
                  <a:gd name="connsiteY1" fmla="*/ 431930 h 660530"/>
                  <a:gd name="connsiteX2" fmla="*/ 33669 w 1189369"/>
                  <a:gd name="connsiteY2" fmla="*/ 292230 h 660530"/>
                  <a:gd name="connsiteX3" fmla="*/ 116219 w 1189369"/>
                  <a:gd name="connsiteY3" fmla="*/ 89030 h 660530"/>
                  <a:gd name="connsiteX4" fmla="*/ 249569 w 1189369"/>
                  <a:gd name="connsiteY4" fmla="*/ 25530 h 660530"/>
                  <a:gd name="connsiteX5" fmla="*/ 446419 w 1189369"/>
                  <a:gd name="connsiteY5" fmla="*/ 130 h 660530"/>
                  <a:gd name="connsiteX6" fmla="*/ 624219 w 1189369"/>
                  <a:gd name="connsiteY6" fmla="*/ 19180 h 660530"/>
                  <a:gd name="connsiteX7" fmla="*/ 757569 w 1189369"/>
                  <a:gd name="connsiteY7" fmla="*/ 89030 h 660530"/>
                  <a:gd name="connsiteX8" fmla="*/ 890919 w 1189369"/>
                  <a:gd name="connsiteY8" fmla="*/ 133480 h 660530"/>
                  <a:gd name="connsiteX9" fmla="*/ 1049669 w 1189369"/>
                  <a:gd name="connsiteY9" fmla="*/ 139830 h 660530"/>
                  <a:gd name="connsiteX10" fmla="*/ 1056019 w 1189369"/>
                  <a:gd name="connsiteY10" fmla="*/ 152530 h 660530"/>
                  <a:gd name="connsiteX11" fmla="*/ 1005219 w 1189369"/>
                  <a:gd name="connsiteY11" fmla="*/ 222380 h 660530"/>
                  <a:gd name="connsiteX12" fmla="*/ 1017919 w 1189369"/>
                  <a:gd name="connsiteY12" fmla="*/ 260480 h 660530"/>
                  <a:gd name="connsiteX13" fmla="*/ 1081419 w 1189369"/>
                  <a:gd name="connsiteY13" fmla="*/ 260480 h 660530"/>
                  <a:gd name="connsiteX14" fmla="*/ 1119519 w 1189369"/>
                  <a:gd name="connsiteY14" fmla="*/ 254130 h 660530"/>
                  <a:gd name="connsiteX15" fmla="*/ 1151269 w 1189369"/>
                  <a:gd name="connsiteY15" fmla="*/ 190630 h 660530"/>
                  <a:gd name="connsiteX16" fmla="*/ 1157619 w 1189369"/>
                  <a:gd name="connsiteY16" fmla="*/ 184280 h 660530"/>
                  <a:gd name="connsiteX17" fmla="*/ 1189369 w 1189369"/>
                  <a:gd name="connsiteY17" fmla="*/ 184280 h 66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9369" h="660530">
                    <a:moveTo>
                      <a:pt x="84469" y="660530"/>
                    </a:moveTo>
                    <a:cubicBezTo>
                      <a:pt x="47427" y="576921"/>
                      <a:pt x="10386" y="493313"/>
                      <a:pt x="1919" y="431930"/>
                    </a:cubicBezTo>
                    <a:cubicBezTo>
                      <a:pt x="-6548" y="370547"/>
                      <a:pt x="14619" y="349380"/>
                      <a:pt x="33669" y="292230"/>
                    </a:cubicBezTo>
                    <a:cubicBezTo>
                      <a:pt x="52719" y="235080"/>
                      <a:pt x="80236" y="133480"/>
                      <a:pt x="116219" y="89030"/>
                    </a:cubicBezTo>
                    <a:cubicBezTo>
                      <a:pt x="152202" y="44580"/>
                      <a:pt x="194536" y="40347"/>
                      <a:pt x="249569" y="25530"/>
                    </a:cubicBezTo>
                    <a:cubicBezTo>
                      <a:pt x="304602" y="10713"/>
                      <a:pt x="383977" y="1188"/>
                      <a:pt x="446419" y="130"/>
                    </a:cubicBezTo>
                    <a:cubicBezTo>
                      <a:pt x="508861" y="-928"/>
                      <a:pt x="572361" y="4363"/>
                      <a:pt x="624219" y="19180"/>
                    </a:cubicBezTo>
                    <a:cubicBezTo>
                      <a:pt x="676077" y="33997"/>
                      <a:pt x="713119" y="69980"/>
                      <a:pt x="757569" y="89030"/>
                    </a:cubicBezTo>
                    <a:cubicBezTo>
                      <a:pt x="802019" y="108080"/>
                      <a:pt x="842236" y="125013"/>
                      <a:pt x="890919" y="133480"/>
                    </a:cubicBezTo>
                    <a:cubicBezTo>
                      <a:pt x="939602" y="141947"/>
                      <a:pt x="1022152" y="136655"/>
                      <a:pt x="1049669" y="139830"/>
                    </a:cubicBezTo>
                    <a:cubicBezTo>
                      <a:pt x="1077186" y="143005"/>
                      <a:pt x="1063427" y="138772"/>
                      <a:pt x="1056019" y="152530"/>
                    </a:cubicBezTo>
                    <a:cubicBezTo>
                      <a:pt x="1048611" y="166288"/>
                      <a:pt x="1011569" y="204388"/>
                      <a:pt x="1005219" y="222380"/>
                    </a:cubicBezTo>
                    <a:cubicBezTo>
                      <a:pt x="998869" y="240372"/>
                      <a:pt x="1005219" y="254130"/>
                      <a:pt x="1017919" y="260480"/>
                    </a:cubicBezTo>
                    <a:cubicBezTo>
                      <a:pt x="1030619" y="266830"/>
                      <a:pt x="1064486" y="261538"/>
                      <a:pt x="1081419" y="260480"/>
                    </a:cubicBezTo>
                    <a:cubicBezTo>
                      <a:pt x="1098352" y="259422"/>
                      <a:pt x="1107877" y="265772"/>
                      <a:pt x="1119519" y="254130"/>
                    </a:cubicBezTo>
                    <a:cubicBezTo>
                      <a:pt x="1131161" y="242488"/>
                      <a:pt x="1144919" y="202272"/>
                      <a:pt x="1151269" y="190630"/>
                    </a:cubicBezTo>
                    <a:cubicBezTo>
                      <a:pt x="1157619" y="178988"/>
                      <a:pt x="1151269" y="185338"/>
                      <a:pt x="1157619" y="184280"/>
                    </a:cubicBezTo>
                    <a:cubicBezTo>
                      <a:pt x="1163969" y="183222"/>
                      <a:pt x="1189369" y="184280"/>
                      <a:pt x="1189369" y="184280"/>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a:p>
            </p:txBody>
          </p:sp>
          <p:sp>
            <p:nvSpPr>
              <p:cNvPr id="31" name="Freeform 30">
                <a:extLst>
                  <a:ext uri="{FF2B5EF4-FFF2-40B4-BE49-F238E27FC236}">
                    <a16:creationId xmlns:a16="http://schemas.microsoft.com/office/drawing/2014/main" id="{E5775C29-5A54-364D-94F3-EAC495507800}"/>
                  </a:ext>
                </a:extLst>
              </p:cNvPr>
              <p:cNvSpPr/>
              <p:nvPr/>
            </p:nvSpPr>
            <p:spPr>
              <a:xfrm>
                <a:off x="1418188" y="3014348"/>
                <a:ext cx="1509477" cy="1042016"/>
              </a:xfrm>
              <a:custGeom>
                <a:avLst/>
                <a:gdLst>
                  <a:gd name="connsiteX0" fmla="*/ 30516 w 1510066"/>
                  <a:gd name="connsiteY0" fmla="*/ 1041946 h 1041946"/>
                  <a:gd name="connsiteX1" fmla="*/ 5116 w 1510066"/>
                  <a:gd name="connsiteY1" fmla="*/ 749846 h 1041946"/>
                  <a:gd name="connsiteX2" fmla="*/ 119416 w 1510066"/>
                  <a:gd name="connsiteY2" fmla="*/ 464096 h 1041946"/>
                  <a:gd name="connsiteX3" fmla="*/ 328966 w 1510066"/>
                  <a:gd name="connsiteY3" fmla="*/ 248196 h 1041946"/>
                  <a:gd name="connsiteX4" fmla="*/ 557566 w 1510066"/>
                  <a:gd name="connsiteY4" fmla="*/ 89446 h 1041946"/>
                  <a:gd name="connsiteX5" fmla="*/ 722666 w 1510066"/>
                  <a:gd name="connsiteY5" fmla="*/ 13246 h 1041946"/>
                  <a:gd name="connsiteX6" fmla="*/ 906816 w 1510066"/>
                  <a:gd name="connsiteY6" fmla="*/ 546 h 1041946"/>
                  <a:gd name="connsiteX7" fmla="*/ 1129066 w 1510066"/>
                  <a:gd name="connsiteY7" fmla="*/ 19596 h 1041946"/>
                  <a:gd name="connsiteX8" fmla="*/ 1287816 w 1510066"/>
                  <a:gd name="connsiteY8" fmla="*/ 70396 h 1041946"/>
                  <a:gd name="connsiteX9" fmla="*/ 1421166 w 1510066"/>
                  <a:gd name="connsiteY9" fmla="*/ 108496 h 1041946"/>
                  <a:gd name="connsiteX10" fmla="*/ 1510066 w 1510066"/>
                  <a:gd name="connsiteY10" fmla="*/ 108496 h 104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0066" h="1041946">
                    <a:moveTo>
                      <a:pt x="30516" y="1041946"/>
                    </a:moveTo>
                    <a:cubicBezTo>
                      <a:pt x="10407" y="944050"/>
                      <a:pt x="-9701" y="846154"/>
                      <a:pt x="5116" y="749846"/>
                    </a:cubicBezTo>
                    <a:cubicBezTo>
                      <a:pt x="19933" y="653538"/>
                      <a:pt x="65441" y="547704"/>
                      <a:pt x="119416" y="464096"/>
                    </a:cubicBezTo>
                    <a:cubicBezTo>
                      <a:pt x="173391" y="380488"/>
                      <a:pt x="255941" y="310638"/>
                      <a:pt x="328966" y="248196"/>
                    </a:cubicBezTo>
                    <a:cubicBezTo>
                      <a:pt x="401991" y="185754"/>
                      <a:pt x="491949" y="128604"/>
                      <a:pt x="557566" y="89446"/>
                    </a:cubicBezTo>
                    <a:cubicBezTo>
                      <a:pt x="623183" y="50288"/>
                      <a:pt x="664458" y="28063"/>
                      <a:pt x="722666" y="13246"/>
                    </a:cubicBezTo>
                    <a:cubicBezTo>
                      <a:pt x="780874" y="-1571"/>
                      <a:pt x="839083" y="-512"/>
                      <a:pt x="906816" y="546"/>
                    </a:cubicBezTo>
                    <a:cubicBezTo>
                      <a:pt x="974549" y="1604"/>
                      <a:pt x="1065566" y="7954"/>
                      <a:pt x="1129066" y="19596"/>
                    </a:cubicBezTo>
                    <a:cubicBezTo>
                      <a:pt x="1192566" y="31238"/>
                      <a:pt x="1239133" y="55579"/>
                      <a:pt x="1287816" y="70396"/>
                    </a:cubicBezTo>
                    <a:cubicBezTo>
                      <a:pt x="1336499" y="85213"/>
                      <a:pt x="1384124" y="102146"/>
                      <a:pt x="1421166" y="108496"/>
                    </a:cubicBezTo>
                    <a:cubicBezTo>
                      <a:pt x="1458208" y="114846"/>
                      <a:pt x="1510066" y="108496"/>
                      <a:pt x="1510066" y="108496"/>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a:p>
            </p:txBody>
          </p:sp>
          <p:sp>
            <p:nvSpPr>
              <p:cNvPr id="32" name="Freeform 31">
                <a:extLst>
                  <a:ext uri="{FF2B5EF4-FFF2-40B4-BE49-F238E27FC236}">
                    <a16:creationId xmlns:a16="http://schemas.microsoft.com/office/drawing/2014/main" id="{731DAFE4-8E90-8A46-860F-B9853881C993}"/>
                  </a:ext>
                </a:extLst>
              </p:cNvPr>
              <p:cNvSpPr/>
              <p:nvPr/>
            </p:nvSpPr>
            <p:spPr>
              <a:xfrm>
                <a:off x="1792305" y="3210370"/>
                <a:ext cx="1073551" cy="226974"/>
              </a:xfrm>
              <a:custGeom>
                <a:avLst/>
                <a:gdLst>
                  <a:gd name="connsiteX0" fmla="*/ 0 w 1076600"/>
                  <a:gd name="connsiteY0" fmla="*/ 121872 h 225221"/>
                  <a:gd name="connsiteX1" fmla="*/ 82550 w 1076600"/>
                  <a:gd name="connsiteY1" fmla="*/ 45672 h 225221"/>
                  <a:gd name="connsiteX2" fmla="*/ 228600 w 1076600"/>
                  <a:gd name="connsiteY2" fmla="*/ 7572 h 225221"/>
                  <a:gd name="connsiteX3" fmla="*/ 400050 w 1076600"/>
                  <a:gd name="connsiteY3" fmla="*/ 1222 h 225221"/>
                  <a:gd name="connsiteX4" fmla="*/ 615950 w 1076600"/>
                  <a:gd name="connsiteY4" fmla="*/ 1222 h 225221"/>
                  <a:gd name="connsiteX5" fmla="*/ 876300 w 1076600"/>
                  <a:gd name="connsiteY5" fmla="*/ 13922 h 225221"/>
                  <a:gd name="connsiteX6" fmla="*/ 971550 w 1076600"/>
                  <a:gd name="connsiteY6" fmla="*/ 20272 h 225221"/>
                  <a:gd name="connsiteX7" fmla="*/ 1060450 w 1076600"/>
                  <a:gd name="connsiteY7" fmla="*/ 39322 h 225221"/>
                  <a:gd name="connsiteX8" fmla="*/ 1066800 w 1076600"/>
                  <a:gd name="connsiteY8" fmla="*/ 83772 h 225221"/>
                  <a:gd name="connsiteX9" fmla="*/ 1054100 w 1076600"/>
                  <a:gd name="connsiteY9" fmla="*/ 159972 h 225221"/>
                  <a:gd name="connsiteX10" fmla="*/ 1073150 w 1076600"/>
                  <a:gd name="connsiteY10" fmla="*/ 223472 h 225221"/>
                  <a:gd name="connsiteX11" fmla="*/ 971550 w 1076600"/>
                  <a:gd name="connsiteY11" fmla="*/ 204422 h 225221"/>
                  <a:gd name="connsiteX12" fmla="*/ 908050 w 1076600"/>
                  <a:gd name="connsiteY12" fmla="*/ 172672 h 225221"/>
                  <a:gd name="connsiteX13" fmla="*/ 774700 w 1076600"/>
                  <a:gd name="connsiteY13" fmla="*/ 140922 h 225221"/>
                  <a:gd name="connsiteX14" fmla="*/ 527050 w 1076600"/>
                  <a:gd name="connsiteY14" fmla="*/ 128222 h 225221"/>
                  <a:gd name="connsiteX15" fmla="*/ 374650 w 1076600"/>
                  <a:gd name="connsiteY15" fmla="*/ 115522 h 225221"/>
                  <a:gd name="connsiteX16" fmla="*/ 101600 w 1076600"/>
                  <a:gd name="connsiteY16" fmla="*/ 109172 h 225221"/>
                  <a:gd name="connsiteX17" fmla="*/ 50800 w 1076600"/>
                  <a:gd name="connsiteY17" fmla="*/ 115522 h 22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6600" h="225221">
                    <a:moveTo>
                      <a:pt x="0" y="121872"/>
                    </a:moveTo>
                    <a:cubicBezTo>
                      <a:pt x="22225" y="93297"/>
                      <a:pt x="44450" y="64722"/>
                      <a:pt x="82550" y="45672"/>
                    </a:cubicBezTo>
                    <a:cubicBezTo>
                      <a:pt x="120650" y="26622"/>
                      <a:pt x="175683" y="14980"/>
                      <a:pt x="228600" y="7572"/>
                    </a:cubicBezTo>
                    <a:cubicBezTo>
                      <a:pt x="281517" y="164"/>
                      <a:pt x="335492" y="2280"/>
                      <a:pt x="400050" y="1222"/>
                    </a:cubicBezTo>
                    <a:cubicBezTo>
                      <a:pt x="464608" y="164"/>
                      <a:pt x="536575" y="-895"/>
                      <a:pt x="615950" y="1222"/>
                    </a:cubicBezTo>
                    <a:cubicBezTo>
                      <a:pt x="695325" y="3339"/>
                      <a:pt x="817033" y="10747"/>
                      <a:pt x="876300" y="13922"/>
                    </a:cubicBezTo>
                    <a:cubicBezTo>
                      <a:pt x="935567" y="17097"/>
                      <a:pt x="940858" y="16039"/>
                      <a:pt x="971550" y="20272"/>
                    </a:cubicBezTo>
                    <a:cubicBezTo>
                      <a:pt x="1002242" y="24505"/>
                      <a:pt x="1044575" y="28739"/>
                      <a:pt x="1060450" y="39322"/>
                    </a:cubicBezTo>
                    <a:cubicBezTo>
                      <a:pt x="1076325" y="49905"/>
                      <a:pt x="1067858" y="63664"/>
                      <a:pt x="1066800" y="83772"/>
                    </a:cubicBezTo>
                    <a:cubicBezTo>
                      <a:pt x="1065742" y="103880"/>
                      <a:pt x="1053042" y="136689"/>
                      <a:pt x="1054100" y="159972"/>
                    </a:cubicBezTo>
                    <a:cubicBezTo>
                      <a:pt x="1055158" y="183255"/>
                      <a:pt x="1086908" y="216064"/>
                      <a:pt x="1073150" y="223472"/>
                    </a:cubicBezTo>
                    <a:cubicBezTo>
                      <a:pt x="1059392" y="230880"/>
                      <a:pt x="999067" y="212889"/>
                      <a:pt x="971550" y="204422"/>
                    </a:cubicBezTo>
                    <a:cubicBezTo>
                      <a:pt x="944033" y="195955"/>
                      <a:pt x="940858" y="183255"/>
                      <a:pt x="908050" y="172672"/>
                    </a:cubicBezTo>
                    <a:cubicBezTo>
                      <a:pt x="875242" y="162089"/>
                      <a:pt x="838200" y="148330"/>
                      <a:pt x="774700" y="140922"/>
                    </a:cubicBezTo>
                    <a:cubicBezTo>
                      <a:pt x="711200" y="133514"/>
                      <a:pt x="593725" y="132455"/>
                      <a:pt x="527050" y="128222"/>
                    </a:cubicBezTo>
                    <a:cubicBezTo>
                      <a:pt x="460375" y="123989"/>
                      <a:pt x="445558" y="118697"/>
                      <a:pt x="374650" y="115522"/>
                    </a:cubicBezTo>
                    <a:cubicBezTo>
                      <a:pt x="303742" y="112347"/>
                      <a:pt x="155575" y="109172"/>
                      <a:pt x="101600" y="109172"/>
                    </a:cubicBezTo>
                    <a:cubicBezTo>
                      <a:pt x="47625" y="109172"/>
                      <a:pt x="50800" y="115522"/>
                      <a:pt x="50800" y="115522"/>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a:p>
            </p:txBody>
          </p:sp>
        </p:grpSp>
        <p:sp>
          <p:nvSpPr>
            <p:cNvPr id="28" name="Freeform 27">
              <a:extLst>
                <a:ext uri="{FF2B5EF4-FFF2-40B4-BE49-F238E27FC236}">
                  <a16:creationId xmlns:a16="http://schemas.microsoft.com/office/drawing/2014/main" id="{D2A38F4F-429E-924E-9090-44A03AACCA45}"/>
                </a:ext>
              </a:extLst>
            </p:cNvPr>
            <p:cNvSpPr/>
            <p:nvPr/>
          </p:nvSpPr>
          <p:spPr bwMode="auto">
            <a:xfrm>
              <a:off x="2085903" y="1387220"/>
              <a:ext cx="1015760" cy="620806"/>
            </a:xfrm>
            <a:custGeom>
              <a:avLst/>
              <a:gdLst>
                <a:gd name="connsiteX0" fmla="*/ 148886 w 2081402"/>
                <a:gd name="connsiteY0" fmla="*/ 1329945 h 1345056"/>
                <a:gd name="connsiteX1" fmla="*/ 9186 w 2081402"/>
                <a:gd name="connsiteY1" fmla="*/ 1107695 h 1345056"/>
                <a:gd name="connsiteX2" fmla="*/ 28236 w 2081402"/>
                <a:gd name="connsiteY2" fmla="*/ 802895 h 1345056"/>
                <a:gd name="connsiteX3" fmla="*/ 148886 w 2081402"/>
                <a:gd name="connsiteY3" fmla="*/ 618745 h 1345056"/>
                <a:gd name="connsiteX4" fmla="*/ 263186 w 2081402"/>
                <a:gd name="connsiteY4" fmla="*/ 409195 h 1345056"/>
                <a:gd name="connsiteX5" fmla="*/ 440986 w 2081402"/>
                <a:gd name="connsiteY5" fmla="*/ 225045 h 1345056"/>
                <a:gd name="connsiteX6" fmla="*/ 720386 w 2081402"/>
                <a:gd name="connsiteY6" fmla="*/ 78995 h 1345056"/>
                <a:gd name="connsiteX7" fmla="*/ 980736 w 2081402"/>
                <a:gd name="connsiteY7" fmla="*/ 2795 h 1345056"/>
                <a:gd name="connsiteX8" fmla="*/ 1183936 w 2081402"/>
                <a:gd name="connsiteY8" fmla="*/ 21845 h 1345056"/>
                <a:gd name="connsiteX9" fmla="*/ 1393486 w 2081402"/>
                <a:gd name="connsiteY9" fmla="*/ 72645 h 1345056"/>
                <a:gd name="connsiteX10" fmla="*/ 1514136 w 2081402"/>
                <a:gd name="connsiteY10" fmla="*/ 72645 h 1345056"/>
                <a:gd name="connsiteX11" fmla="*/ 1704636 w 2081402"/>
                <a:gd name="connsiteY11" fmla="*/ 161545 h 1345056"/>
                <a:gd name="connsiteX12" fmla="*/ 1907836 w 2081402"/>
                <a:gd name="connsiteY12" fmla="*/ 307595 h 1345056"/>
                <a:gd name="connsiteX13" fmla="*/ 2028486 w 2081402"/>
                <a:gd name="connsiteY13" fmla="*/ 434595 h 1345056"/>
                <a:gd name="connsiteX14" fmla="*/ 2072936 w 2081402"/>
                <a:gd name="connsiteY14" fmla="*/ 586995 h 1345056"/>
                <a:gd name="connsiteX15" fmla="*/ 2079286 w 2081402"/>
                <a:gd name="connsiteY15" fmla="*/ 739395 h 1345056"/>
                <a:gd name="connsiteX16" fmla="*/ 2047536 w 2081402"/>
                <a:gd name="connsiteY16" fmla="*/ 910845 h 1345056"/>
                <a:gd name="connsiteX17" fmla="*/ 1933236 w 2081402"/>
                <a:gd name="connsiteY17" fmla="*/ 993395 h 1345056"/>
                <a:gd name="connsiteX18" fmla="*/ 1749086 w 2081402"/>
                <a:gd name="connsiteY18" fmla="*/ 1056895 h 1345056"/>
                <a:gd name="connsiteX19" fmla="*/ 1666536 w 2081402"/>
                <a:gd name="connsiteY19" fmla="*/ 1120395 h 1345056"/>
                <a:gd name="connsiteX20" fmla="*/ 1533186 w 2081402"/>
                <a:gd name="connsiteY20" fmla="*/ 1272795 h 1345056"/>
                <a:gd name="connsiteX21" fmla="*/ 1380786 w 2081402"/>
                <a:gd name="connsiteY21" fmla="*/ 1336295 h 1345056"/>
                <a:gd name="connsiteX22" fmla="*/ 1202986 w 2081402"/>
                <a:gd name="connsiteY22" fmla="*/ 1317245 h 1345056"/>
                <a:gd name="connsiteX23" fmla="*/ 1031536 w 2081402"/>
                <a:gd name="connsiteY23" fmla="*/ 1285495 h 1345056"/>
                <a:gd name="connsiteX24" fmla="*/ 828336 w 2081402"/>
                <a:gd name="connsiteY24" fmla="*/ 1291845 h 1345056"/>
                <a:gd name="connsiteX25" fmla="*/ 599736 w 2081402"/>
                <a:gd name="connsiteY25" fmla="*/ 1304545 h 1345056"/>
                <a:gd name="connsiteX26" fmla="*/ 383836 w 2081402"/>
                <a:gd name="connsiteY26" fmla="*/ 1323595 h 1345056"/>
                <a:gd name="connsiteX27" fmla="*/ 148886 w 2081402"/>
                <a:gd name="connsiteY27" fmla="*/ 1329945 h 134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81402" h="1345056">
                  <a:moveTo>
                    <a:pt x="148886" y="1329945"/>
                  </a:moveTo>
                  <a:cubicBezTo>
                    <a:pt x="86444" y="1293962"/>
                    <a:pt x="29294" y="1195537"/>
                    <a:pt x="9186" y="1107695"/>
                  </a:cubicBezTo>
                  <a:cubicBezTo>
                    <a:pt x="-10922" y="1019853"/>
                    <a:pt x="4953" y="884387"/>
                    <a:pt x="28236" y="802895"/>
                  </a:cubicBezTo>
                  <a:cubicBezTo>
                    <a:pt x="51519" y="721403"/>
                    <a:pt x="109728" y="684362"/>
                    <a:pt x="148886" y="618745"/>
                  </a:cubicBezTo>
                  <a:cubicBezTo>
                    <a:pt x="188044" y="553128"/>
                    <a:pt x="214503" y="474812"/>
                    <a:pt x="263186" y="409195"/>
                  </a:cubicBezTo>
                  <a:cubicBezTo>
                    <a:pt x="311869" y="343578"/>
                    <a:pt x="364786" y="280078"/>
                    <a:pt x="440986" y="225045"/>
                  </a:cubicBezTo>
                  <a:cubicBezTo>
                    <a:pt x="517186" y="170012"/>
                    <a:pt x="630428" y="116037"/>
                    <a:pt x="720386" y="78995"/>
                  </a:cubicBezTo>
                  <a:cubicBezTo>
                    <a:pt x="810344" y="41953"/>
                    <a:pt x="903478" y="12320"/>
                    <a:pt x="980736" y="2795"/>
                  </a:cubicBezTo>
                  <a:cubicBezTo>
                    <a:pt x="1057994" y="-6730"/>
                    <a:pt x="1115144" y="10203"/>
                    <a:pt x="1183936" y="21845"/>
                  </a:cubicBezTo>
                  <a:cubicBezTo>
                    <a:pt x="1252728" y="33487"/>
                    <a:pt x="1338453" y="64178"/>
                    <a:pt x="1393486" y="72645"/>
                  </a:cubicBezTo>
                  <a:cubicBezTo>
                    <a:pt x="1448519" y="81112"/>
                    <a:pt x="1462278" y="57828"/>
                    <a:pt x="1514136" y="72645"/>
                  </a:cubicBezTo>
                  <a:cubicBezTo>
                    <a:pt x="1565994" y="87462"/>
                    <a:pt x="1639019" y="122387"/>
                    <a:pt x="1704636" y="161545"/>
                  </a:cubicBezTo>
                  <a:cubicBezTo>
                    <a:pt x="1770253" y="200703"/>
                    <a:pt x="1853861" y="262087"/>
                    <a:pt x="1907836" y="307595"/>
                  </a:cubicBezTo>
                  <a:cubicBezTo>
                    <a:pt x="1961811" y="353103"/>
                    <a:pt x="2000969" y="388028"/>
                    <a:pt x="2028486" y="434595"/>
                  </a:cubicBezTo>
                  <a:cubicBezTo>
                    <a:pt x="2056003" y="481162"/>
                    <a:pt x="2064469" y="536195"/>
                    <a:pt x="2072936" y="586995"/>
                  </a:cubicBezTo>
                  <a:cubicBezTo>
                    <a:pt x="2081403" y="637795"/>
                    <a:pt x="2083519" y="685420"/>
                    <a:pt x="2079286" y="739395"/>
                  </a:cubicBezTo>
                  <a:cubicBezTo>
                    <a:pt x="2075053" y="793370"/>
                    <a:pt x="2071878" y="868512"/>
                    <a:pt x="2047536" y="910845"/>
                  </a:cubicBezTo>
                  <a:cubicBezTo>
                    <a:pt x="2023194" y="953178"/>
                    <a:pt x="1982978" y="969053"/>
                    <a:pt x="1933236" y="993395"/>
                  </a:cubicBezTo>
                  <a:cubicBezTo>
                    <a:pt x="1883494" y="1017737"/>
                    <a:pt x="1793536" y="1035728"/>
                    <a:pt x="1749086" y="1056895"/>
                  </a:cubicBezTo>
                  <a:cubicBezTo>
                    <a:pt x="1704636" y="1078062"/>
                    <a:pt x="1702519" y="1084412"/>
                    <a:pt x="1666536" y="1120395"/>
                  </a:cubicBezTo>
                  <a:cubicBezTo>
                    <a:pt x="1630553" y="1156378"/>
                    <a:pt x="1580811" y="1236812"/>
                    <a:pt x="1533186" y="1272795"/>
                  </a:cubicBezTo>
                  <a:cubicBezTo>
                    <a:pt x="1485561" y="1308778"/>
                    <a:pt x="1435819" y="1328887"/>
                    <a:pt x="1380786" y="1336295"/>
                  </a:cubicBezTo>
                  <a:cubicBezTo>
                    <a:pt x="1325753" y="1343703"/>
                    <a:pt x="1261194" y="1325712"/>
                    <a:pt x="1202986" y="1317245"/>
                  </a:cubicBezTo>
                  <a:cubicBezTo>
                    <a:pt x="1144778" y="1308778"/>
                    <a:pt x="1093978" y="1289728"/>
                    <a:pt x="1031536" y="1285495"/>
                  </a:cubicBezTo>
                  <a:cubicBezTo>
                    <a:pt x="969094" y="1281262"/>
                    <a:pt x="900303" y="1288670"/>
                    <a:pt x="828336" y="1291845"/>
                  </a:cubicBezTo>
                  <a:cubicBezTo>
                    <a:pt x="756369" y="1295020"/>
                    <a:pt x="673819" y="1299253"/>
                    <a:pt x="599736" y="1304545"/>
                  </a:cubicBezTo>
                  <a:cubicBezTo>
                    <a:pt x="525653" y="1309837"/>
                    <a:pt x="453686" y="1320420"/>
                    <a:pt x="383836" y="1323595"/>
                  </a:cubicBezTo>
                  <a:cubicBezTo>
                    <a:pt x="313986" y="1326770"/>
                    <a:pt x="211328" y="1365928"/>
                    <a:pt x="148886" y="1329945"/>
                  </a:cubicBezTo>
                  <a:close/>
                </a:path>
              </a:pathLst>
            </a:custGeom>
            <a:noFill/>
            <a:ln w="76200">
              <a:solidFill>
                <a:srgbClr val="FF0000">
                  <a:alpha val="99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p>
          </p:txBody>
        </p:sp>
      </p:grpSp>
      <p:grpSp>
        <p:nvGrpSpPr>
          <p:cNvPr id="54277" name="Group 12">
            <a:extLst>
              <a:ext uri="{FF2B5EF4-FFF2-40B4-BE49-F238E27FC236}">
                <a16:creationId xmlns:a16="http://schemas.microsoft.com/office/drawing/2014/main" id="{695E26FC-15EC-1C3A-1AC6-285CC5D169E8}"/>
              </a:ext>
            </a:extLst>
          </p:cNvPr>
          <p:cNvGrpSpPr>
            <a:grpSpLocks/>
          </p:cNvGrpSpPr>
          <p:nvPr/>
        </p:nvGrpSpPr>
        <p:grpSpPr bwMode="auto">
          <a:xfrm>
            <a:off x="2586038" y="2205038"/>
            <a:ext cx="3892550" cy="414337"/>
            <a:chOff x="3397197" y="1941110"/>
            <a:chExt cx="2848674" cy="415194"/>
          </a:xfrm>
        </p:grpSpPr>
        <p:sp>
          <p:nvSpPr>
            <p:cNvPr id="16" name="Freeform 15">
              <a:extLst>
                <a:ext uri="{FF2B5EF4-FFF2-40B4-BE49-F238E27FC236}">
                  <a16:creationId xmlns:a16="http://schemas.microsoft.com/office/drawing/2014/main" id="{8CC21F0A-370F-0747-B947-47C33F3C6B52}"/>
                </a:ext>
              </a:extLst>
            </p:cNvPr>
            <p:cNvSpPr/>
            <p:nvPr/>
          </p:nvSpPr>
          <p:spPr bwMode="auto">
            <a:xfrm>
              <a:off x="3397197" y="2149502"/>
              <a:ext cx="127795" cy="20680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17" name="Freeform 16">
              <a:extLst>
                <a:ext uri="{FF2B5EF4-FFF2-40B4-BE49-F238E27FC236}">
                  <a16:creationId xmlns:a16="http://schemas.microsoft.com/office/drawing/2014/main" id="{0A158A7A-2762-5441-BAD2-C3BF71021AB6}"/>
                </a:ext>
              </a:extLst>
            </p:cNvPr>
            <p:cNvSpPr/>
            <p:nvPr/>
          </p:nvSpPr>
          <p:spPr bwMode="auto">
            <a:xfrm>
              <a:off x="3680670" y="2143139"/>
              <a:ext cx="141737" cy="20680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18" name="Freeform 17">
              <a:extLst>
                <a:ext uri="{FF2B5EF4-FFF2-40B4-BE49-F238E27FC236}">
                  <a16:creationId xmlns:a16="http://schemas.microsoft.com/office/drawing/2014/main" id="{36732305-F141-4C4E-86A8-FEF7805D2DFE}"/>
                </a:ext>
              </a:extLst>
            </p:cNvPr>
            <p:cNvSpPr/>
            <p:nvPr/>
          </p:nvSpPr>
          <p:spPr bwMode="auto">
            <a:xfrm>
              <a:off x="3982732" y="2116096"/>
              <a:ext cx="142898" cy="20839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19" name="Freeform 18">
              <a:extLst>
                <a:ext uri="{FF2B5EF4-FFF2-40B4-BE49-F238E27FC236}">
                  <a16:creationId xmlns:a16="http://schemas.microsoft.com/office/drawing/2014/main" id="{C9206E94-D285-C646-951D-6E85DE1BB8EB}"/>
                </a:ext>
              </a:extLst>
            </p:cNvPr>
            <p:cNvSpPr/>
            <p:nvPr/>
          </p:nvSpPr>
          <p:spPr bwMode="auto">
            <a:xfrm>
              <a:off x="4285955" y="2092234"/>
              <a:ext cx="141737" cy="20680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20" name="Freeform 19">
              <a:extLst>
                <a:ext uri="{FF2B5EF4-FFF2-40B4-BE49-F238E27FC236}">
                  <a16:creationId xmlns:a16="http://schemas.microsoft.com/office/drawing/2014/main" id="{940C4364-F1B0-714A-B56A-4FA4D901397D}"/>
                </a:ext>
              </a:extLst>
            </p:cNvPr>
            <p:cNvSpPr/>
            <p:nvPr/>
          </p:nvSpPr>
          <p:spPr bwMode="auto">
            <a:xfrm>
              <a:off x="4588017" y="2065191"/>
              <a:ext cx="141737" cy="209983"/>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21" name="Freeform 20">
              <a:extLst>
                <a:ext uri="{FF2B5EF4-FFF2-40B4-BE49-F238E27FC236}">
                  <a16:creationId xmlns:a16="http://schemas.microsoft.com/office/drawing/2014/main" id="{30D25DAD-6F04-9A4A-AF9A-C33226E404A7}"/>
                </a:ext>
              </a:extLst>
            </p:cNvPr>
            <p:cNvSpPr/>
            <p:nvPr/>
          </p:nvSpPr>
          <p:spPr bwMode="auto">
            <a:xfrm>
              <a:off x="4891241" y="2041329"/>
              <a:ext cx="141737" cy="20680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22" name="Freeform 21">
              <a:extLst>
                <a:ext uri="{FF2B5EF4-FFF2-40B4-BE49-F238E27FC236}">
                  <a16:creationId xmlns:a16="http://schemas.microsoft.com/office/drawing/2014/main" id="{D11559F2-3767-564F-BC69-9541909F5883}"/>
                </a:ext>
              </a:extLst>
            </p:cNvPr>
            <p:cNvSpPr/>
            <p:nvPr/>
          </p:nvSpPr>
          <p:spPr bwMode="auto">
            <a:xfrm>
              <a:off x="5193302" y="2015876"/>
              <a:ext cx="141737" cy="208393"/>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23" name="Freeform 22">
              <a:extLst>
                <a:ext uri="{FF2B5EF4-FFF2-40B4-BE49-F238E27FC236}">
                  <a16:creationId xmlns:a16="http://schemas.microsoft.com/office/drawing/2014/main" id="{CA59AD8B-4F75-2444-9FC3-64B79655DF18}"/>
                </a:ext>
              </a:extLst>
            </p:cNvPr>
            <p:cNvSpPr/>
            <p:nvPr/>
          </p:nvSpPr>
          <p:spPr bwMode="auto">
            <a:xfrm>
              <a:off x="5495364" y="1990424"/>
              <a:ext cx="141737" cy="208393"/>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24" name="Freeform 23">
              <a:extLst>
                <a:ext uri="{FF2B5EF4-FFF2-40B4-BE49-F238E27FC236}">
                  <a16:creationId xmlns:a16="http://schemas.microsoft.com/office/drawing/2014/main" id="{66028A47-B544-F54E-A8EC-588A99869406}"/>
                </a:ext>
              </a:extLst>
            </p:cNvPr>
            <p:cNvSpPr/>
            <p:nvPr/>
          </p:nvSpPr>
          <p:spPr bwMode="auto">
            <a:xfrm>
              <a:off x="5798587" y="1966563"/>
              <a:ext cx="141737" cy="20680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sp>
          <p:nvSpPr>
            <p:cNvPr id="25" name="Freeform 24">
              <a:extLst>
                <a:ext uri="{FF2B5EF4-FFF2-40B4-BE49-F238E27FC236}">
                  <a16:creationId xmlns:a16="http://schemas.microsoft.com/office/drawing/2014/main" id="{BCE615E4-1721-F94C-B61E-887E1D68F709}"/>
                </a:ext>
              </a:extLst>
            </p:cNvPr>
            <p:cNvSpPr/>
            <p:nvPr/>
          </p:nvSpPr>
          <p:spPr bwMode="auto">
            <a:xfrm>
              <a:off x="6100649" y="1941110"/>
              <a:ext cx="145222" cy="206802"/>
            </a:xfrm>
            <a:custGeom>
              <a:avLst/>
              <a:gdLst>
                <a:gd name="connsiteX0" fmla="*/ 0 w 71809"/>
                <a:gd name="connsiteY0" fmla="*/ 0 h 279400"/>
                <a:gd name="connsiteX1" fmla="*/ 59266 w 71809"/>
                <a:gd name="connsiteY1" fmla="*/ 93133 h 279400"/>
                <a:gd name="connsiteX2" fmla="*/ 67733 w 71809"/>
                <a:gd name="connsiteY2" fmla="*/ 194733 h 279400"/>
                <a:gd name="connsiteX3" fmla="*/ 8466 w 71809"/>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71809" h="279400">
                  <a:moveTo>
                    <a:pt x="0" y="0"/>
                  </a:moveTo>
                  <a:cubicBezTo>
                    <a:pt x="23988" y="30339"/>
                    <a:pt x="47977" y="60678"/>
                    <a:pt x="59266" y="93133"/>
                  </a:cubicBezTo>
                  <a:cubicBezTo>
                    <a:pt x="70555" y="125589"/>
                    <a:pt x="76200" y="163689"/>
                    <a:pt x="67733" y="194733"/>
                  </a:cubicBezTo>
                  <a:cubicBezTo>
                    <a:pt x="59266" y="225777"/>
                    <a:pt x="8466" y="279400"/>
                    <a:pt x="8466" y="279400"/>
                  </a:cubicBezTo>
                </a:path>
              </a:pathLst>
            </a:custGeom>
            <a:ln w="53975">
              <a:solidFill>
                <a:srgbClr val="A4BD0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00" dirty="0"/>
            </a:p>
          </p:txBody>
        </p:sp>
      </p:grpSp>
      <p:sp>
        <p:nvSpPr>
          <p:cNvPr id="54278" name="TextBox 22">
            <a:extLst>
              <a:ext uri="{FF2B5EF4-FFF2-40B4-BE49-F238E27FC236}">
                <a16:creationId xmlns:a16="http://schemas.microsoft.com/office/drawing/2014/main" id="{1B3BCCB2-245A-365B-F5E2-8BF819071EFB}"/>
              </a:ext>
            </a:extLst>
          </p:cNvPr>
          <p:cNvSpPr txBox="1">
            <a:spLocks noChangeArrowheads="1"/>
          </p:cNvSpPr>
          <p:nvPr/>
        </p:nvSpPr>
        <p:spPr bwMode="auto">
          <a:xfrm>
            <a:off x="1338263" y="1387475"/>
            <a:ext cx="101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600">
                <a:solidFill>
                  <a:srgbClr val="000000"/>
                </a:solidFill>
                <a:latin typeface="Arial" panose="020B0604020202020204" pitchFamily="34" charset="0"/>
                <a:sym typeface="Arial" panose="020B0604020202020204" pitchFamily="34" charset="0"/>
              </a:rPr>
              <a:t>message</a:t>
            </a:r>
          </a:p>
        </p:txBody>
      </p:sp>
      <p:sp>
        <p:nvSpPr>
          <p:cNvPr id="54279" name="TextBox 79">
            <a:extLst>
              <a:ext uri="{FF2B5EF4-FFF2-40B4-BE49-F238E27FC236}">
                <a16:creationId xmlns:a16="http://schemas.microsoft.com/office/drawing/2014/main" id="{8F24202F-FF5A-9BD9-3B11-46B0B721A884}"/>
              </a:ext>
            </a:extLst>
          </p:cNvPr>
          <p:cNvSpPr txBox="1">
            <a:spLocks noChangeArrowheads="1"/>
          </p:cNvSpPr>
          <p:nvPr/>
        </p:nvSpPr>
        <p:spPr bwMode="auto">
          <a:xfrm>
            <a:off x="5910263" y="1355725"/>
            <a:ext cx="1123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600">
                <a:solidFill>
                  <a:srgbClr val="000000"/>
                </a:solidFill>
                <a:latin typeface="Arial" panose="020B0604020202020204" pitchFamily="34" charset="0"/>
                <a:sym typeface="Arial" panose="020B0604020202020204" pitchFamily="34" charset="0"/>
              </a:rPr>
              <a:t>message</a:t>
            </a:r>
          </a:p>
        </p:txBody>
      </p:sp>
      <p:grpSp>
        <p:nvGrpSpPr>
          <p:cNvPr id="54280" name="Group 40">
            <a:extLst>
              <a:ext uri="{FF2B5EF4-FFF2-40B4-BE49-F238E27FC236}">
                <a16:creationId xmlns:a16="http://schemas.microsoft.com/office/drawing/2014/main" id="{54B948F9-B7A1-9D6C-0352-FAE7D0C33B88}"/>
              </a:ext>
            </a:extLst>
          </p:cNvPr>
          <p:cNvGrpSpPr>
            <a:grpSpLocks/>
          </p:cNvGrpSpPr>
          <p:nvPr/>
        </p:nvGrpSpPr>
        <p:grpSpPr bwMode="auto">
          <a:xfrm>
            <a:off x="3062288" y="1360488"/>
            <a:ext cx="2765425" cy="925512"/>
            <a:chOff x="3123768" y="1516100"/>
            <a:chExt cx="2717566" cy="684807"/>
          </a:xfrm>
        </p:grpSpPr>
        <p:pic>
          <p:nvPicPr>
            <p:cNvPr id="54289" name="Picture 35">
              <a:extLst>
                <a:ext uri="{FF2B5EF4-FFF2-40B4-BE49-F238E27FC236}">
                  <a16:creationId xmlns:a16="http://schemas.microsoft.com/office/drawing/2014/main" id="{4809D4EC-A9DD-53D0-256E-6ADE8F02A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062"/>
            <a:stretch>
              <a:fillRect/>
            </a:stretch>
          </p:blipFill>
          <p:spPr bwMode="auto">
            <a:xfrm>
              <a:off x="3123768" y="1516100"/>
              <a:ext cx="878326" cy="68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36">
              <a:extLst>
                <a:ext uri="{FF2B5EF4-FFF2-40B4-BE49-F238E27FC236}">
                  <a16:creationId xmlns:a16="http://schemas.microsoft.com/office/drawing/2014/main" id="{6A885E83-DFD3-0319-BAC7-B07CB41AFE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718" y="1589185"/>
              <a:ext cx="1305616" cy="61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a:extLst>
                <a:ext uri="{FF2B5EF4-FFF2-40B4-BE49-F238E27FC236}">
                  <a16:creationId xmlns:a16="http://schemas.microsoft.com/office/drawing/2014/main" id="{D012084D-65D3-C840-A216-395FFD847EE8}"/>
                </a:ext>
              </a:extLst>
            </p:cNvPr>
            <p:cNvSpPr/>
            <p:nvPr/>
          </p:nvSpPr>
          <p:spPr>
            <a:xfrm>
              <a:off x="4011423" y="1765121"/>
              <a:ext cx="650532" cy="27016"/>
            </a:xfrm>
            <a:custGeom>
              <a:avLst/>
              <a:gdLst>
                <a:gd name="connsiteX0" fmla="*/ 0 w 651849"/>
                <a:gd name="connsiteY0" fmla="*/ 18107 h 27160"/>
                <a:gd name="connsiteX1" fmla="*/ 181069 w 651849"/>
                <a:gd name="connsiteY1" fmla="*/ 0 h 27160"/>
                <a:gd name="connsiteX2" fmla="*/ 371192 w 651849"/>
                <a:gd name="connsiteY2" fmla="*/ 0 h 27160"/>
                <a:gd name="connsiteX3" fmla="*/ 651849 w 651849"/>
                <a:gd name="connsiteY3" fmla="*/ 27160 h 27160"/>
              </a:gdLst>
              <a:ahLst/>
              <a:cxnLst>
                <a:cxn ang="0">
                  <a:pos x="connsiteX0" y="connsiteY0"/>
                </a:cxn>
                <a:cxn ang="0">
                  <a:pos x="connsiteX1" y="connsiteY1"/>
                </a:cxn>
                <a:cxn ang="0">
                  <a:pos x="connsiteX2" y="connsiteY2"/>
                </a:cxn>
                <a:cxn ang="0">
                  <a:pos x="connsiteX3" y="connsiteY3"/>
                </a:cxn>
              </a:cxnLst>
              <a:rect l="l" t="t" r="r" b="b"/>
              <a:pathLst>
                <a:path w="651849" h="27160">
                  <a:moveTo>
                    <a:pt x="0" y="18107"/>
                  </a:moveTo>
                  <a:lnTo>
                    <a:pt x="181069" y="0"/>
                  </a:lnTo>
                  <a:lnTo>
                    <a:pt x="371192" y="0"/>
                  </a:lnTo>
                  <a:lnTo>
                    <a:pt x="651849" y="2716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sp>
        <p:nvSpPr>
          <p:cNvPr id="54281" name="TextBox 38">
            <a:extLst>
              <a:ext uri="{FF2B5EF4-FFF2-40B4-BE49-F238E27FC236}">
                <a16:creationId xmlns:a16="http://schemas.microsoft.com/office/drawing/2014/main" id="{7186197B-56C0-2810-4AF4-DFA726AC7524}"/>
              </a:ext>
            </a:extLst>
          </p:cNvPr>
          <p:cNvSpPr txBox="1">
            <a:spLocks noChangeArrowheads="1"/>
          </p:cNvSpPr>
          <p:nvPr/>
        </p:nvSpPr>
        <p:spPr bwMode="auto">
          <a:xfrm>
            <a:off x="342900" y="3063875"/>
            <a:ext cx="3411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message-encoding-production</a:t>
            </a:r>
          </a:p>
        </p:txBody>
      </p:sp>
      <p:sp>
        <p:nvSpPr>
          <p:cNvPr id="54282" name="TextBox 39">
            <a:extLst>
              <a:ext uri="{FF2B5EF4-FFF2-40B4-BE49-F238E27FC236}">
                <a16:creationId xmlns:a16="http://schemas.microsoft.com/office/drawing/2014/main" id="{E81177B2-054F-8699-08EA-5CB3054D42B0}"/>
              </a:ext>
            </a:extLst>
          </p:cNvPr>
          <p:cNvSpPr txBox="1">
            <a:spLocks noChangeArrowheads="1"/>
          </p:cNvSpPr>
          <p:nvPr/>
        </p:nvSpPr>
        <p:spPr bwMode="auto">
          <a:xfrm>
            <a:off x="5616575" y="3162300"/>
            <a:ext cx="3395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perception-decoding-message</a:t>
            </a:r>
          </a:p>
        </p:txBody>
      </p:sp>
      <p:grpSp>
        <p:nvGrpSpPr>
          <p:cNvPr id="35" name="Group 34">
            <a:extLst>
              <a:ext uri="{FF2B5EF4-FFF2-40B4-BE49-F238E27FC236}">
                <a16:creationId xmlns:a16="http://schemas.microsoft.com/office/drawing/2014/main" id="{35C7E7AC-4B32-07D7-504C-54A3CA02E1EE}"/>
              </a:ext>
            </a:extLst>
          </p:cNvPr>
          <p:cNvGrpSpPr>
            <a:grpSpLocks/>
          </p:cNvGrpSpPr>
          <p:nvPr/>
        </p:nvGrpSpPr>
        <p:grpSpPr bwMode="auto">
          <a:xfrm>
            <a:off x="377825" y="3735388"/>
            <a:ext cx="8329613" cy="2730500"/>
            <a:chOff x="377113" y="3735954"/>
            <a:chExt cx="8330194" cy="2730639"/>
          </a:xfrm>
        </p:grpSpPr>
        <p:sp>
          <p:nvSpPr>
            <p:cNvPr id="54285" name="TextBox 1">
              <a:extLst>
                <a:ext uri="{FF2B5EF4-FFF2-40B4-BE49-F238E27FC236}">
                  <a16:creationId xmlns:a16="http://schemas.microsoft.com/office/drawing/2014/main" id="{26B331B4-FACF-A2F8-D2F8-EA812F7FE733}"/>
                </a:ext>
              </a:extLst>
            </p:cNvPr>
            <p:cNvSpPr txBox="1">
              <a:spLocks noChangeArrowheads="1"/>
            </p:cNvSpPr>
            <p:nvPr/>
          </p:nvSpPr>
          <p:spPr bwMode="auto">
            <a:xfrm>
              <a:off x="2541783" y="5512486"/>
              <a:ext cx="61655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b="1"/>
                <a:t>Engineering</a:t>
              </a:r>
            </a:p>
            <a:p>
              <a:r>
                <a:rPr lang="en-US" altLang="en-US" sz="1400"/>
                <a:t>Vacuum tube, filters, transistor, information theory, satellite communication, radio astronomy, laser, photovoltaic cell, UNIX, C-language, electret microphone, optical networks, …</a:t>
              </a:r>
            </a:p>
          </p:txBody>
        </p:sp>
        <p:grpSp>
          <p:nvGrpSpPr>
            <p:cNvPr id="54286" name="Group 7">
              <a:extLst>
                <a:ext uri="{FF2B5EF4-FFF2-40B4-BE49-F238E27FC236}">
                  <a16:creationId xmlns:a16="http://schemas.microsoft.com/office/drawing/2014/main" id="{75F2F6C8-B73A-3488-3784-82D78E4FF34C}"/>
                </a:ext>
              </a:extLst>
            </p:cNvPr>
            <p:cNvGrpSpPr>
              <a:grpSpLocks/>
            </p:cNvGrpSpPr>
            <p:nvPr/>
          </p:nvGrpSpPr>
          <p:grpSpPr bwMode="auto">
            <a:xfrm>
              <a:off x="377113" y="3735954"/>
              <a:ext cx="7975087" cy="1683977"/>
              <a:chOff x="322966" y="4819750"/>
              <a:chExt cx="7975087" cy="1683977"/>
            </a:xfrm>
          </p:grpSpPr>
          <p:sp>
            <p:nvSpPr>
              <p:cNvPr id="54287" name="TextBox 8">
                <a:extLst>
                  <a:ext uri="{FF2B5EF4-FFF2-40B4-BE49-F238E27FC236}">
                    <a16:creationId xmlns:a16="http://schemas.microsoft.com/office/drawing/2014/main" id="{4CDA2D84-AE47-EB32-AF7B-ADD1F5FD752B}"/>
                  </a:ext>
                </a:extLst>
              </p:cNvPr>
              <p:cNvSpPr txBox="1">
                <a:spLocks noChangeArrowheads="1"/>
              </p:cNvSpPr>
              <p:nvPr/>
            </p:nvSpPr>
            <p:spPr bwMode="auto">
              <a:xfrm>
                <a:off x="2438813" y="5549620"/>
                <a:ext cx="58592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b="1"/>
                  <a:t>Hearing science</a:t>
                </a:r>
              </a:p>
              <a:p>
                <a:r>
                  <a:rPr lang="en-US" altLang="en-US" sz="1400"/>
                  <a:t>Threshold of hearing, iso-loudness curves, power law of loudness, perception of modulations, pitch perception, critical bands of hearing, articulatory bands, carrier nature of speech, ...</a:t>
                </a:r>
              </a:p>
            </p:txBody>
          </p:sp>
          <p:sp>
            <p:nvSpPr>
              <p:cNvPr id="54288" name="TextBox 3">
                <a:extLst>
                  <a:ext uri="{FF2B5EF4-FFF2-40B4-BE49-F238E27FC236}">
                    <a16:creationId xmlns:a16="http://schemas.microsoft.com/office/drawing/2014/main" id="{E9B3CFD3-A856-A4B0-BC19-DA356BAD0B1B}"/>
                  </a:ext>
                </a:extLst>
              </p:cNvPr>
              <p:cNvSpPr txBox="1">
                <a:spLocks noChangeArrowheads="1"/>
              </p:cNvSpPr>
              <p:nvPr/>
            </p:nvSpPr>
            <p:spPr bwMode="auto">
              <a:xfrm>
                <a:off x="322966" y="4819750"/>
                <a:ext cx="48556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b="1"/>
                  <a:t>Efficient transmission requires reducing speech signal entropy. </a:t>
                </a:r>
              </a:p>
              <a:p>
                <a:r>
                  <a:rPr lang="en-US" altLang="en-US" sz="1400" b="1"/>
                  <a:t>Reduction of entropy requires </a:t>
                </a:r>
                <a:r>
                  <a:rPr lang="en-US" altLang="en-US" sz="1600" b="1"/>
                  <a:t>knowledge.</a:t>
                </a:r>
              </a:p>
            </p:txBody>
          </p:sp>
        </p:grpSp>
      </p:grpSp>
      <p:pic>
        <p:nvPicPr>
          <p:cNvPr id="54284" name="Picture 4">
            <a:extLst>
              <a:ext uri="{FF2B5EF4-FFF2-40B4-BE49-F238E27FC236}">
                <a16:creationId xmlns:a16="http://schemas.microsoft.com/office/drawing/2014/main" id="{EC6528DC-FCB8-88E7-D225-3D11261B09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975" y="4500563"/>
            <a:ext cx="16605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slide18">
            <a:extLst>
              <a:ext uri="{FF2B5EF4-FFF2-40B4-BE49-F238E27FC236}">
                <a16:creationId xmlns:a16="http://schemas.microsoft.com/office/drawing/2014/main" id="{652F6151-18F4-8579-C59E-50433932A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000"/>
          <a:stretch>
            <a:fillRect/>
          </a:stretch>
        </p:blipFill>
        <p:spPr bwMode="auto">
          <a:xfrm>
            <a:off x="3716338" y="2459038"/>
            <a:ext cx="4584700"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5">
            <a:extLst>
              <a:ext uri="{FF2B5EF4-FFF2-40B4-BE49-F238E27FC236}">
                <a16:creationId xmlns:a16="http://schemas.microsoft.com/office/drawing/2014/main" id="{4B7ABFD6-47A4-1E06-61E4-B39CE5667C38}"/>
              </a:ext>
            </a:extLst>
          </p:cNvPr>
          <p:cNvSpPr txBox="1">
            <a:spLocks noChangeArrowheads="1"/>
          </p:cNvSpPr>
          <p:nvPr/>
        </p:nvSpPr>
        <p:spPr bwMode="auto">
          <a:xfrm>
            <a:off x="612775" y="538163"/>
            <a:ext cx="7918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Message is carried in changes in vocal tract shape, which  modulate spectral components of speech </a:t>
            </a:r>
          </a:p>
          <a:p>
            <a:r>
              <a:rPr lang="en-US" altLang="en-US" sz="2400"/>
              <a:t>					</a:t>
            </a:r>
            <a:r>
              <a:rPr lang="en-US" altLang="en-US" sz="2000"/>
              <a:t>H. Dudley: The Carrier Nature of Speech,  BSTJ 1940</a:t>
            </a:r>
          </a:p>
        </p:txBody>
      </p:sp>
      <p:pic>
        <p:nvPicPr>
          <p:cNvPr id="56323" name="Picture 2" descr="Homer Dudley's Drawception Profile">
            <a:extLst>
              <a:ext uri="{FF2B5EF4-FFF2-40B4-BE49-F238E27FC236}">
                <a16:creationId xmlns:a16="http://schemas.microsoft.com/office/drawing/2014/main" id="{1AD684D6-8B82-25F7-90F0-29C5CD350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28" r="27316"/>
          <a:stretch>
            <a:fillRect/>
          </a:stretch>
        </p:blipFill>
        <p:spPr bwMode="auto">
          <a:xfrm>
            <a:off x="842963" y="2938463"/>
            <a:ext cx="20764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a:extLst>
              <a:ext uri="{FF2B5EF4-FFF2-40B4-BE49-F238E27FC236}">
                <a16:creationId xmlns:a16="http://schemas.microsoft.com/office/drawing/2014/main" id="{5549E178-3F5E-4650-6932-551323A6524B}"/>
              </a:ext>
            </a:extLst>
          </p:cNvPr>
          <p:cNvSpPr txBox="1">
            <a:spLocks noChangeArrowheads="1"/>
          </p:cNvSpPr>
          <p:nvPr/>
        </p:nvSpPr>
        <p:spPr bwMode="auto">
          <a:xfrm>
            <a:off x="777875" y="2570163"/>
            <a:ext cx="1389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Homer Dudley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82DD5D9-E4BD-7289-11B5-AFB8364D489E}"/>
              </a:ext>
            </a:extLst>
          </p:cNvPr>
          <p:cNvSpPr>
            <a:spLocks noGrp="1" noChangeArrowheads="1"/>
          </p:cNvSpPr>
          <p:nvPr>
            <p:ph type="title"/>
          </p:nvPr>
        </p:nvSpPr>
        <p:spPr>
          <a:xfrm>
            <a:off x="755650" y="115888"/>
            <a:ext cx="7848600" cy="838200"/>
          </a:xfrm>
        </p:spPr>
        <p:txBody>
          <a:bodyPr/>
          <a:lstStyle/>
          <a:p>
            <a:pPr algn="l"/>
            <a:r>
              <a:rPr lang="en-US" altLang="en-US" sz="2000"/>
              <a:t>Speech – message coded in muscle movements made audible by modulating the career (vocal source) by vocal tract movements </a:t>
            </a:r>
          </a:p>
        </p:txBody>
      </p:sp>
      <p:grpSp>
        <p:nvGrpSpPr>
          <p:cNvPr id="58370" name="Group 6">
            <a:extLst>
              <a:ext uri="{FF2B5EF4-FFF2-40B4-BE49-F238E27FC236}">
                <a16:creationId xmlns:a16="http://schemas.microsoft.com/office/drawing/2014/main" id="{91241426-AE47-350E-C504-4105DFA964BD}"/>
              </a:ext>
            </a:extLst>
          </p:cNvPr>
          <p:cNvGrpSpPr>
            <a:grpSpLocks/>
          </p:cNvGrpSpPr>
          <p:nvPr/>
        </p:nvGrpSpPr>
        <p:grpSpPr bwMode="auto">
          <a:xfrm>
            <a:off x="611188" y="3632200"/>
            <a:ext cx="7775575" cy="2760663"/>
            <a:chOff x="683568" y="1052736"/>
            <a:chExt cx="7776863" cy="2760442"/>
          </a:xfrm>
        </p:grpSpPr>
        <p:pic>
          <p:nvPicPr>
            <p:cNvPr id="58374" name="Picture 1">
              <a:extLst>
                <a:ext uri="{FF2B5EF4-FFF2-40B4-BE49-F238E27FC236}">
                  <a16:creationId xmlns:a16="http://schemas.microsoft.com/office/drawing/2014/main" id="{1DB453CB-3F00-CDEE-2835-00D01F1927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4868540" cy="276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2">
              <a:extLst>
                <a:ext uri="{FF2B5EF4-FFF2-40B4-BE49-F238E27FC236}">
                  <a16:creationId xmlns:a16="http://schemas.microsoft.com/office/drawing/2014/main" id="{38D91696-FC94-D6B8-46F1-8184DE0D0CA7}"/>
                </a:ext>
              </a:extLst>
            </p:cNvPr>
            <p:cNvSpPr txBox="1">
              <a:spLocks noChangeArrowheads="1"/>
            </p:cNvSpPr>
            <p:nvPr/>
          </p:nvSpPr>
          <p:spPr bwMode="auto">
            <a:xfrm>
              <a:off x="6012160" y="1124744"/>
              <a:ext cx="24482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VOCODER</a:t>
              </a:r>
            </a:p>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message coded in movements of vocal tract muscles</a:t>
              </a:r>
            </a:p>
          </p:txBody>
        </p:sp>
      </p:grpSp>
      <p:grpSp>
        <p:nvGrpSpPr>
          <p:cNvPr id="58371" name="Group 5">
            <a:extLst>
              <a:ext uri="{FF2B5EF4-FFF2-40B4-BE49-F238E27FC236}">
                <a16:creationId xmlns:a16="http://schemas.microsoft.com/office/drawing/2014/main" id="{9DC10E83-6FB2-953C-E653-A18BF2567E3D}"/>
              </a:ext>
            </a:extLst>
          </p:cNvPr>
          <p:cNvGrpSpPr>
            <a:grpSpLocks/>
          </p:cNvGrpSpPr>
          <p:nvPr/>
        </p:nvGrpSpPr>
        <p:grpSpPr bwMode="auto">
          <a:xfrm>
            <a:off x="611188" y="955675"/>
            <a:ext cx="7920037" cy="2528888"/>
            <a:chOff x="683568" y="4149080"/>
            <a:chExt cx="7920880" cy="2529115"/>
          </a:xfrm>
        </p:grpSpPr>
        <p:pic>
          <p:nvPicPr>
            <p:cNvPr id="58372" name="Picture 3">
              <a:extLst>
                <a:ext uri="{FF2B5EF4-FFF2-40B4-BE49-F238E27FC236}">
                  <a16:creationId xmlns:a16="http://schemas.microsoft.com/office/drawing/2014/main" id="{13AF40E7-913D-B1B7-22CC-03E6CCCC2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057"/>
            <a:stretch>
              <a:fillRect/>
            </a:stretch>
          </p:blipFill>
          <p:spPr bwMode="auto">
            <a:xfrm>
              <a:off x="683568" y="4149080"/>
              <a:ext cx="4865643" cy="25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4">
              <a:extLst>
                <a:ext uri="{FF2B5EF4-FFF2-40B4-BE49-F238E27FC236}">
                  <a16:creationId xmlns:a16="http://schemas.microsoft.com/office/drawing/2014/main" id="{C338656A-2A71-ADC9-57EF-F6C0FD69D6C8}"/>
                </a:ext>
              </a:extLst>
            </p:cNvPr>
            <p:cNvSpPr txBox="1">
              <a:spLocks noChangeArrowheads="1"/>
            </p:cNvSpPr>
            <p:nvPr/>
          </p:nvSpPr>
          <p:spPr bwMode="auto">
            <a:xfrm>
              <a:off x="6012160" y="4293096"/>
              <a:ext cx="25922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VODER</a:t>
              </a:r>
            </a:p>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message coded in movements of fingers and legs </a:t>
              </a: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C2746563-5CE5-847A-6046-0A4E2E1C6E0B}"/>
              </a:ext>
            </a:extLst>
          </p:cNvPr>
          <p:cNvSpPr>
            <a:spLocks noGrp="1" noChangeArrowheads="1"/>
          </p:cNvSpPr>
          <p:nvPr>
            <p:ph type="title"/>
          </p:nvPr>
        </p:nvSpPr>
        <p:spPr>
          <a:xfrm>
            <a:off x="711200" y="0"/>
            <a:ext cx="7772400" cy="1143000"/>
          </a:xfrm>
        </p:spPr>
        <p:txBody>
          <a:bodyPr/>
          <a:lstStyle/>
          <a:p>
            <a:r>
              <a:rPr lang="en-US" altLang="en-US" sz="3200"/>
              <a:t>VOCODER</a:t>
            </a:r>
            <a:br>
              <a:rPr lang="en-US" altLang="en-US" sz="4000"/>
            </a:br>
            <a:r>
              <a:rPr lang="en-US" altLang="en-US" sz="2400"/>
              <a:t>(Homer Dudley 1939)</a:t>
            </a:r>
            <a:endParaRPr lang="en-US" altLang="en-US" sz="4000"/>
          </a:p>
        </p:txBody>
      </p:sp>
      <p:pic>
        <p:nvPicPr>
          <p:cNvPr id="60418" name="Picture 3" descr="SAVE0013">
            <a:extLst>
              <a:ext uri="{FF2B5EF4-FFF2-40B4-BE49-F238E27FC236}">
                <a16:creationId xmlns:a16="http://schemas.microsoft.com/office/drawing/2014/main" id="{4DD0A392-6A5C-C7AE-6D7B-5AE126BCE9D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2875" y="1143000"/>
            <a:ext cx="5610225" cy="4668838"/>
          </a:xfrm>
        </p:spPr>
      </p:pic>
      <p:sp>
        <p:nvSpPr>
          <p:cNvPr id="60419" name="Rectangle 4">
            <a:extLst>
              <a:ext uri="{FF2B5EF4-FFF2-40B4-BE49-F238E27FC236}">
                <a16:creationId xmlns:a16="http://schemas.microsoft.com/office/drawing/2014/main" id="{DAFC6FAE-8198-1665-D06B-DEFE1049A4C5}"/>
              </a:ext>
            </a:extLst>
          </p:cNvPr>
          <p:cNvSpPr>
            <a:spLocks noGrp="1" noChangeArrowheads="1"/>
          </p:cNvSpPr>
          <p:nvPr>
            <p:ph type="body" sz="half" idx="2"/>
          </p:nvPr>
        </p:nvSpPr>
        <p:spPr>
          <a:xfrm>
            <a:off x="5467350" y="1168400"/>
            <a:ext cx="3379788" cy="4616450"/>
          </a:xfrm>
        </p:spPr>
        <p:txBody>
          <a:bodyPr/>
          <a:lstStyle/>
          <a:p>
            <a:r>
              <a:rPr lang="en-US" altLang="en-US" sz="1600"/>
              <a:t>Predictability (production)</a:t>
            </a:r>
          </a:p>
          <a:p>
            <a:pPr lvl="1"/>
            <a:r>
              <a:rPr lang="en-US" altLang="en-US" sz="1600"/>
              <a:t>speech waveform changes </a:t>
            </a:r>
            <a:r>
              <a:rPr lang="ja-JP" altLang="en-US" sz="1600">
                <a:latin typeface="Arial" panose="020B0604020202020204" pitchFamily="34" charset="0"/>
              </a:rPr>
              <a:t>“</a:t>
            </a:r>
            <a:r>
              <a:rPr lang="en-US" altLang="ja-JP" sz="1600"/>
              <a:t>slowly</a:t>
            </a:r>
            <a:r>
              <a:rPr lang="ja-JP" altLang="en-US" sz="1600">
                <a:latin typeface="Arial" panose="020B0604020202020204" pitchFamily="34" charset="0"/>
              </a:rPr>
              <a:t>”</a:t>
            </a:r>
            <a:r>
              <a:rPr lang="en-US" altLang="ja-JP" sz="1600"/>
              <a:t>  (inertia of air mass in vocal tract cavities) </a:t>
            </a:r>
          </a:p>
          <a:p>
            <a:pPr lvl="1"/>
            <a:r>
              <a:rPr lang="en-US" altLang="en-US" sz="1600"/>
              <a:t>spectral envelope changes slowly</a:t>
            </a:r>
          </a:p>
          <a:p>
            <a:pPr lvl="2"/>
            <a:r>
              <a:rPr lang="en-US" altLang="en-US" sz="1600"/>
              <a:t>20 Hz low-pass</a:t>
            </a:r>
          </a:p>
          <a:p>
            <a:pPr lvl="1"/>
            <a:r>
              <a:rPr lang="en-US" altLang="en-US" sz="1600"/>
              <a:t>voiced speech is periodic</a:t>
            </a:r>
          </a:p>
          <a:p>
            <a:pPr lvl="2"/>
            <a:r>
              <a:rPr lang="en-US" altLang="en-US" sz="1600"/>
              <a:t>pulse generator for excitation</a:t>
            </a:r>
          </a:p>
          <a:p>
            <a:r>
              <a:rPr lang="en-US" altLang="en-US" sz="1600"/>
              <a:t>Hearing properties (perception)</a:t>
            </a:r>
          </a:p>
          <a:p>
            <a:pPr lvl="1"/>
            <a:r>
              <a:rPr lang="en-US" altLang="en-US" sz="1600"/>
              <a:t>spectral resolution of hearing </a:t>
            </a:r>
          </a:p>
          <a:p>
            <a:pPr lvl="2"/>
            <a:r>
              <a:rPr lang="en-US" altLang="en-US" sz="1600"/>
              <a:t>wider band-pass filters at higher frequencies</a:t>
            </a:r>
          </a:p>
        </p:txBody>
      </p:sp>
      <p:sp>
        <p:nvSpPr>
          <p:cNvPr id="60420" name="TextBox 1">
            <a:extLst>
              <a:ext uri="{FF2B5EF4-FFF2-40B4-BE49-F238E27FC236}">
                <a16:creationId xmlns:a16="http://schemas.microsoft.com/office/drawing/2014/main" id="{158C340E-8171-1DFE-580E-D082EC3F528C}"/>
              </a:ext>
            </a:extLst>
          </p:cNvPr>
          <p:cNvSpPr txBox="1">
            <a:spLocks noChangeArrowheads="1"/>
          </p:cNvSpPr>
          <p:nvPr/>
        </p:nvSpPr>
        <p:spPr bwMode="auto">
          <a:xfrm>
            <a:off x="5913438" y="5138738"/>
            <a:ext cx="293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Many of these concepts ignored for a long time in ASR </a:t>
            </a:r>
            <a:r>
              <a:rPr lang="en-US" altLang="en-US" sz="1600">
                <a:sym typeface="Wingdings" pitchFamily="2" charset="2"/>
              </a:rPr>
              <a:t>.</a:t>
            </a:r>
            <a:endParaRPr lang="en-US" altLang="en-US" sz="16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AB8C90D-9FD2-EF1D-0371-AF82E3D78E44}"/>
              </a:ext>
            </a:extLst>
          </p:cNvPr>
          <p:cNvGrpSpPr>
            <a:grpSpLocks/>
          </p:cNvGrpSpPr>
          <p:nvPr/>
        </p:nvGrpSpPr>
        <p:grpSpPr bwMode="auto">
          <a:xfrm>
            <a:off x="230188" y="1766888"/>
            <a:ext cx="6738937" cy="2636837"/>
            <a:chOff x="0" y="2911546"/>
            <a:chExt cx="9144000" cy="3841229"/>
          </a:xfrm>
        </p:grpSpPr>
        <p:pic>
          <p:nvPicPr>
            <p:cNvPr id="72718" name="Picture 8">
              <a:extLst>
                <a:ext uri="{FF2B5EF4-FFF2-40B4-BE49-F238E27FC236}">
                  <a16:creationId xmlns:a16="http://schemas.microsoft.com/office/drawing/2014/main" id="{435D27FC-4B94-BCEC-6D42-2F76645BA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1546"/>
              <a:ext cx="9144000" cy="384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7">
              <a:extLst>
                <a:ext uri="{FF2B5EF4-FFF2-40B4-BE49-F238E27FC236}">
                  <a16:creationId xmlns:a16="http://schemas.microsoft.com/office/drawing/2014/main" id="{A9D75CE0-2D3F-AB66-C48B-2C4293D54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40000" flipV="1">
              <a:off x="5026221" y="4603530"/>
              <a:ext cx="826156" cy="94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4">
              <a:extLst>
                <a:ext uri="{FF2B5EF4-FFF2-40B4-BE49-F238E27FC236}">
                  <a16:creationId xmlns:a16="http://schemas.microsoft.com/office/drawing/2014/main" id="{E89E4209-F045-EF0B-845B-C97FA5901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52" t="9328" b="18454"/>
            <a:stretch>
              <a:fillRect/>
            </a:stretch>
          </p:blipFill>
          <p:spPr bwMode="auto">
            <a:xfrm>
              <a:off x="5917209" y="4533321"/>
              <a:ext cx="3065463" cy="9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06" name="Group 10">
            <a:extLst>
              <a:ext uri="{FF2B5EF4-FFF2-40B4-BE49-F238E27FC236}">
                <a16:creationId xmlns:a16="http://schemas.microsoft.com/office/drawing/2014/main" id="{F4DBFFE9-5AEC-1B27-B801-E459FBA70569}"/>
              </a:ext>
            </a:extLst>
          </p:cNvPr>
          <p:cNvGrpSpPr>
            <a:grpSpLocks/>
          </p:cNvGrpSpPr>
          <p:nvPr/>
        </p:nvGrpSpPr>
        <p:grpSpPr bwMode="auto">
          <a:xfrm>
            <a:off x="230188" y="373063"/>
            <a:ext cx="6738937" cy="4030662"/>
            <a:chOff x="0" y="664796"/>
            <a:chExt cx="9308225" cy="6409960"/>
          </a:xfrm>
        </p:grpSpPr>
        <p:pic>
          <p:nvPicPr>
            <p:cNvPr id="72715" name="Picture 2" descr="Submarine 20clipart | Clipart Panda - Free Clipart Images | Free clip art, Clip  art, Free clipart images">
              <a:extLst>
                <a:ext uri="{FF2B5EF4-FFF2-40B4-BE49-F238E27FC236}">
                  <a16:creationId xmlns:a16="http://schemas.microsoft.com/office/drawing/2014/main" id="{0EFB34D7-969A-BA45-E5C9-2ABF301D1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5722" y="3577389"/>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4" descr="Free Ship Clipart Pictures - Clipartix">
              <a:extLst>
                <a:ext uri="{FF2B5EF4-FFF2-40B4-BE49-F238E27FC236}">
                  <a16:creationId xmlns:a16="http://schemas.microsoft.com/office/drawing/2014/main" id="{1D55B9D1-6514-E68F-6F23-57BD611A30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0460" y="664796"/>
              <a:ext cx="3986801" cy="314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5077A6E-3BDA-FE47-9917-015AEBC77906}"/>
                </a:ext>
              </a:extLst>
            </p:cNvPr>
            <p:cNvSpPr/>
            <p:nvPr/>
          </p:nvSpPr>
          <p:spPr>
            <a:xfrm>
              <a:off x="0" y="2861198"/>
              <a:ext cx="9308225" cy="4213558"/>
            </a:xfrm>
            <a:prstGeom prst="rect">
              <a:avLst/>
            </a:prstGeom>
            <a:solidFill>
              <a:schemeClr val="accent1">
                <a:alpha val="1921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18">
            <a:extLst>
              <a:ext uri="{FF2B5EF4-FFF2-40B4-BE49-F238E27FC236}">
                <a16:creationId xmlns:a16="http://schemas.microsoft.com/office/drawing/2014/main" id="{F8A2013A-2DBB-3F7B-EBAE-6D5C645E5AF7}"/>
              </a:ext>
            </a:extLst>
          </p:cNvPr>
          <p:cNvGrpSpPr>
            <a:grpSpLocks/>
          </p:cNvGrpSpPr>
          <p:nvPr/>
        </p:nvGrpSpPr>
        <p:grpSpPr bwMode="auto">
          <a:xfrm>
            <a:off x="6919913" y="2182813"/>
            <a:ext cx="2139950" cy="2016125"/>
            <a:chOff x="6979605" y="3422531"/>
            <a:chExt cx="2140330" cy="2015022"/>
          </a:xfrm>
        </p:grpSpPr>
        <p:grpSp>
          <p:nvGrpSpPr>
            <p:cNvPr id="72709" name="Group 14">
              <a:extLst>
                <a:ext uri="{FF2B5EF4-FFF2-40B4-BE49-F238E27FC236}">
                  <a16:creationId xmlns:a16="http://schemas.microsoft.com/office/drawing/2014/main" id="{957D2B85-91B8-E6E9-A3A7-7E810083CF8D}"/>
                </a:ext>
              </a:extLst>
            </p:cNvPr>
            <p:cNvGrpSpPr>
              <a:grpSpLocks/>
            </p:cNvGrpSpPr>
            <p:nvPr/>
          </p:nvGrpSpPr>
          <p:grpSpPr bwMode="auto">
            <a:xfrm>
              <a:off x="7082114" y="3422531"/>
              <a:ext cx="2037821" cy="1027388"/>
              <a:chOff x="7082113" y="3977312"/>
              <a:chExt cx="2037821" cy="1027388"/>
            </a:xfrm>
          </p:grpSpPr>
          <p:pic>
            <p:nvPicPr>
              <p:cNvPr id="72713" name="Picture 15">
                <a:extLst>
                  <a:ext uri="{FF2B5EF4-FFF2-40B4-BE49-F238E27FC236}">
                    <a16:creationId xmlns:a16="http://schemas.microsoft.com/office/drawing/2014/main" id="{C1D1CB93-B1FC-7B6F-D729-1E97C756E3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2113" y="3977312"/>
                <a:ext cx="630490" cy="10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TextBox 13">
                <a:extLst>
                  <a:ext uri="{FF2B5EF4-FFF2-40B4-BE49-F238E27FC236}">
                    <a16:creationId xmlns:a16="http://schemas.microsoft.com/office/drawing/2014/main" id="{4C8A3A55-941A-3DDB-60F7-42AC94FA9F7F}"/>
                  </a:ext>
                </a:extLst>
              </p:cNvPr>
              <p:cNvSpPr txBox="1">
                <a:spLocks noChangeArrowheads="1"/>
              </p:cNvSpPr>
              <p:nvPr/>
            </p:nvSpPr>
            <p:spPr bwMode="auto">
              <a:xfrm>
                <a:off x="7745849" y="4107742"/>
                <a:ext cx="13740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cs-CZ"/>
                  <a:t>bad submarine!</a:t>
                </a:r>
              </a:p>
            </p:txBody>
          </p:sp>
        </p:grpSp>
        <p:grpSp>
          <p:nvGrpSpPr>
            <p:cNvPr id="72710" name="Group 17">
              <a:extLst>
                <a:ext uri="{FF2B5EF4-FFF2-40B4-BE49-F238E27FC236}">
                  <a16:creationId xmlns:a16="http://schemas.microsoft.com/office/drawing/2014/main" id="{D83B971A-2922-7A67-2FEF-A8154AE1347F}"/>
                </a:ext>
              </a:extLst>
            </p:cNvPr>
            <p:cNvGrpSpPr>
              <a:grpSpLocks/>
            </p:cNvGrpSpPr>
            <p:nvPr/>
          </p:nvGrpSpPr>
          <p:grpSpPr bwMode="auto">
            <a:xfrm>
              <a:off x="6979605" y="4596062"/>
              <a:ext cx="2081197" cy="841491"/>
              <a:chOff x="6979605" y="4596062"/>
              <a:chExt cx="2081197" cy="841491"/>
            </a:xfrm>
          </p:grpSpPr>
          <p:pic>
            <p:nvPicPr>
              <p:cNvPr id="72711" name="Picture 2" descr="Human Eye Euclidean Vector Clip Art - Eyes Vector, HD Png Download ,  Transparent Png Image - PNGitem">
                <a:extLst>
                  <a:ext uri="{FF2B5EF4-FFF2-40B4-BE49-F238E27FC236}">
                    <a16:creationId xmlns:a16="http://schemas.microsoft.com/office/drawing/2014/main" id="{C02BAF7F-311F-02CC-3839-BE69E81B83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9605" y="4596062"/>
                <a:ext cx="1189476" cy="84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16">
                <a:extLst>
                  <a:ext uri="{FF2B5EF4-FFF2-40B4-BE49-F238E27FC236}">
                    <a16:creationId xmlns:a16="http://schemas.microsoft.com/office/drawing/2014/main" id="{938263FD-E9A0-1334-46F0-3E065107D353}"/>
                  </a:ext>
                </a:extLst>
              </p:cNvPr>
              <p:cNvSpPr txBox="1">
                <a:spLocks noChangeArrowheads="1"/>
              </p:cNvSpPr>
              <p:nvPr/>
            </p:nvSpPr>
            <p:spPr bwMode="auto">
              <a:xfrm>
                <a:off x="8125931" y="4696436"/>
                <a:ext cx="934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cs-CZ"/>
                  <a:t>no idea </a:t>
                </a:r>
              </a:p>
            </p:txBody>
          </p:sp>
        </p:grpSp>
      </p:grpSp>
      <p:sp>
        <p:nvSpPr>
          <p:cNvPr id="23" name="TextBox 1">
            <a:extLst>
              <a:ext uri="{FF2B5EF4-FFF2-40B4-BE49-F238E27FC236}">
                <a16:creationId xmlns:a16="http://schemas.microsoft.com/office/drawing/2014/main" id="{310E6D8B-7939-BEC7-8984-7DD7410F026C}"/>
              </a:ext>
            </a:extLst>
          </p:cNvPr>
          <p:cNvSpPr txBox="1">
            <a:spLocks noChangeArrowheads="1"/>
          </p:cNvSpPr>
          <p:nvPr/>
        </p:nvSpPr>
        <p:spPr bwMode="auto">
          <a:xfrm>
            <a:off x="127000" y="4791075"/>
            <a:ext cx="84058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a:t>It its search for a way to counter the new submarine threat, the U.S. Navy turned to AT&amp;T, which had been doing pioneering work with a </a:t>
            </a:r>
            <a:r>
              <a:rPr lang="en-US" altLang="en-US" sz="1400" b="1"/>
              <a:t>sound spectrograph</a:t>
            </a:r>
            <a:r>
              <a:rPr lang="en-US" altLang="en-US" sz="1400"/>
              <a:t>. Some believed this device could be used to distinguish between sounds made by submarines and background ocean noise. If so, that would allow classes of submarines to be identified by their inmistakable “acoustic fingerprints”.</a:t>
            </a:r>
          </a:p>
          <a:p>
            <a:pPr lvl="1"/>
            <a:r>
              <a:rPr lang="en-US" altLang="en-US" sz="1400"/>
              <a:t>Mike H. Rindskopf: Steel Boats, Iron Men: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a:extLst>
              <a:ext uri="{FF2B5EF4-FFF2-40B4-BE49-F238E27FC236}">
                <a16:creationId xmlns:a16="http://schemas.microsoft.com/office/drawing/2014/main" id="{7A2D4C06-B40E-E267-1EB5-3DBD0D08E6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169863"/>
            <a:ext cx="44180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Box 4">
            <a:extLst>
              <a:ext uri="{FF2B5EF4-FFF2-40B4-BE49-F238E27FC236}">
                <a16:creationId xmlns:a16="http://schemas.microsoft.com/office/drawing/2014/main" id="{F973ED91-EA3B-AA66-59C5-FF491508E0A5}"/>
              </a:ext>
            </a:extLst>
          </p:cNvPr>
          <p:cNvSpPr txBox="1">
            <a:spLocks noChangeArrowheads="1"/>
          </p:cNvSpPr>
          <p:nvPr/>
        </p:nvSpPr>
        <p:spPr bwMode="auto">
          <a:xfrm>
            <a:off x="6121400" y="3275013"/>
            <a:ext cx="2687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400">
                <a:solidFill>
                  <a:srgbClr val="000000"/>
                </a:solidFill>
                <a:latin typeface="Arial" panose="020B0604020202020204" pitchFamily="34" charset="0"/>
                <a:sym typeface="Arial" panose="020B0604020202020204" pitchFamily="34" charset="0"/>
              </a:rPr>
              <a:t>Dudley and Gruenz: JASA 1946</a:t>
            </a:r>
          </a:p>
        </p:txBody>
      </p:sp>
      <p:grpSp>
        <p:nvGrpSpPr>
          <p:cNvPr id="64515" name="Group 1">
            <a:extLst>
              <a:ext uri="{FF2B5EF4-FFF2-40B4-BE49-F238E27FC236}">
                <a16:creationId xmlns:a16="http://schemas.microsoft.com/office/drawing/2014/main" id="{38EC5DA8-1CCC-2D2A-9F45-61D2FC2AB209}"/>
              </a:ext>
            </a:extLst>
          </p:cNvPr>
          <p:cNvGrpSpPr>
            <a:grpSpLocks/>
          </p:cNvGrpSpPr>
          <p:nvPr/>
        </p:nvGrpSpPr>
        <p:grpSpPr bwMode="auto">
          <a:xfrm>
            <a:off x="714375" y="4146550"/>
            <a:ext cx="7861300" cy="2711450"/>
            <a:chOff x="714375" y="4146550"/>
            <a:chExt cx="7861300" cy="2711450"/>
          </a:xfrm>
        </p:grpSpPr>
        <p:pic>
          <p:nvPicPr>
            <p:cNvPr id="64538" name="Picture 5">
              <a:extLst>
                <a:ext uri="{FF2B5EF4-FFF2-40B4-BE49-F238E27FC236}">
                  <a16:creationId xmlns:a16="http://schemas.microsoft.com/office/drawing/2014/main" id="{8B0B8827-FD72-E7C8-EF79-8384E6E8B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4251325"/>
              <a:ext cx="53816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39" name="Group 8">
              <a:extLst>
                <a:ext uri="{FF2B5EF4-FFF2-40B4-BE49-F238E27FC236}">
                  <a16:creationId xmlns:a16="http://schemas.microsoft.com/office/drawing/2014/main" id="{480C36DB-6C02-2E05-2F7F-407C4DF7B09B}"/>
                </a:ext>
              </a:extLst>
            </p:cNvPr>
            <p:cNvGrpSpPr>
              <a:grpSpLocks/>
            </p:cNvGrpSpPr>
            <p:nvPr/>
          </p:nvGrpSpPr>
          <p:grpSpPr bwMode="auto">
            <a:xfrm>
              <a:off x="3830638" y="4146550"/>
              <a:ext cx="4587875" cy="587375"/>
              <a:chOff x="1454840" y="3573461"/>
              <a:chExt cx="4566729" cy="587991"/>
            </a:xfrm>
          </p:grpSpPr>
          <p:sp>
            <p:nvSpPr>
              <p:cNvPr id="64543" name="Text Box 3">
                <a:extLst>
                  <a:ext uri="{FF2B5EF4-FFF2-40B4-BE49-F238E27FC236}">
                    <a16:creationId xmlns:a16="http://schemas.microsoft.com/office/drawing/2014/main" id="{90CD60BE-BD61-718A-721F-877D9D7490DB}"/>
                  </a:ext>
                </a:extLst>
              </p:cNvPr>
              <p:cNvSpPr txBox="1">
                <a:spLocks noChangeArrowheads="1"/>
              </p:cNvSpPr>
              <p:nvPr/>
            </p:nvSpPr>
            <p:spPr bwMode="auto">
              <a:xfrm>
                <a:off x="1454840" y="3712405"/>
                <a:ext cx="43736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100">
                    <a:solidFill>
                      <a:srgbClr val="000000"/>
                    </a:solidFill>
                    <a:sym typeface="Arial" panose="020B0604020202020204" pitchFamily="34" charset="0"/>
                  </a:rPr>
                  <a:t>/j/   /u/     /a</a:t>
                </a:r>
                <a:r>
                  <a:rPr lang="en-US" altLang="en-US" sz="2100" baseline="-25000">
                    <a:solidFill>
                      <a:srgbClr val="000000"/>
                    </a:solidFill>
                    <a:sym typeface="Arial" panose="020B0604020202020204" pitchFamily="34" charset="0"/>
                  </a:rPr>
                  <a:t>r</a:t>
                </a:r>
                <a:r>
                  <a:rPr lang="en-US" altLang="en-US" sz="2100">
                    <a:solidFill>
                      <a:srgbClr val="000000"/>
                    </a:solidFill>
                    <a:sym typeface="Arial" panose="020B0604020202020204" pitchFamily="34" charset="0"/>
                  </a:rPr>
                  <a:t>/           /j/        /o/         /j/        /o/</a:t>
                </a:r>
              </a:p>
            </p:txBody>
          </p:sp>
          <p:grpSp>
            <p:nvGrpSpPr>
              <p:cNvPr id="64544" name="Group 44">
                <a:extLst>
                  <a:ext uri="{FF2B5EF4-FFF2-40B4-BE49-F238E27FC236}">
                    <a16:creationId xmlns:a16="http://schemas.microsoft.com/office/drawing/2014/main" id="{359A1C87-A7FC-0E19-A5AA-F48C0DA681D5}"/>
                  </a:ext>
                </a:extLst>
              </p:cNvPr>
              <p:cNvGrpSpPr>
                <a:grpSpLocks/>
              </p:cNvGrpSpPr>
              <p:nvPr/>
            </p:nvGrpSpPr>
            <p:grpSpPr bwMode="auto">
              <a:xfrm flipV="1">
                <a:off x="1927925" y="3573461"/>
                <a:ext cx="3611769" cy="57346"/>
                <a:chOff x="1796480" y="4280244"/>
                <a:chExt cx="6696219" cy="110560"/>
              </a:xfrm>
            </p:grpSpPr>
            <p:sp>
              <p:nvSpPr>
                <p:cNvPr id="64554" name="Line 11">
                  <a:extLst>
                    <a:ext uri="{FF2B5EF4-FFF2-40B4-BE49-F238E27FC236}">
                      <a16:creationId xmlns:a16="http://schemas.microsoft.com/office/drawing/2014/main" id="{D26ED5EB-2D7F-42CA-F6F6-967EC3D0DC9F}"/>
                    </a:ext>
                  </a:extLst>
                </p:cNvPr>
                <p:cNvSpPr>
                  <a:spLocks noChangeShapeType="1"/>
                </p:cNvSpPr>
                <p:nvPr/>
              </p:nvSpPr>
              <p:spPr bwMode="auto">
                <a:xfrm flipV="1">
                  <a:off x="1796480"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55" name="Line 12">
                  <a:extLst>
                    <a:ext uri="{FF2B5EF4-FFF2-40B4-BE49-F238E27FC236}">
                      <a16:creationId xmlns:a16="http://schemas.microsoft.com/office/drawing/2014/main" id="{92360875-9923-0E8E-450F-258B3C44BE50}"/>
                    </a:ext>
                  </a:extLst>
                </p:cNvPr>
                <p:cNvSpPr>
                  <a:spLocks noChangeShapeType="1"/>
                </p:cNvSpPr>
                <p:nvPr/>
              </p:nvSpPr>
              <p:spPr bwMode="auto">
                <a:xfrm flipV="1">
                  <a:off x="2633508"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56" name="Line 13">
                  <a:extLst>
                    <a:ext uri="{FF2B5EF4-FFF2-40B4-BE49-F238E27FC236}">
                      <a16:creationId xmlns:a16="http://schemas.microsoft.com/office/drawing/2014/main" id="{BA2DF297-CE47-A3F9-21DB-F00787B0CB02}"/>
                    </a:ext>
                  </a:extLst>
                </p:cNvPr>
                <p:cNvSpPr>
                  <a:spLocks noChangeShapeType="1"/>
                </p:cNvSpPr>
                <p:nvPr/>
              </p:nvSpPr>
              <p:spPr bwMode="auto">
                <a:xfrm flipV="1">
                  <a:off x="3470535"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57" name="Line 14">
                  <a:extLst>
                    <a:ext uri="{FF2B5EF4-FFF2-40B4-BE49-F238E27FC236}">
                      <a16:creationId xmlns:a16="http://schemas.microsoft.com/office/drawing/2014/main" id="{30065340-223C-F1BB-C752-F57C8B075690}"/>
                    </a:ext>
                  </a:extLst>
                </p:cNvPr>
                <p:cNvSpPr>
                  <a:spLocks noChangeShapeType="1"/>
                </p:cNvSpPr>
                <p:nvPr/>
              </p:nvSpPr>
              <p:spPr bwMode="auto">
                <a:xfrm flipV="1">
                  <a:off x="4447067"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58" name="Line 15">
                  <a:extLst>
                    <a:ext uri="{FF2B5EF4-FFF2-40B4-BE49-F238E27FC236}">
                      <a16:creationId xmlns:a16="http://schemas.microsoft.com/office/drawing/2014/main" id="{31762BCA-CF55-0CA4-D2E7-AE32AF7D6436}"/>
                    </a:ext>
                  </a:extLst>
                </p:cNvPr>
                <p:cNvSpPr>
                  <a:spLocks noChangeShapeType="1"/>
                </p:cNvSpPr>
                <p:nvPr/>
              </p:nvSpPr>
              <p:spPr bwMode="auto">
                <a:xfrm flipV="1">
                  <a:off x="5423599"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59" name="Line 16">
                  <a:extLst>
                    <a:ext uri="{FF2B5EF4-FFF2-40B4-BE49-F238E27FC236}">
                      <a16:creationId xmlns:a16="http://schemas.microsoft.com/office/drawing/2014/main" id="{C14E912A-E705-514B-F3B1-A7D2EE7EC114}"/>
                    </a:ext>
                  </a:extLst>
                </p:cNvPr>
                <p:cNvSpPr>
                  <a:spLocks noChangeShapeType="1"/>
                </p:cNvSpPr>
                <p:nvPr/>
              </p:nvSpPr>
              <p:spPr bwMode="auto">
                <a:xfrm flipV="1">
                  <a:off x="6400131"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60" name="Line 17">
                  <a:extLst>
                    <a:ext uri="{FF2B5EF4-FFF2-40B4-BE49-F238E27FC236}">
                      <a16:creationId xmlns:a16="http://schemas.microsoft.com/office/drawing/2014/main" id="{C3AE0347-E60D-BBF8-20FC-88083D84BE47}"/>
                    </a:ext>
                  </a:extLst>
                </p:cNvPr>
                <p:cNvSpPr>
                  <a:spLocks noChangeShapeType="1"/>
                </p:cNvSpPr>
                <p:nvPr/>
              </p:nvSpPr>
              <p:spPr bwMode="auto">
                <a:xfrm flipV="1">
                  <a:off x="7516167"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64561" name="Line 18">
                  <a:extLst>
                    <a:ext uri="{FF2B5EF4-FFF2-40B4-BE49-F238E27FC236}">
                      <a16:creationId xmlns:a16="http://schemas.microsoft.com/office/drawing/2014/main" id="{8A5AA23E-1FA1-E4FE-3D14-D7EC918D6E29}"/>
                    </a:ext>
                  </a:extLst>
                </p:cNvPr>
                <p:cNvSpPr>
                  <a:spLocks noChangeShapeType="1"/>
                </p:cNvSpPr>
                <p:nvPr/>
              </p:nvSpPr>
              <p:spPr bwMode="auto">
                <a:xfrm flipV="1">
                  <a:off x="8492699" y="4280244"/>
                  <a:ext cx="0" cy="1105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grpSp>
          <p:grpSp>
            <p:nvGrpSpPr>
              <p:cNvPr id="64545" name="Group 53">
                <a:extLst>
                  <a:ext uri="{FF2B5EF4-FFF2-40B4-BE49-F238E27FC236}">
                    <a16:creationId xmlns:a16="http://schemas.microsoft.com/office/drawing/2014/main" id="{E9CA71A3-BCD5-28FC-E5DA-56197D99F784}"/>
                  </a:ext>
                </a:extLst>
              </p:cNvPr>
              <p:cNvGrpSpPr>
                <a:grpSpLocks/>
              </p:cNvGrpSpPr>
              <p:nvPr/>
            </p:nvGrpSpPr>
            <p:grpSpPr bwMode="auto">
              <a:xfrm>
                <a:off x="1479680" y="3736544"/>
                <a:ext cx="4541889" cy="424908"/>
                <a:chOff x="1567630" y="1468097"/>
                <a:chExt cx="5737128" cy="273165"/>
              </a:xfrm>
            </p:grpSpPr>
            <p:sp>
              <p:nvSpPr>
                <p:cNvPr id="64546" name="Line 11">
                  <a:extLst>
                    <a:ext uri="{FF2B5EF4-FFF2-40B4-BE49-F238E27FC236}">
                      <a16:creationId xmlns:a16="http://schemas.microsoft.com/office/drawing/2014/main" id="{F38AD969-EF7C-C979-8A65-99A7B99F6F5C}"/>
                    </a:ext>
                  </a:extLst>
                </p:cNvPr>
                <p:cNvSpPr>
                  <a:spLocks noChangeShapeType="1"/>
                </p:cNvSpPr>
                <p:nvPr/>
              </p:nvSpPr>
              <p:spPr bwMode="auto">
                <a:xfrm>
                  <a:off x="1567630" y="1478570"/>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7" name="Line 12">
                  <a:extLst>
                    <a:ext uri="{FF2B5EF4-FFF2-40B4-BE49-F238E27FC236}">
                      <a16:creationId xmlns:a16="http://schemas.microsoft.com/office/drawing/2014/main" id="{34DA8B54-08DC-016D-C1AB-D03C7540AC05}"/>
                    </a:ext>
                  </a:extLst>
                </p:cNvPr>
                <p:cNvSpPr>
                  <a:spLocks noChangeShapeType="1"/>
                </p:cNvSpPr>
                <p:nvPr/>
              </p:nvSpPr>
              <p:spPr bwMode="auto">
                <a:xfrm>
                  <a:off x="1964407" y="1478570"/>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8" name="Line 13">
                  <a:extLst>
                    <a:ext uri="{FF2B5EF4-FFF2-40B4-BE49-F238E27FC236}">
                      <a16:creationId xmlns:a16="http://schemas.microsoft.com/office/drawing/2014/main" id="{F90D7019-949F-9231-67AB-1A51FAB2730E}"/>
                    </a:ext>
                  </a:extLst>
                </p:cNvPr>
                <p:cNvSpPr>
                  <a:spLocks noChangeShapeType="1"/>
                </p:cNvSpPr>
                <p:nvPr/>
              </p:nvSpPr>
              <p:spPr bwMode="auto">
                <a:xfrm>
                  <a:off x="2475949" y="1478570"/>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9" name="Line 14">
                  <a:extLst>
                    <a:ext uri="{FF2B5EF4-FFF2-40B4-BE49-F238E27FC236}">
                      <a16:creationId xmlns:a16="http://schemas.microsoft.com/office/drawing/2014/main" id="{A3CD5624-9F1A-C7D7-DC7C-4BD7B56876CB}"/>
                    </a:ext>
                  </a:extLst>
                </p:cNvPr>
                <p:cNvSpPr>
                  <a:spLocks noChangeShapeType="1"/>
                </p:cNvSpPr>
                <p:nvPr/>
              </p:nvSpPr>
              <p:spPr bwMode="auto">
                <a:xfrm>
                  <a:off x="3681239" y="1478570"/>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0" name="Line 15">
                  <a:extLst>
                    <a:ext uri="{FF2B5EF4-FFF2-40B4-BE49-F238E27FC236}">
                      <a16:creationId xmlns:a16="http://schemas.microsoft.com/office/drawing/2014/main" id="{91112901-6B2E-1603-8D61-0CDF40BBF8F2}"/>
                    </a:ext>
                  </a:extLst>
                </p:cNvPr>
                <p:cNvSpPr>
                  <a:spLocks noChangeShapeType="1"/>
                </p:cNvSpPr>
                <p:nvPr/>
              </p:nvSpPr>
              <p:spPr bwMode="auto">
                <a:xfrm>
                  <a:off x="4547428" y="1478570"/>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1" name="Line 16">
                  <a:extLst>
                    <a:ext uri="{FF2B5EF4-FFF2-40B4-BE49-F238E27FC236}">
                      <a16:creationId xmlns:a16="http://schemas.microsoft.com/office/drawing/2014/main" id="{4FE60149-D682-C09B-C99F-75E0F918AF50}"/>
                    </a:ext>
                  </a:extLst>
                </p:cNvPr>
                <p:cNvSpPr>
                  <a:spLocks noChangeShapeType="1"/>
                </p:cNvSpPr>
                <p:nvPr/>
              </p:nvSpPr>
              <p:spPr bwMode="auto">
                <a:xfrm>
                  <a:off x="5366502" y="1478570"/>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2" name="Line 17">
                  <a:extLst>
                    <a:ext uri="{FF2B5EF4-FFF2-40B4-BE49-F238E27FC236}">
                      <a16:creationId xmlns:a16="http://schemas.microsoft.com/office/drawing/2014/main" id="{7A030812-E975-4BC1-FE2B-4232873B9FC4}"/>
                    </a:ext>
                  </a:extLst>
                </p:cNvPr>
                <p:cNvSpPr>
                  <a:spLocks noChangeShapeType="1"/>
                </p:cNvSpPr>
                <p:nvPr/>
              </p:nvSpPr>
              <p:spPr bwMode="auto">
                <a:xfrm>
                  <a:off x="6298912" y="1489665"/>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3" name="Line 18">
                  <a:extLst>
                    <a:ext uri="{FF2B5EF4-FFF2-40B4-BE49-F238E27FC236}">
                      <a16:creationId xmlns:a16="http://schemas.microsoft.com/office/drawing/2014/main" id="{52D4BB0C-B170-9BD1-270C-5EDF51795D77}"/>
                    </a:ext>
                  </a:extLst>
                </p:cNvPr>
                <p:cNvSpPr>
                  <a:spLocks noChangeShapeType="1"/>
                </p:cNvSpPr>
                <p:nvPr/>
              </p:nvSpPr>
              <p:spPr bwMode="auto">
                <a:xfrm>
                  <a:off x="7304758" y="1468097"/>
                  <a:ext cx="0" cy="251597"/>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4540" name="Group 31">
              <a:extLst>
                <a:ext uri="{FF2B5EF4-FFF2-40B4-BE49-F238E27FC236}">
                  <a16:creationId xmlns:a16="http://schemas.microsoft.com/office/drawing/2014/main" id="{BF10C51C-878A-16D0-AB91-E19967CEC895}"/>
                </a:ext>
              </a:extLst>
            </p:cNvPr>
            <p:cNvGrpSpPr>
              <a:grpSpLocks/>
            </p:cNvGrpSpPr>
            <p:nvPr/>
          </p:nvGrpSpPr>
          <p:grpSpPr bwMode="auto">
            <a:xfrm>
              <a:off x="714375" y="4146550"/>
              <a:ext cx="2000250" cy="2400300"/>
              <a:chOff x="714857" y="4146517"/>
              <a:chExt cx="2000250" cy="2400082"/>
            </a:xfrm>
          </p:grpSpPr>
          <p:pic>
            <p:nvPicPr>
              <p:cNvPr id="64541" name="Picture 2">
                <a:extLst>
                  <a:ext uri="{FF2B5EF4-FFF2-40B4-BE49-F238E27FC236}">
                    <a16:creationId xmlns:a16="http://schemas.microsoft.com/office/drawing/2014/main" id="{DDFED474-B81A-96F2-5DAB-804724D38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57" y="4343149"/>
                <a:ext cx="20002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2" name="TextBox 6">
                <a:extLst>
                  <a:ext uri="{FF2B5EF4-FFF2-40B4-BE49-F238E27FC236}">
                    <a16:creationId xmlns:a16="http://schemas.microsoft.com/office/drawing/2014/main" id="{6080EABD-0CB6-6D87-5C1E-7E43F0934998}"/>
                  </a:ext>
                </a:extLst>
              </p:cNvPr>
              <p:cNvSpPr txBox="1">
                <a:spLocks noChangeArrowheads="1"/>
              </p:cNvSpPr>
              <p:nvPr/>
            </p:nvSpPr>
            <p:spPr bwMode="auto">
              <a:xfrm>
                <a:off x="842682" y="4146517"/>
                <a:ext cx="11984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200">
                    <a:solidFill>
                      <a:srgbClr val="000000"/>
                    </a:solidFill>
                    <a:latin typeface="Arial" panose="020B0604020202020204" pitchFamily="34" charset="0"/>
                    <a:sym typeface="Arial" panose="020B0604020202020204" pitchFamily="34" charset="0"/>
                  </a:rPr>
                  <a:t>SPECTROGRAPH</a:t>
                </a:r>
              </a:p>
            </p:txBody>
          </p:sp>
        </p:grpSp>
      </p:grpSp>
      <p:grpSp>
        <p:nvGrpSpPr>
          <p:cNvPr id="64516" name="Group 2">
            <a:extLst>
              <a:ext uri="{FF2B5EF4-FFF2-40B4-BE49-F238E27FC236}">
                <a16:creationId xmlns:a16="http://schemas.microsoft.com/office/drawing/2014/main" id="{4A78412A-D5AC-0190-F9DB-E4FCBD142C05}"/>
              </a:ext>
            </a:extLst>
          </p:cNvPr>
          <p:cNvGrpSpPr>
            <a:grpSpLocks/>
          </p:cNvGrpSpPr>
          <p:nvPr/>
        </p:nvGrpSpPr>
        <p:grpSpPr bwMode="auto">
          <a:xfrm>
            <a:off x="714375" y="803275"/>
            <a:ext cx="4265613" cy="2203450"/>
            <a:chOff x="432" y="1104"/>
            <a:chExt cx="3395" cy="2161"/>
          </a:xfrm>
        </p:grpSpPr>
        <p:grpSp>
          <p:nvGrpSpPr>
            <p:cNvPr id="64517" name="Group 3">
              <a:extLst>
                <a:ext uri="{FF2B5EF4-FFF2-40B4-BE49-F238E27FC236}">
                  <a16:creationId xmlns:a16="http://schemas.microsoft.com/office/drawing/2014/main" id="{2EBA6DF7-07E2-6B45-35CA-96691DB8E96E}"/>
                </a:ext>
              </a:extLst>
            </p:cNvPr>
            <p:cNvGrpSpPr>
              <a:grpSpLocks/>
            </p:cNvGrpSpPr>
            <p:nvPr/>
          </p:nvGrpSpPr>
          <p:grpSpPr bwMode="auto">
            <a:xfrm>
              <a:off x="432" y="1373"/>
              <a:ext cx="1846" cy="1226"/>
              <a:chOff x="432" y="1373"/>
              <a:chExt cx="1846" cy="1226"/>
            </a:xfrm>
          </p:grpSpPr>
          <p:sp>
            <p:nvSpPr>
              <p:cNvPr id="64529" name="Freeform 4">
                <a:extLst>
                  <a:ext uri="{FF2B5EF4-FFF2-40B4-BE49-F238E27FC236}">
                    <a16:creationId xmlns:a16="http://schemas.microsoft.com/office/drawing/2014/main" id="{B3402E5E-689E-E0B0-5841-D7C237586D6B}"/>
                  </a:ext>
                </a:extLst>
              </p:cNvPr>
              <p:cNvSpPr>
                <a:spLocks/>
              </p:cNvSpPr>
              <p:nvPr/>
            </p:nvSpPr>
            <p:spPr bwMode="auto">
              <a:xfrm>
                <a:off x="1091" y="1800"/>
                <a:ext cx="659" cy="504"/>
              </a:xfrm>
              <a:custGeom>
                <a:avLst/>
                <a:gdLst>
                  <a:gd name="T0" fmla="*/ 0 w 3038"/>
                  <a:gd name="T1" fmla="*/ 2147483646 h 360"/>
                  <a:gd name="T2" fmla="*/ 0 w 3038"/>
                  <a:gd name="T3" fmla="*/ 661481062 h 360"/>
                  <a:gd name="T4" fmla="*/ 0 w 3038"/>
                  <a:gd name="T5" fmla="*/ 2147483646 h 360"/>
                  <a:gd name="T6" fmla="*/ 0 w 3038"/>
                  <a:gd name="T7" fmla="*/ 2147483646 h 360"/>
                  <a:gd name="T8" fmla="*/ 0 w 3038"/>
                  <a:gd name="T9" fmla="*/ 2147483646 h 360"/>
                  <a:gd name="T10" fmla="*/ 0 w 3038"/>
                  <a:gd name="T11" fmla="*/ 2147483646 h 360"/>
                  <a:gd name="T12" fmla="*/ 0 w 3038"/>
                  <a:gd name="T13" fmla="*/ 2147483646 h 360"/>
                  <a:gd name="T14" fmla="*/ 0 w 3038"/>
                  <a:gd name="T15" fmla="*/ 2147483646 h 360"/>
                  <a:gd name="T16" fmla="*/ 0 w 3038"/>
                  <a:gd name="T17" fmla="*/ 2147483646 h 360"/>
                  <a:gd name="T18" fmla="*/ 0 w 3038"/>
                  <a:gd name="T19" fmla="*/ 2147483646 h 360"/>
                  <a:gd name="T20" fmla="*/ 0 w 3038"/>
                  <a:gd name="T21" fmla="*/ 2147483646 h 360"/>
                  <a:gd name="T22" fmla="*/ 0 w 3038"/>
                  <a:gd name="T23" fmla="*/ 2147483646 h 360"/>
                  <a:gd name="T24" fmla="*/ 0 w 3038"/>
                  <a:gd name="T25" fmla="*/ 2147483646 h 360"/>
                  <a:gd name="T26" fmla="*/ 0 w 3038"/>
                  <a:gd name="T27" fmla="*/ 2147483646 h 360"/>
                  <a:gd name="T28" fmla="*/ 0 w 3038"/>
                  <a:gd name="T29" fmla="*/ 2147483646 h 360"/>
                  <a:gd name="T30" fmla="*/ 0 w 3038"/>
                  <a:gd name="T31" fmla="*/ 2147483646 h 360"/>
                  <a:gd name="T32" fmla="*/ 0 w 3038"/>
                  <a:gd name="T33" fmla="*/ 2147483646 h 360"/>
                  <a:gd name="T34" fmla="*/ 0 w 3038"/>
                  <a:gd name="T35" fmla="*/ 2147483646 h 360"/>
                  <a:gd name="T36" fmla="*/ 0 w 3038"/>
                  <a:gd name="T37" fmla="*/ 2147483646 h 360"/>
                  <a:gd name="T38" fmla="*/ 0 w 3038"/>
                  <a:gd name="T39" fmla="*/ 2147483646 h 360"/>
                  <a:gd name="T40" fmla="*/ 0 w 3038"/>
                  <a:gd name="T41" fmla="*/ 2147483646 h 360"/>
                  <a:gd name="T42" fmla="*/ 0 w 3038"/>
                  <a:gd name="T43" fmla="*/ 2147483646 h 360"/>
                  <a:gd name="T44" fmla="*/ 0 w 3038"/>
                  <a:gd name="T45" fmla="*/ 1526697213 h 360"/>
                  <a:gd name="T46" fmla="*/ 0 w 3038"/>
                  <a:gd name="T47" fmla="*/ 792768689 h 360"/>
                  <a:gd name="T48" fmla="*/ 0 w 3038"/>
                  <a:gd name="T49" fmla="*/ 301652681 h 360"/>
                  <a:gd name="T50" fmla="*/ 0 w 3038"/>
                  <a:gd name="T51" fmla="*/ 2147483646 h 360"/>
                  <a:gd name="T52" fmla="*/ 0 w 3038"/>
                  <a:gd name="T53" fmla="*/ 2147483646 h 360"/>
                  <a:gd name="T54" fmla="*/ 0 w 3038"/>
                  <a:gd name="T55" fmla="*/ 2147483646 h 360"/>
                  <a:gd name="T56" fmla="*/ 0 w 3038"/>
                  <a:gd name="T57" fmla="*/ 2147483646 h 360"/>
                  <a:gd name="T58" fmla="*/ 0 w 3038"/>
                  <a:gd name="T59" fmla="*/ 2147483646 h 360"/>
                  <a:gd name="T60" fmla="*/ 0 w 3038"/>
                  <a:gd name="T61" fmla="*/ 2147483646 h 360"/>
                  <a:gd name="T62" fmla="*/ 0 w 3038"/>
                  <a:gd name="T63" fmla="*/ 2147483646 h 360"/>
                  <a:gd name="T64" fmla="*/ 0 w 3038"/>
                  <a:gd name="T65" fmla="*/ 2147483646 h 360"/>
                  <a:gd name="T66" fmla="*/ 0 w 3038"/>
                  <a:gd name="T67" fmla="*/ 2147483646 h 360"/>
                  <a:gd name="T68" fmla="*/ 0 w 3038"/>
                  <a:gd name="T69" fmla="*/ 2137376098 h 360"/>
                  <a:gd name="T70" fmla="*/ 0 w 3038"/>
                  <a:gd name="T71" fmla="*/ 2147483646 h 360"/>
                  <a:gd name="T72" fmla="*/ 0 w 3038"/>
                  <a:gd name="T73" fmla="*/ 2147483646 h 360"/>
                  <a:gd name="T74" fmla="*/ 0 w 3038"/>
                  <a:gd name="T75" fmla="*/ 2147483646 h 360"/>
                  <a:gd name="T76" fmla="*/ 0 w 3038"/>
                  <a:gd name="T77" fmla="*/ 549030948 h 360"/>
                  <a:gd name="T78" fmla="*/ 0 w 3038"/>
                  <a:gd name="T79" fmla="*/ 185988634 h 360"/>
                  <a:gd name="T80" fmla="*/ 0 w 3038"/>
                  <a:gd name="T81" fmla="*/ 2147483646 h 360"/>
                  <a:gd name="T82" fmla="*/ 0 w 3038"/>
                  <a:gd name="T83" fmla="*/ 2147483646 h 360"/>
                  <a:gd name="T84" fmla="*/ 0 w 3038"/>
                  <a:gd name="T85" fmla="*/ 2147483646 h 360"/>
                  <a:gd name="T86" fmla="*/ 0 w 3038"/>
                  <a:gd name="T87" fmla="*/ 2147483646 h 360"/>
                  <a:gd name="T88" fmla="*/ 0 w 3038"/>
                  <a:gd name="T89" fmla="*/ 2147483646 h 360"/>
                  <a:gd name="T90" fmla="*/ 0 w 3038"/>
                  <a:gd name="T91" fmla="*/ 1883832419 h 360"/>
                  <a:gd name="T92" fmla="*/ 0 w 3038"/>
                  <a:gd name="T93" fmla="*/ 2024955331 h 360"/>
                  <a:gd name="T94" fmla="*/ 0 w 3038"/>
                  <a:gd name="T95" fmla="*/ 1400408117 h 360"/>
                  <a:gd name="T96" fmla="*/ 0 w 3038"/>
                  <a:gd name="T97" fmla="*/ 2024955331 h 360"/>
                  <a:gd name="T98" fmla="*/ 0 w 3038"/>
                  <a:gd name="T99" fmla="*/ 1526697213 h 360"/>
                  <a:gd name="T100" fmla="*/ 0 w 3038"/>
                  <a:gd name="T101" fmla="*/ 1776697195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38" h="360">
                    <a:moveTo>
                      <a:pt x="22" y="224"/>
                    </a:moveTo>
                    <a:cubicBezTo>
                      <a:pt x="0" y="154"/>
                      <a:pt x="67" y="69"/>
                      <a:pt x="132" y="46"/>
                    </a:cubicBezTo>
                    <a:cubicBezTo>
                      <a:pt x="169" y="103"/>
                      <a:pt x="162" y="175"/>
                      <a:pt x="200" y="233"/>
                    </a:cubicBezTo>
                    <a:cubicBezTo>
                      <a:pt x="214" y="277"/>
                      <a:pt x="203" y="251"/>
                      <a:pt x="242" y="309"/>
                    </a:cubicBezTo>
                    <a:cubicBezTo>
                      <a:pt x="253" y="326"/>
                      <a:pt x="276" y="332"/>
                      <a:pt x="293" y="343"/>
                    </a:cubicBezTo>
                    <a:cubicBezTo>
                      <a:pt x="302" y="349"/>
                      <a:pt x="319" y="360"/>
                      <a:pt x="319" y="360"/>
                    </a:cubicBezTo>
                    <a:cubicBezTo>
                      <a:pt x="333" y="357"/>
                      <a:pt x="350" y="360"/>
                      <a:pt x="361" y="351"/>
                    </a:cubicBezTo>
                    <a:cubicBezTo>
                      <a:pt x="377" y="339"/>
                      <a:pt x="395" y="301"/>
                      <a:pt x="395" y="301"/>
                    </a:cubicBezTo>
                    <a:cubicBezTo>
                      <a:pt x="408" y="258"/>
                      <a:pt x="427" y="231"/>
                      <a:pt x="463" y="207"/>
                    </a:cubicBezTo>
                    <a:cubicBezTo>
                      <a:pt x="466" y="199"/>
                      <a:pt x="464" y="187"/>
                      <a:pt x="471" y="182"/>
                    </a:cubicBezTo>
                    <a:cubicBezTo>
                      <a:pt x="486" y="172"/>
                      <a:pt x="522" y="165"/>
                      <a:pt x="522" y="165"/>
                    </a:cubicBezTo>
                    <a:cubicBezTo>
                      <a:pt x="530" y="168"/>
                      <a:pt x="541" y="168"/>
                      <a:pt x="547" y="174"/>
                    </a:cubicBezTo>
                    <a:cubicBezTo>
                      <a:pt x="559" y="186"/>
                      <a:pt x="550" y="214"/>
                      <a:pt x="564" y="224"/>
                    </a:cubicBezTo>
                    <a:cubicBezTo>
                      <a:pt x="579" y="234"/>
                      <a:pt x="615" y="241"/>
                      <a:pt x="615" y="241"/>
                    </a:cubicBezTo>
                    <a:cubicBezTo>
                      <a:pt x="635" y="238"/>
                      <a:pt x="657" y="244"/>
                      <a:pt x="674" y="233"/>
                    </a:cubicBezTo>
                    <a:cubicBezTo>
                      <a:pt x="691" y="222"/>
                      <a:pt x="691" y="193"/>
                      <a:pt x="708" y="182"/>
                    </a:cubicBezTo>
                    <a:cubicBezTo>
                      <a:pt x="717" y="176"/>
                      <a:pt x="725" y="171"/>
                      <a:pt x="734" y="165"/>
                    </a:cubicBezTo>
                    <a:cubicBezTo>
                      <a:pt x="754" y="168"/>
                      <a:pt x="775" y="165"/>
                      <a:pt x="793" y="174"/>
                    </a:cubicBezTo>
                    <a:cubicBezTo>
                      <a:pt x="801" y="178"/>
                      <a:pt x="795" y="192"/>
                      <a:pt x="801" y="199"/>
                    </a:cubicBezTo>
                    <a:cubicBezTo>
                      <a:pt x="808" y="207"/>
                      <a:pt x="818" y="210"/>
                      <a:pt x="827" y="216"/>
                    </a:cubicBezTo>
                    <a:cubicBezTo>
                      <a:pt x="881" y="211"/>
                      <a:pt x="935" y="226"/>
                      <a:pt x="954" y="174"/>
                    </a:cubicBezTo>
                    <a:cubicBezTo>
                      <a:pt x="993" y="183"/>
                      <a:pt x="1026" y="202"/>
                      <a:pt x="1064" y="216"/>
                    </a:cubicBezTo>
                    <a:cubicBezTo>
                      <a:pt x="1085" y="175"/>
                      <a:pt x="1096" y="146"/>
                      <a:pt x="1123" y="106"/>
                    </a:cubicBezTo>
                    <a:cubicBezTo>
                      <a:pt x="1150" y="65"/>
                      <a:pt x="1110" y="94"/>
                      <a:pt x="1149" y="55"/>
                    </a:cubicBezTo>
                    <a:cubicBezTo>
                      <a:pt x="1169" y="35"/>
                      <a:pt x="1225" y="21"/>
                      <a:pt x="1225" y="21"/>
                    </a:cubicBezTo>
                    <a:cubicBezTo>
                      <a:pt x="1278" y="74"/>
                      <a:pt x="1243" y="28"/>
                      <a:pt x="1259" y="157"/>
                    </a:cubicBezTo>
                    <a:cubicBezTo>
                      <a:pt x="1267" y="220"/>
                      <a:pt x="1308" y="291"/>
                      <a:pt x="1360" y="326"/>
                    </a:cubicBezTo>
                    <a:cubicBezTo>
                      <a:pt x="1374" y="323"/>
                      <a:pt x="1391" y="326"/>
                      <a:pt x="1403" y="318"/>
                    </a:cubicBezTo>
                    <a:cubicBezTo>
                      <a:pt x="1411" y="313"/>
                      <a:pt x="1407" y="300"/>
                      <a:pt x="1411" y="292"/>
                    </a:cubicBezTo>
                    <a:cubicBezTo>
                      <a:pt x="1426" y="262"/>
                      <a:pt x="1452" y="242"/>
                      <a:pt x="1479" y="224"/>
                    </a:cubicBezTo>
                    <a:cubicBezTo>
                      <a:pt x="1499" y="195"/>
                      <a:pt x="1513" y="184"/>
                      <a:pt x="1547" y="174"/>
                    </a:cubicBezTo>
                    <a:cubicBezTo>
                      <a:pt x="1555" y="177"/>
                      <a:pt x="1565" y="177"/>
                      <a:pt x="1572" y="182"/>
                    </a:cubicBezTo>
                    <a:cubicBezTo>
                      <a:pt x="1580" y="188"/>
                      <a:pt x="1579" y="205"/>
                      <a:pt x="1589" y="207"/>
                    </a:cubicBezTo>
                    <a:cubicBezTo>
                      <a:pt x="1608" y="211"/>
                      <a:pt x="1628" y="202"/>
                      <a:pt x="1648" y="199"/>
                    </a:cubicBezTo>
                    <a:cubicBezTo>
                      <a:pt x="1668" y="169"/>
                      <a:pt x="1687" y="168"/>
                      <a:pt x="1716" y="148"/>
                    </a:cubicBezTo>
                    <a:cubicBezTo>
                      <a:pt x="1746" y="194"/>
                      <a:pt x="1762" y="182"/>
                      <a:pt x="1818" y="174"/>
                    </a:cubicBezTo>
                    <a:cubicBezTo>
                      <a:pt x="1848" y="154"/>
                      <a:pt x="1859" y="144"/>
                      <a:pt x="1894" y="157"/>
                    </a:cubicBezTo>
                    <a:cubicBezTo>
                      <a:pt x="1926" y="189"/>
                      <a:pt x="1934" y="193"/>
                      <a:pt x="1979" y="182"/>
                    </a:cubicBezTo>
                    <a:cubicBezTo>
                      <a:pt x="1997" y="127"/>
                      <a:pt x="2032" y="71"/>
                      <a:pt x="2080" y="38"/>
                    </a:cubicBezTo>
                    <a:cubicBezTo>
                      <a:pt x="2102" y="6"/>
                      <a:pt x="2111" y="0"/>
                      <a:pt x="2148" y="13"/>
                    </a:cubicBezTo>
                    <a:cubicBezTo>
                      <a:pt x="2170" y="75"/>
                      <a:pt x="2164" y="143"/>
                      <a:pt x="2182" y="207"/>
                    </a:cubicBezTo>
                    <a:cubicBezTo>
                      <a:pt x="2185" y="218"/>
                      <a:pt x="2188" y="230"/>
                      <a:pt x="2191" y="241"/>
                    </a:cubicBezTo>
                    <a:cubicBezTo>
                      <a:pt x="2196" y="258"/>
                      <a:pt x="2207" y="292"/>
                      <a:pt x="2207" y="292"/>
                    </a:cubicBezTo>
                    <a:cubicBezTo>
                      <a:pt x="2247" y="289"/>
                      <a:pt x="2298" y="304"/>
                      <a:pt x="2326" y="275"/>
                    </a:cubicBezTo>
                    <a:cubicBezTo>
                      <a:pt x="2340" y="260"/>
                      <a:pt x="2360" y="224"/>
                      <a:pt x="2360" y="224"/>
                    </a:cubicBezTo>
                    <a:cubicBezTo>
                      <a:pt x="2372" y="187"/>
                      <a:pt x="2404" y="153"/>
                      <a:pt x="2436" y="131"/>
                    </a:cubicBezTo>
                    <a:cubicBezTo>
                      <a:pt x="2492" y="138"/>
                      <a:pt x="2519" y="150"/>
                      <a:pt x="2572" y="140"/>
                    </a:cubicBezTo>
                    <a:cubicBezTo>
                      <a:pt x="2597" y="123"/>
                      <a:pt x="2623" y="114"/>
                      <a:pt x="2648" y="97"/>
                    </a:cubicBezTo>
                    <a:cubicBezTo>
                      <a:pt x="2730" y="108"/>
                      <a:pt x="2725" y="116"/>
                      <a:pt x="2792" y="140"/>
                    </a:cubicBezTo>
                    <a:cubicBezTo>
                      <a:pt x="2819" y="130"/>
                      <a:pt x="2840" y="115"/>
                      <a:pt x="2868" y="106"/>
                    </a:cubicBezTo>
                    <a:cubicBezTo>
                      <a:pt x="2923" y="111"/>
                      <a:pt x="2983" y="123"/>
                      <a:pt x="3038" y="12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4530" name="Group 5">
                <a:extLst>
                  <a:ext uri="{FF2B5EF4-FFF2-40B4-BE49-F238E27FC236}">
                    <a16:creationId xmlns:a16="http://schemas.microsoft.com/office/drawing/2014/main" id="{34AE911A-46FC-1943-2493-F6C77DDDC51B}"/>
                  </a:ext>
                </a:extLst>
              </p:cNvPr>
              <p:cNvGrpSpPr>
                <a:grpSpLocks/>
              </p:cNvGrpSpPr>
              <p:nvPr/>
            </p:nvGrpSpPr>
            <p:grpSpPr bwMode="auto">
              <a:xfrm>
                <a:off x="432" y="1373"/>
                <a:ext cx="413" cy="1226"/>
                <a:chOff x="960" y="2928"/>
                <a:chExt cx="400" cy="818"/>
              </a:xfrm>
            </p:grpSpPr>
            <p:sp>
              <p:nvSpPr>
                <p:cNvPr id="64535" name="Freeform 6">
                  <a:extLst>
                    <a:ext uri="{FF2B5EF4-FFF2-40B4-BE49-F238E27FC236}">
                      <a16:creationId xmlns:a16="http://schemas.microsoft.com/office/drawing/2014/main" id="{CC351B33-6C91-3110-112A-8A868766FB12}"/>
                    </a:ext>
                  </a:extLst>
                </p:cNvPr>
                <p:cNvSpPr>
                  <a:spLocks/>
                </p:cNvSpPr>
                <p:nvPr/>
              </p:nvSpPr>
              <p:spPr bwMode="auto">
                <a:xfrm>
                  <a:off x="960" y="2928"/>
                  <a:ext cx="400" cy="818"/>
                </a:xfrm>
                <a:custGeom>
                  <a:avLst/>
                  <a:gdLst>
                    <a:gd name="T0" fmla="*/ 200 w 400"/>
                    <a:gd name="T1" fmla="*/ 0 h 818"/>
                    <a:gd name="T2" fmla="*/ 227 w 400"/>
                    <a:gd name="T3" fmla="*/ 55 h 818"/>
                    <a:gd name="T4" fmla="*/ 336 w 400"/>
                    <a:gd name="T5" fmla="*/ 409 h 818"/>
                    <a:gd name="T6" fmla="*/ 345 w 400"/>
                    <a:gd name="T7" fmla="*/ 464 h 818"/>
                    <a:gd name="T8" fmla="*/ 400 w 400"/>
                    <a:gd name="T9" fmla="*/ 482 h 818"/>
                    <a:gd name="T10" fmla="*/ 254 w 400"/>
                    <a:gd name="T11" fmla="*/ 509 h 818"/>
                    <a:gd name="T12" fmla="*/ 272 w 400"/>
                    <a:gd name="T13" fmla="*/ 618 h 818"/>
                    <a:gd name="T14" fmla="*/ 227 w 400"/>
                    <a:gd name="T15" fmla="*/ 609 h 818"/>
                    <a:gd name="T16" fmla="*/ 154 w 400"/>
                    <a:gd name="T17" fmla="*/ 618 h 818"/>
                    <a:gd name="T18" fmla="*/ 263 w 400"/>
                    <a:gd name="T19" fmla="*/ 682 h 818"/>
                    <a:gd name="T20" fmla="*/ 245 w 400"/>
                    <a:gd name="T21" fmla="*/ 764 h 818"/>
                    <a:gd name="T22" fmla="*/ 227 w 400"/>
                    <a:gd name="T23" fmla="*/ 818 h 818"/>
                    <a:gd name="T24" fmla="*/ 136 w 400"/>
                    <a:gd name="T25" fmla="*/ 755 h 818"/>
                    <a:gd name="T26" fmla="*/ 63 w 400"/>
                    <a:gd name="T27" fmla="*/ 737 h 818"/>
                    <a:gd name="T28" fmla="*/ 0 w 400"/>
                    <a:gd name="T29" fmla="*/ 691 h 8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0" h="818">
                      <a:moveTo>
                        <a:pt x="200" y="0"/>
                      </a:moveTo>
                      <a:cubicBezTo>
                        <a:pt x="206" y="19"/>
                        <a:pt x="221" y="35"/>
                        <a:pt x="227" y="55"/>
                      </a:cubicBezTo>
                      <a:cubicBezTo>
                        <a:pt x="263" y="173"/>
                        <a:pt x="265" y="303"/>
                        <a:pt x="336" y="409"/>
                      </a:cubicBezTo>
                      <a:cubicBezTo>
                        <a:pt x="339" y="427"/>
                        <a:pt x="333" y="450"/>
                        <a:pt x="345" y="464"/>
                      </a:cubicBezTo>
                      <a:cubicBezTo>
                        <a:pt x="358" y="479"/>
                        <a:pt x="400" y="482"/>
                        <a:pt x="400" y="482"/>
                      </a:cubicBezTo>
                      <a:cubicBezTo>
                        <a:pt x="352" y="494"/>
                        <a:pt x="254" y="509"/>
                        <a:pt x="254" y="509"/>
                      </a:cubicBezTo>
                      <a:cubicBezTo>
                        <a:pt x="256" y="522"/>
                        <a:pt x="275" y="613"/>
                        <a:pt x="272" y="618"/>
                      </a:cubicBezTo>
                      <a:cubicBezTo>
                        <a:pt x="264" y="631"/>
                        <a:pt x="242" y="612"/>
                        <a:pt x="227" y="609"/>
                      </a:cubicBezTo>
                      <a:cubicBezTo>
                        <a:pt x="203" y="612"/>
                        <a:pt x="163" y="595"/>
                        <a:pt x="154" y="618"/>
                      </a:cubicBezTo>
                      <a:cubicBezTo>
                        <a:pt x="149" y="630"/>
                        <a:pt x="242" y="675"/>
                        <a:pt x="263" y="682"/>
                      </a:cubicBezTo>
                      <a:cubicBezTo>
                        <a:pt x="258" y="709"/>
                        <a:pt x="253" y="737"/>
                        <a:pt x="245" y="764"/>
                      </a:cubicBezTo>
                      <a:cubicBezTo>
                        <a:pt x="240" y="782"/>
                        <a:pt x="227" y="818"/>
                        <a:pt x="227" y="818"/>
                      </a:cubicBezTo>
                      <a:cubicBezTo>
                        <a:pt x="188" y="805"/>
                        <a:pt x="173" y="770"/>
                        <a:pt x="136" y="755"/>
                      </a:cubicBezTo>
                      <a:cubicBezTo>
                        <a:pt x="113" y="745"/>
                        <a:pt x="87" y="743"/>
                        <a:pt x="63" y="737"/>
                      </a:cubicBezTo>
                      <a:cubicBezTo>
                        <a:pt x="6" y="698"/>
                        <a:pt x="24" y="715"/>
                        <a:pt x="0" y="691"/>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6" name="Freeform 7">
                  <a:extLst>
                    <a:ext uri="{FF2B5EF4-FFF2-40B4-BE49-F238E27FC236}">
                      <a16:creationId xmlns:a16="http://schemas.microsoft.com/office/drawing/2014/main" id="{1D19FCDE-75A4-868D-B2B5-FAFFFAD4E5D6}"/>
                    </a:ext>
                  </a:extLst>
                </p:cNvPr>
                <p:cNvSpPr>
                  <a:spLocks/>
                </p:cNvSpPr>
                <p:nvPr/>
              </p:nvSpPr>
              <p:spPr bwMode="auto">
                <a:xfrm>
                  <a:off x="1078" y="3128"/>
                  <a:ext cx="136" cy="27"/>
                </a:xfrm>
                <a:custGeom>
                  <a:avLst/>
                  <a:gdLst>
                    <a:gd name="T0" fmla="*/ 0 w 136"/>
                    <a:gd name="T1" fmla="*/ 0 h 27"/>
                    <a:gd name="T2" fmla="*/ 136 w 136"/>
                    <a:gd name="T3" fmla="*/ 18 h 27"/>
                    <a:gd name="T4" fmla="*/ 0 60000 65536"/>
                    <a:gd name="T5" fmla="*/ 0 60000 65536"/>
                  </a:gdLst>
                  <a:ahLst/>
                  <a:cxnLst>
                    <a:cxn ang="T4">
                      <a:pos x="T0" y="T1"/>
                    </a:cxn>
                    <a:cxn ang="T5">
                      <a:pos x="T2" y="T3"/>
                    </a:cxn>
                  </a:cxnLst>
                  <a:rect l="0" t="0" r="r" b="b"/>
                  <a:pathLst>
                    <a:path w="136" h="27">
                      <a:moveTo>
                        <a:pt x="0" y="0"/>
                      </a:moveTo>
                      <a:cubicBezTo>
                        <a:pt x="80" y="27"/>
                        <a:pt x="35" y="18"/>
                        <a:pt x="136" y="18"/>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7" name="Freeform 8">
                  <a:extLst>
                    <a:ext uri="{FF2B5EF4-FFF2-40B4-BE49-F238E27FC236}">
                      <a16:creationId xmlns:a16="http://schemas.microsoft.com/office/drawing/2014/main" id="{50A1AAB5-D4F9-AF47-87F2-F4D3087D52AE}"/>
                    </a:ext>
                  </a:extLst>
                </p:cNvPr>
                <p:cNvSpPr>
                  <a:spLocks/>
                </p:cNvSpPr>
                <p:nvPr/>
              </p:nvSpPr>
              <p:spPr bwMode="auto">
                <a:xfrm>
                  <a:off x="1160" y="3210"/>
                  <a:ext cx="45" cy="18"/>
                </a:xfrm>
                <a:custGeom>
                  <a:avLst/>
                  <a:gdLst>
                    <a:gd name="T0" fmla="*/ 45 w 45"/>
                    <a:gd name="T1" fmla="*/ 0 h 18"/>
                    <a:gd name="T2" fmla="*/ 0 w 45"/>
                    <a:gd name="T3" fmla="*/ 18 h 18"/>
                    <a:gd name="T4" fmla="*/ 45 w 45"/>
                    <a:gd name="T5" fmla="*/ 0 h 18"/>
                    <a:gd name="T6" fmla="*/ 0 60000 65536"/>
                    <a:gd name="T7" fmla="*/ 0 60000 65536"/>
                    <a:gd name="T8" fmla="*/ 0 60000 65536"/>
                  </a:gdLst>
                  <a:ahLst/>
                  <a:cxnLst>
                    <a:cxn ang="T6">
                      <a:pos x="T0" y="T1"/>
                    </a:cxn>
                    <a:cxn ang="T7">
                      <a:pos x="T2" y="T3"/>
                    </a:cxn>
                    <a:cxn ang="T8">
                      <a:pos x="T4" y="T5"/>
                    </a:cxn>
                  </a:cxnLst>
                  <a:rect l="0" t="0" r="r" b="b"/>
                  <a:pathLst>
                    <a:path w="45" h="18">
                      <a:moveTo>
                        <a:pt x="45" y="0"/>
                      </a:moveTo>
                      <a:cubicBezTo>
                        <a:pt x="30" y="6"/>
                        <a:pt x="0" y="18"/>
                        <a:pt x="0" y="18"/>
                      </a:cubicBezTo>
                      <a:cubicBezTo>
                        <a:pt x="0" y="18"/>
                        <a:pt x="30" y="6"/>
                        <a:pt x="45" y="0"/>
                      </a:cubicBezTo>
                      <a:close/>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4531" name="Group 9">
                <a:extLst>
                  <a:ext uri="{FF2B5EF4-FFF2-40B4-BE49-F238E27FC236}">
                    <a16:creationId xmlns:a16="http://schemas.microsoft.com/office/drawing/2014/main" id="{3BF9097A-C1DC-E011-CD8D-D92959BC7087}"/>
                  </a:ext>
                </a:extLst>
              </p:cNvPr>
              <p:cNvGrpSpPr>
                <a:grpSpLocks/>
              </p:cNvGrpSpPr>
              <p:nvPr/>
            </p:nvGrpSpPr>
            <p:grpSpPr bwMode="auto">
              <a:xfrm>
                <a:off x="1948" y="1776"/>
                <a:ext cx="330" cy="482"/>
                <a:chOff x="2398" y="776"/>
                <a:chExt cx="98" cy="290"/>
              </a:xfrm>
            </p:grpSpPr>
            <p:sp>
              <p:nvSpPr>
                <p:cNvPr id="64533" name="Freeform 10">
                  <a:extLst>
                    <a:ext uri="{FF2B5EF4-FFF2-40B4-BE49-F238E27FC236}">
                      <a16:creationId xmlns:a16="http://schemas.microsoft.com/office/drawing/2014/main" id="{797FB176-4490-B560-9575-1B3D1AF05764}"/>
                    </a:ext>
                  </a:extLst>
                </p:cNvPr>
                <p:cNvSpPr>
                  <a:spLocks/>
                </p:cNvSpPr>
                <p:nvPr/>
              </p:nvSpPr>
              <p:spPr bwMode="auto">
                <a:xfrm>
                  <a:off x="2398" y="776"/>
                  <a:ext cx="98" cy="290"/>
                </a:xfrm>
                <a:custGeom>
                  <a:avLst/>
                  <a:gdLst>
                    <a:gd name="T0" fmla="*/ 0 w 234"/>
                    <a:gd name="T1" fmla="*/ 1 h 555"/>
                    <a:gd name="T2" fmla="*/ 0 w 234"/>
                    <a:gd name="T3" fmla="*/ 0 h 555"/>
                    <a:gd name="T4" fmla="*/ 0 w 234"/>
                    <a:gd name="T5" fmla="*/ 1 h 555"/>
                    <a:gd name="T6" fmla="*/ 0 w 234"/>
                    <a:gd name="T7" fmla="*/ 1 h 555"/>
                    <a:gd name="T8" fmla="*/ 0 w 234"/>
                    <a:gd name="T9" fmla="*/ 1 h 555"/>
                    <a:gd name="T10" fmla="*/ 0 w 234"/>
                    <a:gd name="T11" fmla="*/ 1 h 555"/>
                    <a:gd name="T12" fmla="*/ 0 w 234"/>
                    <a:gd name="T13" fmla="*/ 1 h 555"/>
                    <a:gd name="T14" fmla="*/ 0 w 234"/>
                    <a:gd name="T15" fmla="*/ 1 h 555"/>
                    <a:gd name="T16" fmla="*/ 0 w 234"/>
                    <a:gd name="T17" fmla="*/ 1 h 555"/>
                    <a:gd name="T18" fmla="*/ 0 w 234"/>
                    <a:gd name="T19" fmla="*/ 1 h 5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4" h="555">
                      <a:moveTo>
                        <a:pt x="0" y="100"/>
                      </a:moveTo>
                      <a:cubicBezTo>
                        <a:pt x="26" y="23"/>
                        <a:pt x="30" y="21"/>
                        <a:pt x="109" y="0"/>
                      </a:cubicBezTo>
                      <a:cubicBezTo>
                        <a:pt x="135" y="6"/>
                        <a:pt x="163" y="7"/>
                        <a:pt x="182" y="28"/>
                      </a:cubicBezTo>
                      <a:cubicBezTo>
                        <a:pt x="196" y="44"/>
                        <a:pt x="218" y="82"/>
                        <a:pt x="218" y="82"/>
                      </a:cubicBezTo>
                      <a:cubicBezTo>
                        <a:pt x="231" y="135"/>
                        <a:pt x="234" y="213"/>
                        <a:pt x="191" y="255"/>
                      </a:cubicBezTo>
                      <a:cubicBezTo>
                        <a:pt x="183" y="263"/>
                        <a:pt x="171" y="266"/>
                        <a:pt x="163" y="273"/>
                      </a:cubicBezTo>
                      <a:cubicBezTo>
                        <a:pt x="144" y="290"/>
                        <a:pt x="127" y="310"/>
                        <a:pt x="109" y="328"/>
                      </a:cubicBezTo>
                      <a:cubicBezTo>
                        <a:pt x="100" y="337"/>
                        <a:pt x="82" y="355"/>
                        <a:pt x="82" y="355"/>
                      </a:cubicBezTo>
                      <a:cubicBezTo>
                        <a:pt x="71" y="384"/>
                        <a:pt x="55" y="407"/>
                        <a:pt x="45" y="437"/>
                      </a:cubicBezTo>
                      <a:cubicBezTo>
                        <a:pt x="35" y="531"/>
                        <a:pt x="36" y="492"/>
                        <a:pt x="36" y="555"/>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4" name="Freeform 11">
                  <a:extLst>
                    <a:ext uri="{FF2B5EF4-FFF2-40B4-BE49-F238E27FC236}">
                      <a16:creationId xmlns:a16="http://schemas.microsoft.com/office/drawing/2014/main" id="{B63A42C2-A138-9A21-4B6D-632FEE7C9732}"/>
                    </a:ext>
                  </a:extLst>
                </p:cNvPr>
                <p:cNvSpPr>
                  <a:spLocks/>
                </p:cNvSpPr>
                <p:nvPr/>
              </p:nvSpPr>
              <p:spPr bwMode="auto">
                <a:xfrm>
                  <a:off x="2417" y="843"/>
                  <a:ext cx="38" cy="85"/>
                </a:xfrm>
                <a:custGeom>
                  <a:avLst/>
                  <a:gdLst>
                    <a:gd name="T0" fmla="*/ 0 w 91"/>
                    <a:gd name="T1" fmla="*/ 1 h 163"/>
                    <a:gd name="T2" fmla="*/ 0 w 91"/>
                    <a:gd name="T3" fmla="*/ 1 h 163"/>
                    <a:gd name="T4" fmla="*/ 0 w 91"/>
                    <a:gd name="T5" fmla="*/ 1 h 163"/>
                    <a:gd name="T6" fmla="*/ 0 w 91"/>
                    <a:gd name="T7" fmla="*/ 1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 h="163">
                      <a:moveTo>
                        <a:pt x="27" y="36"/>
                      </a:moveTo>
                      <a:cubicBezTo>
                        <a:pt x="91" y="15"/>
                        <a:pt x="76" y="0"/>
                        <a:pt x="91" y="45"/>
                      </a:cubicBezTo>
                      <a:cubicBezTo>
                        <a:pt x="78" y="113"/>
                        <a:pt x="73" y="87"/>
                        <a:pt x="18" y="127"/>
                      </a:cubicBezTo>
                      <a:cubicBezTo>
                        <a:pt x="8" y="158"/>
                        <a:pt x="16" y="147"/>
                        <a:pt x="0" y="163"/>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4532" name="Text Box 12">
                <a:extLst>
                  <a:ext uri="{FF2B5EF4-FFF2-40B4-BE49-F238E27FC236}">
                    <a16:creationId xmlns:a16="http://schemas.microsoft.com/office/drawing/2014/main" id="{7A0EF5C8-7EA7-29A6-756D-3D565E3BD9EF}"/>
                  </a:ext>
                </a:extLst>
              </p:cNvPr>
              <p:cNvSpPr txBox="1">
                <a:spLocks noChangeArrowheads="1"/>
              </p:cNvSpPr>
              <p:nvPr/>
            </p:nvSpPr>
            <p:spPr bwMode="auto">
              <a:xfrm>
                <a:off x="1157" y="2382"/>
                <a:ext cx="24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Arial Narrow" panose="020B0604020202020204" pitchFamily="34" charset="0"/>
                  </a:rPr>
                  <a:t>time</a:t>
                </a:r>
              </a:p>
            </p:txBody>
          </p:sp>
        </p:grpSp>
        <p:grpSp>
          <p:nvGrpSpPr>
            <p:cNvPr id="64518" name="Group 13">
              <a:extLst>
                <a:ext uri="{FF2B5EF4-FFF2-40B4-BE49-F238E27FC236}">
                  <a16:creationId xmlns:a16="http://schemas.microsoft.com/office/drawing/2014/main" id="{F7699E31-5DCE-13F5-8113-F70DCEB27B7E}"/>
                </a:ext>
              </a:extLst>
            </p:cNvPr>
            <p:cNvGrpSpPr>
              <a:grpSpLocks/>
            </p:cNvGrpSpPr>
            <p:nvPr/>
          </p:nvGrpSpPr>
          <p:grpSpPr bwMode="auto">
            <a:xfrm>
              <a:off x="2489" y="1104"/>
              <a:ext cx="1338" cy="2161"/>
              <a:chOff x="2489" y="1104"/>
              <a:chExt cx="1338" cy="2161"/>
            </a:xfrm>
          </p:grpSpPr>
          <p:sp>
            <p:nvSpPr>
              <p:cNvPr id="64519" name="Freeform 14">
                <a:extLst>
                  <a:ext uri="{FF2B5EF4-FFF2-40B4-BE49-F238E27FC236}">
                    <a16:creationId xmlns:a16="http://schemas.microsoft.com/office/drawing/2014/main" id="{79DF1258-53A6-456E-08ED-086AB4E96CE0}"/>
                  </a:ext>
                </a:extLst>
              </p:cNvPr>
              <p:cNvSpPr>
                <a:spLocks/>
              </p:cNvSpPr>
              <p:nvPr/>
            </p:nvSpPr>
            <p:spPr bwMode="auto">
              <a:xfrm>
                <a:off x="3102" y="1104"/>
                <a:ext cx="710" cy="320"/>
              </a:xfrm>
              <a:custGeom>
                <a:avLst/>
                <a:gdLst>
                  <a:gd name="T0" fmla="*/ 0 w 517"/>
                  <a:gd name="T1" fmla="*/ 2147483646 h 144"/>
                  <a:gd name="T2" fmla="*/ 240723057 w 517"/>
                  <a:gd name="T3" fmla="*/ 2147483646 h 144"/>
                  <a:gd name="T4" fmla="*/ 722126565 w 517"/>
                  <a:gd name="T5" fmla="*/ 2147483646 h 144"/>
                  <a:gd name="T6" fmla="*/ 954164928 w 517"/>
                  <a:gd name="T7" fmla="*/ 2147483646 h 144"/>
                  <a:gd name="T8" fmla="*/ 1192350670 w 517"/>
                  <a:gd name="T9" fmla="*/ 2147483646 h 144"/>
                  <a:gd name="T10" fmla="*/ 1480054534 w 517"/>
                  <a:gd name="T11" fmla="*/ 2147483646 h 144"/>
                  <a:gd name="T12" fmla="*/ 1624243874 w 517"/>
                  <a:gd name="T13" fmla="*/ 2147483646 h 144"/>
                  <a:gd name="T14" fmla="*/ 1767035489 w 517"/>
                  <a:gd name="T15" fmla="*/ 2147483646 h 144"/>
                  <a:gd name="T16" fmla="*/ 2007563414 w 517"/>
                  <a:gd name="T17" fmla="*/ 2147483646 h 144"/>
                  <a:gd name="T18" fmla="*/ 2097805352 w 517"/>
                  <a:gd name="T19" fmla="*/ 2147483646 h 144"/>
                  <a:gd name="T20" fmla="*/ 2147483646 w 517"/>
                  <a:gd name="T21" fmla="*/ 2147483646 h 144"/>
                  <a:gd name="T22" fmla="*/ 2147483646 w 517"/>
                  <a:gd name="T23" fmla="*/ 2147483646 h 144"/>
                  <a:gd name="T24" fmla="*/ 2147483646 w 517"/>
                  <a:gd name="T25" fmla="*/ 2147483646 h 144"/>
                  <a:gd name="T26" fmla="*/ 2147483646 w 517"/>
                  <a:gd name="T27" fmla="*/ 2147483646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7" h="144">
                    <a:moveTo>
                      <a:pt x="0" y="110"/>
                    </a:moveTo>
                    <a:cubicBezTo>
                      <a:pt x="13" y="74"/>
                      <a:pt x="22" y="40"/>
                      <a:pt x="43" y="8"/>
                    </a:cubicBezTo>
                    <a:cubicBezTo>
                      <a:pt x="105" y="50"/>
                      <a:pt x="67" y="104"/>
                      <a:pt x="128" y="144"/>
                    </a:cubicBezTo>
                    <a:cubicBezTo>
                      <a:pt x="147" y="84"/>
                      <a:pt x="127" y="98"/>
                      <a:pt x="170" y="85"/>
                    </a:cubicBezTo>
                    <a:cubicBezTo>
                      <a:pt x="213" y="114"/>
                      <a:pt x="180" y="104"/>
                      <a:pt x="212" y="76"/>
                    </a:cubicBezTo>
                    <a:cubicBezTo>
                      <a:pt x="227" y="62"/>
                      <a:pt x="263" y="42"/>
                      <a:pt x="263" y="42"/>
                    </a:cubicBezTo>
                    <a:cubicBezTo>
                      <a:pt x="278" y="0"/>
                      <a:pt x="264" y="18"/>
                      <a:pt x="288" y="42"/>
                    </a:cubicBezTo>
                    <a:cubicBezTo>
                      <a:pt x="295" y="49"/>
                      <a:pt x="305" y="53"/>
                      <a:pt x="314" y="59"/>
                    </a:cubicBezTo>
                    <a:cubicBezTo>
                      <a:pt x="322" y="103"/>
                      <a:pt x="313" y="121"/>
                      <a:pt x="356" y="135"/>
                    </a:cubicBezTo>
                    <a:cubicBezTo>
                      <a:pt x="362" y="127"/>
                      <a:pt x="365" y="116"/>
                      <a:pt x="373" y="110"/>
                    </a:cubicBezTo>
                    <a:cubicBezTo>
                      <a:pt x="380" y="104"/>
                      <a:pt x="393" y="108"/>
                      <a:pt x="399" y="102"/>
                    </a:cubicBezTo>
                    <a:cubicBezTo>
                      <a:pt x="405" y="96"/>
                      <a:pt x="401" y="83"/>
                      <a:pt x="407" y="76"/>
                    </a:cubicBezTo>
                    <a:cubicBezTo>
                      <a:pt x="419" y="60"/>
                      <a:pt x="441" y="56"/>
                      <a:pt x="458" y="51"/>
                    </a:cubicBezTo>
                    <a:cubicBezTo>
                      <a:pt x="479" y="82"/>
                      <a:pt x="485" y="100"/>
                      <a:pt x="517" y="6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0" name="Freeform 15">
                <a:extLst>
                  <a:ext uri="{FF2B5EF4-FFF2-40B4-BE49-F238E27FC236}">
                    <a16:creationId xmlns:a16="http://schemas.microsoft.com/office/drawing/2014/main" id="{B61DA1DC-7C9C-7407-983A-83772D85F8D0}"/>
                  </a:ext>
                </a:extLst>
              </p:cNvPr>
              <p:cNvSpPr>
                <a:spLocks/>
              </p:cNvSpPr>
              <p:nvPr/>
            </p:nvSpPr>
            <p:spPr bwMode="auto">
              <a:xfrm>
                <a:off x="3081" y="2720"/>
                <a:ext cx="746" cy="340"/>
              </a:xfrm>
              <a:custGeom>
                <a:avLst/>
                <a:gdLst>
                  <a:gd name="T0" fmla="*/ 0 w 543"/>
                  <a:gd name="T1" fmla="*/ 2147483646 h 153"/>
                  <a:gd name="T2" fmla="*/ 48176250 w 543"/>
                  <a:gd name="T3" fmla="*/ 2147483646 h 153"/>
                  <a:gd name="T4" fmla="*/ 244830876 w 543"/>
                  <a:gd name="T5" fmla="*/ 2147483646 h 153"/>
                  <a:gd name="T6" fmla="*/ 292443469 w 543"/>
                  <a:gd name="T7" fmla="*/ 2147483646 h 153"/>
                  <a:gd name="T8" fmla="*/ 490438392 w 543"/>
                  <a:gd name="T9" fmla="*/ 2147483646 h 153"/>
                  <a:gd name="T10" fmla="*/ 634867624 w 543"/>
                  <a:gd name="T11" fmla="*/ 2147483646 h 153"/>
                  <a:gd name="T12" fmla="*/ 681134678 w 543"/>
                  <a:gd name="T13" fmla="*/ 2147483646 h 153"/>
                  <a:gd name="T14" fmla="*/ 734590467 w 543"/>
                  <a:gd name="T15" fmla="*/ 2147483646 h 153"/>
                  <a:gd name="T16" fmla="*/ 828473529 w 543"/>
                  <a:gd name="T17" fmla="*/ 2147483646 h 153"/>
                  <a:gd name="T18" fmla="*/ 1025774670 w 543"/>
                  <a:gd name="T19" fmla="*/ 0 h 153"/>
                  <a:gd name="T20" fmla="*/ 1218303063 w 543"/>
                  <a:gd name="T21" fmla="*/ 2147483646 h 153"/>
                  <a:gd name="T22" fmla="*/ 1366947994 w 543"/>
                  <a:gd name="T23" fmla="*/ 2147483646 h 153"/>
                  <a:gd name="T24" fmla="*/ 1462857757 w 543"/>
                  <a:gd name="T25" fmla="*/ 2147483646 h 153"/>
                  <a:gd name="T26" fmla="*/ 1653936487 w 543"/>
                  <a:gd name="T27" fmla="*/ 2147483646 h 153"/>
                  <a:gd name="T28" fmla="*/ 2091871358 w 543"/>
                  <a:gd name="T29" fmla="*/ 2147483646 h 153"/>
                  <a:gd name="T30" fmla="*/ 2138256246 w 543"/>
                  <a:gd name="T31" fmla="*/ 2147483646 h 153"/>
                  <a:gd name="T32" fmla="*/ 2147483646 w 543"/>
                  <a:gd name="T33" fmla="*/ 2147483646 h 153"/>
                  <a:gd name="T34" fmla="*/ 2147483646 w 543"/>
                  <a:gd name="T35" fmla="*/ 2147483646 h 153"/>
                  <a:gd name="T36" fmla="*/ 2147483646 w 543"/>
                  <a:gd name="T37" fmla="*/ 2147483646 h 153"/>
                  <a:gd name="T38" fmla="*/ 2147483646 w 543"/>
                  <a:gd name="T39" fmla="*/ 2147483646 h 153"/>
                  <a:gd name="T40" fmla="*/ 2147483646 w 543"/>
                  <a:gd name="T41" fmla="*/ 2147483646 h 153"/>
                  <a:gd name="T42" fmla="*/ 2147483646 w 543"/>
                  <a:gd name="T43" fmla="*/ 2147483646 h 153"/>
                  <a:gd name="T44" fmla="*/ 2147483646 w 543"/>
                  <a:gd name="T45" fmla="*/ 2147483646 h 153"/>
                  <a:gd name="T46" fmla="*/ 2147483646 w 543"/>
                  <a:gd name="T47" fmla="*/ 2147483646 h 1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43" h="153">
                    <a:moveTo>
                      <a:pt x="0" y="85"/>
                    </a:moveTo>
                    <a:cubicBezTo>
                      <a:pt x="3" y="77"/>
                      <a:pt x="0" y="60"/>
                      <a:pt x="9" y="60"/>
                    </a:cubicBezTo>
                    <a:cubicBezTo>
                      <a:pt x="22" y="60"/>
                      <a:pt x="38" y="131"/>
                      <a:pt x="43" y="144"/>
                    </a:cubicBezTo>
                    <a:cubicBezTo>
                      <a:pt x="46" y="136"/>
                      <a:pt x="49" y="128"/>
                      <a:pt x="51" y="119"/>
                    </a:cubicBezTo>
                    <a:cubicBezTo>
                      <a:pt x="73" y="19"/>
                      <a:pt x="50" y="91"/>
                      <a:pt x="85" y="119"/>
                    </a:cubicBezTo>
                    <a:cubicBezTo>
                      <a:pt x="92" y="125"/>
                      <a:pt x="102" y="124"/>
                      <a:pt x="111" y="127"/>
                    </a:cubicBezTo>
                    <a:cubicBezTo>
                      <a:pt x="114" y="119"/>
                      <a:pt x="110" y="102"/>
                      <a:pt x="119" y="102"/>
                    </a:cubicBezTo>
                    <a:cubicBezTo>
                      <a:pt x="128" y="102"/>
                      <a:pt x="122" y="133"/>
                      <a:pt x="128" y="127"/>
                    </a:cubicBezTo>
                    <a:cubicBezTo>
                      <a:pt x="140" y="115"/>
                      <a:pt x="139" y="94"/>
                      <a:pt x="144" y="77"/>
                    </a:cubicBezTo>
                    <a:cubicBezTo>
                      <a:pt x="154" y="47"/>
                      <a:pt x="161" y="26"/>
                      <a:pt x="178" y="0"/>
                    </a:cubicBezTo>
                    <a:cubicBezTo>
                      <a:pt x="190" y="37"/>
                      <a:pt x="200" y="73"/>
                      <a:pt x="212" y="110"/>
                    </a:cubicBezTo>
                    <a:cubicBezTo>
                      <a:pt x="235" y="47"/>
                      <a:pt x="204" y="110"/>
                      <a:pt x="238" y="110"/>
                    </a:cubicBezTo>
                    <a:cubicBezTo>
                      <a:pt x="248" y="110"/>
                      <a:pt x="249" y="93"/>
                      <a:pt x="255" y="85"/>
                    </a:cubicBezTo>
                    <a:cubicBezTo>
                      <a:pt x="271" y="136"/>
                      <a:pt x="267" y="93"/>
                      <a:pt x="288" y="60"/>
                    </a:cubicBezTo>
                    <a:cubicBezTo>
                      <a:pt x="324" y="84"/>
                      <a:pt x="327" y="119"/>
                      <a:pt x="365" y="144"/>
                    </a:cubicBezTo>
                    <a:cubicBezTo>
                      <a:pt x="368" y="122"/>
                      <a:pt x="363" y="97"/>
                      <a:pt x="373" y="77"/>
                    </a:cubicBezTo>
                    <a:cubicBezTo>
                      <a:pt x="378" y="67"/>
                      <a:pt x="374" y="118"/>
                      <a:pt x="382" y="110"/>
                    </a:cubicBezTo>
                    <a:cubicBezTo>
                      <a:pt x="400" y="92"/>
                      <a:pt x="391" y="59"/>
                      <a:pt x="399" y="34"/>
                    </a:cubicBezTo>
                    <a:cubicBezTo>
                      <a:pt x="404" y="54"/>
                      <a:pt x="405" y="129"/>
                      <a:pt x="424" y="68"/>
                    </a:cubicBezTo>
                    <a:cubicBezTo>
                      <a:pt x="427" y="79"/>
                      <a:pt x="422" y="97"/>
                      <a:pt x="432" y="102"/>
                    </a:cubicBezTo>
                    <a:cubicBezTo>
                      <a:pt x="440" y="106"/>
                      <a:pt x="436" y="70"/>
                      <a:pt x="441" y="77"/>
                    </a:cubicBezTo>
                    <a:cubicBezTo>
                      <a:pt x="456" y="98"/>
                      <a:pt x="450" y="128"/>
                      <a:pt x="458" y="153"/>
                    </a:cubicBezTo>
                    <a:cubicBezTo>
                      <a:pt x="469" y="118"/>
                      <a:pt x="479" y="105"/>
                      <a:pt x="509" y="85"/>
                    </a:cubicBezTo>
                    <a:cubicBezTo>
                      <a:pt x="537" y="94"/>
                      <a:pt x="525" y="93"/>
                      <a:pt x="543" y="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1" name="Text Box 16">
                <a:extLst>
                  <a:ext uri="{FF2B5EF4-FFF2-40B4-BE49-F238E27FC236}">
                    <a16:creationId xmlns:a16="http://schemas.microsoft.com/office/drawing/2014/main" id="{A4BAE723-E24A-BF18-F04B-DEFA23ABBB29}"/>
                  </a:ext>
                </a:extLst>
              </p:cNvPr>
              <p:cNvSpPr txBox="1">
                <a:spLocks noChangeArrowheads="1"/>
              </p:cNvSpPr>
              <p:nvPr/>
            </p:nvSpPr>
            <p:spPr bwMode="auto">
              <a:xfrm>
                <a:off x="3228" y="3060"/>
                <a:ext cx="24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Arial Narrow" panose="020B0604020202020204" pitchFamily="34" charset="0"/>
                  </a:rPr>
                  <a:t>time</a:t>
                </a:r>
              </a:p>
            </p:txBody>
          </p:sp>
          <p:sp>
            <p:nvSpPr>
              <p:cNvPr id="64522" name="Text Box 17">
                <a:extLst>
                  <a:ext uri="{FF2B5EF4-FFF2-40B4-BE49-F238E27FC236}">
                    <a16:creationId xmlns:a16="http://schemas.microsoft.com/office/drawing/2014/main" id="{DBC455D6-0CEC-457A-9689-8CAED4451AC9}"/>
                  </a:ext>
                </a:extLst>
              </p:cNvPr>
              <p:cNvSpPr txBox="1">
                <a:spLocks noChangeArrowheads="1"/>
              </p:cNvSpPr>
              <p:nvPr/>
            </p:nvSpPr>
            <p:spPr bwMode="auto">
              <a:xfrm rot="-5400000">
                <a:off x="2240" y="1994"/>
                <a:ext cx="665"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a:t>frequency</a:t>
                </a:r>
              </a:p>
            </p:txBody>
          </p:sp>
          <p:sp>
            <p:nvSpPr>
              <p:cNvPr id="64523" name="Oval 18">
                <a:extLst>
                  <a:ext uri="{FF2B5EF4-FFF2-40B4-BE49-F238E27FC236}">
                    <a16:creationId xmlns:a16="http://schemas.microsoft.com/office/drawing/2014/main" id="{7F24DEB7-DA98-C2C6-8C40-4FFB667E23B4}"/>
                  </a:ext>
                </a:extLst>
              </p:cNvPr>
              <p:cNvSpPr>
                <a:spLocks noChangeArrowheads="1"/>
              </p:cNvSpPr>
              <p:nvPr/>
            </p:nvSpPr>
            <p:spPr bwMode="auto">
              <a:xfrm>
                <a:off x="3360" y="1728"/>
                <a:ext cx="48" cy="4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64524" name="Oval 19">
                <a:extLst>
                  <a:ext uri="{FF2B5EF4-FFF2-40B4-BE49-F238E27FC236}">
                    <a16:creationId xmlns:a16="http://schemas.microsoft.com/office/drawing/2014/main" id="{C1EE4B82-FD2F-E6E6-4930-40BCF3D2716A}"/>
                  </a:ext>
                </a:extLst>
              </p:cNvPr>
              <p:cNvSpPr>
                <a:spLocks noChangeArrowheads="1"/>
              </p:cNvSpPr>
              <p:nvPr/>
            </p:nvSpPr>
            <p:spPr bwMode="auto">
              <a:xfrm>
                <a:off x="3360" y="1872"/>
                <a:ext cx="48" cy="4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64525" name="Oval 20">
                <a:extLst>
                  <a:ext uri="{FF2B5EF4-FFF2-40B4-BE49-F238E27FC236}">
                    <a16:creationId xmlns:a16="http://schemas.microsoft.com/office/drawing/2014/main" id="{B6E0A0B6-191F-6C79-AAF0-ACDB15EFBC05}"/>
                  </a:ext>
                </a:extLst>
              </p:cNvPr>
              <p:cNvSpPr>
                <a:spLocks noChangeArrowheads="1"/>
              </p:cNvSpPr>
              <p:nvPr/>
            </p:nvSpPr>
            <p:spPr bwMode="auto">
              <a:xfrm>
                <a:off x="3360" y="2016"/>
                <a:ext cx="48" cy="4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64526" name="Oval 21">
                <a:extLst>
                  <a:ext uri="{FF2B5EF4-FFF2-40B4-BE49-F238E27FC236}">
                    <a16:creationId xmlns:a16="http://schemas.microsoft.com/office/drawing/2014/main" id="{899ABAF0-0556-21F0-8FF9-86CC755908BB}"/>
                  </a:ext>
                </a:extLst>
              </p:cNvPr>
              <p:cNvSpPr>
                <a:spLocks noChangeArrowheads="1"/>
              </p:cNvSpPr>
              <p:nvPr/>
            </p:nvSpPr>
            <p:spPr bwMode="auto">
              <a:xfrm>
                <a:off x="3360" y="2160"/>
                <a:ext cx="48" cy="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64527" name="Oval 22">
                <a:extLst>
                  <a:ext uri="{FF2B5EF4-FFF2-40B4-BE49-F238E27FC236}">
                    <a16:creationId xmlns:a16="http://schemas.microsoft.com/office/drawing/2014/main" id="{93641228-475C-E810-4F40-F38B964A0E5F}"/>
                  </a:ext>
                </a:extLst>
              </p:cNvPr>
              <p:cNvSpPr>
                <a:spLocks noChangeArrowheads="1"/>
              </p:cNvSpPr>
              <p:nvPr/>
            </p:nvSpPr>
            <p:spPr bwMode="auto">
              <a:xfrm>
                <a:off x="3360" y="2304"/>
                <a:ext cx="48" cy="4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64528" name="Oval 23">
                <a:extLst>
                  <a:ext uri="{FF2B5EF4-FFF2-40B4-BE49-F238E27FC236}">
                    <a16:creationId xmlns:a16="http://schemas.microsoft.com/office/drawing/2014/main" id="{909D609A-787A-7DA5-DE89-EEA5E32088F0}"/>
                  </a:ext>
                </a:extLst>
              </p:cNvPr>
              <p:cNvSpPr>
                <a:spLocks noChangeArrowheads="1"/>
              </p:cNvSpPr>
              <p:nvPr/>
            </p:nvSpPr>
            <p:spPr bwMode="auto">
              <a:xfrm>
                <a:off x="3360" y="2448"/>
                <a:ext cx="48" cy="4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gr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1">
            <a:extLst>
              <a:ext uri="{FF2B5EF4-FFF2-40B4-BE49-F238E27FC236}">
                <a16:creationId xmlns:a16="http://schemas.microsoft.com/office/drawing/2014/main" id="{98801C49-5AD4-1EB7-56A8-4C2222768EAD}"/>
              </a:ext>
            </a:extLst>
          </p:cNvPr>
          <p:cNvGrpSpPr>
            <a:grpSpLocks/>
          </p:cNvGrpSpPr>
          <p:nvPr/>
        </p:nvGrpSpPr>
        <p:grpSpPr bwMode="auto">
          <a:xfrm>
            <a:off x="847725" y="2257425"/>
            <a:ext cx="5448300" cy="2892425"/>
            <a:chOff x="1010350" y="2601047"/>
            <a:chExt cx="5447002" cy="2891302"/>
          </a:xfrm>
        </p:grpSpPr>
        <p:pic>
          <p:nvPicPr>
            <p:cNvPr id="68614" name="Picture 10" descr="figure1">
              <a:extLst>
                <a:ext uri="{FF2B5EF4-FFF2-40B4-BE49-F238E27FC236}">
                  <a16:creationId xmlns:a16="http://schemas.microsoft.com/office/drawing/2014/main" id="{2B89B52E-F859-DDB5-6BC0-3FC6B85D3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92" t="30556" r="31250" b="38889"/>
            <a:stretch>
              <a:fillRect/>
            </a:stretch>
          </p:blipFill>
          <p:spPr bwMode="auto">
            <a:xfrm>
              <a:off x="1010350" y="2601047"/>
              <a:ext cx="2271712" cy="57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4">
              <a:extLst>
                <a:ext uri="{FF2B5EF4-FFF2-40B4-BE49-F238E27FC236}">
                  <a16:creationId xmlns:a16="http://schemas.microsoft.com/office/drawing/2014/main" id="{8F0DC819-1F02-AE45-9A85-C84A24A28E62}"/>
                </a:ext>
              </a:extLst>
            </p:cNvPr>
            <p:cNvSpPr txBox="1">
              <a:spLocks noChangeArrowheads="1"/>
            </p:cNvSpPr>
            <p:nvPr/>
          </p:nvSpPr>
          <p:spPr bwMode="auto">
            <a:xfrm>
              <a:off x="1612806" y="4660499"/>
              <a:ext cx="1019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a:spcBef>
                  <a:spcPct val="0"/>
                </a:spcBef>
                <a:buSzTx/>
                <a:buFontTx/>
                <a:buNone/>
              </a:pPr>
              <a:r>
                <a:rPr lang="en-US" altLang="en-US" sz="1500">
                  <a:solidFill>
                    <a:srgbClr val="000000"/>
                  </a:solidFill>
                  <a:latin typeface="Arial" panose="020B0604020202020204" pitchFamily="34" charset="0"/>
                  <a:cs typeface="Arial" panose="020B0604020202020204" pitchFamily="34" charset="0"/>
                  <a:sym typeface="Arial" panose="020B0604020202020204" pitchFamily="34" charset="0"/>
                </a:rPr>
                <a:t> message</a:t>
              </a:r>
            </a:p>
          </p:txBody>
        </p:sp>
        <p:sp>
          <p:nvSpPr>
            <p:cNvPr id="68616" name="TextBox 11">
              <a:extLst>
                <a:ext uri="{FF2B5EF4-FFF2-40B4-BE49-F238E27FC236}">
                  <a16:creationId xmlns:a16="http://schemas.microsoft.com/office/drawing/2014/main" id="{F0EC3F31-E492-6DC1-891B-24D8A49C277A}"/>
                </a:ext>
              </a:extLst>
            </p:cNvPr>
            <p:cNvSpPr txBox="1">
              <a:spLocks noChangeArrowheads="1"/>
            </p:cNvSpPr>
            <p:nvPr/>
          </p:nvSpPr>
          <p:spPr bwMode="auto">
            <a:xfrm>
              <a:off x="1689006" y="395088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500">
                  <a:solidFill>
                    <a:srgbClr val="000000"/>
                  </a:solidFill>
                  <a:latin typeface="Arial" panose="020B0604020202020204" pitchFamily="34" charset="0"/>
                  <a:cs typeface="Arial" panose="020B0604020202020204" pitchFamily="34" charset="0"/>
                  <a:sym typeface="Arial" panose="020B0604020202020204" pitchFamily="34" charset="0"/>
                </a:rPr>
                <a:t>machine</a:t>
              </a:r>
            </a:p>
          </p:txBody>
        </p:sp>
        <p:cxnSp>
          <p:nvCxnSpPr>
            <p:cNvPr id="8" name="Straight Arrow Connector 7">
              <a:extLst>
                <a:ext uri="{FF2B5EF4-FFF2-40B4-BE49-F238E27FC236}">
                  <a16:creationId xmlns:a16="http://schemas.microsoft.com/office/drawing/2014/main" id="{A104C211-45E8-AC44-9618-B77D69B128F4}"/>
                </a:ext>
              </a:extLst>
            </p:cNvPr>
            <p:cNvCxnSpPr/>
            <p:nvPr/>
          </p:nvCxnSpPr>
          <p:spPr>
            <a:xfrm>
              <a:off x="2146729" y="3591262"/>
              <a:ext cx="0" cy="309443"/>
            </a:xfrm>
            <a:prstGeom prst="straightConnector1">
              <a:avLst/>
            </a:prstGeom>
            <a:ln w="47625">
              <a:solidFill>
                <a:schemeClr val="accent1">
                  <a:alpha val="97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5706C58-C53C-564F-B4C0-6BCD16F4F7FB}"/>
                </a:ext>
              </a:extLst>
            </p:cNvPr>
            <p:cNvCxnSpPr/>
            <p:nvPr/>
          </p:nvCxnSpPr>
          <p:spPr>
            <a:xfrm>
              <a:off x="2146729" y="4387878"/>
              <a:ext cx="0" cy="311029"/>
            </a:xfrm>
            <a:prstGeom prst="straightConnector1">
              <a:avLst/>
            </a:prstGeom>
            <a:ln w="47625">
              <a:solidFill>
                <a:schemeClr val="accent1">
                  <a:alpha val="97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68619" name="Group 10">
              <a:extLst>
                <a:ext uri="{FF2B5EF4-FFF2-40B4-BE49-F238E27FC236}">
                  <a16:creationId xmlns:a16="http://schemas.microsoft.com/office/drawing/2014/main" id="{20F9A70B-F892-E54C-5EDE-21924E7D02FF}"/>
                </a:ext>
              </a:extLst>
            </p:cNvPr>
            <p:cNvGrpSpPr>
              <a:grpSpLocks/>
            </p:cNvGrpSpPr>
            <p:nvPr/>
          </p:nvGrpSpPr>
          <p:grpSpPr bwMode="auto">
            <a:xfrm>
              <a:off x="3548303" y="2718987"/>
              <a:ext cx="2909049" cy="2773362"/>
              <a:chOff x="4672464" y="821353"/>
              <a:chExt cx="3878412" cy="3696564"/>
            </a:xfrm>
          </p:grpSpPr>
          <p:grpSp>
            <p:nvGrpSpPr>
              <p:cNvPr id="68620" name="Group 1">
                <a:extLst>
                  <a:ext uri="{FF2B5EF4-FFF2-40B4-BE49-F238E27FC236}">
                    <a16:creationId xmlns:a16="http://schemas.microsoft.com/office/drawing/2014/main" id="{339B724D-9A8E-6879-FCF2-2A063C8C6E73}"/>
                  </a:ext>
                </a:extLst>
              </p:cNvPr>
              <p:cNvGrpSpPr>
                <a:grpSpLocks/>
              </p:cNvGrpSpPr>
              <p:nvPr/>
            </p:nvGrpSpPr>
            <p:grpSpPr bwMode="auto">
              <a:xfrm>
                <a:off x="4672464" y="821353"/>
                <a:ext cx="3878412" cy="3696564"/>
                <a:chOff x="4678828" y="682207"/>
                <a:chExt cx="3878412" cy="3696564"/>
              </a:xfrm>
            </p:grpSpPr>
            <p:sp>
              <p:nvSpPr>
                <p:cNvPr id="68622" name="TextBox 4">
                  <a:extLst>
                    <a:ext uri="{FF2B5EF4-FFF2-40B4-BE49-F238E27FC236}">
                      <a16:creationId xmlns:a16="http://schemas.microsoft.com/office/drawing/2014/main" id="{8D45F5D5-BF07-B1EB-5A2F-8E9BB3920396}"/>
                    </a:ext>
                  </a:extLst>
                </p:cNvPr>
                <p:cNvSpPr txBox="1">
                  <a:spLocks noChangeArrowheads="1"/>
                </p:cNvSpPr>
                <p:nvPr/>
              </p:nvSpPr>
              <p:spPr bwMode="auto">
                <a:xfrm>
                  <a:off x="4731654" y="682207"/>
                  <a:ext cx="29798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&gt; 50 kb/s</a:t>
                  </a:r>
                </a:p>
              </p:txBody>
            </p:sp>
            <p:sp>
              <p:nvSpPr>
                <p:cNvPr id="68623" name="TextBox 51">
                  <a:extLst>
                    <a:ext uri="{FF2B5EF4-FFF2-40B4-BE49-F238E27FC236}">
                      <a16:creationId xmlns:a16="http://schemas.microsoft.com/office/drawing/2014/main" id="{AE0CC14D-3939-0D8A-22ED-139B44F69EF5}"/>
                    </a:ext>
                  </a:extLst>
                </p:cNvPr>
                <p:cNvSpPr txBox="1">
                  <a:spLocks noChangeArrowheads="1"/>
                </p:cNvSpPr>
                <p:nvPr/>
              </p:nvSpPr>
              <p:spPr bwMode="auto">
                <a:xfrm>
                  <a:off x="4788817" y="2951013"/>
                  <a:ext cx="2979896"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&lt; 50 b/s</a:t>
                  </a:r>
                </a:p>
              </p:txBody>
            </p:sp>
            <p:sp>
              <p:nvSpPr>
                <p:cNvPr id="7" name="TextBox 6">
                  <a:extLst>
                    <a:ext uri="{FF2B5EF4-FFF2-40B4-BE49-F238E27FC236}">
                      <a16:creationId xmlns:a16="http://schemas.microsoft.com/office/drawing/2014/main" id="{35287918-B079-214D-BFB1-219BB488C56E}"/>
                    </a:ext>
                  </a:extLst>
                </p:cNvPr>
                <p:cNvSpPr txBox="1"/>
                <p:nvPr/>
              </p:nvSpPr>
              <p:spPr>
                <a:xfrm>
                  <a:off x="4731534" y="1356253"/>
                  <a:ext cx="3825706" cy="676841"/>
                </a:xfrm>
                <a:prstGeom prst="rect">
                  <a:avLst/>
                </a:prstGeom>
                <a:noFill/>
              </p:spPr>
              <p:txBody>
                <a:bodyPr wrap="none">
                  <a:spAutoFit/>
                </a:bodyPr>
                <a:lstStyle/>
                <a:p>
                  <a:pPr>
                    <a:defRPr/>
                  </a:pPr>
                  <a:r>
                    <a:rPr lang="en-US" sz="1350" b="1">
                      <a:ea typeface="ヒラギノ角ゴ ProN W3" panose="020B0300000000000000" pitchFamily="34" charset="-128"/>
                    </a:rPr>
                    <a:t>speech signal</a:t>
                  </a:r>
                </a:p>
                <a:p>
                  <a:pPr>
                    <a:defRPr/>
                  </a:pPr>
                  <a:r>
                    <a:rPr lang="en-US" sz="1350">
                      <a:ea typeface="ヒラギノ角ゴ ProN W3" panose="020B0300000000000000" pitchFamily="34" charset="-128"/>
                    </a:rPr>
                    <a:t>C= Wlog</a:t>
                  </a:r>
                  <a:r>
                    <a:rPr lang="en-US" sz="1350" baseline="-25000">
                      <a:ea typeface="ヒラギノ角ゴ ProN W3" panose="020B0300000000000000" pitchFamily="34" charset="-128"/>
                    </a:rPr>
                    <a:t>2</a:t>
                  </a:r>
                  <a:r>
                    <a:rPr lang="en-US" sz="1350">
                      <a:ea typeface="ヒラギノ角ゴ ProN W3" panose="020B0300000000000000" pitchFamily="34" charset="-128"/>
                    </a:rPr>
                    <a:t>(S/N+1), W=5kHz, S/N+1&gt;10</a:t>
                  </a:r>
                  <a:r>
                    <a:rPr lang="en-US" sz="1350" baseline="30000">
                      <a:ea typeface="ヒラギノ角ゴ ProN W3" panose="020B0300000000000000" pitchFamily="34" charset="-128"/>
                    </a:rPr>
                    <a:t>3</a:t>
                  </a:r>
                  <a:endParaRPr lang="en-US" sz="1350">
                    <a:ea typeface="ヒラギノ角ゴ ProN W3" panose="020B0300000000000000" pitchFamily="34" charset="-128"/>
                  </a:endParaRPr>
                </a:p>
              </p:txBody>
            </p:sp>
            <p:sp>
              <p:nvSpPr>
                <p:cNvPr id="10" name="TextBox 9">
                  <a:extLst>
                    <a:ext uri="{FF2B5EF4-FFF2-40B4-BE49-F238E27FC236}">
                      <a16:creationId xmlns:a16="http://schemas.microsoft.com/office/drawing/2014/main" id="{87276426-9DE2-4141-92E2-BC27EF665F90}"/>
                    </a:ext>
                  </a:extLst>
                </p:cNvPr>
                <p:cNvSpPr txBox="1"/>
                <p:nvPr/>
              </p:nvSpPr>
              <p:spPr>
                <a:xfrm>
                  <a:off x="4678635" y="3701930"/>
                  <a:ext cx="3592948" cy="676841"/>
                </a:xfrm>
                <a:prstGeom prst="rect">
                  <a:avLst/>
                </a:prstGeom>
                <a:noFill/>
              </p:spPr>
              <p:txBody>
                <a:bodyPr wrap="none">
                  <a:spAutoFit/>
                </a:bodyPr>
                <a:lstStyle/>
                <a:p>
                  <a:pPr>
                    <a:defRPr/>
                  </a:pPr>
                  <a:r>
                    <a:rPr lang="en-US" sz="1350">
                      <a:ea typeface="ヒラギノ角ゴ ProN W3" panose="020B0300000000000000" pitchFamily="34" charset="-128"/>
                    </a:rPr>
                    <a:t>&lt; 3bits/phoneme, &lt; 15 phonemes/s</a:t>
                  </a:r>
                </a:p>
                <a:p>
                  <a:pPr>
                    <a:defRPr/>
                  </a:pPr>
                  <a:endParaRPr lang="en-US" sz="1350">
                    <a:ea typeface="ヒラギノ角ゴ ProN W3" panose="020B0300000000000000" pitchFamily="34" charset="-128"/>
                  </a:endParaRPr>
                </a:p>
              </p:txBody>
            </p:sp>
          </p:grpSp>
          <p:sp>
            <p:nvSpPr>
              <p:cNvPr id="68621" name="TextBox 3">
                <a:extLst>
                  <a:ext uri="{FF2B5EF4-FFF2-40B4-BE49-F238E27FC236}">
                    <a16:creationId xmlns:a16="http://schemas.microsoft.com/office/drawing/2014/main" id="{0A9EB4B2-F9AA-3EFA-0F85-C9441C8655F8}"/>
                  </a:ext>
                </a:extLst>
              </p:cNvPr>
              <p:cNvSpPr txBox="1">
                <a:spLocks noChangeArrowheads="1"/>
              </p:cNvSpPr>
              <p:nvPr/>
            </p:nvSpPr>
            <p:spPr bwMode="auto">
              <a:xfrm>
                <a:off x="4708938" y="3602455"/>
                <a:ext cx="1785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200" b="1">
                    <a:solidFill>
                      <a:srgbClr val="000000"/>
                    </a:solidFill>
                    <a:latin typeface="Arial" panose="020B0604020202020204" pitchFamily="34" charset="0"/>
                    <a:sym typeface="Arial" panose="020B0604020202020204" pitchFamily="34" charset="0"/>
                  </a:rPr>
                  <a:t>linguistic message</a:t>
                </a:r>
              </a:p>
            </p:txBody>
          </p:sp>
        </p:grpSp>
      </p:grpSp>
      <p:sp>
        <p:nvSpPr>
          <p:cNvPr id="68610" name="TextBox 12">
            <a:extLst>
              <a:ext uri="{FF2B5EF4-FFF2-40B4-BE49-F238E27FC236}">
                <a16:creationId xmlns:a16="http://schemas.microsoft.com/office/drawing/2014/main" id="{11925631-B1D8-1592-76D4-22D4C560A0BB}"/>
              </a:ext>
            </a:extLst>
          </p:cNvPr>
          <p:cNvSpPr txBox="1">
            <a:spLocks noChangeArrowheads="1"/>
          </p:cNvSpPr>
          <p:nvPr/>
        </p:nvSpPr>
        <p:spPr bwMode="auto">
          <a:xfrm>
            <a:off x="685800" y="452438"/>
            <a:ext cx="62277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Automatic Speech Recognition (ASR)</a:t>
            </a:r>
          </a:p>
          <a:p>
            <a:endParaRPr lang="en-US" altLang="en-US" sz="2400"/>
          </a:p>
          <a:p>
            <a:r>
              <a:rPr lang="en-US" altLang="en-US"/>
              <a:t>				The ultimate reduction of entropy of speech </a:t>
            </a:r>
          </a:p>
        </p:txBody>
      </p:sp>
      <p:grpSp>
        <p:nvGrpSpPr>
          <p:cNvPr id="4" name="Group 3">
            <a:extLst>
              <a:ext uri="{FF2B5EF4-FFF2-40B4-BE49-F238E27FC236}">
                <a16:creationId xmlns:a16="http://schemas.microsoft.com/office/drawing/2014/main" id="{3F79A662-0958-E064-29B0-8F2038FDC308}"/>
              </a:ext>
            </a:extLst>
          </p:cNvPr>
          <p:cNvGrpSpPr>
            <a:grpSpLocks/>
          </p:cNvGrpSpPr>
          <p:nvPr/>
        </p:nvGrpSpPr>
        <p:grpSpPr bwMode="auto">
          <a:xfrm>
            <a:off x="2613025" y="3429000"/>
            <a:ext cx="1711325" cy="649288"/>
            <a:chOff x="2613438" y="3429000"/>
            <a:chExt cx="1710725" cy="649253"/>
          </a:xfrm>
        </p:grpSpPr>
        <p:sp>
          <p:nvSpPr>
            <p:cNvPr id="68612" name="Left Arrow 2">
              <a:extLst>
                <a:ext uri="{FF2B5EF4-FFF2-40B4-BE49-F238E27FC236}">
                  <a16:creationId xmlns:a16="http://schemas.microsoft.com/office/drawing/2014/main" id="{64A904F1-4C5B-CC2E-3352-E8AB5AD7C6A8}"/>
                </a:ext>
              </a:extLst>
            </p:cNvPr>
            <p:cNvSpPr>
              <a:spLocks noChangeArrowheads="1"/>
            </p:cNvSpPr>
            <p:nvPr/>
          </p:nvSpPr>
          <p:spPr bwMode="auto">
            <a:xfrm>
              <a:off x="2613438" y="3429000"/>
              <a:ext cx="1710725" cy="649253"/>
            </a:xfrm>
            <a:prstGeom prst="leftArrow">
              <a:avLst>
                <a:gd name="adj1" fmla="val 50000"/>
                <a:gd name="adj2" fmla="val 50002"/>
              </a:avLst>
            </a:prstGeom>
            <a:solidFill>
              <a:srgbClr val="BBE0E3"/>
            </a:solidFill>
            <a:ln w="9525" algn="ctr">
              <a:solidFill>
                <a:srgbClr val="000000"/>
              </a:solidFill>
              <a:round/>
              <a:headEnd/>
              <a:tailEnd/>
            </a:ln>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a:p>
          </p:txBody>
        </p:sp>
        <p:sp>
          <p:nvSpPr>
            <p:cNvPr id="68613" name="TextBox 1">
              <a:extLst>
                <a:ext uri="{FF2B5EF4-FFF2-40B4-BE49-F238E27FC236}">
                  <a16:creationId xmlns:a16="http://schemas.microsoft.com/office/drawing/2014/main" id="{7DB70CEC-E488-A501-2490-4832766D4F1D}"/>
                </a:ext>
              </a:extLst>
            </p:cNvPr>
            <p:cNvSpPr txBox="1">
              <a:spLocks noChangeArrowheads="1"/>
            </p:cNvSpPr>
            <p:nvPr/>
          </p:nvSpPr>
          <p:spPr bwMode="auto">
            <a:xfrm>
              <a:off x="2613438" y="3585111"/>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KNOWLEDGE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a:extLst>
              <a:ext uri="{FF2B5EF4-FFF2-40B4-BE49-F238E27FC236}">
                <a16:creationId xmlns:a16="http://schemas.microsoft.com/office/drawing/2014/main" id="{C5CA2079-383C-9CC1-F002-FC466B531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685925"/>
            <a:ext cx="79692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Box 5">
            <a:extLst>
              <a:ext uri="{FF2B5EF4-FFF2-40B4-BE49-F238E27FC236}">
                <a16:creationId xmlns:a16="http://schemas.microsoft.com/office/drawing/2014/main" id="{1866151B-EDE0-1D18-4058-6BB195A86753}"/>
              </a:ext>
            </a:extLst>
          </p:cNvPr>
          <p:cNvSpPr txBox="1">
            <a:spLocks noChangeArrowheads="1"/>
          </p:cNvSpPr>
          <p:nvPr/>
        </p:nvSpPr>
        <p:spPr bwMode="auto">
          <a:xfrm>
            <a:off x="395288" y="5357813"/>
            <a:ext cx="8161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courtessy of blogger “Buffalo LInguist”</a:t>
            </a:r>
          </a:p>
          <a:p>
            <a:r>
              <a:rPr lang="en-US" altLang="en-US" sz="1600"/>
              <a:t>http://christiandicanio.blogspot.com/2018/12/what-is-phonetics-20-minute-guide-for.html</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2">
            <a:extLst>
              <a:ext uri="{FF2B5EF4-FFF2-40B4-BE49-F238E27FC236}">
                <a16:creationId xmlns:a16="http://schemas.microsoft.com/office/drawing/2014/main" id="{3E4CCEF5-63AB-A36F-F868-731D6280D89B}"/>
              </a:ext>
            </a:extLst>
          </p:cNvPr>
          <p:cNvGrpSpPr>
            <a:grpSpLocks/>
          </p:cNvGrpSpPr>
          <p:nvPr/>
        </p:nvGrpSpPr>
        <p:grpSpPr bwMode="auto">
          <a:xfrm>
            <a:off x="4876800" y="609600"/>
            <a:ext cx="3886200" cy="5791200"/>
            <a:chOff x="546" y="206"/>
            <a:chExt cx="2382" cy="3638"/>
          </a:xfrm>
        </p:grpSpPr>
        <p:pic>
          <p:nvPicPr>
            <p:cNvPr id="77836" name="Picture 3" descr="C:\My Documents\0003.jpg">
              <a:extLst>
                <a:ext uri="{FF2B5EF4-FFF2-40B4-BE49-F238E27FC236}">
                  <a16:creationId xmlns:a16="http://schemas.microsoft.com/office/drawing/2014/main" id="{DA183909-7359-1CA6-EE41-8C73ACEDD23C}"/>
                </a:ext>
              </a:extLst>
            </p:cNvPr>
            <p:cNvPicPr>
              <a:picLocks noChangeAspect="1" noChangeArrowheads="1"/>
            </p:cNvPicPr>
            <p:nvPr/>
          </p:nvPicPr>
          <p:blipFill>
            <a:blip r:embed="rId3">
              <a:lum bright="-38000" contrast="56000"/>
              <a:extLst>
                <a:ext uri="{28A0092B-C50C-407E-A947-70E740481C1C}">
                  <a14:useLocalDpi xmlns:a14="http://schemas.microsoft.com/office/drawing/2010/main" val="0"/>
                </a:ext>
              </a:extLst>
            </a:blip>
            <a:srcRect l="1807" r="1807"/>
            <a:stretch>
              <a:fillRect/>
            </a:stretch>
          </p:blipFill>
          <p:spPr bwMode="auto">
            <a:xfrm>
              <a:off x="571" y="206"/>
              <a:ext cx="2314" cy="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4" descr="C:\My Documents\0004.jpg">
              <a:extLst>
                <a:ext uri="{FF2B5EF4-FFF2-40B4-BE49-F238E27FC236}">
                  <a16:creationId xmlns:a16="http://schemas.microsoft.com/office/drawing/2014/main" id="{03E68FCD-3A7B-10B2-C9EC-3F969FB1D1B9}"/>
                </a:ext>
              </a:extLst>
            </p:cNvPr>
            <p:cNvPicPr>
              <a:picLocks noChangeAspect="1" noChangeArrowheads="1"/>
            </p:cNvPicPr>
            <p:nvPr/>
          </p:nvPicPr>
          <p:blipFill>
            <a:blip r:embed="rId4">
              <a:lum bright="-38000" contrast="56000"/>
              <a:extLst>
                <a:ext uri="{28A0092B-C50C-407E-A947-70E740481C1C}">
                  <a14:useLocalDpi xmlns:a14="http://schemas.microsoft.com/office/drawing/2010/main" val="0"/>
                </a:ext>
              </a:extLst>
            </a:blip>
            <a:srcRect l="2710" b="2380"/>
            <a:stretch>
              <a:fillRect/>
            </a:stretch>
          </p:blipFill>
          <p:spPr bwMode="auto">
            <a:xfrm>
              <a:off x="546" y="2030"/>
              <a:ext cx="238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6" name="Text Box 7">
            <a:extLst>
              <a:ext uri="{FF2B5EF4-FFF2-40B4-BE49-F238E27FC236}">
                <a16:creationId xmlns:a16="http://schemas.microsoft.com/office/drawing/2014/main" id="{0E9D4C9C-F349-FBC0-8C7D-BBAE47E4238F}"/>
              </a:ext>
            </a:extLst>
          </p:cNvPr>
          <p:cNvSpPr txBox="1">
            <a:spLocks noChangeArrowheads="1"/>
          </p:cNvSpPr>
          <p:nvPr/>
        </p:nvSpPr>
        <p:spPr bwMode="auto">
          <a:xfrm>
            <a:off x="420688" y="455613"/>
            <a:ext cx="365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a:defRPr>
                <a:solidFill>
                  <a:srgbClr val="000000"/>
                </a:solidFill>
                <a:latin typeface="Arial" panose="020B0604020202020204" pitchFamily="34" charset="0"/>
                <a:ea typeface="ヒラギノ角ゴ ProN W3" charset="-128"/>
                <a:sym typeface="Arial" panose="020B0604020202020204" pitchFamily="34" charset="0"/>
              </a:defRPr>
            </a:lvl5pPr>
            <a:lvl6pPr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latin typeface="Graphite Light Narrow ATT" pitchFamily="66" charset="0"/>
              </a:rPr>
              <a:t>VOICE OPERATED TYPEWRITER</a:t>
            </a:r>
          </a:p>
          <a:p>
            <a:r>
              <a:rPr lang="en-US" altLang="en-US">
                <a:latin typeface="Graphite Light Narrow ATT" pitchFamily="66" charset="0"/>
              </a:rPr>
              <a:t>The first </a:t>
            </a:r>
            <a:r>
              <a:rPr lang="ja-JP" altLang="en-US"/>
              <a:t>“</a:t>
            </a:r>
            <a:r>
              <a:rPr lang="en-US" altLang="en-US">
                <a:latin typeface="Graphite Light Narrow ATT" pitchFamily="66" charset="0"/>
              </a:rPr>
              <a:t>real</a:t>
            </a:r>
            <a:r>
              <a:rPr lang="ja-JP" altLang="en-US"/>
              <a:t>”</a:t>
            </a:r>
            <a:r>
              <a:rPr lang="en-US" altLang="en-US">
                <a:latin typeface="Graphite Light Narrow ATT" pitchFamily="66" charset="0"/>
              </a:rPr>
              <a:t> </a:t>
            </a:r>
          </a:p>
          <a:p>
            <a:r>
              <a:rPr lang="en-US" altLang="en-US">
                <a:latin typeface="Graphite Light Narrow ATT" pitchFamily="66" charset="0"/>
              </a:rPr>
              <a:t>automatic speech recognizer </a:t>
            </a:r>
          </a:p>
          <a:p>
            <a:pPr lvl="4"/>
            <a:r>
              <a:rPr lang="en-US" altLang="en-US">
                <a:latin typeface="Graphite Light Narrow ATT" pitchFamily="66" charset="0"/>
              </a:rPr>
              <a:t>R.H. Galt 1951</a:t>
            </a:r>
          </a:p>
        </p:txBody>
      </p:sp>
      <p:sp>
        <p:nvSpPr>
          <p:cNvPr id="77827" name="TextBox 1">
            <a:extLst>
              <a:ext uri="{FF2B5EF4-FFF2-40B4-BE49-F238E27FC236}">
                <a16:creationId xmlns:a16="http://schemas.microsoft.com/office/drawing/2014/main" id="{A7FC583C-701A-D34D-7C28-BCB172381E4B}"/>
              </a:ext>
            </a:extLst>
          </p:cNvPr>
          <p:cNvSpPr txBox="1">
            <a:spLocks noChangeArrowheads="1"/>
          </p:cNvSpPr>
          <p:nvPr/>
        </p:nvSpPr>
        <p:spPr bwMode="auto">
          <a:xfrm>
            <a:off x="420688" y="1666875"/>
            <a:ext cx="37163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solidFill>
                  <a:srgbClr val="000000"/>
                </a:solidFill>
                <a:latin typeface="Arial" panose="020B0604020202020204" pitchFamily="34" charset="0"/>
                <a:sym typeface="Arial" panose="020B0604020202020204" pitchFamily="34" charset="0"/>
              </a:rPr>
              <a:t>Rules to interpret short-time spectra of speech sounds</a:t>
            </a:r>
          </a:p>
        </p:txBody>
      </p:sp>
      <p:grpSp>
        <p:nvGrpSpPr>
          <p:cNvPr id="77828" name="Group 10">
            <a:extLst>
              <a:ext uri="{FF2B5EF4-FFF2-40B4-BE49-F238E27FC236}">
                <a16:creationId xmlns:a16="http://schemas.microsoft.com/office/drawing/2014/main" id="{CFDD1764-9FD6-2AA6-6C89-D583D4BFEBE1}"/>
              </a:ext>
            </a:extLst>
          </p:cNvPr>
          <p:cNvGrpSpPr>
            <a:grpSpLocks/>
          </p:cNvGrpSpPr>
          <p:nvPr/>
        </p:nvGrpSpPr>
        <p:grpSpPr bwMode="auto">
          <a:xfrm>
            <a:off x="695325" y="2314575"/>
            <a:ext cx="5227638" cy="4010025"/>
            <a:chOff x="695325" y="2314575"/>
            <a:chExt cx="5227638" cy="4010025"/>
          </a:xfrm>
        </p:grpSpPr>
        <p:grpSp>
          <p:nvGrpSpPr>
            <p:cNvPr id="77829" name="Group 5">
              <a:extLst>
                <a:ext uri="{FF2B5EF4-FFF2-40B4-BE49-F238E27FC236}">
                  <a16:creationId xmlns:a16="http://schemas.microsoft.com/office/drawing/2014/main" id="{EA862365-E54E-399A-7CB4-882E1136312E}"/>
                </a:ext>
              </a:extLst>
            </p:cNvPr>
            <p:cNvGrpSpPr>
              <a:grpSpLocks/>
            </p:cNvGrpSpPr>
            <p:nvPr/>
          </p:nvGrpSpPr>
          <p:grpSpPr bwMode="auto">
            <a:xfrm>
              <a:off x="695325" y="2314575"/>
              <a:ext cx="5227638" cy="4010025"/>
              <a:chOff x="695325" y="2313909"/>
              <a:chExt cx="5228160" cy="4010691"/>
            </a:xfrm>
          </p:grpSpPr>
          <p:pic>
            <p:nvPicPr>
              <p:cNvPr id="77833" name="Picture 5" descr="C:\My Documents\0003.jpg">
                <a:extLst>
                  <a:ext uri="{FF2B5EF4-FFF2-40B4-BE49-F238E27FC236}">
                    <a16:creationId xmlns:a16="http://schemas.microsoft.com/office/drawing/2014/main" id="{D1408A26-EB96-516B-9BEA-97DBF6E84A84}"/>
                  </a:ext>
                </a:extLst>
              </p:cNvPr>
              <p:cNvPicPr>
                <a:picLocks noChangeAspect="1" noChangeArrowheads="1"/>
              </p:cNvPicPr>
              <p:nvPr/>
            </p:nvPicPr>
            <p:blipFill>
              <a:blip r:embed="rId3">
                <a:lum bright="-38000" contrast="56000"/>
                <a:extLst>
                  <a:ext uri="{28A0092B-C50C-407E-A947-70E740481C1C}">
                    <a14:useLocalDpi xmlns:a14="http://schemas.microsoft.com/office/drawing/2010/main" val="0"/>
                  </a:ext>
                </a:extLst>
              </a:blip>
              <a:srcRect l="1807" t="60695" r="76788" b="4761"/>
              <a:stretch>
                <a:fillRect/>
              </a:stretch>
            </p:blipFill>
            <p:spPr bwMode="auto">
              <a:xfrm>
                <a:off x="695325" y="2514600"/>
                <a:ext cx="3267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Arrow 3">
                <a:extLst>
                  <a:ext uri="{FF2B5EF4-FFF2-40B4-BE49-F238E27FC236}">
                    <a16:creationId xmlns:a16="http://schemas.microsoft.com/office/drawing/2014/main" id="{C6FF19B4-237D-EE4D-AD56-54766F518D61}"/>
                  </a:ext>
                </a:extLst>
              </p:cNvPr>
              <p:cNvSpPr>
                <a:spLocks noChangeArrowheads="1"/>
              </p:cNvSpPr>
              <p:nvPr/>
            </p:nvSpPr>
            <p:spPr bwMode="auto">
              <a:xfrm rot="20326725" flipV="1">
                <a:off x="3916685" y="3061746"/>
                <a:ext cx="857336" cy="543015"/>
              </a:xfrm>
              <a:prstGeom prst="leftArrow">
                <a:avLst>
                  <a:gd name="adj1" fmla="val 48426"/>
                  <a:gd name="adj2" fmla="val 49999"/>
                </a:avLst>
              </a:prstGeom>
              <a:noFill/>
              <a:ln w="9525">
                <a:solidFill>
                  <a:srgbClr val="B6DCDF"/>
                </a:solidFill>
                <a:miter lim="800000"/>
                <a:headEnd/>
                <a:tailEnd/>
              </a:ln>
              <a:effectLst>
                <a:outerShdw blurRad="40000" dist="23000" dir="5400000" rotWithShape="0">
                  <a:srgbClr val="808080">
                    <a:alpha val="34998"/>
                  </a:srgbClr>
                </a:outerShdw>
              </a:effectLst>
            </p:spPr>
            <p:txBody>
              <a:bodyPr anchor="ct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pPr algn="ctr">
                  <a:defRPr/>
                </a:pPr>
                <a:endParaRPr lang="en-US" altLang="en-US">
                  <a:solidFill>
                    <a:srgbClr val="FFFFFF"/>
                  </a:solidFill>
                  <a:latin typeface="Arial Narrow" panose="020B0604020202020204" pitchFamily="34" charset="0"/>
                </a:endParaRPr>
              </a:p>
            </p:txBody>
          </p:sp>
          <p:sp>
            <p:nvSpPr>
              <p:cNvPr id="5" name="Oval 4">
                <a:extLst>
                  <a:ext uri="{FF2B5EF4-FFF2-40B4-BE49-F238E27FC236}">
                    <a16:creationId xmlns:a16="http://schemas.microsoft.com/office/drawing/2014/main" id="{9655D9FC-DD33-4F42-8658-C3816BDD4140}"/>
                  </a:ext>
                </a:extLst>
              </p:cNvPr>
              <p:cNvSpPr/>
              <p:nvPr/>
            </p:nvSpPr>
            <p:spPr>
              <a:xfrm>
                <a:off x="4680348" y="2313909"/>
                <a:ext cx="1243137" cy="1193998"/>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Arial" charset="0"/>
                </a:endParaRPr>
              </a:p>
            </p:txBody>
          </p:sp>
        </p:grpSp>
        <p:sp>
          <p:nvSpPr>
            <p:cNvPr id="77830" name="Oval 1">
              <a:extLst>
                <a:ext uri="{FF2B5EF4-FFF2-40B4-BE49-F238E27FC236}">
                  <a16:creationId xmlns:a16="http://schemas.microsoft.com/office/drawing/2014/main" id="{E2A57BE8-C2A3-4918-A17A-75CDFBBF4B91}"/>
                </a:ext>
              </a:extLst>
            </p:cNvPr>
            <p:cNvSpPr>
              <a:spLocks noChangeArrowheads="1"/>
            </p:cNvSpPr>
            <p:nvPr/>
          </p:nvSpPr>
          <p:spPr bwMode="auto">
            <a:xfrm>
              <a:off x="4679950" y="2314575"/>
              <a:ext cx="1243013" cy="1114425"/>
            </a:xfrm>
            <a:prstGeom prst="ellipse">
              <a:avLst/>
            </a:prstGeom>
            <a:solidFill>
              <a:srgbClr val="FF0000">
                <a:alpha val="18823"/>
              </a:srgbClr>
            </a:solidFill>
            <a:ln w="9525" algn="ctr">
              <a:solidFill>
                <a:srgbClr val="000000"/>
              </a:solidFill>
              <a:round/>
              <a:headEnd/>
              <a:tailEnd/>
            </a:ln>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a:p>
          </p:txBody>
        </p:sp>
        <p:cxnSp>
          <p:nvCxnSpPr>
            <p:cNvPr id="77831" name="Straight Arrow Connector 5">
              <a:extLst>
                <a:ext uri="{FF2B5EF4-FFF2-40B4-BE49-F238E27FC236}">
                  <a16:creationId xmlns:a16="http://schemas.microsoft.com/office/drawing/2014/main" id="{4283D05A-BEBC-A9EC-89F4-0E7FE70F1FEE}"/>
                </a:ext>
              </a:extLst>
            </p:cNvPr>
            <p:cNvCxnSpPr>
              <a:cxnSpLocks/>
              <a:stCxn id="77830" idx="1"/>
            </p:cNvCxnSpPr>
            <p:nvPr/>
          </p:nvCxnSpPr>
          <p:spPr bwMode="auto">
            <a:xfrm flipH="1">
              <a:off x="2987825" y="2477779"/>
              <a:ext cx="1874160" cy="37455"/>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7832" name="Straight Arrow Connector 8">
              <a:extLst>
                <a:ext uri="{FF2B5EF4-FFF2-40B4-BE49-F238E27FC236}">
                  <a16:creationId xmlns:a16="http://schemas.microsoft.com/office/drawing/2014/main" id="{8ADFF4BE-1C47-BE0E-7B5D-CAE17BDCB4E1}"/>
                </a:ext>
              </a:extLst>
            </p:cNvPr>
            <p:cNvCxnSpPr>
              <a:cxnSpLocks noChangeShapeType="1"/>
              <a:stCxn id="77830" idx="3"/>
            </p:cNvCxnSpPr>
            <p:nvPr/>
          </p:nvCxnSpPr>
          <p:spPr bwMode="auto">
            <a:xfrm flipH="1">
              <a:off x="3707904" y="3265796"/>
              <a:ext cx="1154081" cy="3058804"/>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a:extLst>
              <a:ext uri="{FF2B5EF4-FFF2-40B4-BE49-F238E27FC236}">
                <a16:creationId xmlns:a16="http://schemas.microsoft.com/office/drawing/2014/main" id="{18A2E659-8515-0B5C-05A5-D045BB4EAF02}"/>
              </a:ext>
            </a:extLst>
          </p:cNvPr>
          <p:cNvSpPr>
            <a:spLocks noGrp="1" noChangeArrowheads="1"/>
          </p:cNvSpPr>
          <p:nvPr>
            <p:ph type="title"/>
          </p:nvPr>
        </p:nvSpPr>
        <p:spPr>
          <a:xfrm>
            <a:off x="350838" y="315913"/>
            <a:ext cx="4176712" cy="1033462"/>
          </a:xfrm>
        </p:spPr>
        <p:txBody>
          <a:bodyPr/>
          <a:lstStyle/>
          <a:p>
            <a:pPr algn="l"/>
            <a:r>
              <a:rPr lang="en-US" altLang="en-US" sz="1600"/>
              <a:t>More successful concept</a:t>
            </a:r>
            <a:br>
              <a:rPr lang="en-US" altLang="en-US" sz="1600"/>
            </a:br>
            <a:r>
              <a:rPr lang="en-US" altLang="en-US" sz="1600"/>
              <a:t>(Davis, Biddulph, Balashek 1952)</a:t>
            </a:r>
            <a:br>
              <a:rPr lang="en-US" altLang="en-US" sz="1600"/>
            </a:br>
            <a:r>
              <a:rPr lang="en-US" altLang="en-US" sz="1600"/>
              <a:t>digits 95-99% correct (single speaker)</a:t>
            </a:r>
          </a:p>
        </p:txBody>
      </p:sp>
      <p:sp>
        <p:nvSpPr>
          <p:cNvPr id="79874" name="TextBox 2">
            <a:extLst>
              <a:ext uri="{FF2B5EF4-FFF2-40B4-BE49-F238E27FC236}">
                <a16:creationId xmlns:a16="http://schemas.microsoft.com/office/drawing/2014/main" id="{74264D98-8F3E-9C2D-32D1-D1ABA603A02A}"/>
              </a:ext>
            </a:extLst>
          </p:cNvPr>
          <p:cNvSpPr txBox="1">
            <a:spLocks noChangeArrowheads="1"/>
          </p:cNvSpPr>
          <p:nvPr/>
        </p:nvSpPr>
        <p:spPr bwMode="auto">
          <a:xfrm>
            <a:off x="5219700" y="304800"/>
            <a:ext cx="3600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600" b="1">
                <a:solidFill>
                  <a:srgbClr val="000000"/>
                </a:solidFill>
                <a:latin typeface="Arial" panose="020B0604020202020204" pitchFamily="34" charset="0"/>
                <a:sym typeface="Arial" panose="020B0604020202020204" pitchFamily="34" charset="0"/>
              </a:rPr>
              <a:t>Trajectories of estimates of dominant spectral components at high and low frequenci</a:t>
            </a:r>
            <a:r>
              <a:rPr lang="en-US" altLang="en-US" sz="1600">
                <a:solidFill>
                  <a:srgbClr val="000000"/>
                </a:solidFill>
                <a:latin typeface="Arial" panose="020B0604020202020204" pitchFamily="34" charset="0"/>
                <a:sym typeface="Arial" panose="020B0604020202020204" pitchFamily="34" charset="0"/>
              </a:rPr>
              <a:t>es</a:t>
            </a:r>
          </a:p>
        </p:txBody>
      </p:sp>
      <p:pic>
        <p:nvPicPr>
          <p:cNvPr id="79875" name="Picture 2">
            <a:extLst>
              <a:ext uri="{FF2B5EF4-FFF2-40B4-BE49-F238E27FC236}">
                <a16:creationId xmlns:a16="http://schemas.microsoft.com/office/drawing/2014/main" id="{D1FE0E43-0E9C-3EC5-A416-53BAF4815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1563688"/>
            <a:ext cx="58166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a:extLst>
              <a:ext uri="{FF2B5EF4-FFF2-40B4-BE49-F238E27FC236}">
                <a16:creationId xmlns:a16="http://schemas.microsoft.com/office/drawing/2014/main" id="{5DF14861-7BBC-A602-61EA-988C0F6B1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588" y="1662113"/>
            <a:ext cx="261302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
            <a:extLst>
              <a:ext uri="{FF2B5EF4-FFF2-40B4-BE49-F238E27FC236}">
                <a16:creationId xmlns:a16="http://schemas.microsoft.com/office/drawing/2014/main" id="{55BD7F63-3C67-EF96-AEF7-4D39B9BFB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3260725"/>
            <a:ext cx="231616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Rectangle 7">
            <a:extLst>
              <a:ext uri="{FF2B5EF4-FFF2-40B4-BE49-F238E27FC236}">
                <a16:creationId xmlns:a16="http://schemas.microsoft.com/office/drawing/2014/main" id="{1BA28076-436D-FA2D-40E2-76A9482955F0}"/>
              </a:ext>
            </a:extLst>
          </p:cNvPr>
          <p:cNvSpPr>
            <a:spLocks noChangeArrowheads="1"/>
          </p:cNvSpPr>
          <p:nvPr/>
        </p:nvSpPr>
        <p:spPr bwMode="auto">
          <a:xfrm>
            <a:off x="350838" y="5629275"/>
            <a:ext cx="77517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buFont typeface="Arial" panose="020B0604020202020204" pitchFamily="34" charset="0"/>
              <a:buChar char="•"/>
            </a:pPr>
            <a:r>
              <a:rPr lang="en-US" altLang="en-US" sz="1400"/>
              <a:t>Create </a:t>
            </a:r>
            <a:r>
              <a:rPr lang="en-US" altLang="en-US" sz="1400" b="1"/>
              <a:t>templates</a:t>
            </a:r>
            <a:r>
              <a:rPr lang="en-US" altLang="en-US" sz="1400"/>
              <a:t> during the recognizer </a:t>
            </a:r>
            <a:r>
              <a:rPr lang="en-US" altLang="en-US" sz="1400" b="1"/>
              <a:t>training </a:t>
            </a:r>
            <a:r>
              <a:rPr lang="en-US" altLang="en-US" sz="1400"/>
              <a:t>and match them during the inverence)</a:t>
            </a:r>
          </a:p>
          <a:p>
            <a:pPr>
              <a:buFont typeface="Arial" panose="020B0604020202020204" pitchFamily="34" charset="0"/>
              <a:buChar char="•"/>
            </a:pPr>
            <a:r>
              <a:rPr lang="en-US" altLang="en-US" sz="1400"/>
              <a:t>Closed set recogntion (recognize which </a:t>
            </a:r>
            <a:r>
              <a:rPr lang="en-US" altLang="en-US" sz="1400" b="1"/>
              <a:t>of the ten digits </a:t>
            </a:r>
            <a:r>
              <a:rPr lang="en-US" altLang="en-US" sz="1400"/>
              <a:t>was uttered)</a:t>
            </a:r>
          </a:p>
          <a:p>
            <a:pPr>
              <a:buFont typeface="Arial" panose="020B0604020202020204" pitchFamily="34" charset="0"/>
              <a:buChar char="•"/>
            </a:pPr>
            <a:r>
              <a:rPr lang="en-US" altLang="en-US" sz="1400"/>
              <a:t>Use </a:t>
            </a:r>
            <a:r>
              <a:rPr lang="en-US" altLang="en-US" sz="1400" b="1"/>
              <a:t>complete</a:t>
            </a:r>
            <a:r>
              <a:rPr lang="en-US" altLang="en-US" sz="1400"/>
              <a:t> (and crude) description </a:t>
            </a:r>
            <a:r>
              <a:rPr lang="en-US" altLang="en-US" sz="1400" b="1"/>
              <a:t>of the signal </a:t>
            </a:r>
            <a:r>
              <a:rPr lang="en-US" altLang="en-US" sz="1400"/>
              <a:t>rather than just formants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482D-C886-D246-A2DB-8E69CAC21B79}"/>
              </a:ext>
            </a:extLst>
          </p:cNvPr>
          <p:cNvSpPr txBox="1"/>
          <p:nvPr/>
        </p:nvSpPr>
        <p:spPr>
          <a:xfrm>
            <a:off x="3090863" y="946150"/>
            <a:ext cx="2982912" cy="4832350"/>
          </a:xfrm>
          <a:prstGeom prst="rect">
            <a:avLst/>
          </a:prstGeom>
          <a:noFill/>
        </p:spPr>
        <p:txBody>
          <a:bodyPr>
            <a:spAutoFit/>
          </a:bodyPr>
          <a:lstStyle/>
          <a:p>
            <a:pPr>
              <a:defRPr/>
            </a:pPr>
            <a:r>
              <a:rPr lang="en-US" sz="1400">
                <a:ea typeface="ヒラギノ角ゴ ProN W3" panose="020B0300000000000000" pitchFamily="34" charset="-128"/>
              </a:rPr>
              <a:t>Let the old man drink wine till he piss</a:t>
            </a:r>
            <a:br>
              <a:rPr lang="en-US" sz="1400">
                <a:ea typeface="ヒラギノ角ゴ ProN W3" panose="020B0300000000000000" pitchFamily="34" charset="-128"/>
              </a:rPr>
            </a:br>
            <a:r>
              <a:rPr lang="en-US" sz="1400">
                <a:ea typeface="ヒラギノ角ゴ ProN W3" panose="020B0300000000000000" pitchFamily="34" charset="-128"/>
              </a:rPr>
              <a:t>The means to the blest </a:t>
            </a:r>
            <a:r>
              <a:rPr lang="en-US" sz="1400" b="1">
                <a:ea typeface="ヒラギノ角ゴ ProN W3" panose="020B0300000000000000" pitchFamily="34" charset="-128"/>
              </a:rPr>
              <a:t>stone</a:t>
            </a:r>
            <a:r>
              <a:rPr lang="en-US" sz="1400">
                <a:ea typeface="ヒラギノ角ゴ ProN W3" panose="020B0300000000000000" pitchFamily="34" charset="-128"/>
              </a:rPr>
              <a:t> is.</a:t>
            </a:r>
            <a:br>
              <a:rPr lang="en-US" sz="1400">
                <a:ea typeface="ヒラギノ角ゴ ProN W3" panose="020B0300000000000000" pitchFamily="34" charset="-128"/>
              </a:rPr>
            </a:br>
            <a:r>
              <a:rPr lang="en-US" sz="1400">
                <a:ea typeface="ヒラギノ角ゴ ProN W3" panose="020B0300000000000000" pitchFamily="34" charset="-128"/>
              </a:rPr>
              <a:t>And in that Menstruous </a:t>
            </a:r>
            <a:r>
              <a:rPr lang="en-US" sz="1400" b="1">
                <a:ea typeface="ヒラギノ角ゴ ProN W3" panose="020B0300000000000000" pitchFamily="34" charset="-128"/>
              </a:rPr>
              <a:t>water</a:t>
            </a:r>
            <a:r>
              <a:rPr lang="en-US" sz="1400">
                <a:ea typeface="ヒラギノ角ゴ ProN W3" panose="020B0300000000000000" pitchFamily="34" charset="-128"/>
              </a:rPr>
              <a:t> drown</a:t>
            </a:r>
            <a:br>
              <a:rPr lang="en-US" sz="1400">
                <a:ea typeface="ヒラギノ角ゴ ProN W3" panose="020B0300000000000000" pitchFamily="34" charset="-128"/>
              </a:rPr>
            </a:br>
            <a:r>
              <a:rPr lang="en-US" sz="1400">
                <a:ea typeface="ヒラギノ角ゴ ProN W3" panose="020B0300000000000000" pitchFamily="34" charset="-128"/>
              </a:rPr>
              <a:t>The radiant brightness of the Moon</a:t>
            </a:r>
            <a:br>
              <a:rPr lang="en-US" sz="1400">
                <a:ea typeface="ヒラギノ角ゴ ProN W3" panose="020B0300000000000000" pitchFamily="34" charset="-128"/>
              </a:rPr>
            </a:br>
            <a:r>
              <a:rPr lang="en-US" sz="1400">
                <a:ea typeface="ヒラギノ角ゴ ProN W3" panose="020B0300000000000000" pitchFamily="34" charset="-128"/>
              </a:rPr>
              <a:t>then cast the Sun into her lap</a:t>
            </a:r>
            <a:br>
              <a:rPr lang="en-US" sz="1400">
                <a:ea typeface="ヒラギノ角ゴ ProN W3" panose="020B0300000000000000" pitchFamily="34" charset="-128"/>
              </a:rPr>
            </a:br>
            <a:r>
              <a:rPr lang="en-US" sz="1400">
                <a:ea typeface="ヒラギノ角ゴ ProN W3" panose="020B0300000000000000" pitchFamily="34" charset="-128"/>
              </a:rPr>
              <a:t>That both may perish at a clap.</a:t>
            </a:r>
            <a:br>
              <a:rPr lang="en-US" sz="1400">
                <a:ea typeface="ヒラギノ角ゴ ProN W3" panose="020B0300000000000000" pitchFamily="34" charset="-128"/>
              </a:rPr>
            </a:br>
            <a:r>
              <a:rPr lang="en-US" sz="1400">
                <a:ea typeface="ヒラギノ角ゴ ProN W3" panose="020B0300000000000000" pitchFamily="34" charset="-128"/>
              </a:rPr>
              <a:t>So shall you have your full desire</a:t>
            </a:r>
            <a:br>
              <a:rPr lang="en-US" sz="1400">
                <a:ea typeface="ヒラギノ角ゴ ProN W3" panose="020B0300000000000000" pitchFamily="34" charset="-128"/>
              </a:rPr>
            </a:br>
            <a:r>
              <a:rPr lang="en-US" sz="1400">
                <a:ea typeface="ヒラギノ角ゴ ProN W3" panose="020B0300000000000000" pitchFamily="34" charset="-128"/>
              </a:rPr>
              <a:t>When you revive them both by </a:t>
            </a:r>
            <a:r>
              <a:rPr lang="en-US" sz="1400" b="1">
                <a:ea typeface="ヒラギノ角ゴ ProN W3" panose="020B0300000000000000" pitchFamily="34" charset="-128"/>
              </a:rPr>
              <a:t>fire</a:t>
            </a:r>
          </a:p>
          <a:p>
            <a:pPr>
              <a:defRPr/>
            </a:pPr>
            <a:endParaRPr lang="en-US" sz="1400">
              <a:ea typeface="ヒラギノ角ゴ ProN W3" panose="020B0300000000000000" pitchFamily="34" charset="-128"/>
            </a:endParaRPr>
          </a:p>
          <a:p>
            <a:pPr>
              <a:defRPr/>
            </a:pPr>
            <a:r>
              <a:rPr lang="en-US" altLang="en-US" sz="1400">
                <a:latin typeface="NewtonSansRegular"/>
                <a:ea typeface="ヒラギノ角ゴ ProN W3" panose="020B0300000000000000" pitchFamily="34" charset="-128"/>
              </a:rPr>
              <a:t>The glass with the medicine must stand in the fire          </a:t>
            </a:r>
            <a:br>
              <a:rPr lang="en-US" altLang="en-US" sz="700">
                <a:ea typeface="ヒラギノ角ゴ ProN W3" panose="020B0300000000000000" pitchFamily="34" charset="-128"/>
              </a:rPr>
            </a:br>
            <a:r>
              <a:rPr lang="en-US" altLang="en-US" sz="1400" b="1">
                <a:latin typeface="NewtonSansRegular"/>
                <a:ea typeface="ヒラギノ角ゴ ProN W3" panose="020B0300000000000000" pitchFamily="34" charset="-128"/>
              </a:rPr>
              <a:t>Forty days </a:t>
            </a:r>
            <a:r>
              <a:rPr lang="en-US" altLang="en-US" sz="1400">
                <a:latin typeface="NewtonSansRegular"/>
                <a:ea typeface="ヒラギノ角ゴ ProN W3" panose="020B0300000000000000" pitchFamily="34" charset="-128"/>
              </a:rPr>
              <a:t>till it be </a:t>
            </a:r>
            <a:r>
              <a:rPr lang="en-US" altLang="en-US" sz="1400" b="1">
                <a:latin typeface="NewtonSansRegular"/>
                <a:ea typeface="ヒラギノ角ゴ ProN W3" panose="020B0300000000000000" pitchFamily="34" charset="-128"/>
              </a:rPr>
              <a:t>blac</a:t>
            </a:r>
            <a:r>
              <a:rPr lang="en-US" altLang="en-US" sz="1400">
                <a:latin typeface="NewtonSansRegular"/>
                <a:ea typeface="ヒラギノ角ゴ ProN W3" panose="020B0300000000000000" pitchFamily="34" charset="-128"/>
              </a:rPr>
              <a:t>k in sight.</a:t>
            </a:r>
            <a:br>
              <a:rPr lang="en-US" altLang="en-US" sz="700">
                <a:ea typeface="ヒラギノ角ゴ ProN W3" panose="020B0300000000000000" pitchFamily="34" charset="-128"/>
              </a:rPr>
            </a:br>
            <a:r>
              <a:rPr lang="en-US" altLang="en-US" sz="1400">
                <a:latin typeface="NewtonSansRegular"/>
                <a:ea typeface="ヒラギノ角ゴ ProN W3" panose="020B0300000000000000" pitchFamily="34" charset="-128"/>
              </a:rPr>
              <a:t>Forty days in blackness to stand he will desire</a:t>
            </a:r>
            <a:br>
              <a:rPr lang="en-US" altLang="en-US" sz="700">
                <a:ea typeface="ヒラギノ角ゴ ProN W3" panose="020B0300000000000000" pitchFamily="34" charset="-128"/>
              </a:rPr>
            </a:br>
            <a:r>
              <a:rPr lang="en-US" altLang="en-US" sz="1400">
                <a:latin typeface="NewtonSansRegular"/>
                <a:ea typeface="ヒラギノ角ゴ ProN W3" panose="020B0300000000000000" pitchFamily="34" charset="-128"/>
              </a:rPr>
              <a:t>And then </a:t>
            </a:r>
            <a:r>
              <a:rPr lang="en-US" altLang="en-US" sz="1400" b="1">
                <a:latin typeface="NewtonSansRegular"/>
                <a:ea typeface="ヒラギノ角ゴ ProN W3" panose="020B0300000000000000" pitchFamily="34" charset="-128"/>
              </a:rPr>
              <a:t>forty days </a:t>
            </a:r>
            <a:r>
              <a:rPr lang="en-US" altLang="en-US" sz="1400">
                <a:latin typeface="NewtonSansRegular"/>
                <a:ea typeface="ヒラギノ角ゴ ProN W3" panose="020B0300000000000000" pitchFamily="34" charset="-128"/>
              </a:rPr>
              <a:t>more till it be </a:t>
            </a:r>
            <a:r>
              <a:rPr lang="en-US" altLang="en-US" sz="1400" b="1">
                <a:latin typeface="NewtonSansRegular"/>
                <a:ea typeface="ヒラギノ角ゴ ProN W3" panose="020B0300000000000000" pitchFamily="34" charset="-128"/>
              </a:rPr>
              <a:t>white</a:t>
            </a:r>
            <a:r>
              <a:rPr lang="en-US" altLang="en-US" sz="1400">
                <a:latin typeface="NewtonSansRegular"/>
                <a:ea typeface="ヒラギノ角ゴ ProN W3" panose="020B0300000000000000" pitchFamily="34" charset="-128"/>
              </a:rPr>
              <a:t>.</a:t>
            </a:r>
          </a:p>
          <a:p>
            <a:pPr>
              <a:defRPr/>
            </a:pPr>
            <a:endParaRPr lang="en-US" altLang="en-US" sz="1400">
              <a:latin typeface="NewtonSansRegular"/>
              <a:ea typeface="ヒラギノ角ゴ ProN W3" panose="020B0300000000000000" pitchFamily="34" charset="-128"/>
            </a:endParaRPr>
          </a:p>
          <a:p>
            <a:pPr marL="9525" indent="-9525">
              <a:defRPr/>
            </a:pPr>
            <a:r>
              <a:rPr lang="en-US" altLang="en-US" sz="1400">
                <a:latin typeface="NewtonSansRegular"/>
                <a:ea typeface="ヒラギノ角ゴ ProN W3" panose="020B0300000000000000" pitchFamily="34" charset="-128"/>
              </a:rPr>
              <a:t>After the </a:t>
            </a:r>
            <a:r>
              <a:rPr lang="en-US" altLang="en-US" sz="1400" b="1">
                <a:latin typeface="NewtonSansRegular"/>
                <a:ea typeface="ヒラギノ角ゴ ProN W3" panose="020B0300000000000000" pitchFamily="34" charset="-128"/>
              </a:rPr>
              <a:t>first &amp; second right fermentation</a:t>
            </a:r>
            <a:endParaRPr lang="en-US" altLang="en-US" sz="700" b="1">
              <a:latin typeface="NewtonSansRegular"/>
              <a:ea typeface="ヒラギノ角ゴ ProN W3" panose="020B0300000000000000" pitchFamily="34" charset="-128"/>
            </a:endParaRPr>
          </a:p>
          <a:p>
            <a:pPr marL="9525" indent="-9525">
              <a:defRPr/>
            </a:pPr>
            <a:r>
              <a:rPr lang="en-US" altLang="en-US" sz="1400">
                <a:latin typeface="NewtonSansRegular"/>
                <a:ea typeface="ヒラギノ角ゴ ProN W3" panose="020B0300000000000000" pitchFamily="34" charset="-128"/>
              </a:rPr>
              <a:t>Of </a:t>
            </a:r>
            <a:r>
              <a:rPr lang="en-US" altLang="en-US" sz="1400" b="1">
                <a:latin typeface="NewtonSansRegular"/>
                <a:ea typeface="ヒラギノ角ゴ ProN W3" panose="020B0300000000000000" pitchFamily="34" charset="-128"/>
              </a:rPr>
              <a:t>mercury</a:t>
            </a:r>
            <a:r>
              <a:rPr lang="en-US" altLang="en-US" sz="1400">
                <a:latin typeface="NewtonSansRegular"/>
                <a:ea typeface="ヒラギノ角ゴ ProN W3" panose="020B0300000000000000" pitchFamily="34" charset="-128"/>
              </a:rPr>
              <a:t> crude turneth it to fine </a:t>
            </a:r>
            <a:r>
              <a:rPr lang="en-US" altLang="en-US" sz="1400" b="1">
                <a:latin typeface="NewtonSansRegular"/>
                <a:ea typeface="ヒラギノ角ゴ ProN W3" panose="020B0300000000000000" pitchFamily="34" charset="-128"/>
              </a:rPr>
              <a:t>gold</a:t>
            </a:r>
            <a:r>
              <a:rPr lang="en-US" altLang="en-US" sz="1400">
                <a:latin typeface="NewtonSansRegular"/>
                <a:ea typeface="ヒラギノ角ゴ ProN W3" panose="020B0300000000000000" pitchFamily="34" charset="-128"/>
              </a:rPr>
              <a:t>.</a:t>
            </a:r>
          </a:p>
          <a:p>
            <a:pPr>
              <a:defRPr/>
            </a:pPr>
            <a:endParaRPr lang="en-US" altLang="en-US" sz="1400">
              <a:latin typeface="NewtonSansRegular"/>
              <a:ea typeface="ヒラギノ角ゴ ProN W3" panose="020B0300000000000000" pitchFamily="34" charset="-128"/>
            </a:endParaRPr>
          </a:p>
        </p:txBody>
      </p:sp>
      <p:grpSp>
        <p:nvGrpSpPr>
          <p:cNvPr id="23554" name="Group 1">
            <a:extLst>
              <a:ext uri="{FF2B5EF4-FFF2-40B4-BE49-F238E27FC236}">
                <a16:creationId xmlns:a16="http://schemas.microsoft.com/office/drawing/2014/main" id="{3C4B88AA-45CE-4F5B-4E7D-702C693A14CB}"/>
              </a:ext>
            </a:extLst>
          </p:cNvPr>
          <p:cNvGrpSpPr>
            <a:grpSpLocks/>
          </p:cNvGrpSpPr>
          <p:nvPr/>
        </p:nvGrpSpPr>
        <p:grpSpPr bwMode="auto">
          <a:xfrm>
            <a:off x="6526213" y="593725"/>
            <a:ext cx="1960562" cy="4614863"/>
            <a:chOff x="3861869" y="1303822"/>
            <a:chExt cx="1960395" cy="4613906"/>
          </a:xfrm>
        </p:grpSpPr>
        <p:sp>
          <p:nvSpPr>
            <p:cNvPr id="23558" name="TextBox 3">
              <a:extLst>
                <a:ext uri="{FF2B5EF4-FFF2-40B4-BE49-F238E27FC236}">
                  <a16:creationId xmlns:a16="http://schemas.microsoft.com/office/drawing/2014/main" id="{E640BBED-6EBB-6706-1119-426B262754A3}"/>
                </a:ext>
              </a:extLst>
            </p:cNvPr>
            <p:cNvSpPr txBox="1">
              <a:spLocks noChangeArrowheads="1"/>
            </p:cNvSpPr>
            <p:nvPr/>
          </p:nvSpPr>
          <p:spPr bwMode="auto">
            <a:xfrm>
              <a:off x="3861869" y="1303822"/>
              <a:ext cx="1921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break body fluids </a:t>
              </a:r>
            </a:p>
            <a:p>
              <a:r>
                <a:rPr lang="en-US" altLang="en-US" b="1"/>
                <a:t>into stone + water</a:t>
              </a:r>
            </a:p>
          </p:txBody>
        </p:sp>
        <p:sp>
          <p:nvSpPr>
            <p:cNvPr id="23559" name="TextBox 8">
              <a:extLst>
                <a:ext uri="{FF2B5EF4-FFF2-40B4-BE49-F238E27FC236}">
                  <a16:creationId xmlns:a16="http://schemas.microsoft.com/office/drawing/2014/main" id="{9D3468C7-BC9C-B78E-0748-46332248A160}"/>
                </a:ext>
              </a:extLst>
            </p:cNvPr>
            <p:cNvSpPr txBox="1">
              <a:spLocks noChangeArrowheads="1"/>
            </p:cNvSpPr>
            <p:nvPr/>
          </p:nvSpPr>
          <p:spPr bwMode="auto">
            <a:xfrm>
              <a:off x="4551636" y="2094766"/>
              <a:ext cx="775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1400"/>
                <a:t>40 days </a:t>
              </a:r>
            </a:p>
            <a:p>
              <a:pPr algn="ctr"/>
              <a:r>
                <a:rPr lang="en-US" altLang="en-US" sz="1400"/>
                <a:t>in fire</a:t>
              </a:r>
            </a:p>
          </p:txBody>
        </p:sp>
        <p:sp>
          <p:nvSpPr>
            <p:cNvPr id="11" name="Down Arrow 10">
              <a:extLst>
                <a:ext uri="{FF2B5EF4-FFF2-40B4-BE49-F238E27FC236}">
                  <a16:creationId xmlns:a16="http://schemas.microsoft.com/office/drawing/2014/main" id="{23B5FB2B-B877-DF46-BCC2-1CAB45D78E22}"/>
                </a:ext>
              </a:extLst>
            </p:cNvPr>
            <p:cNvSpPr/>
            <p:nvPr/>
          </p:nvSpPr>
          <p:spPr>
            <a:xfrm>
              <a:off x="4099974" y="2084710"/>
              <a:ext cx="1679432" cy="73644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a:t>
              </a:r>
            </a:p>
          </p:txBody>
        </p:sp>
        <p:sp>
          <p:nvSpPr>
            <p:cNvPr id="21" name="Down Arrow 20">
              <a:extLst>
                <a:ext uri="{FF2B5EF4-FFF2-40B4-BE49-F238E27FC236}">
                  <a16:creationId xmlns:a16="http://schemas.microsoft.com/office/drawing/2014/main" id="{D7926F55-13CA-9740-9353-F8F0FBAE3E5B}"/>
                </a:ext>
              </a:extLst>
            </p:cNvPr>
            <p:cNvSpPr/>
            <p:nvPr/>
          </p:nvSpPr>
          <p:spPr>
            <a:xfrm>
              <a:off x="4141245" y="4800360"/>
              <a:ext cx="1681019" cy="73644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2" name="TextBox 11">
              <a:extLst>
                <a:ext uri="{FF2B5EF4-FFF2-40B4-BE49-F238E27FC236}">
                  <a16:creationId xmlns:a16="http://schemas.microsoft.com/office/drawing/2014/main" id="{E88E63C6-C8CA-234B-4CFA-A99D6196B9BC}"/>
                </a:ext>
              </a:extLst>
            </p:cNvPr>
            <p:cNvSpPr txBox="1">
              <a:spLocks noChangeArrowheads="1"/>
            </p:cNvSpPr>
            <p:nvPr/>
          </p:nvSpPr>
          <p:spPr bwMode="auto">
            <a:xfrm>
              <a:off x="4301920" y="2803882"/>
              <a:ext cx="1361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black matter</a:t>
              </a:r>
            </a:p>
          </p:txBody>
        </p:sp>
        <p:sp>
          <p:nvSpPr>
            <p:cNvPr id="23563" name="TextBox 16">
              <a:extLst>
                <a:ext uri="{FF2B5EF4-FFF2-40B4-BE49-F238E27FC236}">
                  <a16:creationId xmlns:a16="http://schemas.microsoft.com/office/drawing/2014/main" id="{06D6559C-0C21-C592-46E6-485226CC54D2}"/>
                </a:ext>
              </a:extLst>
            </p:cNvPr>
            <p:cNvSpPr txBox="1">
              <a:spLocks noChangeArrowheads="1"/>
            </p:cNvSpPr>
            <p:nvPr/>
          </p:nvSpPr>
          <p:spPr bwMode="auto">
            <a:xfrm>
              <a:off x="4237736" y="3851131"/>
              <a:ext cx="14037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a:t>white matter</a:t>
              </a:r>
            </a:p>
            <a:p>
              <a:pPr algn="ctr"/>
              <a:r>
                <a:rPr lang="en-US" altLang="en-US"/>
                <a:t>&amp;</a:t>
              </a:r>
            </a:p>
            <a:p>
              <a:pPr algn="ctr"/>
              <a:r>
                <a:rPr lang="en-US" altLang="en-US"/>
                <a:t>mercury</a:t>
              </a:r>
            </a:p>
          </p:txBody>
        </p:sp>
        <p:sp>
          <p:nvSpPr>
            <p:cNvPr id="23564" name="TextBox 18">
              <a:extLst>
                <a:ext uri="{FF2B5EF4-FFF2-40B4-BE49-F238E27FC236}">
                  <a16:creationId xmlns:a16="http://schemas.microsoft.com/office/drawing/2014/main" id="{BE9704A5-CCA7-90B9-3C2A-5DAAF575F4F5}"/>
                </a:ext>
              </a:extLst>
            </p:cNvPr>
            <p:cNvSpPr txBox="1">
              <a:spLocks noChangeArrowheads="1"/>
            </p:cNvSpPr>
            <p:nvPr/>
          </p:nvSpPr>
          <p:spPr bwMode="auto">
            <a:xfrm>
              <a:off x="4551636" y="3165681"/>
              <a:ext cx="775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1400"/>
                <a:t>40 days </a:t>
              </a:r>
            </a:p>
            <a:p>
              <a:pPr algn="ctr"/>
              <a:r>
                <a:rPr lang="en-US" altLang="en-US" sz="1400"/>
                <a:t>in fire</a:t>
              </a:r>
            </a:p>
          </p:txBody>
        </p:sp>
        <p:sp>
          <p:nvSpPr>
            <p:cNvPr id="20" name="Down Arrow 19">
              <a:extLst>
                <a:ext uri="{FF2B5EF4-FFF2-40B4-BE49-F238E27FC236}">
                  <a16:creationId xmlns:a16="http://schemas.microsoft.com/office/drawing/2014/main" id="{DF4094B2-5BCC-384D-BD69-E8E34FC9F488}"/>
                </a:ext>
              </a:extLst>
            </p:cNvPr>
            <p:cNvSpPr/>
            <p:nvPr/>
          </p:nvSpPr>
          <p:spPr>
            <a:xfrm>
              <a:off x="4099974" y="3156051"/>
              <a:ext cx="1679432" cy="73644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6" name="TextBox 21">
              <a:extLst>
                <a:ext uri="{FF2B5EF4-FFF2-40B4-BE49-F238E27FC236}">
                  <a16:creationId xmlns:a16="http://schemas.microsoft.com/office/drawing/2014/main" id="{B4AA969F-BD09-2DA3-14AE-70B4D8939063}"/>
                </a:ext>
              </a:extLst>
            </p:cNvPr>
            <p:cNvSpPr txBox="1">
              <a:spLocks noChangeArrowheads="1"/>
            </p:cNvSpPr>
            <p:nvPr/>
          </p:nvSpPr>
          <p:spPr bwMode="auto">
            <a:xfrm>
              <a:off x="4583464" y="4785513"/>
              <a:ext cx="81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1400"/>
                <a:t>ferment </a:t>
              </a:r>
            </a:p>
            <a:p>
              <a:pPr algn="ctr"/>
              <a:r>
                <a:rPr lang="en-US" altLang="en-US" sz="1400"/>
                <a:t>twice</a:t>
              </a:r>
            </a:p>
          </p:txBody>
        </p:sp>
        <p:sp>
          <p:nvSpPr>
            <p:cNvPr id="23567" name="TextBox 22">
              <a:extLst>
                <a:ext uri="{FF2B5EF4-FFF2-40B4-BE49-F238E27FC236}">
                  <a16:creationId xmlns:a16="http://schemas.microsoft.com/office/drawing/2014/main" id="{BFDE3DB2-FF7E-85E4-1604-F35F270FFE24}"/>
                </a:ext>
              </a:extLst>
            </p:cNvPr>
            <p:cNvSpPr txBox="1">
              <a:spLocks noChangeArrowheads="1"/>
            </p:cNvSpPr>
            <p:nvPr/>
          </p:nvSpPr>
          <p:spPr bwMode="auto">
            <a:xfrm>
              <a:off x="4687714" y="5548396"/>
              <a:ext cx="754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gold ?</a:t>
              </a:r>
            </a:p>
          </p:txBody>
        </p:sp>
      </p:grpSp>
      <p:pic>
        <p:nvPicPr>
          <p:cNvPr id="23555" name="Picture 2" descr="Isaac Newton – Wikipedie">
            <a:extLst>
              <a:ext uri="{FF2B5EF4-FFF2-40B4-BE49-F238E27FC236}">
                <a16:creationId xmlns:a16="http://schemas.microsoft.com/office/drawing/2014/main" id="{27126F90-44F7-CC9B-50D0-3EF5CBE75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841500"/>
            <a:ext cx="1841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a:extLst>
              <a:ext uri="{FF2B5EF4-FFF2-40B4-BE49-F238E27FC236}">
                <a16:creationId xmlns:a16="http://schemas.microsoft.com/office/drawing/2014/main" id="{D68B966E-502B-8149-3236-29844FDBB6E2}"/>
              </a:ext>
            </a:extLst>
          </p:cNvPr>
          <p:cNvSpPr txBox="1">
            <a:spLocks noChangeArrowheads="1"/>
          </p:cNvSpPr>
          <p:nvPr/>
        </p:nvSpPr>
        <p:spPr bwMode="auto">
          <a:xfrm>
            <a:off x="530225" y="946150"/>
            <a:ext cx="2197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a:latin typeface="NewtonSansRegular"/>
              </a:rPr>
              <a:t>from Isaac Newton’s notebooks</a:t>
            </a:r>
          </a:p>
          <a:p>
            <a:r>
              <a:rPr lang="en-US" altLang="en-US" sz="1100"/>
              <a:t>http://webapp1.dlib.indiana.edu/newton/browse</a:t>
            </a:r>
            <a:endParaRPr lang="en-US" altLang="en-US" sz="2000"/>
          </a:p>
        </p:txBody>
      </p:sp>
      <p:sp>
        <p:nvSpPr>
          <p:cNvPr id="23557" name="TextBox 4">
            <a:extLst>
              <a:ext uri="{FF2B5EF4-FFF2-40B4-BE49-F238E27FC236}">
                <a16:creationId xmlns:a16="http://schemas.microsoft.com/office/drawing/2014/main" id="{96DC4613-C3F6-7B57-495E-202C2302B88A}"/>
              </a:ext>
            </a:extLst>
          </p:cNvPr>
          <p:cNvSpPr txBox="1">
            <a:spLocks noChangeArrowheads="1"/>
          </p:cNvSpPr>
          <p:nvPr/>
        </p:nvSpPr>
        <p:spPr bwMode="auto">
          <a:xfrm>
            <a:off x="530225" y="271463"/>
            <a:ext cx="3535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b="1"/>
              <a:t>Isaac Newton as alchemist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14">
            <a:extLst>
              <a:ext uri="{FF2B5EF4-FFF2-40B4-BE49-F238E27FC236}">
                <a16:creationId xmlns:a16="http://schemas.microsoft.com/office/drawing/2014/main" id="{A1EBC061-D5FC-97FB-E6DA-C3D849A6827D}"/>
              </a:ext>
            </a:extLst>
          </p:cNvPr>
          <p:cNvGrpSpPr>
            <a:grpSpLocks/>
          </p:cNvGrpSpPr>
          <p:nvPr/>
        </p:nvGrpSpPr>
        <p:grpSpPr bwMode="auto">
          <a:xfrm>
            <a:off x="4543425" y="739775"/>
            <a:ext cx="3424238" cy="3892550"/>
            <a:chOff x="836611" y="244519"/>
            <a:chExt cx="3423117" cy="3892312"/>
          </a:xfrm>
        </p:grpSpPr>
        <p:pic>
          <p:nvPicPr>
            <p:cNvPr id="86026" name="Picture 2" descr="galt recognizer.tiff">
              <a:extLst>
                <a:ext uri="{FF2B5EF4-FFF2-40B4-BE49-F238E27FC236}">
                  <a16:creationId xmlns:a16="http://schemas.microsoft.com/office/drawing/2014/main" id="{CC03B87F-8540-9A18-B0A9-F28D5C6B277C}"/>
                </a:ext>
              </a:extLst>
            </p:cNvPr>
            <p:cNvPicPr>
              <a:picLocks noChangeAspect="1"/>
            </p:cNvPicPr>
            <p:nvPr/>
          </p:nvPicPr>
          <p:blipFill>
            <a:blip r:embed="rId3">
              <a:extLst>
                <a:ext uri="{28A0092B-C50C-407E-A947-70E740481C1C}">
                  <a14:useLocalDpi xmlns:a14="http://schemas.microsoft.com/office/drawing/2010/main" val="0"/>
                </a:ext>
              </a:extLst>
            </a:blip>
            <a:srcRect r="51225"/>
            <a:stretch>
              <a:fillRect/>
            </a:stretch>
          </p:blipFill>
          <p:spPr bwMode="auto">
            <a:xfrm rot="5400000">
              <a:off x="1302144" y="265375"/>
              <a:ext cx="2180434"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Rectangle 6">
              <a:extLst>
                <a:ext uri="{FF2B5EF4-FFF2-40B4-BE49-F238E27FC236}">
                  <a16:creationId xmlns:a16="http://schemas.microsoft.com/office/drawing/2014/main" id="{16252C91-C04A-D262-9F2C-7AC2B7C9BBD8}"/>
                </a:ext>
              </a:extLst>
            </p:cNvPr>
            <p:cNvSpPr>
              <a:spLocks noChangeArrowheads="1"/>
            </p:cNvSpPr>
            <p:nvPr/>
          </p:nvSpPr>
          <p:spPr bwMode="auto">
            <a:xfrm>
              <a:off x="836611" y="244519"/>
              <a:ext cx="34231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b="1"/>
                <a:t>RULES: VOICE OPERATED TYPEWRITER</a:t>
              </a:r>
            </a:p>
          </p:txBody>
        </p:sp>
        <p:sp>
          <p:nvSpPr>
            <p:cNvPr id="86028" name="TextBox 8">
              <a:extLst>
                <a:ext uri="{FF2B5EF4-FFF2-40B4-BE49-F238E27FC236}">
                  <a16:creationId xmlns:a16="http://schemas.microsoft.com/office/drawing/2014/main" id="{CE888AD1-FAC5-64D5-857C-1825DE194CC7}"/>
                </a:ext>
              </a:extLst>
            </p:cNvPr>
            <p:cNvSpPr txBox="1">
              <a:spLocks noChangeArrowheads="1"/>
            </p:cNvSpPr>
            <p:nvPr/>
          </p:nvSpPr>
          <p:spPr bwMode="auto">
            <a:xfrm>
              <a:off x="892969" y="2967335"/>
              <a:ext cx="3283798" cy="11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a:t>Open vocabulary</a:t>
              </a:r>
            </a:p>
            <a:p>
              <a:r>
                <a:rPr lang="en-US" altLang="en-US" sz="1400"/>
                <a:t>Speaker-independent</a:t>
              </a:r>
            </a:p>
            <a:p>
              <a:r>
                <a:rPr lang="en-US" altLang="en-US" sz="1400"/>
                <a:t>Spectrogram-based (formant patterns)</a:t>
              </a:r>
            </a:p>
            <a:p>
              <a:r>
                <a:rPr lang="en-US" altLang="en-US" sz="1400"/>
                <a:t>Phoneme string spotting</a:t>
              </a:r>
            </a:p>
            <a:p>
              <a:endParaRPr lang="en-US" altLang="en-US" sz="1400"/>
            </a:p>
          </p:txBody>
        </p:sp>
      </p:grpSp>
      <p:grpSp>
        <p:nvGrpSpPr>
          <p:cNvPr id="86018" name="Group 17">
            <a:extLst>
              <a:ext uri="{FF2B5EF4-FFF2-40B4-BE49-F238E27FC236}">
                <a16:creationId xmlns:a16="http://schemas.microsoft.com/office/drawing/2014/main" id="{3E240F7F-6644-EA0F-A98B-A5A41AB8AAA1}"/>
              </a:ext>
            </a:extLst>
          </p:cNvPr>
          <p:cNvGrpSpPr>
            <a:grpSpLocks/>
          </p:cNvGrpSpPr>
          <p:nvPr/>
        </p:nvGrpSpPr>
        <p:grpSpPr bwMode="auto">
          <a:xfrm>
            <a:off x="566738" y="739775"/>
            <a:ext cx="3154362" cy="3670300"/>
            <a:chOff x="5038586" y="254419"/>
            <a:chExt cx="3154581" cy="3670989"/>
          </a:xfrm>
        </p:grpSpPr>
        <p:pic>
          <p:nvPicPr>
            <p:cNvPr id="86023" name="Picture 1028" descr="C:\My Documents\BALASHEK.PCX">
              <a:extLst>
                <a:ext uri="{FF2B5EF4-FFF2-40B4-BE49-F238E27FC236}">
                  <a16:creationId xmlns:a16="http://schemas.microsoft.com/office/drawing/2014/main" id="{955C52CA-53E6-7CC5-D5E3-A018736CE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90" t="30763" r="53340" b="26247"/>
            <a:stretch>
              <a:fillRect/>
            </a:stretch>
          </p:blipFill>
          <p:spPr bwMode="auto">
            <a:xfrm>
              <a:off x="5038586" y="623751"/>
              <a:ext cx="2426995" cy="226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Box 7">
              <a:extLst>
                <a:ext uri="{FF2B5EF4-FFF2-40B4-BE49-F238E27FC236}">
                  <a16:creationId xmlns:a16="http://schemas.microsoft.com/office/drawing/2014/main" id="{B354CC75-4F32-9486-CF77-0A47D4946EA8}"/>
                </a:ext>
              </a:extLst>
            </p:cNvPr>
            <p:cNvSpPr txBox="1">
              <a:spLocks noChangeArrowheads="1"/>
            </p:cNvSpPr>
            <p:nvPr/>
          </p:nvSpPr>
          <p:spPr bwMode="auto">
            <a:xfrm>
              <a:off x="5236369" y="254419"/>
              <a:ext cx="23408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b="1"/>
                <a:t>DATA: DIGIT RECOGNIZER</a:t>
              </a:r>
            </a:p>
          </p:txBody>
        </p:sp>
        <p:sp>
          <p:nvSpPr>
            <p:cNvPr id="86025" name="TextBox 15">
              <a:extLst>
                <a:ext uri="{FF2B5EF4-FFF2-40B4-BE49-F238E27FC236}">
                  <a16:creationId xmlns:a16="http://schemas.microsoft.com/office/drawing/2014/main" id="{5FB3E6D6-D699-E9F3-1734-C1EA4FFB260B}"/>
                </a:ext>
              </a:extLst>
            </p:cNvPr>
            <p:cNvSpPr txBox="1">
              <a:spLocks noChangeArrowheads="1"/>
            </p:cNvSpPr>
            <p:nvPr/>
          </p:nvSpPr>
          <p:spPr bwMode="auto">
            <a:xfrm>
              <a:off x="5279292" y="2971301"/>
              <a:ext cx="29138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a:t>Close set recogntion</a:t>
              </a:r>
            </a:p>
            <a:p>
              <a:r>
                <a:rPr lang="en-US" altLang="en-US" sz="1400"/>
                <a:t>Speaker-specific</a:t>
              </a:r>
            </a:p>
            <a:p>
              <a:r>
                <a:rPr lang="en-US" altLang="en-US" sz="1400"/>
                <a:t>High and low frequency signal energy</a:t>
              </a:r>
            </a:p>
            <a:p>
              <a:r>
                <a:rPr lang="en-US" altLang="en-US" sz="1400"/>
                <a:t>Word templates</a:t>
              </a:r>
            </a:p>
          </p:txBody>
        </p:sp>
      </p:grpSp>
      <p:sp>
        <p:nvSpPr>
          <p:cNvPr id="86019" name="TextBox 12">
            <a:extLst>
              <a:ext uri="{FF2B5EF4-FFF2-40B4-BE49-F238E27FC236}">
                <a16:creationId xmlns:a16="http://schemas.microsoft.com/office/drawing/2014/main" id="{1CFF7921-203E-9EB2-E64F-51D4318847C7}"/>
              </a:ext>
            </a:extLst>
          </p:cNvPr>
          <p:cNvSpPr txBox="1">
            <a:spLocks noChangeArrowheads="1"/>
          </p:cNvSpPr>
          <p:nvPr/>
        </p:nvSpPr>
        <p:spPr bwMode="auto">
          <a:xfrm>
            <a:off x="808038" y="4645025"/>
            <a:ext cx="57578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a:t>good:</a:t>
            </a:r>
          </a:p>
          <a:p>
            <a:r>
              <a:rPr lang="en-US" altLang="en-US" sz="1400"/>
              <a:t>build tools (digit recognizer) and not artificial human listeners</a:t>
            </a:r>
          </a:p>
          <a:p>
            <a:r>
              <a:rPr lang="en-US" altLang="en-US" sz="1400"/>
              <a:t>what you see (spectrogram) is not what we listen for (spectral dynamics) </a:t>
            </a:r>
          </a:p>
          <a:p>
            <a:endParaRPr lang="en-US" altLang="en-US" sz="1400"/>
          </a:p>
          <a:p>
            <a:r>
              <a:rPr lang="en-US" altLang="en-US" sz="1400"/>
              <a:t>maybe bad:</a:t>
            </a:r>
          </a:p>
          <a:p>
            <a:r>
              <a:rPr lang="en-US" altLang="en-US" sz="1400"/>
              <a:t>Implicit assumption that training data represent the present situation</a:t>
            </a:r>
          </a:p>
          <a:p>
            <a:r>
              <a:rPr lang="en-US" altLang="en-US" sz="1400" b="1"/>
              <a:t>focus on pattern matching (expected) and not on information (unexpected)</a:t>
            </a:r>
          </a:p>
          <a:p>
            <a:endParaRPr lang="en-US" altLang="en-US" sz="1400"/>
          </a:p>
        </p:txBody>
      </p:sp>
      <p:sp>
        <p:nvSpPr>
          <p:cNvPr id="86020" name="TextBox 18">
            <a:extLst>
              <a:ext uri="{FF2B5EF4-FFF2-40B4-BE49-F238E27FC236}">
                <a16:creationId xmlns:a16="http://schemas.microsoft.com/office/drawing/2014/main" id="{2D54A4E1-328C-8AAF-EF03-0B6F1730263C}"/>
              </a:ext>
            </a:extLst>
          </p:cNvPr>
          <p:cNvSpPr txBox="1">
            <a:spLocks noChangeArrowheads="1"/>
          </p:cNvSpPr>
          <p:nvPr/>
        </p:nvSpPr>
        <p:spPr bwMode="auto">
          <a:xfrm>
            <a:off x="808038" y="1735138"/>
            <a:ext cx="21383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4400"/>
              <a:t>WINNER</a:t>
            </a:r>
          </a:p>
        </p:txBody>
      </p:sp>
      <p:sp>
        <p:nvSpPr>
          <p:cNvPr id="86021" name="TextBox 26">
            <a:extLst>
              <a:ext uri="{FF2B5EF4-FFF2-40B4-BE49-F238E27FC236}">
                <a16:creationId xmlns:a16="http://schemas.microsoft.com/office/drawing/2014/main" id="{A7E45CBA-1C99-9110-CC70-071D5194A742}"/>
              </a:ext>
            </a:extLst>
          </p:cNvPr>
          <p:cNvSpPr txBox="1">
            <a:spLocks noChangeArrowheads="1"/>
          </p:cNvSpPr>
          <p:nvPr/>
        </p:nvSpPr>
        <p:spPr bwMode="auto">
          <a:xfrm>
            <a:off x="5381625" y="1804988"/>
            <a:ext cx="19970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4400"/>
              <a:t>LOOSER</a:t>
            </a:r>
          </a:p>
        </p:txBody>
      </p:sp>
      <p:sp>
        <p:nvSpPr>
          <p:cNvPr id="86022" name="TextBox 1">
            <a:extLst>
              <a:ext uri="{FF2B5EF4-FFF2-40B4-BE49-F238E27FC236}">
                <a16:creationId xmlns:a16="http://schemas.microsoft.com/office/drawing/2014/main" id="{D422C700-AB91-11D1-3055-FDB6F7F62941}"/>
              </a:ext>
            </a:extLst>
          </p:cNvPr>
          <p:cNvSpPr txBox="1">
            <a:spLocks noChangeArrowheads="1"/>
          </p:cNvSpPr>
          <p:nvPr/>
        </p:nvSpPr>
        <p:spPr bwMode="auto">
          <a:xfrm>
            <a:off x="765175" y="185738"/>
            <a:ext cx="726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000" b="1"/>
              <a:t>TASK: Recognize closed set of ten digits (important for Bell System)</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3">
            <a:extLst>
              <a:ext uri="{FF2B5EF4-FFF2-40B4-BE49-F238E27FC236}">
                <a16:creationId xmlns:a16="http://schemas.microsoft.com/office/drawing/2014/main" id="{C388A1EA-FB36-F388-D8A2-FB44DDDCFEC2}"/>
              </a:ext>
            </a:extLst>
          </p:cNvPr>
          <p:cNvSpPr txBox="1">
            <a:spLocks noChangeArrowheads="1"/>
          </p:cNvSpPr>
          <p:nvPr/>
        </p:nvSpPr>
        <p:spPr bwMode="auto">
          <a:xfrm>
            <a:off x="1541463" y="92075"/>
            <a:ext cx="5088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800"/>
              <a:t>Speech recognition 1960-1970</a:t>
            </a:r>
          </a:p>
        </p:txBody>
      </p:sp>
      <p:sp>
        <p:nvSpPr>
          <p:cNvPr id="5" name="TextBox 4">
            <a:extLst>
              <a:ext uri="{FF2B5EF4-FFF2-40B4-BE49-F238E27FC236}">
                <a16:creationId xmlns:a16="http://schemas.microsoft.com/office/drawing/2014/main" id="{3954AACA-DD09-CB46-8873-7F89B5760FCF}"/>
              </a:ext>
            </a:extLst>
          </p:cNvPr>
          <p:cNvSpPr txBox="1"/>
          <p:nvPr/>
        </p:nvSpPr>
        <p:spPr>
          <a:xfrm>
            <a:off x="682625" y="677863"/>
            <a:ext cx="7356475" cy="2586037"/>
          </a:xfrm>
          <a:prstGeom prst="rect">
            <a:avLst/>
          </a:prstGeom>
          <a:noFill/>
        </p:spPr>
        <p:txBody>
          <a:bodyPr>
            <a:spAutoFit/>
          </a:bodyPr>
          <a:lstStyle/>
          <a:p>
            <a:pPr>
              <a:defRPr/>
            </a:pPr>
            <a:r>
              <a:rPr lang="en-US">
                <a:ea typeface="ヒラギノ角ゴ ProN W3" panose="020B0300000000000000" pitchFamily="34" charset="-128"/>
              </a:rPr>
              <a:t>Small vocabulary closed set word recognizers based on simplified spectral representations (Bell Labs 1952 digit recognizer)</a:t>
            </a:r>
          </a:p>
          <a:p>
            <a:pPr marL="457200" indent="-457200">
              <a:buFont typeface="Arial" panose="020B0604020202020204" pitchFamily="34" charset="0"/>
              <a:buChar char="•"/>
              <a:defRPr/>
            </a:pPr>
            <a:r>
              <a:rPr lang="en-US">
                <a:ea typeface="ヒラギノ角ゴ ProN W3" panose="020B0300000000000000" pitchFamily="34" charset="-128"/>
              </a:rPr>
              <a:t>Bell Labs Audrey,  </a:t>
            </a:r>
            <a:r>
              <a:rPr lang="en-US" altLang="en-US">
                <a:ea typeface="ヒラギノ角ゴ ProN W3" panose="020B0300000000000000" pitchFamily="34" charset="-128"/>
              </a:rPr>
              <a:t>IBM Shoebox, IBM </a:t>
            </a:r>
            <a:r>
              <a:rPr lang="en-US">
                <a:ea typeface="ヒラギノ角ゴ ProN W3" panose="020B0300000000000000" pitchFamily="34" charset="-128"/>
              </a:rPr>
              <a:t>Automatic Call Identification System, </a:t>
            </a:r>
            <a:r>
              <a:rPr lang="en-US" altLang="en-US">
                <a:ea typeface="ヒラギノ角ゴ ProN W3" panose="020B0300000000000000" pitchFamily="34" charset="-128"/>
              </a:rPr>
              <a:t>NEC digit recognizer, …</a:t>
            </a:r>
          </a:p>
          <a:p>
            <a:pPr marL="457200" indent="-457200">
              <a:buFont typeface="Arial" panose="020B0604020202020204" pitchFamily="34" charset="0"/>
              <a:buChar char="•"/>
              <a:defRPr/>
            </a:pPr>
            <a:endParaRPr lang="en-US" altLang="en-US" i="1">
              <a:ea typeface="ヒラギノ角ゴ ProN W3" panose="020B0300000000000000" pitchFamily="34" charset="-128"/>
            </a:endParaRPr>
          </a:p>
          <a:p>
            <a:pPr>
              <a:defRPr/>
            </a:pPr>
            <a:r>
              <a:rPr lang="en-US" altLang="en-US">
                <a:ea typeface="ヒラギノ角ゴ ProN W3" panose="020B0300000000000000" pitchFamily="34" charset="-128"/>
              </a:rPr>
              <a:t>Sound pattern spotting from speech spectrograms (Bell Labs rule based system)</a:t>
            </a:r>
          </a:p>
          <a:p>
            <a:pPr marL="457200" indent="-457200">
              <a:buFont typeface="Arial" panose="020B0604020202020204" pitchFamily="34" charset="0"/>
              <a:buChar char="•"/>
              <a:defRPr/>
            </a:pPr>
            <a:r>
              <a:rPr lang="en-US" altLang="en-US">
                <a:ea typeface="ヒラギノ角ゴ ProN W3" panose="020B0300000000000000" pitchFamily="34" charset="-128"/>
              </a:rPr>
              <a:t>UCL phoneme spotting, Kyoto University phoneme recognizer, RCA phonetic typewriter, ….</a:t>
            </a:r>
          </a:p>
        </p:txBody>
      </p:sp>
      <p:sp>
        <p:nvSpPr>
          <p:cNvPr id="101379" name="TextBox 1">
            <a:extLst>
              <a:ext uri="{FF2B5EF4-FFF2-40B4-BE49-F238E27FC236}">
                <a16:creationId xmlns:a16="http://schemas.microsoft.com/office/drawing/2014/main" id="{EEAD750E-8A62-0720-5407-8599A8DB2F7C}"/>
              </a:ext>
            </a:extLst>
          </p:cNvPr>
          <p:cNvSpPr txBox="1">
            <a:spLocks noChangeArrowheads="1"/>
          </p:cNvSpPr>
          <p:nvPr/>
        </p:nvSpPr>
        <p:spPr bwMode="auto">
          <a:xfrm>
            <a:off x="682625" y="3573016"/>
            <a:ext cx="72390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914400" indent="-457200">
              <a:defRPr>
                <a:solidFill>
                  <a:srgbClr val="000000"/>
                </a:solidFill>
                <a:latin typeface="Arial" panose="020B0604020202020204" pitchFamily="34" charset="0"/>
                <a:ea typeface="ヒラギノ角ゴ ProN W3" charset="-128"/>
                <a:sym typeface="Arial" panose="020B0604020202020204" pitchFamily="34" charset="0"/>
              </a:defRPr>
            </a:lvl2pPr>
            <a:lvl3pPr marL="1371600" indent="-4572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Rosenblatt’s </a:t>
            </a:r>
            <a:r>
              <a:rPr lang="en-US" altLang="en-US" b="1"/>
              <a:t>Tomermory Percepton</a:t>
            </a:r>
            <a:r>
              <a:rPr lang="en-US" altLang="en-US"/>
              <a:t> (artificial neural net ASR)</a:t>
            </a:r>
          </a:p>
          <a:p>
            <a:pPr lvl="1">
              <a:buFont typeface="Arial" panose="020B0604020202020204" pitchFamily="34" charset="0"/>
              <a:buChar char="•"/>
            </a:pPr>
            <a:r>
              <a:rPr lang="en-US" altLang="en-US" sz="1600"/>
              <a:t>45 band-pass filters, 80 difference detectors, 20 signal-driven delays yield binary descriptio of the signal over up to 2 sec</a:t>
            </a:r>
          </a:p>
          <a:p>
            <a:pPr lvl="1">
              <a:buFont typeface="Arial" panose="020B0604020202020204" pitchFamily="34" charset="0"/>
              <a:buChar char="•"/>
            </a:pPr>
            <a:r>
              <a:rPr lang="en-US" altLang="en-US" sz="1600"/>
              <a:t>1600 input nodes, 1000 hidden nodes, 12 binary output nodes </a:t>
            </a:r>
          </a:p>
          <a:p>
            <a:pPr lvl="2">
              <a:buFont typeface="Arial" panose="020B0604020202020204" pitchFamily="34" charset="0"/>
              <a:buChar char="•"/>
            </a:pPr>
            <a:r>
              <a:rPr lang="en-US" altLang="en-US" sz="1600"/>
              <a:t>(2</a:t>
            </a:r>
            <a:r>
              <a:rPr lang="en-US" altLang="en-US" sz="1600" baseline="30000"/>
              <a:t>12</a:t>
            </a:r>
            <a:r>
              <a:rPr lang="en-US" altLang="en-US" sz="1600"/>
              <a:t> words can be recognized)</a:t>
            </a:r>
          </a:p>
          <a:p>
            <a:pPr lvl="1">
              <a:buFont typeface="Arial" panose="020B0604020202020204" pitchFamily="34" charset="0"/>
              <a:buChar char="•"/>
            </a:pPr>
            <a:r>
              <a:rPr lang="en-US" altLang="en-US" sz="1600"/>
              <a:t>12,000 adaptive weights between the hidden and ouput nodes</a:t>
            </a:r>
          </a:p>
          <a:p>
            <a:r>
              <a:rPr lang="en-US" altLang="en-US"/>
              <a:t>Ideas well ahead of the analog hardware available at that time</a:t>
            </a:r>
          </a:p>
          <a:p>
            <a:endParaRPr lang="en-US" altLang="en-US" sz="16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3">
            <a:extLst>
              <a:ext uri="{FF2B5EF4-FFF2-40B4-BE49-F238E27FC236}">
                <a16:creationId xmlns:a16="http://schemas.microsoft.com/office/drawing/2014/main" id="{E43F924A-5B8A-310A-DC44-0CB671A952FA}"/>
              </a:ext>
            </a:extLst>
          </p:cNvPr>
          <p:cNvSpPr txBox="1">
            <a:spLocks noChangeArrowheads="1"/>
          </p:cNvSpPr>
          <p:nvPr/>
        </p:nvSpPr>
        <p:spPr bwMode="auto">
          <a:xfrm>
            <a:off x="873745" y="1515567"/>
            <a:ext cx="398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Speech recognition 1960-1980</a:t>
            </a:r>
          </a:p>
        </p:txBody>
      </p:sp>
      <p:sp>
        <p:nvSpPr>
          <p:cNvPr id="105474" name="TextBox 4">
            <a:extLst>
              <a:ext uri="{FF2B5EF4-FFF2-40B4-BE49-F238E27FC236}">
                <a16:creationId xmlns:a16="http://schemas.microsoft.com/office/drawing/2014/main" id="{A997B835-63AA-DE73-0D09-9241FF60F392}"/>
              </a:ext>
            </a:extLst>
          </p:cNvPr>
          <p:cNvSpPr txBox="1">
            <a:spLocks noChangeArrowheads="1"/>
          </p:cNvSpPr>
          <p:nvPr/>
        </p:nvSpPr>
        <p:spPr bwMode="auto">
          <a:xfrm>
            <a:off x="1043608" y="2564904"/>
            <a:ext cx="63134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000"/>
              <a:t>Mostly variants of rule-based phoneme recognition from spectrograms </a:t>
            </a:r>
          </a:p>
          <a:p>
            <a:r>
              <a:rPr lang="en-US" altLang="en-US" sz="2000"/>
              <a:t>or close set recognion based on template-matching.</a:t>
            </a:r>
          </a:p>
        </p:txBody>
      </p:sp>
      <p:sp>
        <p:nvSpPr>
          <p:cNvPr id="105476" name="Rectangle 2">
            <a:extLst>
              <a:ext uri="{FF2B5EF4-FFF2-40B4-BE49-F238E27FC236}">
                <a16:creationId xmlns:a16="http://schemas.microsoft.com/office/drawing/2014/main" id="{4D48DEF1-9760-9842-CB58-978F86A575CA}"/>
              </a:ext>
            </a:extLst>
          </p:cNvPr>
          <p:cNvSpPr>
            <a:spLocks noChangeArrowheads="1"/>
          </p:cNvSpPr>
          <p:nvPr/>
        </p:nvSpPr>
        <p:spPr bwMode="auto">
          <a:xfrm>
            <a:off x="1005508" y="3736479"/>
            <a:ext cx="65262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000" b="1"/>
              <a:t>DIgital signal processing (digital spectrograms)</a:t>
            </a:r>
          </a:p>
          <a:p>
            <a:r>
              <a:rPr lang="en-US" altLang="en-US" sz="2000" b="1"/>
              <a:t>Linear Prediction.</a:t>
            </a:r>
          </a:p>
          <a:p>
            <a:r>
              <a:rPr lang="en-US" altLang="en-US" sz="2000" b="1"/>
              <a:t>Dynamic Time Warping template matching</a:t>
            </a:r>
            <a:r>
              <a:rPr lang="en-US" altLang="en-US" sz="2000"/>
              <a:t> (Soviet Union 1967, Japan 1970)</a:t>
            </a:r>
          </a:p>
          <a:p>
            <a:r>
              <a:rPr lang="en-US" altLang="en-US" sz="2000"/>
              <a:t>ARPA SUR (Speech Understanding Research) activity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7" name="Group 17">
            <a:extLst>
              <a:ext uri="{FF2B5EF4-FFF2-40B4-BE49-F238E27FC236}">
                <a16:creationId xmlns:a16="http://schemas.microsoft.com/office/drawing/2014/main" id="{F913D70E-1DA5-34A0-B4E7-D9AC084A8E34}"/>
              </a:ext>
            </a:extLst>
          </p:cNvPr>
          <p:cNvGrpSpPr>
            <a:grpSpLocks/>
          </p:cNvGrpSpPr>
          <p:nvPr/>
        </p:nvGrpSpPr>
        <p:grpSpPr bwMode="auto">
          <a:xfrm>
            <a:off x="692150" y="1236663"/>
            <a:ext cx="3455988" cy="4384675"/>
            <a:chOff x="1130985" y="1139228"/>
            <a:chExt cx="3455561" cy="4383646"/>
          </a:xfrm>
        </p:grpSpPr>
        <p:sp>
          <p:nvSpPr>
            <p:cNvPr id="121868" name="TextBox 3">
              <a:extLst>
                <a:ext uri="{FF2B5EF4-FFF2-40B4-BE49-F238E27FC236}">
                  <a16:creationId xmlns:a16="http://schemas.microsoft.com/office/drawing/2014/main" id="{DBA66903-4106-1E87-462A-19EB73017B79}"/>
                </a:ext>
              </a:extLst>
            </p:cNvPr>
            <p:cNvSpPr txBox="1">
              <a:spLocks noChangeArrowheads="1"/>
            </p:cNvSpPr>
            <p:nvPr/>
          </p:nvSpPr>
          <p:spPr bwMode="auto">
            <a:xfrm>
              <a:off x="1130985" y="1139228"/>
              <a:ext cx="3455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HEARSAY</a:t>
              </a:r>
            </a:p>
            <a:p>
              <a:r>
                <a:rPr lang="en-US" altLang="en-US"/>
                <a:t>rule based Blackboard architecture</a:t>
              </a:r>
            </a:p>
          </p:txBody>
        </p:sp>
        <p:pic>
          <p:nvPicPr>
            <p:cNvPr id="121869" name="Picture 5">
              <a:extLst>
                <a:ext uri="{FF2B5EF4-FFF2-40B4-BE49-F238E27FC236}">
                  <a16:creationId xmlns:a16="http://schemas.microsoft.com/office/drawing/2014/main" id="{3761A4BC-5550-82BF-7476-3E5AC23EF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21" y="1808297"/>
              <a:ext cx="3184835" cy="371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58" name="TextBox 18">
            <a:extLst>
              <a:ext uri="{FF2B5EF4-FFF2-40B4-BE49-F238E27FC236}">
                <a16:creationId xmlns:a16="http://schemas.microsoft.com/office/drawing/2014/main" id="{ECF8E586-3227-F446-494E-DAACA3C26FEB}"/>
              </a:ext>
            </a:extLst>
          </p:cNvPr>
          <p:cNvSpPr txBox="1">
            <a:spLocks noChangeArrowheads="1"/>
          </p:cNvSpPr>
          <p:nvPr/>
        </p:nvSpPr>
        <p:spPr bwMode="auto">
          <a:xfrm>
            <a:off x="5080000" y="5153025"/>
            <a:ext cx="337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HARPY had lower word error rate</a:t>
            </a:r>
          </a:p>
        </p:txBody>
      </p:sp>
      <p:grpSp>
        <p:nvGrpSpPr>
          <p:cNvPr id="121859" name="Group 12">
            <a:extLst>
              <a:ext uri="{FF2B5EF4-FFF2-40B4-BE49-F238E27FC236}">
                <a16:creationId xmlns:a16="http://schemas.microsoft.com/office/drawing/2014/main" id="{F62C5044-0746-AD13-5351-E047C6B2E35F}"/>
              </a:ext>
            </a:extLst>
          </p:cNvPr>
          <p:cNvGrpSpPr>
            <a:grpSpLocks/>
          </p:cNvGrpSpPr>
          <p:nvPr/>
        </p:nvGrpSpPr>
        <p:grpSpPr bwMode="auto">
          <a:xfrm>
            <a:off x="5008563" y="1231900"/>
            <a:ext cx="4027487" cy="3570288"/>
            <a:chOff x="5116975" y="1107051"/>
            <a:chExt cx="4027026" cy="3570253"/>
          </a:xfrm>
        </p:grpSpPr>
        <p:sp>
          <p:nvSpPr>
            <p:cNvPr id="121861" name="TextBox 4">
              <a:extLst>
                <a:ext uri="{FF2B5EF4-FFF2-40B4-BE49-F238E27FC236}">
                  <a16:creationId xmlns:a16="http://schemas.microsoft.com/office/drawing/2014/main" id="{55430C4D-DE3C-36A8-7B94-891DABB91F5E}"/>
                </a:ext>
              </a:extLst>
            </p:cNvPr>
            <p:cNvSpPr txBox="1">
              <a:spLocks noChangeArrowheads="1"/>
            </p:cNvSpPr>
            <p:nvPr/>
          </p:nvSpPr>
          <p:spPr bwMode="auto">
            <a:xfrm>
              <a:off x="5279880" y="1107051"/>
              <a:ext cx="31717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HARPY</a:t>
              </a:r>
            </a:p>
            <a:p>
              <a:r>
                <a:rPr lang="en-US" altLang="en-US"/>
                <a:t>Markov chain with beam search</a:t>
              </a:r>
            </a:p>
          </p:txBody>
        </p:sp>
        <p:grpSp>
          <p:nvGrpSpPr>
            <p:cNvPr id="121862" name="Group 11">
              <a:extLst>
                <a:ext uri="{FF2B5EF4-FFF2-40B4-BE49-F238E27FC236}">
                  <a16:creationId xmlns:a16="http://schemas.microsoft.com/office/drawing/2014/main" id="{D514416E-CD3F-70E2-F966-3BDFDD22B905}"/>
                </a:ext>
              </a:extLst>
            </p:cNvPr>
            <p:cNvGrpSpPr>
              <a:grpSpLocks/>
            </p:cNvGrpSpPr>
            <p:nvPr/>
          </p:nvGrpSpPr>
          <p:grpSpPr bwMode="auto">
            <a:xfrm>
              <a:off x="5116975" y="2092036"/>
              <a:ext cx="4027026" cy="2585268"/>
              <a:chOff x="5116975" y="2092036"/>
              <a:chExt cx="4027026" cy="2585268"/>
            </a:xfrm>
          </p:grpSpPr>
          <p:grpSp>
            <p:nvGrpSpPr>
              <p:cNvPr id="121863" name="Group 20">
                <a:extLst>
                  <a:ext uri="{FF2B5EF4-FFF2-40B4-BE49-F238E27FC236}">
                    <a16:creationId xmlns:a16="http://schemas.microsoft.com/office/drawing/2014/main" id="{825F9624-719C-37A7-C135-6CAD8656CF97}"/>
                  </a:ext>
                </a:extLst>
              </p:cNvPr>
              <p:cNvGrpSpPr>
                <a:grpSpLocks/>
              </p:cNvGrpSpPr>
              <p:nvPr/>
            </p:nvGrpSpPr>
            <p:grpSpPr bwMode="auto">
              <a:xfrm>
                <a:off x="5116975" y="2092036"/>
                <a:ext cx="3833940" cy="2585268"/>
                <a:chOff x="5116975" y="1681128"/>
                <a:chExt cx="3833940" cy="2585268"/>
              </a:xfrm>
            </p:grpSpPr>
            <p:pic>
              <p:nvPicPr>
                <p:cNvPr id="121865" name="Picture 6">
                  <a:extLst>
                    <a:ext uri="{FF2B5EF4-FFF2-40B4-BE49-F238E27FC236}">
                      <a16:creationId xmlns:a16="http://schemas.microsoft.com/office/drawing/2014/main" id="{CC89E622-4643-B8E9-5D79-7154A4A86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48"/>
                <a:stretch>
                  <a:fillRect/>
                </a:stretch>
              </p:blipFill>
              <p:spPr bwMode="auto">
                <a:xfrm>
                  <a:off x="5663900" y="1681128"/>
                  <a:ext cx="3287015" cy="14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7">
                  <a:extLst>
                    <a:ext uri="{FF2B5EF4-FFF2-40B4-BE49-F238E27FC236}">
                      <a16:creationId xmlns:a16="http://schemas.microsoft.com/office/drawing/2014/main" id="{DF3B1211-2FF1-4EBB-AEE7-702E5319F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975" y="2884082"/>
                  <a:ext cx="1110205" cy="138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7845FFA3-B98D-9141-A030-1A469D82AC8F}"/>
                    </a:ext>
                  </a:extLst>
                </p:cNvPr>
                <p:cNvCxnSpPr>
                  <a:cxnSpLocks/>
                </p:cNvCxnSpPr>
                <p:nvPr/>
              </p:nvCxnSpPr>
              <p:spPr>
                <a:xfrm flipH="1">
                  <a:off x="5656663" y="2455076"/>
                  <a:ext cx="7936" cy="466720"/>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21864" name="TextBox 8">
                <a:extLst>
                  <a:ext uri="{FF2B5EF4-FFF2-40B4-BE49-F238E27FC236}">
                    <a16:creationId xmlns:a16="http://schemas.microsoft.com/office/drawing/2014/main" id="{E53104B6-9BF3-ABCC-C0E9-0FFC43B42918}"/>
                  </a:ext>
                </a:extLst>
              </p:cNvPr>
              <p:cNvSpPr txBox="1">
                <a:spLocks noChangeArrowheads="1"/>
              </p:cNvSpPr>
              <p:nvPr/>
            </p:nvSpPr>
            <p:spPr bwMode="auto">
              <a:xfrm>
                <a:off x="6457951" y="3575684"/>
                <a:ext cx="2686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state transition network with 15 000 states</a:t>
                </a:r>
              </a:p>
            </p:txBody>
          </p:sp>
        </p:grpSp>
      </p:grpSp>
      <p:sp>
        <p:nvSpPr>
          <p:cNvPr id="121860" name="TextBox 13">
            <a:extLst>
              <a:ext uri="{FF2B5EF4-FFF2-40B4-BE49-F238E27FC236}">
                <a16:creationId xmlns:a16="http://schemas.microsoft.com/office/drawing/2014/main" id="{DF92D71D-D7FF-95ED-5930-018C9BFECB6F}"/>
              </a:ext>
            </a:extLst>
          </p:cNvPr>
          <p:cNvSpPr txBox="1">
            <a:spLocks noChangeArrowheads="1"/>
          </p:cNvSpPr>
          <p:nvPr/>
        </p:nvSpPr>
        <p:spPr bwMode="auto">
          <a:xfrm>
            <a:off x="655638" y="277813"/>
            <a:ext cx="5802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ARPA large vocabulary continuous speech system </a:t>
            </a:r>
          </a:p>
          <a:p>
            <a:r>
              <a:rPr lang="en-US" altLang="en-US" b="1"/>
              <a:t>(1000 word speaker-dependent)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4A9D10-9CF9-7741-95E7-EC5D541A56A5}"/>
              </a:ext>
            </a:extLst>
          </p:cNvPr>
          <p:cNvSpPr txBox="1">
            <a:spLocks noChangeArrowheads="1"/>
          </p:cNvSpPr>
          <p:nvPr/>
        </p:nvSpPr>
        <p:spPr bwMode="auto">
          <a:xfrm>
            <a:off x="1582738" y="1858963"/>
            <a:ext cx="6564312" cy="546100"/>
          </a:xfrm>
          <a:prstGeom prst="rect">
            <a:avLst/>
          </a:prstGeom>
          <a:noFill/>
          <a:ln>
            <a:noFill/>
          </a:ln>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defRPr/>
            </a:pPr>
            <a:r>
              <a:rPr lang="en-US" sz="1600" b="1" i="1" dirty="0"/>
              <a:t>Research field of “mad inventors or untrustworthy engineers”</a:t>
            </a:r>
          </a:p>
          <a:p>
            <a:pPr eaLnBrk="1" hangingPunct="1">
              <a:defRPr/>
            </a:pPr>
            <a:endParaRPr lang="en-US" sz="1350" i="1" dirty="0"/>
          </a:p>
        </p:txBody>
      </p:sp>
      <p:grpSp>
        <p:nvGrpSpPr>
          <p:cNvPr id="138242" name="Group 5">
            <a:extLst>
              <a:ext uri="{FF2B5EF4-FFF2-40B4-BE49-F238E27FC236}">
                <a16:creationId xmlns:a16="http://schemas.microsoft.com/office/drawing/2014/main" id="{9012673C-9518-B91A-AB56-DCBA5D4AF00C}"/>
              </a:ext>
            </a:extLst>
          </p:cNvPr>
          <p:cNvGrpSpPr>
            <a:grpSpLocks/>
          </p:cNvGrpSpPr>
          <p:nvPr/>
        </p:nvGrpSpPr>
        <p:grpSpPr bwMode="auto">
          <a:xfrm>
            <a:off x="2886075" y="434975"/>
            <a:ext cx="4960938" cy="1181100"/>
            <a:chOff x="2321703" y="838200"/>
            <a:chExt cx="6613324" cy="1574800"/>
          </a:xfrm>
        </p:grpSpPr>
        <p:pic>
          <p:nvPicPr>
            <p:cNvPr id="138249" name="Picture 1">
              <a:extLst>
                <a:ext uri="{FF2B5EF4-FFF2-40B4-BE49-F238E27FC236}">
                  <a16:creationId xmlns:a16="http://schemas.microsoft.com/office/drawing/2014/main" id="{111F1DCA-DF27-570B-FFC3-B10370399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03" y="838200"/>
              <a:ext cx="642244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4">
              <a:extLst>
                <a:ext uri="{FF2B5EF4-FFF2-40B4-BE49-F238E27FC236}">
                  <a16:creationId xmlns:a16="http://schemas.microsoft.com/office/drawing/2014/main" id="{6BE5FFE5-78C8-C348-BCE8-97E0B5BBAFB8}"/>
                </a:ext>
              </a:extLst>
            </p:cNvPr>
            <p:cNvSpPr txBox="1">
              <a:spLocks noChangeArrowheads="1"/>
            </p:cNvSpPr>
            <p:nvPr/>
          </p:nvSpPr>
          <p:spPr bwMode="auto">
            <a:xfrm>
              <a:off x="6867437" y="1162051"/>
              <a:ext cx="2067590" cy="677333"/>
            </a:xfrm>
            <a:prstGeom prst="rect">
              <a:avLst/>
            </a:prstGeom>
            <a:noFill/>
            <a:ln>
              <a:noFill/>
            </a:ln>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defRPr/>
              </a:pPr>
              <a:r>
                <a:rPr lang="en-US" sz="1350"/>
                <a:t>Letter to Editor</a:t>
              </a:r>
            </a:p>
            <a:p>
              <a:pPr eaLnBrk="1" hangingPunct="1">
                <a:defRPr/>
              </a:pPr>
              <a:r>
                <a:rPr lang="en-US" sz="1350"/>
                <a:t>J.Acoust.Soc.Am.</a:t>
              </a:r>
            </a:p>
          </p:txBody>
        </p:sp>
      </p:grpSp>
      <p:pic>
        <p:nvPicPr>
          <p:cNvPr id="138243" name="Picture 14" descr="Untitled.png">
            <a:extLst>
              <a:ext uri="{FF2B5EF4-FFF2-40B4-BE49-F238E27FC236}">
                <a16:creationId xmlns:a16="http://schemas.microsoft.com/office/drawing/2014/main" id="{AED2BDC8-30DD-552B-117E-E38CBCBED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288" y="434975"/>
            <a:ext cx="1009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0FCA738-E067-0911-6B6F-7B100C1CBD80}"/>
              </a:ext>
            </a:extLst>
          </p:cNvPr>
          <p:cNvGrpSpPr>
            <a:grpSpLocks/>
          </p:cNvGrpSpPr>
          <p:nvPr/>
        </p:nvGrpSpPr>
        <p:grpSpPr bwMode="auto">
          <a:xfrm>
            <a:off x="1406525" y="2581275"/>
            <a:ext cx="6459538" cy="3598863"/>
            <a:chOff x="1417638" y="2057400"/>
            <a:chExt cx="6459537" cy="3598863"/>
          </a:xfrm>
        </p:grpSpPr>
        <p:sp>
          <p:nvSpPr>
            <p:cNvPr id="9" name="TextBox 8">
              <a:extLst>
                <a:ext uri="{FF2B5EF4-FFF2-40B4-BE49-F238E27FC236}">
                  <a16:creationId xmlns:a16="http://schemas.microsoft.com/office/drawing/2014/main" id="{87A1D3CF-D5DA-5443-BB14-30CBC8AE5F1F}"/>
                </a:ext>
              </a:extLst>
            </p:cNvPr>
            <p:cNvSpPr txBox="1">
              <a:spLocks noChangeArrowheads="1"/>
            </p:cNvSpPr>
            <p:nvPr/>
          </p:nvSpPr>
          <p:spPr bwMode="auto">
            <a:xfrm>
              <a:off x="1473201" y="2057400"/>
              <a:ext cx="6221411" cy="400050"/>
            </a:xfrm>
            <a:prstGeom prst="rect">
              <a:avLst/>
            </a:prstGeom>
            <a:noFill/>
            <a:ln>
              <a:noFill/>
            </a:ln>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defRPr/>
              </a:pPr>
              <a:r>
                <a:rPr lang="en-US" sz="2000" i="1" dirty="0">
                  <a:latin typeface="Arial Narrow" charset="0"/>
                  <a:cs typeface="Arial Narrow" charset="0"/>
                </a:rPr>
                <a:t>Funding artificial intelligence is real stupidity”</a:t>
              </a:r>
              <a:endParaRPr lang="en-US" sz="1350" i="1" dirty="0">
                <a:latin typeface="Arial Narrow" charset="0"/>
                <a:cs typeface="Arial Narrow" charset="0"/>
              </a:endParaRPr>
            </a:p>
          </p:txBody>
        </p:sp>
        <p:sp>
          <p:nvSpPr>
            <p:cNvPr id="11" name="TextBox 10">
              <a:extLst>
                <a:ext uri="{FF2B5EF4-FFF2-40B4-BE49-F238E27FC236}">
                  <a16:creationId xmlns:a16="http://schemas.microsoft.com/office/drawing/2014/main" id="{9BB06C7B-F8C0-564D-BE8B-EFD51B69C9F2}"/>
                </a:ext>
              </a:extLst>
            </p:cNvPr>
            <p:cNvSpPr txBox="1">
              <a:spLocks noChangeArrowheads="1"/>
            </p:cNvSpPr>
            <p:nvPr/>
          </p:nvSpPr>
          <p:spPr bwMode="auto">
            <a:xfrm>
              <a:off x="1522413" y="2679700"/>
              <a:ext cx="5311774" cy="923925"/>
            </a:xfrm>
            <a:prstGeom prst="rect">
              <a:avLst/>
            </a:prstGeom>
            <a:noFill/>
            <a:ln>
              <a:noFill/>
            </a:ln>
          </p:spPr>
          <p:txBody>
            <a:bodyPr wrap="none">
              <a:spAutoFit/>
            </a:bodyPr>
            <a:lstStyle>
              <a:lvl1pPr marL="285750" indent="-2857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buFont typeface="Arial" charset="0"/>
                <a:buChar char="•"/>
                <a:defRPr/>
              </a:pPr>
              <a:r>
                <a:rPr lang="en-US" sz="1350"/>
                <a:t>supervised the Bell Labs team which built the first transistor</a:t>
              </a:r>
            </a:p>
            <a:p>
              <a:pPr eaLnBrk="1" hangingPunct="1">
                <a:buFont typeface="Arial" charset="0"/>
                <a:buChar char="•"/>
                <a:defRPr/>
              </a:pPr>
              <a:r>
                <a:rPr lang="en-US" sz="1350"/>
                <a:t>President’s Science Advisory Committee</a:t>
              </a:r>
            </a:p>
            <a:p>
              <a:pPr eaLnBrk="1" hangingPunct="1">
                <a:buFont typeface="Arial" charset="0"/>
                <a:buChar char="•"/>
                <a:defRPr/>
              </a:pPr>
              <a:r>
                <a:rPr lang="en-US" sz="1350"/>
                <a:t>developed  the concept of pulse code modulation</a:t>
              </a:r>
            </a:p>
            <a:p>
              <a:pPr eaLnBrk="1" hangingPunct="1">
                <a:buFont typeface="Arial" charset="0"/>
                <a:buChar char="•"/>
                <a:defRPr/>
              </a:pPr>
              <a:r>
                <a:rPr lang="en-US" sz="1350"/>
                <a:t>designed and launched the first active communications satellite</a:t>
              </a:r>
            </a:p>
          </p:txBody>
        </p:sp>
        <p:sp>
          <p:nvSpPr>
            <p:cNvPr id="138247" name="TextBox 12">
              <a:extLst>
                <a:ext uri="{FF2B5EF4-FFF2-40B4-BE49-F238E27FC236}">
                  <a16:creationId xmlns:a16="http://schemas.microsoft.com/office/drawing/2014/main" id="{541903E9-F19E-48BC-5F04-1C97E7AC5AE2}"/>
                </a:ext>
              </a:extLst>
            </p:cNvPr>
            <p:cNvSpPr txBox="1">
              <a:spLocks noChangeArrowheads="1"/>
            </p:cNvSpPr>
            <p:nvPr/>
          </p:nvSpPr>
          <p:spPr bwMode="auto">
            <a:xfrm>
              <a:off x="1473200" y="3770313"/>
              <a:ext cx="635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500" b="1" i="1">
                  <a:solidFill>
                    <a:srgbClr val="000000"/>
                  </a:solidFill>
                  <a:latin typeface="Arial" panose="020B0604020202020204" pitchFamily="34" charset="0"/>
                  <a:sym typeface="Arial" panose="020B0604020202020204" pitchFamily="34" charset="0"/>
                </a:rPr>
                <a:t>.... </a:t>
              </a:r>
              <a:r>
                <a:rPr lang="en-US" altLang="en-US" sz="1800" b="1" i="1">
                  <a:solidFill>
                    <a:srgbClr val="000000"/>
                  </a:solidFill>
                  <a:latin typeface="Arial" panose="020B0604020202020204" pitchFamily="34" charset="0"/>
                  <a:sym typeface="Arial" panose="020B0604020202020204" pitchFamily="34" charset="0"/>
                </a:rPr>
                <a:t>should people continue work towards speech recognition by machine ? Perhaps it is for people in the field to decide.</a:t>
              </a:r>
            </a:p>
          </p:txBody>
        </p:sp>
        <p:sp>
          <p:nvSpPr>
            <p:cNvPr id="138248" name="Rectangle 9">
              <a:extLst>
                <a:ext uri="{FF2B5EF4-FFF2-40B4-BE49-F238E27FC236}">
                  <a16:creationId xmlns:a16="http://schemas.microsoft.com/office/drawing/2014/main" id="{9A16240F-138F-B477-83E5-8175A5B95E90}"/>
                </a:ext>
              </a:extLst>
            </p:cNvPr>
            <p:cNvSpPr>
              <a:spLocks noChangeArrowheads="1"/>
            </p:cNvSpPr>
            <p:nvPr/>
          </p:nvSpPr>
          <p:spPr bwMode="auto">
            <a:xfrm>
              <a:off x="1417638" y="5010150"/>
              <a:ext cx="6459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To implement ASR, we need to apply …. </a:t>
              </a:r>
              <a:r>
                <a:rPr lang="en-US" altLang="en-US" b="1" i="1"/>
                <a:t>intelligence and knowledge of language comparable to those of a native speaker !</a:t>
              </a:r>
              <a:endParaRPr lang="en-US"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5">
            <a:extLst>
              <a:ext uri="{FF2B5EF4-FFF2-40B4-BE49-F238E27FC236}">
                <a16:creationId xmlns:a16="http://schemas.microsoft.com/office/drawing/2014/main" id="{D601E936-4572-D001-E130-D10ADC966A89}"/>
              </a:ext>
            </a:extLst>
          </p:cNvPr>
          <p:cNvSpPr txBox="1">
            <a:spLocks noChangeArrowheads="1"/>
          </p:cNvSpPr>
          <p:nvPr/>
        </p:nvSpPr>
        <p:spPr bwMode="auto">
          <a:xfrm>
            <a:off x="239713" y="60325"/>
            <a:ext cx="34591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3200"/>
              <a:t>Template matching</a:t>
            </a:r>
          </a:p>
        </p:txBody>
      </p:sp>
      <p:sp>
        <p:nvSpPr>
          <p:cNvPr id="107522" name="TextBox 6">
            <a:extLst>
              <a:ext uri="{FF2B5EF4-FFF2-40B4-BE49-F238E27FC236}">
                <a16:creationId xmlns:a16="http://schemas.microsoft.com/office/drawing/2014/main" id="{3F61030E-12E3-2CBD-EF83-FF4D7AD20709}"/>
              </a:ext>
            </a:extLst>
          </p:cNvPr>
          <p:cNvSpPr txBox="1">
            <a:spLocks noChangeArrowheads="1"/>
          </p:cNvSpPr>
          <p:nvPr/>
        </p:nvSpPr>
        <p:spPr bwMode="auto">
          <a:xfrm>
            <a:off x="268288" y="1676400"/>
            <a:ext cx="759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 typeface="Arial Narrow" panose="020B0604020202020204" pitchFamily="34" charset="0"/>
              <a:buAutoNum type="arabicPeriod"/>
            </a:pPr>
            <a:r>
              <a:rPr lang="en-US" altLang="en-US" sz="1800">
                <a:solidFill>
                  <a:srgbClr val="000000"/>
                </a:solidFill>
                <a:latin typeface="Arial" panose="020B0604020202020204" pitchFamily="34" charset="0"/>
                <a:sym typeface="Arial" panose="020B0604020202020204" pitchFamily="34" charset="0"/>
              </a:rPr>
              <a:t>Derive examples of expected utterances from training data</a:t>
            </a:r>
          </a:p>
          <a:p>
            <a:pPr>
              <a:spcBef>
                <a:spcPct val="0"/>
              </a:spcBef>
              <a:buSzTx/>
              <a:buFont typeface="Arial Narrow" panose="020B0604020202020204" pitchFamily="34" charset="0"/>
              <a:buAutoNum type="arabicPeriod"/>
            </a:pPr>
            <a:r>
              <a:rPr lang="en-US" altLang="en-US" sz="1800">
                <a:solidFill>
                  <a:srgbClr val="000000"/>
                </a:solidFill>
                <a:latin typeface="Arial" panose="020B0604020202020204" pitchFamily="34" charset="0"/>
                <a:sym typeface="Arial" panose="020B0604020202020204" pitchFamily="34" charset="0"/>
              </a:rPr>
              <a:t>Find the best match of your test data with the previously derived examples </a:t>
            </a:r>
          </a:p>
        </p:txBody>
      </p:sp>
      <p:sp>
        <p:nvSpPr>
          <p:cNvPr id="107523" name="TextBox 7">
            <a:extLst>
              <a:ext uri="{FF2B5EF4-FFF2-40B4-BE49-F238E27FC236}">
                <a16:creationId xmlns:a16="http://schemas.microsoft.com/office/drawing/2014/main" id="{2F0B41C3-9583-7CBF-8667-6C852CF326E1}"/>
              </a:ext>
            </a:extLst>
          </p:cNvPr>
          <p:cNvSpPr txBox="1">
            <a:spLocks noChangeArrowheads="1"/>
          </p:cNvSpPr>
          <p:nvPr/>
        </p:nvSpPr>
        <p:spPr bwMode="auto">
          <a:xfrm>
            <a:off x="327025" y="792163"/>
            <a:ext cx="1522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cs-CZ" altLang="en-US"/>
              <a:t>Bell Labs 1952</a:t>
            </a:r>
          </a:p>
        </p:txBody>
      </p:sp>
      <p:sp>
        <p:nvSpPr>
          <p:cNvPr id="107524" name="TextBox 8">
            <a:extLst>
              <a:ext uri="{FF2B5EF4-FFF2-40B4-BE49-F238E27FC236}">
                <a16:creationId xmlns:a16="http://schemas.microsoft.com/office/drawing/2014/main" id="{C4BD2220-6DC8-1492-7377-9626A0AFDB8A}"/>
              </a:ext>
            </a:extLst>
          </p:cNvPr>
          <p:cNvSpPr txBox="1">
            <a:spLocks noChangeArrowheads="1"/>
          </p:cNvSpPr>
          <p:nvPr/>
        </p:nvSpPr>
        <p:spPr bwMode="auto">
          <a:xfrm>
            <a:off x="3520128" y="3167856"/>
            <a:ext cx="423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cs-CZ" altLang="en-US"/>
              <a:t>Bell Labs (Fumidata Itakura from NTT) 1974</a:t>
            </a:r>
          </a:p>
        </p:txBody>
      </p:sp>
      <p:sp>
        <p:nvSpPr>
          <p:cNvPr id="107525" name="TextBox 9">
            <a:extLst>
              <a:ext uri="{FF2B5EF4-FFF2-40B4-BE49-F238E27FC236}">
                <a16:creationId xmlns:a16="http://schemas.microsoft.com/office/drawing/2014/main" id="{07809DCB-C9D4-67AC-F68C-DA5AE2FC20D6}"/>
              </a:ext>
            </a:extLst>
          </p:cNvPr>
          <p:cNvSpPr txBox="1">
            <a:spLocks noChangeArrowheads="1"/>
          </p:cNvSpPr>
          <p:nvPr/>
        </p:nvSpPr>
        <p:spPr bwMode="auto">
          <a:xfrm>
            <a:off x="673100" y="1071563"/>
            <a:ext cx="2832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cs-CZ" altLang="en-US" sz="1400"/>
              <a:t>Compare sequences 2-D parameters</a:t>
            </a:r>
          </a:p>
        </p:txBody>
      </p:sp>
      <p:sp>
        <p:nvSpPr>
          <p:cNvPr id="107526" name="TextBox 10">
            <a:extLst>
              <a:ext uri="{FF2B5EF4-FFF2-40B4-BE49-F238E27FC236}">
                <a16:creationId xmlns:a16="http://schemas.microsoft.com/office/drawing/2014/main" id="{8B264801-915E-D6E4-5B60-013A2A97168E}"/>
              </a:ext>
            </a:extLst>
          </p:cNvPr>
          <p:cNvSpPr txBox="1">
            <a:spLocks noChangeArrowheads="1"/>
          </p:cNvSpPr>
          <p:nvPr/>
        </p:nvSpPr>
        <p:spPr bwMode="auto">
          <a:xfrm>
            <a:off x="4013840" y="3464719"/>
            <a:ext cx="4052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cs-CZ" altLang="en-US" sz="1400"/>
              <a:t>Compare sequences of muti-dimensional parameters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E912FE91-473F-6B4D-47A2-788ECDBFE160}"/>
              </a:ext>
            </a:extLst>
          </p:cNvPr>
          <p:cNvSpPr>
            <a:spLocks noGrp="1" noChangeArrowheads="1"/>
          </p:cNvSpPr>
          <p:nvPr>
            <p:ph type="title"/>
          </p:nvPr>
        </p:nvSpPr>
        <p:spPr/>
        <p:txBody>
          <a:bodyPr/>
          <a:lstStyle/>
          <a:p>
            <a:r>
              <a:rPr lang="en-US" altLang="en-US"/>
              <a:t>Since 1969</a:t>
            </a:r>
          </a:p>
        </p:txBody>
      </p:sp>
      <p:sp>
        <p:nvSpPr>
          <p:cNvPr id="140290" name="Content Placeholder 2">
            <a:extLst>
              <a:ext uri="{FF2B5EF4-FFF2-40B4-BE49-F238E27FC236}">
                <a16:creationId xmlns:a16="http://schemas.microsoft.com/office/drawing/2014/main" id="{279ED88D-16DF-2EEB-FDA8-63B6DC5935BC}"/>
              </a:ext>
            </a:extLst>
          </p:cNvPr>
          <p:cNvSpPr>
            <a:spLocks noGrp="1" noChangeArrowheads="1"/>
          </p:cNvSpPr>
          <p:nvPr>
            <p:ph idx="1"/>
          </p:nvPr>
        </p:nvSpPr>
        <p:spPr>
          <a:xfrm>
            <a:off x="441325" y="1722438"/>
            <a:ext cx="8362950" cy="3413125"/>
          </a:xfrm>
        </p:spPr>
        <p:txBody>
          <a:bodyPr/>
          <a:lstStyle/>
          <a:p>
            <a:r>
              <a:rPr lang="en-US" altLang="en-US" sz="2400"/>
              <a:t>Better speech features (linear prediction, cepstrum, auditory-like techniques…)</a:t>
            </a:r>
          </a:p>
          <a:p>
            <a:r>
              <a:rPr lang="en-US" altLang="en-US" sz="2400"/>
              <a:t>Better pattern matching (dynamic time warping, Viterbi search)</a:t>
            </a:r>
          </a:p>
          <a:p>
            <a:r>
              <a:rPr lang="en-US" altLang="en-US" sz="2400"/>
              <a:t>Stochastic models allowing for using huge amounts of speech data </a:t>
            </a:r>
          </a:p>
          <a:p>
            <a:r>
              <a:rPr lang="en-US" altLang="en-US" sz="2400"/>
              <a:t>Iterative expectation-maximization (EM based training only from transcribed speech data (no need for data labeling)</a:t>
            </a:r>
          </a:p>
          <a:p>
            <a:r>
              <a:rPr lang="en-US" altLang="en-US" sz="2400"/>
              <a:t>Explicit use of Bayes rule combining the evidence from the signal together with prior expectations form the language</a:t>
            </a:r>
          </a:p>
        </p:txBody>
      </p:sp>
      <p:sp>
        <p:nvSpPr>
          <p:cNvPr id="140291" name="Slide Number Placeholder 3">
            <a:extLst>
              <a:ext uri="{FF2B5EF4-FFF2-40B4-BE49-F238E27FC236}">
                <a16:creationId xmlns:a16="http://schemas.microsoft.com/office/drawing/2014/main" id="{2F04BC39-F8DA-9081-D508-34408A5D1D8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B4A0D220-51A3-FB4A-AE29-B326C57D1DB1}" type="slidenum">
              <a:rPr lang="en-US" altLang="en-US">
                <a:solidFill>
                  <a:schemeClr val="tx1"/>
                </a:solidFill>
                <a:ea typeface="ＭＳ Ｐゴシック" panose="020B0600070205080204" pitchFamily="34" charset="-128"/>
              </a:rPr>
              <a:pPr/>
              <a:t>26</a:t>
            </a:fld>
            <a:endParaRPr lang="en-US" altLang="en-US">
              <a:solidFill>
                <a:schemeClr val="tx1"/>
              </a:solidFill>
              <a:ea typeface="ＭＳ Ｐゴシック" panose="020B0600070205080204" pitchFamily="34"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247">
            <a:extLst>
              <a:ext uri="{FF2B5EF4-FFF2-40B4-BE49-F238E27FC236}">
                <a16:creationId xmlns:a16="http://schemas.microsoft.com/office/drawing/2014/main" id="{D8802AB6-BBA1-C01D-AEE8-E88DC3250117}"/>
              </a:ext>
            </a:extLst>
          </p:cNvPr>
          <p:cNvGrpSpPr>
            <a:grpSpLocks/>
          </p:cNvGrpSpPr>
          <p:nvPr/>
        </p:nvGrpSpPr>
        <p:grpSpPr bwMode="auto">
          <a:xfrm>
            <a:off x="5003800" y="5868988"/>
            <a:ext cx="1497013" cy="455612"/>
            <a:chOff x="3152" y="3697"/>
            <a:chExt cx="943" cy="287"/>
          </a:xfrm>
        </p:grpSpPr>
        <p:sp>
          <p:nvSpPr>
            <p:cNvPr id="109589" name="Line 3">
              <a:extLst>
                <a:ext uri="{FF2B5EF4-FFF2-40B4-BE49-F238E27FC236}">
                  <a16:creationId xmlns:a16="http://schemas.microsoft.com/office/drawing/2014/main" id="{64AB2A91-4DEC-717D-B8DC-5C58DFC63A55}"/>
                </a:ext>
              </a:extLst>
            </p:cNvPr>
            <p:cNvSpPr>
              <a:spLocks noChangeShapeType="1"/>
            </p:cNvSpPr>
            <p:nvPr/>
          </p:nvSpPr>
          <p:spPr bwMode="auto">
            <a:xfrm>
              <a:off x="3152" y="3841"/>
              <a:ext cx="49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90" name="Text Box 4">
              <a:extLst>
                <a:ext uri="{FF2B5EF4-FFF2-40B4-BE49-F238E27FC236}">
                  <a16:creationId xmlns:a16="http://schemas.microsoft.com/office/drawing/2014/main" id="{843AD69A-AE1F-1254-3F9D-9EA2C05274A4}"/>
                </a:ext>
              </a:extLst>
            </p:cNvPr>
            <p:cNvSpPr txBox="1">
              <a:spLocks noChangeArrowheads="1"/>
            </p:cNvSpPr>
            <p:nvPr/>
          </p:nvSpPr>
          <p:spPr bwMode="auto">
            <a:xfrm>
              <a:off x="3681" y="3697"/>
              <a:ext cx="41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400">
                  <a:ea typeface="ＭＳ Ｐゴシック" panose="020B0600070205080204" pitchFamily="34" charset="-128"/>
                  <a:cs typeface="Arial" panose="020B0604020202020204" pitchFamily="34" charset="0"/>
                  <a:sym typeface="Arial" panose="020B0604020202020204" pitchFamily="34" charset="0"/>
                </a:rPr>
                <a:t>time</a:t>
              </a:r>
            </a:p>
          </p:txBody>
        </p:sp>
      </p:grpSp>
      <p:sp>
        <p:nvSpPr>
          <p:cNvPr id="59397" name="Line 5">
            <a:extLst>
              <a:ext uri="{FF2B5EF4-FFF2-40B4-BE49-F238E27FC236}">
                <a16:creationId xmlns:a16="http://schemas.microsoft.com/office/drawing/2014/main" id="{86CF2A9E-7E89-3DA9-2F98-F1FBE5DD71D9}"/>
              </a:ext>
            </a:extLst>
          </p:cNvPr>
          <p:cNvSpPr>
            <a:spLocks noChangeShapeType="1"/>
          </p:cNvSpPr>
          <p:nvPr/>
        </p:nvSpPr>
        <p:spPr bwMode="auto">
          <a:xfrm flipV="1">
            <a:off x="522288" y="3581400"/>
            <a:ext cx="0" cy="463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398" name="Text Box 6">
            <a:extLst>
              <a:ext uri="{FF2B5EF4-FFF2-40B4-BE49-F238E27FC236}">
                <a16:creationId xmlns:a16="http://schemas.microsoft.com/office/drawing/2014/main" id="{6C4A94F9-5CD3-018D-A53A-C60F50ABB8AF}"/>
              </a:ext>
            </a:extLst>
          </p:cNvPr>
          <p:cNvSpPr txBox="1">
            <a:spLocks noChangeArrowheads="1"/>
          </p:cNvSpPr>
          <p:nvPr/>
        </p:nvSpPr>
        <p:spPr bwMode="auto">
          <a:xfrm rot="-5400000">
            <a:off x="-92074" y="4537075"/>
            <a:ext cx="1098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2400">
                <a:ea typeface="ＭＳ Ｐゴシック" panose="020B0600070205080204" pitchFamily="34" charset="-128"/>
                <a:cs typeface="Arial" panose="020B0604020202020204" pitchFamily="34" charset="0"/>
                <a:sym typeface="Arial" panose="020B0604020202020204" pitchFamily="34" charset="0"/>
              </a:rPr>
              <a:t>features</a:t>
            </a:r>
          </a:p>
        </p:txBody>
      </p:sp>
      <p:grpSp>
        <p:nvGrpSpPr>
          <p:cNvPr id="3" name="Group 22">
            <a:extLst>
              <a:ext uri="{FF2B5EF4-FFF2-40B4-BE49-F238E27FC236}">
                <a16:creationId xmlns:a16="http://schemas.microsoft.com/office/drawing/2014/main" id="{C36EFF2A-9206-DA64-8675-EA7248844708}"/>
              </a:ext>
            </a:extLst>
          </p:cNvPr>
          <p:cNvGrpSpPr>
            <a:grpSpLocks/>
          </p:cNvGrpSpPr>
          <p:nvPr/>
        </p:nvGrpSpPr>
        <p:grpSpPr bwMode="auto">
          <a:xfrm>
            <a:off x="2193925" y="2395538"/>
            <a:ext cx="2506663" cy="549275"/>
            <a:chOff x="1171" y="1718"/>
            <a:chExt cx="1579" cy="346"/>
          </a:xfrm>
        </p:grpSpPr>
        <p:sp>
          <p:nvSpPr>
            <p:cNvPr id="109587" name="AutoShape 23">
              <a:extLst>
                <a:ext uri="{FF2B5EF4-FFF2-40B4-BE49-F238E27FC236}">
                  <a16:creationId xmlns:a16="http://schemas.microsoft.com/office/drawing/2014/main" id="{E6C18830-FF19-27F7-3150-05A4E977D47E}"/>
                </a:ext>
              </a:extLst>
            </p:cNvPr>
            <p:cNvSpPr>
              <a:spLocks noChangeArrowheads="1"/>
            </p:cNvSpPr>
            <p:nvPr/>
          </p:nvSpPr>
          <p:spPr bwMode="auto">
            <a:xfrm>
              <a:off x="1171" y="1824"/>
              <a:ext cx="221" cy="240"/>
            </a:xfrm>
            <a:prstGeom prst="downArrow">
              <a:avLst>
                <a:gd name="adj1" fmla="val 50000"/>
                <a:gd name="adj2" fmla="val 27149"/>
              </a:avLst>
            </a:prstGeom>
            <a:solidFill>
              <a:srgbClr val="FFFFFF"/>
            </a:solidFill>
            <a:ln w="9525">
              <a:solidFill>
                <a:schemeClr val="tx1"/>
              </a:solidFill>
              <a:miter lim="800000"/>
              <a:headEnd/>
              <a:tailEnd/>
            </a:ln>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109588" name="Text Box 24">
              <a:extLst>
                <a:ext uri="{FF2B5EF4-FFF2-40B4-BE49-F238E27FC236}">
                  <a16:creationId xmlns:a16="http://schemas.microsoft.com/office/drawing/2014/main" id="{36C48D0A-2C54-BE07-B43A-DE23DE354B27}"/>
                </a:ext>
              </a:extLst>
            </p:cNvPr>
            <p:cNvSpPr txBox="1">
              <a:spLocks noChangeArrowheads="1"/>
            </p:cNvSpPr>
            <p:nvPr/>
          </p:nvSpPr>
          <p:spPr bwMode="auto">
            <a:xfrm>
              <a:off x="1680" y="1718"/>
              <a:ext cx="107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2000">
                  <a:latin typeface="Graphite Light Narrow ATT" pitchFamily="66" charset="0"/>
                  <a:ea typeface="ＭＳ Ｐゴシック" panose="020B0600070205080204" pitchFamily="34" charset="-128"/>
                  <a:cs typeface="Arial" panose="020B0604020202020204" pitchFamily="34" charset="0"/>
                  <a:sym typeface="Arial" panose="020B0604020202020204" pitchFamily="34" charset="0"/>
                </a:rPr>
                <a:t>derive features</a:t>
              </a:r>
            </a:p>
          </p:txBody>
        </p:sp>
      </p:grpSp>
      <p:sp>
        <p:nvSpPr>
          <p:cNvPr id="109573" name="Rectangle 242">
            <a:extLst>
              <a:ext uri="{FF2B5EF4-FFF2-40B4-BE49-F238E27FC236}">
                <a16:creationId xmlns:a16="http://schemas.microsoft.com/office/drawing/2014/main" id="{0E7C8378-8D2F-359A-50AE-C7EE74C76595}"/>
              </a:ext>
            </a:extLst>
          </p:cNvPr>
          <p:cNvSpPr>
            <a:spLocks noGrp="1" noChangeArrowheads="1"/>
          </p:cNvSpPr>
          <p:nvPr>
            <p:ph type="title"/>
          </p:nvPr>
        </p:nvSpPr>
        <p:spPr>
          <a:xfrm>
            <a:off x="457200" y="274638"/>
            <a:ext cx="8229600" cy="868362"/>
          </a:xfrm>
        </p:spPr>
        <p:txBody>
          <a:bodyPr/>
          <a:lstStyle/>
          <a:p>
            <a:pPr eaLnBrk="1" hangingPunct="1"/>
            <a:r>
              <a:rPr lang="en-US" altLang="en-US" sz="3200">
                <a:latin typeface="Arial" panose="020B0604020202020204" pitchFamily="34" charset="0"/>
                <a:cs typeface="Arial" panose="020B0604020202020204" pitchFamily="34" charset="0"/>
              </a:rPr>
              <a:t>Short-term features</a:t>
            </a:r>
          </a:p>
        </p:txBody>
      </p:sp>
      <p:grpSp>
        <p:nvGrpSpPr>
          <p:cNvPr id="109574" name="Group 26">
            <a:extLst>
              <a:ext uri="{FF2B5EF4-FFF2-40B4-BE49-F238E27FC236}">
                <a16:creationId xmlns:a16="http://schemas.microsoft.com/office/drawing/2014/main" id="{BFBBD0AD-4ACD-B2FA-DBFD-EBCF0A73AC70}"/>
              </a:ext>
            </a:extLst>
          </p:cNvPr>
          <p:cNvGrpSpPr>
            <a:grpSpLocks/>
          </p:cNvGrpSpPr>
          <p:nvPr/>
        </p:nvGrpSpPr>
        <p:grpSpPr bwMode="auto">
          <a:xfrm>
            <a:off x="914400" y="1489075"/>
            <a:ext cx="7915275" cy="930275"/>
            <a:chOff x="528" y="912"/>
            <a:chExt cx="4986" cy="586"/>
          </a:xfrm>
        </p:grpSpPr>
        <p:sp>
          <p:nvSpPr>
            <p:cNvPr id="109584" name="Line 27">
              <a:extLst>
                <a:ext uri="{FF2B5EF4-FFF2-40B4-BE49-F238E27FC236}">
                  <a16:creationId xmlns:a16="http://schemas.microsoft.com/office/drawing/2014/main" id="{9F625F66-CDF8-6293-C536-AC5E2FAAC43D}"/>
                </a:ext>
              </a:extLst>
            </p:cNvPr>
            <p:cNvSpPr>
              <a:spLocks noChangeShapeType="1"/>
            </p:cNvSpPr>
            <p:nvPr/>
          </p:nvSpPr>
          <p:spPr bwMode="auto">
            <a:xfrm>
              <a:off x="4608" y="1385"/>
              <a:ext cx="3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85" name="Text Box 28">
              <a:extLst>
                <a:ext uri="{FF2B5EF4-FFF2-40B4-BE49-F238E27FC236}">
                  <a16:creationId xmlns:a16="http://schemas.microsoft.com/office/drawing/2014/main" id="{F9720159-46ED-EEBE-CD39-0C228B506325}"/>
                </a:ext>
              </a:extLst>
            </p:cNvPr>
            <p:cNvSpPr txBox="1">
              <a:spLocks noChangeArrowheads="1"/>
            </p:cNvSpPr>
            <p:nvPr/>
          </p:nvSpPr>
          <p:spPr bwMode="auto">
            <a:xfrm>
              <a:off x="5097" y="1248"/>
              <a:ext cx="41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000">
                  <a:latin typeface="Graphite Light Narrow ATT" pitchFamily="66" charset="0"/>
                  <a:ea typeface="ＭＳ Ｐゴシック" panose="020B0600070205080204" pitchFamily="34" charset="-128"/>
                  <a:cs typeface="Arial" panose="020B0604020202020204" pitchFamily="34" charset="0"/>
                  <a:sym typeface="Arial" panose="020B0604020202020204" pitchFamily="34" charset="0"/>
                </a:rPr>
                <a:t>time</a:t>
              </a:r>
            </a:p>
          </p:txBody>
        </p:sp>
        <p:pic>
          <p:nvPicPr>
            <p:cNvPr id="109586" name="Picture 29" descr="figure1">
              <a:extLst>
                <a:ext uri="{FF2B5EF4-FFF2-40B4-BE49-F238E27FC236}">
                  <a16:creationId xmlns:a16="http://schemas.microsoft.com/office/drawing/2014/main" id="{885E0BEB-1946-E499-BA46-C2C437620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92" t="30556" r="31250" b="38889"/>
            <a:stretch>
              <a:fillRect/>
            </a:stretch>
          </p:blipFill>
          <p:spPr bwMode="auto">
            <a:xfrm>
              <a:off x="528" y="912"/>
              <a:ext cx="460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9633" name="Picture 241" descr="SAVE0014">
            <a:extLst>
              <a:ext uri="{FF2B5EF4-FFF2-40B4-BE49-F238E27FC236}">
                <a16:creationId xmlns:a16="http://schemas.microsoft.com/office/drawing/2014/main" id="{31E91FB1-83DD-B225-3750-3CA758D80B7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14241" t="3183" r="3610" b="71962"/>
          <a:stretch>
            <a:fillRect/>
          </a:stretch>
        </p:blipFill>
        <p:spPr>
          <a:xfrm>
            <a:off x="914400" y="3248025"/>
            <a:ext cx="7239000" cy="2484438"/>
          </a:xfrm>
        </p:spPr>
      </p:pic>
      <p:sp>
        <p:nvSpPr>
          <p:cNvPr id="59637" name="Rectangle 245">
            <a:extLst>
              <a:ext uri="{FF2B5EF4-FFF2-40B4-BE49-F238E27FC236}">
                <a16:creationId xmlns:a16="http://schemas.microsoft.com/office/drawing/2014/main" id="{D8856242-3049-1D91-F66B-C89D5C91EB8D}"/>
              </a:ext>
            </a:extLst>
          </p:cNvPr>
          <p:cNvSpPr>
            <a:spLocks noChangeArrowheads="1"/>
          </p:cNvSpPr>
          <p:nvPr/>
        </p:nvSpPr>
        <p:spPr bwMode="auto">
          <a:xfrm>
            <a:off x="2528888" y="3198813"/>
            <a:ext cx="5795962" cy="2587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59638" name="Rectangle 246">
            <a:extLst>
              <a:ext uri="{FF2B5EF4-FFF2-40B4-BE49-F238E27FC236}">
                <a16:creationId xmlns:a16="http://schemas.microsoft.com/office/drawing/2014/main" id="{D827256C-DD5D-56A1-BDE0-A493F18952B2}"/>
              </a:ext>
            </a:extLst>
          </p:cNvPr>
          <p:cNvSpPr>
            <a:spLocks noChangeArrowheads="1"/>
          </p:cNvSpPr>
          <p:nvPr/>
        </p:nvSpPr>
        <p:spPr bwMode="auto">
          <a:xfrm>
            <a:off x="762000" y="3124200"/>
            <a:ext cx="14478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59640" name="Rectangle 248">
            <a:extLst>
              <a:ext uri="{FF2B5EF4-FFF2-40B4-BE49-F238E27FC236}">
                <a16:creationId xmlns:a16="http://schemas.microsoft.com/office/drawing/2014/main" id="{355E7182-959C-6130-E530-8E32105F4A59}"/>
              </a:ext>
            </a:extLst>
          </p:cNvPr>
          <p:cNvSpPr>
            <a:spLocks noChangeArrowheads="1"/>
          </p:cNvSpPr>
          <p:nvPr/>
        </p:nvSpPr>
        <p:spPr bwMode="auto">
          <a:xfrm>
            <a:off x="2133600" y="3200400"/>
            <a:ext cx="457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59641" name="Rectangle 249">
            <a:extLst>
              <a:ext uri="{FF2B5EF4-FFF2-40B4-BE49-F238E27FC236}">
                <a16:creationId xmlns:a16="http://schemas.microsoft.com/office/drawing/2014/main" id="{F09F1361-9C14-C2A1-F27A-8B21564A8EAC}"/>
              </a:ext>
            </a:extLst>
          </p:cNvPr>
          <p:cNvSpPr>
            <a:spLocks noChangeArrowheads="1"/>
          </p:cNvSpPr>
          <p:nvPr/>
        </p:nvSpPr>
        <p:spPr bwMode="auto">
          <a:xfrm>
            <a:off x="2209800" y="56388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59642" name="Rectangle 250">
            <a:extLst>
              <a:ext uri="{FF2B5EF4-FFF2-40B4-BE49-F238E27FC236}">
                <a16:creationId xmlns:a16="http://schemas.microsoft.com/office/drawing/2014/main" id="{46236714-DD04-E7E5-4C84-F129A64AFE04}"/>
              </a:ext>
            </a:extLst>
          </p:cNvPr>
          <p:cNvSpPr>
            <a:spLocks noChangeArrowheads="1"/>
          </p:cNvSpPr>
          <p:nvPr/>
        </p:nvSpPr>
        <p:spPr bwMode="auto">
          <a:xfrm>
            <a:off x="4876800" y="5867400"/>
            <a:ext cx="1600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grpSp>
        <p:nvGrpSpPr>
          <p:cNvPr id="5" name="Group 252">
            <a:extLst>
              <a:ext uri="{FF2B5EF4-FFF2-40B4-BE49-F238E27FC236}">
                <a16:creationId xmlns:a16="http://schemas.microsoft.com/office/drawing/2014/main" id="{73136B9C-28F5-25F9-681D-E6FC27AD4C7E}"/>
              </a:ext>
            </a:extLst>
          </p:cNvPr>
          <p:cNvGrpSpPr>
            <a:grpSpLocks/>
          </p:cNvGrpSpPr>
          <p:nvPr/>
        </p:nvGrpSpPr>
        <p:grpSpPr bwMode="auto">
          <a:xfrm>
            <a:off x="1863725" y="1965325"/>
            <a:ext cx="1031875" cy="396875"/>
            <a:chOff x="1174" y="1238"/>
            <a:chExt cx="650" cy="250"/>
          </a:xfrm>
        </p:grpSpPr>
        <p:sp>
          <p:nvSpPr>
            <p:cNvPr id="109582" name="Line 20">
              <a:extLst>
                <a:ext uri="{FF2B5EF4-FFF2-40B4-BE49-F238E27FC236}">
                  <a16:creationId xmlns:a16="http://schemas.microsoft.com/office/drawing/2014/main" id="{541E055F-4CC0-D0E5-BB67-FFD0B4D18700}"/>
                </a:ext>
              </a:extLst>
            </p:cNvPr>
            <p:cNvSpPr>
              <a:spLocks noChangeShapeType="1"/>
            </p:cNvSpPr>
            <p:nvPr/>
          </p:nvSpPr>
          <p:spPr bwMode="auto">
            <a:xfrm>
              <a:off x="1280" y="1488"/>
              <a:ext cx="43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83" name="Text Box 251">
              <a:extLst>
                <a:ext uri="{FF2B5EF4-FFF2-40B4-BE49-F238E27FC236}">
                  <a16:creationId xmlns:a16="http://schemas.microsoft.com/office/drawing/2014/main" id="{5B98C71E-B049-5E7E-EB85-2E5DE87CA2C0}"/>
                </a:ext>
              </a:extLst>
            </p:cNvPr>
            <p:cNvSpPr txBox="1">
              <a:spLocks noChangeArrowheads="1"/>
            </p:cNvSpPr>
            <p:nvPr/>
          </p:nvSpPr>
          <p:spPr bwMode="auto">
            <a:xfrm>
              <a:off x="1174" y="123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10-20 ms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596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39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963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964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96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964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96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p:bldP spid="59637" grpId="0" animBg="1"/>
      <p:bldP spid="59638" grpId="0" animBg="1"/>
      <p:bldP spid="59640" grpId="0" animBg="1"/>
      <p:bldP spid="59641" grpId="0" animBg="1"/>
      <p:bldP spid="596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SAVE0015">
            <a:extLst>
              <a:ext uri="{FF2B5EF4-FFF2-40B4-BE49-F238E27FC236}">
                <a16:creationId xmlns:a16="http://schemas.microsoft.com/office/drawing/2014/main" id="{8E197BA2-6EBF-2868-8A18-3FC7ADADD8B0}"/>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r="12346" b="51175"/>
          <a:stretch>
            <a:fillRect/>
          </a:stretch>
        </p:blipFill>
        <p:spPr>
          <a:xfrm>
            <a:off x="3175" y="1592263"/>
            <a:ext cx="5410200" cy="4953000"/>
          </a:xfrm>
        </p:spPr>
      </p:pic>
      <p:grpSp>
        <p:nvGrpSpPr>
          <p:cNvPr id="111618" name="Group 50">
            <a:extLst>
              <a:ext uri="{FF2B5EF4-FFF2-40B4-BE49-F238E27FC236}">
                <a16:creationId xmlns:a16="http://schemas.microsoft.com/office/drawing/2014/main" id="{626CB93A-1C13-3E90-B8B3-9FD87B53333D}"/>
              </a:ext>
            </a:extLst>
          </p:cNvPr>
          <p:cNvGrpSpPr>
            <a:grpSpLocks/>
          </p:cNvGrpSpPr>
          <p:nvPr/>
        </p:nvGrpSpPr>
        <p:grpSpPr bwMode="auto">
          <a:xfrm>
            <a:off x="1981200" y="1847850"/>
            <a:ext cx="2895600" cy="3124200"/>
            <a:chOff x="1248" y="1008"/>
            <a:chExt cx="1824" cy="1968"/>
          </a:xfrm>
        </p:grpSpPr>
        <p:sp>
          <p:nvSpPr>
            <p:cNvPr id="111626" name="Line 30">
              <a:extLst>
                <a:ext uri="{FF2B5EF4-FFF2-40B4-BE49-F238E27FC236}">
                  <a16:creationId xmlns:a16="http://schemas.microsoft.com/office/drawing/2014/main" id="{8528123C-F398-F677-8424-F5F22AB27184}"/>
                </a:ext>
              </a:extLst>
            </p:cNvPr>
            <p:cNvSpPr>
              <a:spLocks noChangeShapeType="1"/>
            </p:cNvSpPr>
            <p:nvPr/>
          </p:nvSpPr>
          <p:spPr bwMode="auto">
            <a:xfrm flipV="1">
              <a:off x="1248" y="2898"/>
              <a:ext cx="0" cy="7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 name="Line 31">
              <a:extLst>
                <a:ext uri="{FF2B5EF4-FFF2-40B4-BE49-F238E27FC236}">
                  <a16:creationId xmlns:a16="http://schemas.microsoft.com/office/drawing/2014/main" id="{1E96378C-6C57-1D56-3425-76A4E1DC3CF7}"/>
                </a:ext>
              </a:extLst>
            </p:cNvPr>
            <p:cNvSpPr>
              <a:spLocks noChangeShapeType="1"/>
            </p:cNvSpPr>
            <p:nvPr/>
          </p:nvSpPr>
          <p:spPr bwMode="auto">
            <a:xfrm flipV="1">
              <a:off x="1248" y="2743"/>
              <a:ext cx="150" cy="15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 name="Line 32">
              <a:extLst>
                <a:ext uri="{FF2B5EF4-FFF2-40B4-BE49-F238E27FC236}">
                  <a16:creationId xmlns:a16="http://schemas.microsoft.com/office/drawing/2014/main" id="{F338B814-8157-E7DC-B383-F00DB76A7360}"/>
                </a:ext>
              </a:extLst>
            </p:cNvPr>
            <p:cNvSpPr>
              <a:spLocks noChangeShapeType="1"/>
            </p:cNvSpPr>
            <p:nvPr/>
          </p:nvSpPr>
          <p:spPr bwMode="auto">
            <a:xfrm>
              <a:off x="1398" y="2743"/>
              <a:ext cx="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 name="Line 33">
              <a:extLst>
                <a:ext uri="{FF2B5EF4-FFF2-40B4-BE49-F238E27FC236}">
                  <a16:creationId xmlns:a16="http://schemas.microsoft.com/office/drawing/2014/main" id="{23034394-B1B5-C347-699B-FE3D473E1372}"/>
                </a:ext>
              </a:extLst>
            </p:cNvPr>
            <p:cNvSpPr>
              <a:spLocks noChangeShapeType="1"/>
            </p:cNvSpPr>
            <p:nvPr/>
          </p:nvSpPr>
          <p:spPr bwMode="auto">
            <a:xfrm flipV="1">
              <a:off x="1473" y="2510"/>
              <a:ext cx="225" cy="23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 name="Line 34">
              <a:extLst>
                <a:ext uri="{FF2B5EF4-FFF2-40B4-BE49-F238E27FC236}">
                  <a16:creationId xmlns:a16="http://schemas.microsoft.com/office/drawing/2014/main" id="{A9770A22-5182-CB9B-6ADC-92A4EC85CCB0}"/>
                </a:ext>
              </a:extLst>
            </p:cNvPr>
            <p:cNvSpPr>
              <a:spLocks noChangeShapeType="1"/>
            </p:cNvSpPr>
            <p:nvPr/>
          </p:nvSpPr>
          <p:spPr bwMode="auto">
            <a:xfrm flipV="1">
              <a:off x="1698" y="2303"/>
              <a:ext cx="0" cy="20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 name="Line 35">
              <a:extLst>
                <a:ext uri="{FF2B5EF4-FFF2-40B4-BE49-F238E27FC236}">
                  <a16:creationId xmlns:a16="http://schemas.microsoft.com/office/drawing/2014/main" id="{D14B8D46-F2A1-31B3-7C23-4C2764BDB20C}"/>
                </a:ext>
              </a:extLst>
            </p:cNvPr>
            <p:cNvSpPr>
              <a:spLocks noChangeShapeType="1"/>
            </p:cNvSpPr>
            <p:nvPr/>
          </p:nvSpPr>
          <p:spPr bwMode="auto">
            <a:xfrm flipV="1">
              <a:off x="1698" y="2147"/>
              <a:ext cx="150" cy="15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 name="Line 36">
              <a:extLst>
                <a:ext uri="{FF2B5EF4-FFF2-40B4-BE49-F238E27FC236}">
                  <a16:creationId xmlns:a16="http://schemas.microsoft.com/office/drawing/2014/main" id="{ACE5A7EC-038A-A3BE-AF7B-163E4F0FC880}"/>
                </a:ext>
              </a:extLst>
            </p:cNvPr>
            <p:cNvSpPr>
              <a:spLocks noChangeShapeType="1"/>
            </p:cNvSpPr>
            <p:nvPr/>
          </p:nvSpPr>
          <p:spPr bwMode="auto">
            <a:xfrm flipV="1">
              <a:off x="1923" y="1992"/>
              <a:ext cx="125" cy="15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 name="Line 37">
              <a:extLst>
                <a:ext uri="{FF2B5EF4-FFF2-40B4-BE49-F238E27FC236}">
                  <a16:creationId xmlns:a16="http://schemas.microsoft.com/office/drawing/2014/main" id="{EBCB549D-F323-5E17-0538-410E0A3657CE}"/>
                </a:ext>
              </a:extLst>
            </p:cNvPr>
            <p:cNvSpPr>
              <a:spLocks noChangeShapeType="1"/>
            </p:cNvSpPr>
            <p:nvPr/>
          </p:nvSpPr>
          <p:spPr bwMode="auto">
            <a:xfrm>
              <a:off x="2048" y="1992"/>
              <a:ext cx="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 name="Line 38">
              <a:extLst>
                <a:ext uri="{FF2B5EF4-FFF2-40B4-BE49-F238E27FC236}">
                  <a16:creationId xmlns:a16="http://schemas.microsoft.com/office/drawing/2014/main" id="{B09E0918-1C50-F201-D2A5-AE557548BBBE}"/>
                </a:ext>
              </a:extLst>
            </p:cNvPr>
            <p:cNvSpPr>
              <a:spLocks noChangeShapeType="1"/>
            </p:cNvSpPr>
            <p:nvPr/>
          </p:nvSpPr>
          <p:spPr bwMode="auto">
            <a:xfrm flipV="1">
              <a:off x="2123" y="1914"/>
              <a:ext cx="74" cy="7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 name="Line 39">
              <a:extLst>
                <a:ext uri="{FF2B5EF4-FFF2-40B4-BE49-F238E27FC236}">
                  <a16:creationId xmlns:a16="http://schemas.microsoft.com/office/drawing/2014/main" id="{442911D3-6FAA-73B2-BA3F-FF545A2E18BB}"/>
                </a:ext>
              </a:extLst>
            </p:cNvPr>
            <p:cNvSpPr>
              <a:spLocks noChangeShapeType="1"/>
            </p:cNvSpPr>
            <p:nvPr/>
          </p:nvSpPr>
          <p:spPr bwMode="auto">
            <a:xfrm flipV="1">
              <a:off x="2197" y="1604"/>
              <a:ext cx="0" cy="31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 name="Line 40">
              <a:extLst>
                <a:ext uri="{FF2B5EF4-FFF2-40B4-BE49-F238E27FC236}">
                  <a16:creationId xmlns:a16="http://schemas.microsoft.com/office/drawing/2014/main" id="{006F97C3-A7F2-1E04-AE31-2A91F1690312}"/>
                </a:ext>
              </a:extLst>
            </p:cNvPr>
            <p:cNvSpPr>
              <a:spLocks noChangeShapeType="1"/>
            </p:cNvSpPr>
            <p:nvPr/>
          </p:nvSpPr>
          <p:spPr bwMode="auto">
            <a:xfrm flipV="1">
              <a:off x="2197" y="1526"/>
              <a:ext cx="75" cy="7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 name="Line 41">
              <a:extLst>
                <a:ext uri="{FF2B5EF4-FFF2-40B4-BE49-F238E27FC236}">
                  <a16:creationId xmlns:a16="http://schemas.microsoft.com/office/drawing/2014/main" id="{FAEA3BEE-D870-B519-8BB9-371D783A23DA}"/>
                </a:ext>
              </a:extLst>
            </p:cNvPr>
            <p:cNvSpPr>
              <a:spLocks noChangeShapeType="1"/>
            </p:cNvSpPr>
            <p:nvPr/>
          </p:nvSpPr>
          <p:spPr bwMode="auto">
            <a:xfrm>
              <a:off x="2272" y="1526"/>
              <a:ext cx="1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 name="Line 42">
              <a:extLst>
                <a:ext uri="{FF2B5EF4-FFF2-40B4-BE49-F238E27FC236}">
                  <a16:creationId xmlns:a16="http://schemas.microsoft.com/office/drawing/2014/main" id="{A6FE0EA6-B149-6BB9-6212-F265E6705870}"/>
                </a:ext>
              </a:extLst>
            </p:cNvPr>
            <p:cNvSpPr>
              <a:spLocks noChangeShapeType="1"/>
            </p:cNvSpPr>
            <p:nvPr/>
          </p:nvSpPr>
          <p:spPr bwMode="auto">
            <a:xfrm flipV="1">
              <a:off x="2447" y="1448"/>
              <a:ext cx="50" cy="7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 name="Line 43">
              <a:extLst>
                <a:ext uri="{FF2B5EF4-FFF2-40B4-BE49-F238E27FC236}">
                  <a16:creationId xmlns:a16="http://schemas.microsoft.com/office/drawing/2014/main" id="{64980E58-74B1-04C8-442A-75CE146D8D72}"/>
                </a:ext>
              </a:extLst>
            </p:cNvPr>
            <p:cNvSpPr>
              <a:spLocks noChangeShapeType="1"/>
            </p:cNvSpPr>
            <p:nvPr/>
          </p:nvSpPr>
          <p:spPr bwMode="auto">
            <a:xfrm>
              <a:off x="2497" y="1448"/>
              <a:ext cx="1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 name="Line 44">
              <a:extLst>
                <a:ext uri="{FF2B5EF4-FFF2-40B4-BE49-F238E27FC236}">
                  <a16:creationId xmlns:a16="http://schemas.microsoft.com/office/drawing/2014/main" id="{324B2B96-1C56-69FB-0A23-5BE17C506D42}"/>
                </a:ext>
              </a:extLst>
            </p:cNvPr>
            <p:cNvSpPr>
              <a:spLocks noChangeShapeType="1"/>
            </p:cNvSpPr>
            <p:nvPr/>
          </p:nvSpPr>
          <p:spPr bwMode="auto">
            <a:xfrm flipV="1">
              <a:off x="2597" y="1371"/>
              <a:ext cx="50" cy="7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 name="Line 45">
              <a:extLst>
                <a:ext uri="{FF2B5EF4-FFF2-40B4-BE49-F238E27FC236}">
                  <a16:creationId xmlns:a16="http://schemas.microsoft.com/office/drawing/2014/main" id="{8B689C75-9B60-129B-1997-249DE6209F55}"/>
                </a:ext>
              </a:extLst>
            </p:cNvPr>
            <p:cNvSpPr>
              <a:spLocks noChangeShapeType="1"/>
            </p:cNvSpPr>
            <p:nvPr/>
          </p:nvSpPr>
          <p:spPr bwMode="auto">
            <a:xfrm>
              <a:off x="2647" y="1371"/>
              <a:ext cx="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 name="Line 46">
              <a:extLst>
                <a:ext uri="{FF2B5EF4-FFF2-40B4-BE49-F238E27FC236}">
                  <a16:creationId xmlns:a16="http://schemas.microsoft.com/office/drawing/2014/main" id="{B814486D-E0CC-0D34-9E38-AE4E44333C7B}"/>
                </a:ext>
              </a:extLst>
            </p:cNvPr>
            <p:cNvSpPr>
              <a:spLocks noChangeShapeType="1"/>
            </p:cNvSpPr>
            <p:nvPr/>
          </p:nvSpPr>
          <p:spPr bwMode="auto">
            <a:xfrm flipV="1">
              <a:off x="2722" y="1008"/>
              <a:ext cx="350" cy="3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 name="Line 47">
              <a:extLst>
                <a:ext uri="{FF2B5EF4-FFF2-40B4-BE49-F238E27FC236}">
                  <a16:creationId xmlns:a16="http://schemas.microsoft.com/office/drawing/2014/main" id="{9E664888-BE68-CA25-FA1D-1F0F0CC05F7C}"/>
                </a:ext>
              </a:extLst>
            </p:cNvPr>
            <p:cNvSpPr>
              <a:spLocks noChangeShapeType="1"/>
            </p:cNvSpPr>
            <p:nvPr/>
          </p:nvSpPr>
          <p:spPr bwMode="auto">
            <a:xfrm>
              <a:off x="1848" y="2147"/>
              <a:ext cx="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700" name="Rectangle 52">
            <a:extLst>
              <a:ext uri="{FF2B5EF4-FFF2-40B4-BE49-F238E27FC236}">
                <a16:creationId xmlns:a16="http://schemas.microsoft.com/office/drawing/2014/main" id="{518CB6E2-79DE-E6E2-A287-00136D490958}"/>
              </a:ext>
            </a:extLst>
          </p:cNvPr>
          <p:cNvSpPr>
            <a:spLocks noChangeArrowheads="1"/>
          </p:cNvSpPr>
          <p:nvPr/>
        </p:nvSpPr>
        <p:spPr bwMode="auto">
          <a:xfrm>
            <a:off x="1841500" y="1528763"/>
            <a:ext cx="3429000" cy="358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sz="1600"/>
          </a:p>
        </p:txBody>
      </p:sp>
      <p:sp>
        <p:nvSpPr>
          <p:cNvPr id="27675" name="Rectangle 27">
            <a:extLst>
              <a:ext uri="{FF2B5EF4-FFF2-40B4-BE49-F238E27FC236}">
                <a16:creationId xmlns:a16="http://schemas.microsoft.com/office/drawing/2014/main" id="{BA753E99-54ED-8CB3-49DB-7CE0B95B5860}"/>
              </a:ext>
            </a:extLst>
          </p:cNvPr>
          <p:cNvSpPr>
            <a:spLocks noGrp="1" noChangeArrowheads="1"/>
          </p:cNvSpPr>
          <p:nvPr>
            <p:ph type="body" sz="half" idx="2"/>
          </p:nvPr>
        </p:nvSpPr>
        <p:spPr>
          <a:xfrm>
            <a:off x="5556250" y="2214563"/>
            <a:ext cx="3124200" cy="1066800"/>
          </a:xfrm>
        </p:spPr>
        <p:txBody>
          <a:bodyPr/>
          <a:lstStyle/>
          <a:p>
            <a:pPr eaLnBrk="1" hangingPunct="1"/>
            <a:r>
              <a:rPr lang="en-US" altLang="en-US" sz="1600">
                <a:latin typeface="Arial" panose="020B0604020202020204" pitchFamily="34" charset="0"/>
                <a:cs typeface="Arial" panose="020B0604020202020204" pitchFamily="34" charset="0"/>
              </a:rPr>
              <a:t>Compute similarities among all feature vectors</a:t>
            </a:r>
          </a:p>
          <a:p>
            <a:pPr eaLnBrk="1" hangingPunct="1"/>
            <a:r>
              <a:rPr lang="en-US" altLang="en-US" sz="1600">
                <a:solidFill>
                  <a:srgbClr val="000000"/>
                </a:solidFill>
                <a:latin typeface="Arial" panose="020B0604020202020204" pitchFamily="34" charset="0"/>
                <a:sym typeface="Arial" panose="020B0604020202020204" pitchFamily="34" charset="0"/>
              </a:rPr>
              <a:t>Find the path that yields the highest overall similarity</a:t>
            </a:r>
          </a:p>
          <a:p>
            <a:pPr eaLnBrk="1" hangingPunct="1"/>
            <a:endParaRPr lang="en-US" altLang="en-US" sz="1600">
              <a:latin typeface="Arial" panose="020B0604020202020204" pitchFamily="34" charset="0"/>
              <a:cs typeface="Arial" panose="020B0604020202020204" pitchFamily="34" charset="0"/>
            </a:endParaRPr>
          </a:p>
        </p:txBody>
      </p:sp>
      <p:sp>
        <p:nvSpPr>
          <p:cNvPr id="27676" name="Rectangle 28">
            <a:extLst>
              <a:ext uri="{FF2B5EF4-FFF2-40B4-BE49-F238E27FC236}">
                <a16:creationId xmlns:a16="http://schemas.microsoft.com/office/drawing/2014/main" id="{30247548-867A-AB1B-C196-F170CE9A4036}"/>
              </a:ext>
            </a:extLst>
          </p:cNvPr>
          <p:cNvSpPr>
            <a:spLocks noChangeArrowheads="1"/>
          </p:cNvSpPr>
          <p:nvPr/>
        </p:nvSpPr>
        <p:spPr bwMode="auto">
          <a:xfrm>
            <a:off x="5580063" y="3540125"/>
            <a:ext cx="312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20000"/>
              </a:spcBef>
              <a:buSzTx/>
              <a:buFontTx/>
              <a:buChar char="•"/>
            </a:pPr>
            <a:r>
              <a:rPr lang="en-US" altLang="en-US" sz="1600">
                <a:solidFill>
                  <a:srgbClr val="000000"/>
                </a:solidFill>
                <a:latin typeface="Arial" panose="020B0604020202020204" pitchFamily="34" charset="0"/>
                <a:sym typeface="Arial" panose="020B0604020202020204" pitchFamily="34" charset="0"/>
              </a:rPr>
              <a:t>Every instant of the signal is considered</a:t>
            </a:r>
          </a:p>
          <a:p>
            <a:pPr>
              <a:spcBef>
                <a:spcPct val="20000"/>
              </a:spcBef>
              <a:buSzTx/>
              <a:buFontTx/>
              <a:buChar char="•"/>
            </a:pPr>
            <a:r>
              <a:rPr lang="en-US" altLang="en-US" sz="1600">
                <a:solidFill>
                  <a:srgbClr val="000000"/>
                </a:solidFill>
                <a:latin typeface="Arial" panose="020B0604020202020204" pitchFamily="34" charset="0"/>
                <a:sym typeface="Arial" panose="020B0604020202020204" pitchFamily="34" charset="0"/>
              </a:rPr>
              <a:t>Dynamics of the object (word) can be severely distorted</a:t>
            </a:r>
          </a:p>
        </p:txBody>
      </p:sp>
      <p:sp>
        <p:nvSpPr>
          <p:cNvPr id="111622" name="Rectangle 51">
            <a:extLst>
              <a:ext uri="{FF2B5EF4-FFF2-40B4-BE49-F238E27FC236}">
                <a16:creationId xmlns:a16="http://schemas.microsoft.com/office/drawing/2014/main" id="{A3EB599E-DFE5-0672-1489-4D64617A59B0}"/>
              </a:ext>
            </a:extLst>
          </p:cNvPr>
          <p:cNvSpPr>
            <a:spLocks noChangeArrowheads="1"/>
          </p:cNvSpPr>
          <p:nvPr/>
        </p:nvSpPr>
        <p:spPr bwMode="auto">
          <a:xfrm>
            <a:off x="5568950" y="3281363"/>
            <a:ext cx="312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20000"/>
              </a:spcBef>
              <a:buSzTx/>
              <a:buFontTx/>
              <a:buChar char="•"/>
            </a:pPr>
            <a:endParaRPr lang="en-US" altLang="en-US" sz="1600">
              <a:solidFill>
                <a:srgbClr val="000000"/>
              </a:solidFill>
              <a:latin typeface="Arial" panose="020B0604020202020204" pitchFamily="34" charset="0"/>
              <a:sym typeface="Arial" panose="020B0604020202020204" pitchFamily="34" charset="0"/>
            </a:endParaRPr>
          </a:p>
        </p:txBody>
      </p:sp>
      <p:sp>
        <p:nvSpPr>
          <p:cNvPr id="111623" name="TextBox 6">
            <a:extLst>
              <a:ext uri="{FF2B5EF4-FFF2-40B4-BE49-F238E27FC236}">
                <a16:creationId xmlns:a16="http://schemas.microsoft.com/office/drawing/2014/main" id="{D05A4244-2820-8B09-FCB5-9D624DE621DE}"/>
              </a:ext>
            </a:extLst>
          </p:cNvPr>
          <p:cNvSpPr txBox="1">
            <a:spLocks noChangeArrowheads="1"/>
          </p:cNvSpPr>
          <p:nvPr/>
        </p:nvSpPr>
        <p:spPr bwMode="auto">
          <a:xfrm>
            <a:off x="323850" y="404813"/>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3200"/>
              <a:t>template matching with dynamic time warping</a:t>
            </a:r>
          </a:p>
        </p:txBody>
      </p:sp>
      <p:sp>
        <p:nvSpPr>
          <p:cNvPr id="111624" name="Rectangle 2">
            <a:extLst>
              <a:ext uri="{FF2B5EF4-FFF2-40B4-BE49-F238E27FC236}">
                <a16:creationId xmlns:a16="http://schemas.microsoft.com/office/drawing/2014/main" id="{0F2A2BE4-F797-EF37-47BA-DE7C1B2D7640}"/>
              </a:ext>
            </a:extLst>
          </p:cNvPr>
          <p:cNvSpPr>
            <a:spLocks noChangeArrowheads="1"/>
          </p:cNvSpPr>
          <p:nvPr/>
        </p:nvSpPr>
        <p:spPr bwMode="auto">
          <a:xfrm>
            <a:off x="712788" y="163671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template</a:t>
            </a:r>
          </a:p>
        </p:txBody>
      </p:sp>
      <p:sp>
        <p:nvSpPr>
          <p:cNvPr id="111625" name="TextBox 4">
            <a:extLst>
              <a:ext uri="{FF2B5EF4-FFF2-40B4-BE49-F238E27FC236}">
                <a16:creationId xmlns:a16="http://schemas.microsoft.com/office/drawing/2014/main" id="{32C520F1-E0AC-22FE-CD99-C766F1514097}"/>
              </a:ext>
            </a:extLst>
          </p:cNvPr>
          <p:cNvSpPr txBox="1">
            <a:spLocks noChangeArrowheads="1"/>
          </p:cNvSpPr>
          <p:nvPr/>
        </p:nvSpPr>
        <p:spPr bwMode="auto">
          <a:xfrm>
            <a:off x="2341563" y="6454775"/>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unknown utterance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70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67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00" grpId="0" animBg="1"/>
      <p:bldP spid="27675" grpId="0" build="allAtOnce"/>
      <p:bldP spid="2767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5" name="Rectangle 4">
            <a:extLst>
              <a:ext uri="{FF2B5EF4-FFF2-40B4-BE49-F238E27FC236}">
                <a16:creationId xmlns:a16="http://schemas.microsoft.com/office/drawing/2014/main" id="{3BCEF45D-E910-59F5-D2EE-EDE8AFCEB8A0}"/>
              </a:ext>
            </a:extLst>
          </p:cNvPr>
          <p:cNvSpPr>
            <a:spLocks noGrp="1" noChangeArrowheads="1"/>
          </p:cNvSpPr>
          <p:nvPr>
            <p:ph type="title"/>
          </p:nvPr>
        </p:nvSpPr>
        <p:spPr>
          <a:xfrm>
            <a:off x="685800" y="214313"/>
            <a:ext cx="2057400" cy="781050"/>
          </a:xfrm>
        </p:spPr>
        <p:txBody>
          <a:bodyPr/>
          <a:lstStyle/>
          <a:p>
            <a:pPr eaLnBrk="1" hangingPunct="1"/>
            <a:r>
              <a:rPr lang="en-US" altLang="en-US" sz="3200">
                <a:latin typeface="Arial" panose="020B0604020202020204" pitchFamily="34" charset="0"/>
                <a:cs typeface="Arial" panose="020B0604020202020204" pitchFamily="34" charset="0"/>
              </a:rPr>
              <a:t>Model ?</a:t>
            </a:r>
          </a:p>
        </p:txBody>
      </p:sp>
      <p:sp>
        <p:nvSpPr>
          <p:cNvPr id="31747" name="Rectangle 6">
            <a:extLst>
              <a:ext uri="{FF2B5EF4-FFF2-40B4-BE49-F238E27FC236}">
                <a16:creationId xmlns:a16="http://schemas.microsoft.com/office/drawing/2014/main" id="{7EF43090-3580-074A-B9BB-F08941A7DA0D}"/>
              </a:ext>
            </a:extLst>
          </p:cNvPr>
          <p:cNvSpPr>
            <a:spLocks noGrp="1" noChangeArrowheads="1"/>
          </p:cNvSpPr>
          <p:nvPr>
            <p:ph type="body" sz="half" idx="2"/>
          </p:nvPr>
        </p:nvSpPr>
        <p:spPr>
          <a:xfrm>
            <a:off x="495300" y="1357313"/>
            <a:ext cx="4038600" cy="1577975"/>
          </a:xfrm>
        </p:spPr>
        <p:txBody>
          <a:bodyPr>
            <a:normAutofit lnSpcReduction="10000"/>
          </a:bodyPr>
          <a:lstStyle/>
          <a:p>
            <a:pPr eaLnBrk="1" hangingPunct="1">
              <a:defRPr/>
            </a:pPr>
            <a:r>
              <a:rPr lang="en-US" sz="2400" dirty="0">
                <a:latin typeface="Arial" charset="0"/>
                <a:cs typeface="Arial" charset="0"/>
              </a:rPr>
              <a:t>Examples of utterances (templates)</a:t>
            </a:r>
          </a:p>
          <a:p>
            <a:pPr>
              <a:defRPr/>
            </a:pPr>
            <a:r>
              <a:rPr lang="en-US" sz="2400" dirty="0">
                <a:latin typeface="Arial"/>
                <a:cs typeface="Arial"/>
              </a:rPr>
              <a:t>similarity by evaluating “distances”</a:t>
            </a:r>
          </a:p>
        </p:txBody>
      </p:sp>
      <p:grpSp>
        <p:nvGrpSpPr>
          <p:cNvPr id="123907" name="Group 5">
            <a:extLst>
              <a:ext uri="{FF2B5EF4-FFF2-40B4-BE49-F238E27FC236}">
                <a16:creationId xmlns:a16="http://schemas.microsoft.com/office/drawing/2014/main" id="{1F59D026-3DE1-288C-6590-94E51792933C}"/>
              </a:ext>
            </a:extLst>
          </p:cNvPr>
          <p:cNvGrpSpPr>
            <a:grpSpLocks/>
          </p:cNvGrpSpPr>
          <p:nvPr/>
        </p:nvGrpSpPr>
        <p:grpSpPr bwMode="auto">
          <a:xfrm>
            <a:off x="373063" y="4094163"/>
            <a:ext cx="7948612" cy="2498725"/>
            <a:chOff x="372974" y="4093767"/>
            <a:chExt cx="7948536" cy="2498811"/>
          </a:xfrm>
        </p:grpSpPr>
        <p:sp>
          <p:nvSpPr>
            <p:cNvPr id="123909" name="Rectangle 9">
              <a:extLst>
                <a:ext uri="{FF2B5EF4-FFF2-40B4-BE49-F238E27FC236}">
                  <a16:creationId xmlns:a16="http://schemas.microsoft.com/office/drawing/2014/main" id="{356AEA51-AC16-12C8-ECA7-27A83C028928}"/>
                </a:ext>
              </a:extLst>
            </p:cNvPr>
            <p:cNvSpPr>
              <a:spLocks noChangeArrowheads="1"/>
            </p:cNvSpPr>
            <p:nvPr/>
          </p:nvSpPr>
          <p:spPr bwMode="auto">
            <a:xfrm>
              <a:off x="372974" y="4154178"/>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20000"/>
                </a:spcBef>
                <a:buSzTx/>
                <a:buFontTx/>
                <a:buChar char="•"/>
              </a:pPr>
              <a:r>
                <a:rPr lang="en-US" altLang="en-US" sz="2400">
                  <a:solidFill>
                    <a:srgbClr val="000000"/>
                  </a:solidFill>
                  <a:latin typeface="Arial" panose="020B0604020202020204" pitchFamily="34" charset="0"/>
                  <a:sym typeface="Arial" panose="020B0604020202020204" pitchFamily="34" charset="0"/>
                </a:rPr>
                <a:t>Generative stochastic model (hidden markov)</a:t>
              </a:r>
            </a:p>
            <a:p>
              <a:pPr>
                <a:spcBef>
                  <a:spcPct val="20000"/>
                </a:spcBef>
                <a:buSzTx/>
                <a:buFontTx/>
                <a:buChar char="•"/>
              </a:pPr>
              <a:r>
                <a:rPr lang="en-US" altLang="en-US" sz="2400">
                  <a:solidFill>
                    <a:srgbClr val="000000"/>
                  </a:solidFill>
                  <a:latin typeface="Arial" panose="020B0604020202020204" pitchFamily="34" charset="0"/>
                  <a:sym typeface="Arial" panose="020B0604020202020204" pitchFamily="34" charset="0"/>
                </a:rPr>
                <a:t>similarity by evaluating likelihoods of models</a:t>
              </a:r>
            </a:p>
          </p:txBody>
        </p:sp>
        <p:grpSp>
          <p:nvGrpSpPr>
            <p:cNvPr id="123910" name="Group 3">
              <a:extLst>
                <a:ext uri="{FF2B5EF4-FFF2-40B4-BE49-F238E27FC236}">
                  <a16:creationId xmlns:a16="http://schemas.microsoft.com/office/drawing/2014/main" id="{96D69525-8C52-5411-8066-62D104D93690}"/>
                </a:ext>
              </a:extLst>
            </p:cNvPr>
            <p:cNvGrpSpPr>
              <a:grpSpLocks/>
            </p:cNvGrpSpPr>
            <p:nvPr/>
          </p:nvGrpSpPr>
          <p:grpSpPr bwMode="auto">
            <a:xfrm>
              <a:off x="4562175" y="4093767"/>
              <a:ext cx="3759335" cy="2498811"/>
              <a:chOff x="746125" y="3740150"/>
              <a:chExt cx="4000500" cy="2889250"/>
            </a:xfrm>
          </p:grpSpPr>
          <p:sp>
            <p:nvSpPr>
              <p:cNvPr id="123911" name="Text Box 11">
                <a:extLst>
                  <a:ext uri="{FF2B5EF4-FFF2-40B4-BE49-F238E27FC236}">
                    <a16:creationId xmlns:a16="http://schemas.microsoft.com/office/drawing/2014/main" id="{36A19BCC-35EE-5D95-EBF4-F68265B39EDE}"/>
                  </a:ext>
                </a:extLst>
              </p:cNvPr>
              <p:cNvSpPr txBox="1">
                <a:spLocks noChangeArrowheads="1"/>
              </p:cNvSpPr>
              <p:nvPr/>
            </p:nvSpPr>
            <p:spPr bwMode="auto">
              <a:xfrm>
                <a:off x="1066800" y="6172200"/>
                <a:ext cx="58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sym typeface="Arial" panose="020B0604020202020204" pitchFamily="34" charset="0"/>
                  </a:rPr>
                  <a:t>/th/</a:t>
                </a:r>
              </a:p>
            </p:txBody>
          </p:sp>
          <p:sp>
            <p:nvSpPr>
              <p:cNvPr id="123912" name="Text Box 12">
                <a:extLst>
                  <a:ext uri="{FF2B5EF4-FFF2-40B4-BE49-F238E27FC236}">
                    <a16:creationId xmlns:a16="http://schemas.microsoft.com/office/drawing/2014/main" id="{E47FB234-181C-4190-BA3E-36BCBCDC100E}"/>
                  </a:ext>
                </a:extLst>
              </p:cNvPr>
              <p:cNvSpPr txBox="1">
                <a:spLocks noChangeArrowheads="1"/>
              </p:cNvSpPr>
              <p:nvPr/>
            </p:nvSpPr>
            <p:spPr bwMode="auto">
              <a:xfrm>
                <a:off x="1943100" y="61722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sym typeface="Arial" panose="020B0604020202020204" pitchFamily="34" charset="0"/>
                  </a:rPr>
                  <a:t>/r/</a:t>
                </a:r>
              </a:p>
            </p:txBody>
          </p:sp>
          <p:sp>
            <p:nvSpPr>
              <p:cNvPr id="123913" name="Text Box 13">
                <a:extLst>
                  <a:ext uri="{FF2B5EF4-FFF2-40B4-BE49-F238E27FC236}">
                    <a16:creationId xmlns:a16="http://schemas.microsoft.com/office/drawing/2014/main" id="{53E4362E-993D-978B-9FDF-3ED2F3598738}"/>
                  </a:ext>
                </a:extLst>
              </p:cNvPr>
              <p:cNvSpPr txBox="1">
                <a:spLocks noChangeArrowheads="1"/>
              </p:cNvSpPr>
              <p:nvPr/>
            </p:nvSpPr>
            <p:spPr bwMode="auto">
              <a:xfrm>
                <a:off x="2743200" y="6172200"/>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400">
                    <a:latin typeface="Times New Roman" panose="02020603050405020304" pitchFamily="18" charset="0"/>
                    <a:ea typeface="ＭＳ Ｐゴシック" panose="020B0600070205080204" pitchFamily="34" charset="-128"/>
                    <a:cs typeface="Arial" panose="020B0604020202020204" pitchFamily="34" charset="0"/>
                    <a:sym typeface="Arial" panose="020B0604020202020204" pitchFamily="34" charset="0"/>
                  </a:rPr>
                  <a:t>/ee/</a:t>
                </a:r>
              </a:p>
            </p:txBody>
          </p:sp>
          <p:sp>
            <p:nvSpPr>
              <p:cNvPr id="123914" name="Oval 15">
                <a:extLst>
                  <a:ext uri="{FF2B5EF4-FFF2-40B4-BE49-F238E27FC236}">
                    <a16:creationId xmlns:a16="http://schemas.microsoft.com/office/drawing/2014/main" id="{13CA3403-EAAB-D096-4C1D-FB7FFC2FF41C}"/>
                  </a:ext>
                </a:extLst>
              </p:cNvPr>
              <p:cNvSpPr>
                <a:spLocks noChangeArrowheads="1"/>
              </p:cNvSpPr>
              <p:nvPr/>
            </p:nvSpPr>
            <p:spPr bwMode="auto">
              <a:xfrm>
                <a:off x="1143000" y="54864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123915" name="Oval 16">
                <a:extLst>
                  <a:ext uri="{FF2B5EF4-FFF2-40B4-BE49-F238E27FC236}">
                    <a16:creationId xmlns:a16="http://schemas.microsoft.com/office/drawing/2014/main" id="{A49403E0-DC6A-DF53-71EE-CF7A7C0CFE57}"/>
                  </a:ext>
                </a:extLst>
              </p:cNvPr>
              <p:cNvSpPr>
                <a:spLocks noChangeArrowheads="1"/>
              </p:cNvSpPr>
              <p:nvPr/>
            </p:nvSpPr>
            <p:spPr bwMode="auto">
              <a:xfrm>
                <a:off x="1981200" y="54864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123916" name="Oval 17">
                <a:extLst>
                  <a:ext uri="{FF2B5EF4-FFF2-40B4-BE49-F238E27FC236}">
                    <a16:creationId xmlns:a16="http://schemas.microsoft.com/office/drawing/2014/main" id="{EF262583-1407-83FA-7E33-1D2275138381}"/>
                  </a:ext>
                </a:extLst>
              </p:cNvPr>
              <p:cNvSpPr>
                <a:spLocks noChangeArrowheads="1"/>
              </p:cNvSpPr>
              <p:nvPr/>
            </p:nvSpPr>
            <p:spPr bwMode="auto">
              <a:xfrm>
                <a:off x="2819400" y="54864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123917" name="Line 20">
                <a:extLst>
                  <a:ext uri="{FF2B5EF4-FFF2-40B4-BE49-F238E27FC236}">
                    <a16:creationId xmlns:a16="http://schemas.microsoft.com/office/drawing/2014/main" id="{290027A7-1B19-B1C1-8BC4-0969090DF2DC}"/>
                  </a:ext>
                </a:extLst>
              </p:cNvPr>
              <p:cNvSpPr>
                <a:spLocks noChangeShapeType="1"/>
              </p:cNvSpPr>
              <p:nvPr/>
            </p:nvSpPr>
            <p:spPr bwMode="auto">
              <a:xfrm>
                <a:off x="1752600" y="57912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3918" name="Line 21">
                <a:extLst>
                  <a:ext uri="{FF2B5EF4-FFF2-40B4-BE49-F238E27FC236}">
                    <a16:creationId xmlns:a16="http://schemas.microsoft.com/office/drawing/2014/main" id="{469DE24A-547D-E7B6-A254-CDBF742F1AFE}"/>
                  </a:ext>
                </a:extLst>
              </p:cNvPr>
              <p:cNvSpPr>
                <a:spLocks noChangeShapeType="1"/>
              </p:cNvSpPr>
              <p:nvPr/>
            </p:nvSpPr>
            <p:spPr bwMode="auto">
              <a:xfrm>
                <a:off x="2590800" y="57912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3919" name="Line 22">
                <a:extLst>
                  <a:ext uri="{FF2B5EF4-FFF2-40B4-BE49-F238E27FC236}">
                    <a16:creationId xmlns:a16="http://schemas.microsoft.com/office/drawing/2014/main" id="{A296E817-2296-0E90-87A8-4C532A4E5C51}"/>
                  </a:ext>
                </a:extLst>
              </p:cNvPr>
              <p:cNvSpPr>
                <a:spLocks noChangeShapeType="1"/>
              </p:cNvSpPr>
              <p:nvPr/>
            </p:nvSpPr>
            <p:spPr bwMode="auto">
              <a:xfrm>
                <a:off x="3429000" y="57912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3920" name="Freeform 24">
                <a:extLst>
                  <a:ext uri="{FF2B5EF4-FFF2-40B4-BE49-F238E27FC236}">
                    <a16:creationId xmlns:a16="http://schemas.microsoft.com/office/drawing/2014/main" id="{F50E9416-2C96-4071-10D8-8105244779BD}"/>
                  </a:ext>
                </a:extLst>
              </p:cNvPr>
              <p:cNvSpPr>
                <a:spLocks/>
              </p:cNvSpPr>
              <p:nvPr/>
            </p:nvSpPr>
            <p:spPr bwMode="auto">
              <a:xfrm>
                <a:off x="1282700" y="4940300"/>
                <a:ext cx="254000" cy="469900"/>
              </a:xfrm>
              <a:custGeom>
                <a:avLst/>
                <a:gdLst>
                  <a:gd name="T0" fmla="*/ 2147483646 w 160"/>
                  <a:gd name="T1" fmla="*/ 2147483646 h 296"/>
                  <a:gd name="T2" fmla="*/ 2147483646 w 160"/>
                  <a:gd name="T3" fmla="*/ 2147483646 h 296"/>
                  <a:gd name="T4" fmla="*/ 2147483646 w 160"/>
                  <a:gd name="T5" fmla="*/ 2147483646 h 296"/>
                  <a:gd name="T6" fmla="*/ 2147483646 w 160"/>
                  <a:gd name="T7" fmla="*/ 2147483646 h 296"/>
                  <a:gd name="T8" fmla="*/ 2147483646 w 160"/>
                  <a:gd name="T9" fmla="*/ 2147483646 h 296"/>
                  <a:gd name="T10" fmla="*/ 2147483646 w 160"/>
                  <a:gd name="T11" fmla="*/ 2147483646 h 296"/>
                  <a:gd name="T12" fmla="*/ 2147483646 w 160"/>
                  <a:gd name="T13" fmla="*/ 2147483646 h 296"/>
                  <a:gd name="T14" fmla="*/ 2147483646 w 160"/>
                  <a:gd name="T15" fmla="*/ 2147483646 h 29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296"/>
                  <a:gd name="T26" fmla="*/ 160 w 160"/>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296">
                    <a:moveTo>
                      <a:pt x="56" y="296"/>
                    </a:moveTo>
                    <a:cubicBezTo>
                      <a:pt x="36" y="268"/>
                      <a:pt x="16" y="240"/>
                      <a:pt x="8" y="200"/>
                    </a:cubicBezTo>
                    <a:cubicBezTo>
                      <a:pt x="0" y="160"/>
                      <a:pt x="0" y="88"/>
                      <a:pt x="8" y="56"/>
                    </a:cubicBezTo>
                    <a:cubicBezTo>
                      <a:pt x="16" y="24"/>
                      <a:pt x="40" y="16"/>
                      <a:pt x="56" y="8"/>
                    </a:cubicBezTo>
                    <a:cubicBezTo>
                      <a:pt x="72" y="0"/>
                      <a:pt x="88" y="0"/>
                      <a:pt x="104" y="8"/>
                    </a:cubicBezTo>
                    <a:cubicBezTo>
                      <a:pt x="120" y="16"/>
                      <a:pt x="144" y="32"/>
                      <a:pt x="152" y="56"/>
                    </a:cubicBezTo>
                    <a:cubicBezTo>
                      <a:pt x="160" y="80"/>
                      <a:pt x="160" y="112"/>
                      <a:pt x="152" y="152"/>
                    </a:cubicBezTo>
                    <a:cubicBezTo>
                      <a:pt x="144" y="192"/>
                      <a:pt x="124" y="244"/>
                      <a:pt x="104" y="296"/>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Freeform 25">
                <a:extLst>
                  <a:ext uri="{FF2B5EF4-FFF2-40B4-BE49-F238E27FC236}">
                    <a16:creationId xmlns:a16="http://schemas.microsoft.com/office/drawing/2014/main" id="{FEB53A3F-9967-1FCE-4F3A-748A358D0D58}"/>
                  </a:ext>
                </a:extLst>
              </p:cNvPr>
              <p:cNvSpPr>
                <a:spLocks/>
              </p:cNvSpPr>
              <p:nvPr/>
            </p:nvSpPr>
            <p:spPr bwMode="auto">
              <a:xfrm>
                <a:off x="2133600" y="4953000"/>
                <a:ext cx="254000" cy="469900"/>
              </a:xfrm>
              <a:custGeom>
                <a:avLst/>
                <a:gdLst>
                  <a:gd name="T0" fmla="*/ 2147483646 w 160"/>
                  <a:gd name="T1" fmla="*/ 2147483646 h 296"/>
                  <a:gd name="T2" fmla="*/ 2147483646 w 160"/>
                  <a:gd name="T3" fmla="*/ 2147483646 h 296"/>
                  <a:gd name="T4" fmla="*/ 2147483646 w 160"/>
                  <a:gd name="T5" fmla="*/ 2147483646 h 296"/>
                  <a:gd name="T6" fmla="*/ 2147483646 w 160"/>
                  <a:gd name="T7" fmla="*/ 2147483646 h 296"/>
                  <a:gd name="T8" fmla="*/ 2147483646 w 160"/>
                  <a:gd name="T9" fmla="*/ 2147483646 h 296"/>
                  <a:gd name="T10" fmla="*/ 2147483646 w 160"/>
                  <a:gd name="T11" fmla="*/ 2147483646 h 296"/>
                  <a:gd name="T12" fmla="*/ 2147483646 w 160"/>
                  <a:gd name="T13" fmla="*/ 2147483646 h 296"/>
                  <a:gd name="T14" fmla="*/ 2147483646 w 160"/>
                  <a:gd name="T15" fmla="*/ 2147483646 h 29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296"/>
                  <a:gd name="T26" fmla="*/ 160 w 160"/>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296">
                    <a:moveTo>
                      <a:pt x="56" y="296"/>
                    </a:moveTo>
                    <a:cubicBezTo>
                      <a:pt x="36" y="268"/>
                      <a:pt x="16" y="240"/>
                      <a:pt x="8" y="200"/>
                    </a:cubicBezTo>
                    <a:cubicBezTo>
                      <a:pt x="0" y="160"/>
                      <a:pt x="0" y="88"/>
                      <a:pt x="8" y="56"/>
                    </a:cubicBezTo>
                    <a:cubicBezTo>
                      <a:pt x="16" y="24"/>
                      <a:pt x="40" y="16"/>
                      <a:pt x="56" y="8"/>
                    </a:cubicBezTo>
                    <a:cubicBezTo>
                      <a:pt x="72" y="0"/>
                      <a:pt x="88" y="0"/>
                      <a:pt x="104" y="8"/>
                    </a:cubicBezTo>
                    <a:cubicBezTo>
                      <a:pt x="120" y="16"/>
                      <a:pt x="144" y="32"/>
                      <a:pt x="152" y="56"/>
                    </a:cubicBezTo>
                    <a:cubicBezTo>
                      <a:pt x="160" y="80"/>
                      <a:pt x="160" y="112"/>
                      <a:pt x="152" y="152"/>
                    </a:cubicBezTo>
                    <a:cubicBezTo>
                      <a:pt x="144" y="192"/>
                      <a:pt x="124" y="244"/>
                      <a:pt x="104" y="296"/>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Freeform 26">
                <a:extLst>
                  <a:ext uri="{FF2B5EF4-FFF2-40B4-BE49-F238E27FC236}">
                    <a16:creationId xmlns:a16="http://schemas.microsoft.com/office/drawing/2014/main" id="{F250A622-AF21-0E93-C8F2-0F52EC41C352}"/>
                  </a:ext>
                </a:extLst>
              </p:cNvPr>
              <p:cNvSpPr>
                <a:spLocks/>
              </p:cNvSpPr>
              <p:nvPr/>
            </p:nvSpPr>
            <p:spPr bwMode="auto">
              <a:xfrm>
                <a:off x="2984500" y="4965700"/>
                <a:ext cx="254000" cy="469900"/>
              </a:xfrm>
              <a:custGeom>
                <a:avLst/>
                <a:gdLst>
                  <a:gd name="T0" fmla="*/ 2147483646 w 160"/>
                  <a:gd name="T1" fmla="*/ 2147483646 h 296"/>
                  <a:gd name="T2" fmla="*/ 2147483646 w 160"/>
                  <a:gd name="T3" fmla="*/ 2147483646 h 296"/>
                  <a:gd name="T4" fmla="*/ 2147483646 w 160"/>
                  <a:gd name="T5" fmla="*/ 2147483646 h 296"/>
                  <a:gd name="T6" fmla="*/ 2147483646 w 160"/>
                  <a:gd name="T7" fmla="*/ 2147483646 h 296"/>
                  <a:gd name="T8" fmla="*/ 2147483646 w 160"/>
                  <a:gd name="T9" fmla="*/ 2147483646 h 296"/>
                  <a:gd name="T10" fmla="*/ 2147483646 w 160"/>
                  <a:gd name="T11" fmla="*/ 2147483646 h 296"/>
                  <a:gd name="T12" fmla="*/ 2147483646 w 160"/>
                  <a:gd name="T13" fmla="*/ 2147483646 h 296"/>
                  <a:gd name="T14" fmla="*/ 2147483646 w 160"/>
                  <a:gd name="T15" fmla="*/ 2147483646 h 29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296"/>
                  <a:gd name="T26" fmla="*/ 160 w 160"/>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296">
                    <a:moveTo>
                      <a:pt x="56" y="296"/>
                    </a:moveTo>
                    <a:cubicBezTo>
                      <a:pt x="36" y="268"/>
                      <a:pt x="16" y="240"/>
                      <a:pt x="8" y="200"/>
                    </a:cubicBezTo>
                    <a:cubicBezTo>
                      <a:pt x="0" y="160"/>
                      <a:pt x="0" y="88"/>
                      <a:pt x="8" y="56"/>
                    </a:cubicBezTo>
                    <a:cubicBezTo>
                      <a:pt x="16" y="24"/>
                      <a:pt x="40" y="16"/>
                      <a:pt x="56" y="8"/>
                    </a:cubicBezTo>
                    <a:cubicBezTo>
                      <a:pt x="72" y="0"/>
                      <a:pt x="88" y="0"/>
                      <a:pt x="104" y="8"/>
                    </a:cubicBezTo>
                    <a:cubicBezTo>
                      <a:pt x="120" y="16"/>
                      <a:pt x="144" y="32"/>
                      <a:pt x="152" y="56"/>
                    </a:cubicBezTo>
                    <a:cubicBezTo>
                      <a:pt x="160" y="80"/>
                      <a:pt x="160" y="112"/>
                      <a:pt x="152" y="152"/>
                    </a:cubicBezTo>
                    <a:cubicBezTo>
                      <a:pt x="144" y="192"/>
                      <a:pt x="124" y="244"/>
                      <a:pt x="104" y="296"/>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Freeform 28">
                <a:extLst>
                  <a:ext uri="{FF2B5EF4-FFF2-40B4-BE49-F238E27FC236}">
                    <a16:creationId xmlns:a16="http://schemas.microsoft.com/office/drawing/2014/main" id="{65236D25-0655-1A3E-0253-4B0BFC7655D2}"/>
                  </a:ext>
                </a:extLst>
              </p:cNvPr>
              <p:cNvSpPr>
                <a:spLocks/>
              </p:cNvSpPr>
              <p:nvPr/>
            </p:nvSpPr>
            <p:spPr bwMode="auto">
              <a:xfrm>
                <a:off x="838200" y="4318000"/>
                <a:ext cx="838200" cy="482600"/>
              </a:xfrm>
              <a:custGeom>
                <a:avLst/>
                <a:gdLst>
                  <a:gd name="T0" fmla="*/ 0 w 528"/>
                  <a:gd name="T1" fmla="*/ 2147483646 h 304"/>
                  <a:gd name="T2" fmla="*/ 2147483646 w 528"/>
                  <a:gd name="T3" fmla="*/ 2147483646 h 304"/>
                  <a:gd name="T4" fmla="*/ 2147483646 w 528"/>
                  <a:gd name="T5" fmla="*/ 2147483646 h 304"/>
                  <a:gd name="T6" fmla="*/ 2147483646 w 528"/>
                  <a:gd name="T7" fmla="*/ 2147483646 h 304"/>
                  <a:gd name="T8" fmla="*/ 2147483646 w 528"/>
                  <a:gd name="T9" fmla="*/ 2147483646 h 304"/>
                  <a:gd name="T10" fmla="*/ 2147483646 w 528"/>
                  <a:gd name="T11" fmla="*/ 2147483646 h 304"/>
                  <a:gd name="T12" fmla="*/ 2147483646 w 528"/>
                  <a:gd name="T13" fmla="*/ 2147483646 h 304"/>
                  <a:gd name="T14" fmla="*/ 2147483646 w 528"/>
                  <a:gd name="T15" fmla="*/ 2147483646 h 304"/>
                  <a:gd name="T16" fmla="*/ 2147483646 w 528"/>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304"/>
                  <a:gd name="T29" fmla="*/ 528 w 528"/>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304">
                    <a:moveTo>
                      <a:pt x="0" y="304"/>
                    </a:moveTo>
                    <a:cubicBezTo>
                      <a:pt x="36" y="292"/>
                      <a:pt x="72" y="280"/>
                      <a:pt x="96" y="256"/>
                    </a:cubicBezTo>
                    <a:cubicBezTo>
                      <a:pt x="120" y="232"/>
                      <a:pt x="128" y="184"/>
                      <a:pt x="144" y="160"/>
                    </a:cubicBezTo>
                    <a:cubicBezTo>
                      <a:pt x="160" y="136"/>
                      <a:pt x="176" y="136"/>
                      <a:pt x="192" y="112"/>
                    </a:cubicBezTo>
                    <a:cubicBezTo>
                      <a:pt x="208" y="88"/>
                      <a:pt x="224" y="32"/>
                      <a:pt x="240" y="16"/>
                    </a:cubicBezTo>
                    <a:cubicBezTo>
                      <a:pt x="256" y="0"/>
                      <a:pt x="272" y="0"/>
                      <a:pt x="288" y="16"/>
                    </a:cubicBezTo>
                    <a:cubicBezTo>
                      <a:pt x="304" y="32"/>
                      <a:pt x="312" y="72"/>
                      <a:pt x="336" y="112"/>
                    </a:cubicBezTo>
                    <a:cubicBezTo>
                      <a:pt x="360" y="152"/>
                      <a:pt x="400" y="224"/>
                      <a:pt x="432" y="256"/>
                    </a:cubicBezTo>
                    <a:lnTo>
                      <a:pt x="528" y="30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Freeform 29">
                <a:extLst>
                  <a:ext uri="{FF2B5EF4-FFF2-40B4-BE49-F238E27FC236}">
                    <a16:creationId xmlns:a16="http://schemas.microsoft.com/office/drawing/2014/main" id="{AA8E267C-B686-192D-E19F-79AF3D69EEAD}"/>
                  </a:ext>
                </a:extLst>
              </p:cNvPr>
              <p:cNvSpPr>
                <a:spLocks/>
              </p:cNvSpPr>
              <p:nvPr/>
            </p:nvSpPr>
            <p:spPr bwMode="auto">
              <a:xfrm>
                <a:off x="1828800" y="4152900"/>
                <a:ext cx="685800" cy="647700"/>
              </a:xfrm>
              <a:custGeom>
                <a:avLst/>
                <a:gdLst>
                  <a:gd name="T0" fmla="*/ 0 w 288"/>
                  <a:gd name="T1" fmla="*/ 2147483646 h 408"/>
                  <a:gd name="T2" fmla="*/ 2147483646 w 288"/>
                  <a:gd name="T3" fmla="*/ 2147483646 h 408"/>
                  <a:gd name="T4" fmla="*/ 2147483646 w 288"/>
                  <a:gd name="T5" fmla="*/ 2147483646 h 408"/>
                  <a:gd name="T6" fmla="*/ 2147483646 w 288"/>
                  <a:gd name="T7" fmla="*/ 2147483646 h 408"/>
                  <a:gd name="T8" fmla="*/ 0 60000 65536"/>
                  <a:gd name="T9" fmla="*/ 0 60000 65536"/>
                  <a:gd name="T10" fmla="*/ 0 60000 65536"/>
                  <a:gd name="T11" fmla="*/ 0 60000 65536"/>
                  <a:gd name="T12" fmla="*/ 0 w 288"/>
                  <a:gd name="T13" fmla="*/ 0 h 408"/>
                  <a:gd name="T14" fmla="*/ 288 w 288"/>
                  <a:gd name="T15" fmla="*/ 408 h 408"/>
                </a:gdLst>
                <a:ahLst/>
                <a:cxnLst>
                  <a:cxn ang="T8">
                    <a:pos x="T0" y="T1"/>
                  </a:cxn>
                  <a:cxn ang="T9">
                    <a:pos x="T2" y="T3"/>
                  </a:cxn>
                  <a:cxn ang="T10">
                    <a:pos x="T4" y="T5"/>
                  </a:cxn>
                  <a:cxn ang="T11">
                    <a:pos x="T6" y="T7"/>
                  </a:cxn>
                </a:cxnLst>
                <a:rect l="T12" t="T13" r="T14" b="T15"/>
                <a:pathLst>
                  <a:path w="288" h="408">
                    <a:moveTo>
                      <a:pt x="0" y="408"/>
                    </a:moveTo>
                    <a:cubicBezTo>
                      <a:pt x="36" y="368"/>
                      <a:pt x="72" y="328"/>
                      <a:pt x="96" y="264"/>
                    </a:cubicBezTo>
                    <a:cubicBezTo>
                      <a:pt x="120" y="200"/>
                      <a:pt x="112" y="0"/>
                      <a:pt x="144" y="24"/>
                    </a:cubicBezTo>
                    <a:cubicBezTo>
                      <a:pt x="176" y="48"/>
                      <a:pt x="264" y="344"/>
                      <a:pt x="288" y="4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Freeform 31">
                <a:extLst>
                  <a:ext uri="{FF2B5EF4-FFF2-40B4-BE49-F238E27FC236}">
                    <a16:creationId xmlns:a16="http://schemas.microsoft.com/office/drawing/2014/main" id="{FDC14842-173B-4995-1B23-8942302E9334}"/>
                  </a:ext>
                </a:extLst>
              </p:cNvPr>
              <p:cNvSpPr>
                <a:spLocks/>
              </p:cNvSpPr>
              <p:nvPr/>
            </p:nvSpPr>
            <p:spPr bwMode="auto">
              <a:xfrm>
                <a:off x="2667000" y="4330700"/>
                <a:ext cx="762000" cy="469900"/>
              </a:xfrm>
              <a:custGeom>
                <a:avLst/>
                <a:gdLst>
                  <a:gd name="T0" fmla="*/ 0 w 480"/>
                  <a:gd name="T1" fmla="*/ 2147483646 h 296"/>
                  <a:gd name="T2" fmla="*/ 2147483646 w 480"/>
                  <a:gd name="T3" fmla="*/ 2147483646 h 296"/>
                  <a:gd name="T4" fmla="*/ 2147483646 w 480"/>
                  <a:gd name="T5" fmla="*/ 2147483646 h 296"/>
                  <a:gd name="T6" fmla="*/ 2147483646 w 480"/>
                  <a:gd name="T7" fmla="*/ 2147483646 h 296"/>
                  <a:gd name="T8" fmla="*/ 2147483646 w 480"/>
                  <a:gd name="T9" fmla="*/ 2147483646 h 296"/>
                  <a:gd name="T10" fmla="*/ 0 60000 65536"/>
                  <a:gd name="T11" fmla="*/ 0 60000 65536"/>
                  <a:gd name="T12" fmla="*/ 0 60000 65536"/>
                  <a:gd name="T13" fmla="*/ 0 60000 65536"/>
                  <a:gd name="T14" fmla="*/ 0 60000 65536"/>
                  <a:gd name="T15" fmla="*/ 0 w 480"/>
                  <a:gd name="T16" fmla="*/ 0 h 296"/>
                  <a:gd name="T17" fmla="*/ 480 w 480"/>
                  <a:gd name="T18" fmla="*/ 296 h 296"/>
                </a:gdLst>
                <a:ahLst/>
                <a:cxnLst>
                  <a:cxn ang="T10">
                    <a:pos x="T0" y="T1"/>
                  </a:cxn>
                  <a:cxn ang="T11">
                    <a:pos x="T2" y="T3"/>
                  </a:cxn>
                  <a:cxn ang="T12">
                    <a:pos x="T4" y="T5"/>
                  </a:cxn>
                  <a:cxn ang="T13">
                    <a:pos x="T6" y="T7"/>
                  </a:cxn>
                  <a:cxn ang="T14">
                    <a:pos x="T8" y="T9"/>
                  </a:cxn>
                </a:cxnLst>
                <a:rect l="T15" t="T16" r="T17" b="T18"/>
                <a:pathLst>
                  <a:path w="480" h="296">
                    <a:moveTo>
                      <a:pt x="0" y="296"/>
                    </a:moveTo>
                    <a:cubicBezTo>
                      <a:pt x="52" y="272"/>
                      <a:pt x="104" y="248"/>
                      <a:pt x="144" y="200"/>
                    </a:cubicBezTo>
                    <a:cubicBezTo>
                      <a:pt x="184" y="152"/>
                      <a:pt x="208" y="16"/>
                      <a:pt x="240" y="8"/>
                    </a:cubicBezTo>
                    <a:cubicBezTo>
                      <a:pt x="272" y="0"/>
                      <a:pt x="296" y="104"/>
                      <a:pt x="336" y="152"/>
                    </a:cubicBezTo>
                    <a:cubicBezTo>
                      <a:pt x="376" y="200"/>
                      <a:pt x="428" y="248"/>
                      <a:pt x="480" y="2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Line 33">
                <a:extLst>
                  <a:ext uri="{FF2B5EF4-FFF2-40B4-BE49-F238E27FC236}">
                    <a16:creationId xmlns:a16="http://schemas.microsoft.com/office/drawing/2014/main" id="{87D195AF-8D78-D4BB-6EEA-5A4AD766E472}"/>
                  </a:ext>
                </a:extLst>
              </p:cNvPr>
              <p:cNvSpPr>
                <a:spLocks noChangeShapeType="1"/>
              </p:cNvSpPr>
              <p:nvPr/>
            </p:nvSpPr>
            <p:spPr bwMode="auto">
              <a:xfrm>
                <a:off x="838200" y="57912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3927" name="Text Box 36">
                <a:extLst>
                  <a:ext uri="{FF2B5EF4-FFF2-40B4-BE49-F238E27FC236}">
                    <a16:creationId xmlns:a16="http://schemas.microsoft.com/office/drawing/2014/main" id="{D9FB3197-DF45-1DA8-06D8-BF086EBF56F5}"/>
                  </a:ext>
                </a:extLst>
              </p:cNvPr>
              <p:cNvSpPr txBox="1">
                <a:spLocks noChangeArrowheads="1"/>
              </p:cNvSpPr>
              <p:nvPr/>
            </p:nvSpPr>
            <p:spPr bwMode="auto">
              <a:xfrm>
                <a:off x="746125" y="5013325"/>
                <a:ext cx="55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p</a:t>
                </a:r>
                <a:r>
                  <a:rPr lang="en-US" altLang="en-US" sz="1600" baseline="-250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stay</a:t>
                </a:r>
                <a:endPar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123928" name="Text Box 37">
                <a:extLst>
                  <a:ext uri="{FF2B5EF4-FFF2-40B4-BE49-F238E27FC236}">
                    <a16:creationId xmlns:a16="http://schemas.microsoft.com/office/drawing/2014/main" id="{A2601162-535C-DC8C-0CCF-C8688147E80A}"/>
                  </a:ext>
                </a:extLst>
              </p:cNvPr>
              <p:cNvSpPr txBox="1">
                <a:spLocks noChangeArrowheads="1"/>
              </p:cNvSpPr>
              <p:nvPr/>
            </p:nvSpPr>
            <p:spPr bwMode="auto">
              <a:xfrm>
                <a:off x="1524000" y="5911850"/>
                <a:ext cx="676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p</a:t>
                </a:r>
                <a:r>
                  <a:rPr lang="en-US" altLang="en-US" sz="1600" baseline="-250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transit</a:t>
                </a:r>
                <a:endPar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123929" name="Text Box 38">
                <a:extLst>
                  <a:ext uri="{FF2B5EF4-FFF2-40B4-BE49-F238E27FC236}">
                    <a16:creationId xmlns:a16="http://schemas.microsoft.com/office/drawing/2014/main" id="{D8ACB79E-13B0-852E-8A92-29A466AEFA00}"/>
                  </a:ext>
                </a:extLst>
              </p:cNvPr>
              <p:cNvSpPr txBox="1">
                <a:spLocks noChangeArrowheads="1"/>
              </p:cNvSpPr>
              <p:nvPr/>
            </p:nvSpPr>
            <p:spPr bwMode="auto">
              <a:xfrm>
                <a:off x="3581400" y="3740150"/>
                <a:ext cx="11652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7931725" indent="-37474525">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31888"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5890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46288"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034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606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178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75088"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distribution</a:t>
                </a:r>
              </a:p>
              <a:p>
                <a:pPr eaLnBrk="1" hangingPunct="1">
                  <a:spcBef>
                    <a:spcPct val="0"/>
                  </a:spcBef>
                  <a:buSzTx/>
                  <a:buFontTx/>
                  <a:buNone/>
                </a:pPr>
                <a:r>
                  <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of emitted</a:t>
                </a:r>
              </a:p>
              <a:p>
                <a:pPr eaLnBrk="1" hangingPunct="1">
                  <a:spcBef>
                    <a:spcPct val="0"/>
                  </a:spcBef>
                  <a:buSzTx/>
                  <a:buFontTx/>
                  <a:buNone/>
                </a:pPr>
                <a:r>
                  <a:rPr lang="en-US" altLang="en-US" sz="160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parameter</a:t>
                </a:r>
              </a:p>
            </p:txBody>
          </p:sp>
        </p:grpSp>
      </p:grpSp>
      <p:pic>
        <p:nvPicPr>
          <p:cNvPr id="123908" name="Picture 10">
            <a:extLst>
              <a:ext uri="{FF2B5EF4-FFF2-40B4-BE49-F238E27FC236}">
                <a16:creationId xmlns:a16="http://schemas.microsoft.com/office/drawing/2014/main" id="{F96BCA9C-FF13-3459-6FCF-3B42B2087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476375"/>
            <a:ext cx="42164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1C08D51-4875-2A41-AAE2-CF297ED62CF0}"/>
              </a:ext>
            </a:extLst>
          </p:cNvPr>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5C77C6-B193-E0BB-41D4-3811D57A0481}"/>
              </a:ext>
            </a:extLst>
          </p:cNvPr>
          <p:cNvSpPr>
            <a:spLocks noChangeArrowheads="1"/>
          </p:cNvSpPr>
          <p:nvPr/>
        </p:nvSpPr>
        <p:spPr bwMode="auto">
          <a:xfrm>
            <a:off x="606425" y="673100"/>
            <a:ext cx="7227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b="1">
                <a:solidFill>
                  <a:srgbClr val="333333"/>
                </a:solidFill>
                <a:latin typeface="Open Sans" panose="020B0606030504020204" pitchFamily="34" charset="0"/>
              </a:rPr>
              <a:t>Substances could be broken down into their constituent parts and be transmuted into other.</a:t>
            </a:r>
            <a:endParaRPr lang="en-US" altLang="en-US" sz="2400" b="1"/>
          </a:p>
        </p:txBody>
      </p:sp>
      <p:sp>
        <p:nvSpPr>
          <p:cNvPr id="25602" name="Rectangle 2">
            <a:extLst>
              <a:ext uri="{FF2B5EF4-FFF2-40B4-BE49-F238E27FC236}">
                <a16:creationId xmlns:a16="http://schemas.microsoft.com/office/drawing/2014/main" id="{3F610D30-2C92-9668-75BE-8BDC8BA90ACA}"/>
              </a:ext>
            </a:extLst>
          </p:cNvPr>
          <p:cNvSpPr>
            <a:spLocks noChangeArrowheads="1"/>
          </p:cNvSpPr>
          <p:nvPr/>
        </p:nvSpPr>
        <p:spPr bwMode="auto">
          <a:xfrm>
            <a:off x="5127625" y="3808413"/>
            <a:ext cx="3554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a:t>from Alan Shapiro, The Optical Papers of Isaac Newton (Cambridge: Cambridge University Press, 1984), p. 456 </a:t>
            </a:r>
          </a:p>
        </p:txBody>
      </p:sp>
      <p:pic>
        <p:nvPicPr>
          <p:cNvPr id="25603" name="Picture 4" descr="How Isaac Newton Changed Our World - Biography">
            <a:extLst>
              <a:ext uri="{FF2B5EF4-FFF2-40B4-BE49-F238E27FC236}">
                <a16:creationId xmlns:a16="http://schemas.microsoft.com/office/drawing/2014/main" id="{B685AEA9-CDBB-8E0E-22FF-71C7907EC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78013"/>
            <a:ext cx="2805112"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20">
            <a:extLst>
              <a:ext uri="{FF2B5EF4-FFF2-40B4-BE49-F238E27FC236}">
                <a16:creationId xmlns:a16="http://schemas.microsoft.com/office/drawing/2014/main" id="{DF074F0D-45A9-7DB0-C55D-9B3D4AF104F4}"/>
              </a:ext>
            </a:extLst>
          </p:cNvPr>
          <p:cNvGrpSpPr>
            <a:grpSpLocks/>
          </p:cNvGrpSpPr>
          <p:nvPr/>
        </p:nvGrpSpPr>
        <p:grpSpPr bwMode="auto">
          <a:xfrm>
            <a:off x="4405313" y="1789113"/>
            <a:ext cx="4368800" cy="2028825"/>
            <a:chOff x="4345473" y="1792992"/>
            <a:chExt cx="4369025" cy="2028292"/>
          </a:xfrm>
        </p:grpSpPr>
        <p:grpSp>
          <p:nvGrpSpPr>
            <p:cNvPr id="25610" name="Group 8">
              <a:extLst>
                <a:ext uri="{FF2B5EF4-FFF2-40B4-BE49-F238E27FC236}">
                  <a16:creationId xmlns:a16="http://schemas.microsoft.com/office/drawing/2014/main" id="{5E0944E9-5028-6EDB-0A4C-57CA18C0300E}"/>
                </a:ext>
              </a:extLst>
            </p:cNvPr>
            <p:cNvGrpSpPr>
              <a:grpSpLocks/>
            </p:cNvGrpSpPr>
            <p:nvPr/>
          </p:nvGrpSpPr>
          <p:grpSpPr bwMode="auto">
            <a:xfrm>
              <a:off x="4345473" y="1792992"/>
              <a:ext cx="4369025" cy="2028292"/>
              <a:chOff x="274864" y="3698323"/>
              <a:chExt cx="4369025" cy="2028292"/>
            </a:xfrm>
          </p:grpSpPr>
          <p:pic>
            <p:nvPicPr>
              <p:cNvPr id="25614" name="Picture 1">
                <a:extLst>
                  <a:ext uri="{FF2B5EF4-FFF2-40B4-BE49-F238E27FC236}">
                    <a16:creationId xmlns:a16="http://schemas.microsoft.com/office/drawing/2014/main" id="{B39AC3A0-97AF-C937-04A7-2680D57AF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53" y="4219573"/>
                <a:ext cx="3749944" cy="150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Box 3">
                <a:extLst>
                  <a:ext uri="{FF2B5EF4-FFF2-40B4-BE49-F238E27FC236}">
                    <a16:creationId xmlns:a16="http://schemas.microsoft.com/office/drawing/2014/main" id="{808149EB-1D54-48EC-4654-24939B23DAA1}"/>
                  </a:ext>
                </a:extLst>
              </p:cNvPr>
              <p:cNvSpPr txBox="1">
                <a:spLocks noChangeArrowheads="1"/>
              </p:cNvSpPr>
              <p:nvPr/>
            </p:nvSpPr>
            <p:spPr bwMode="auto">
              <a:xfrm>
                <a:off x="274864" y="3698323"/>
                <a:ext cx="1178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white light</a:t>
                </a:r>
              </a:p>
            </p:txBody>
          </p:sp>
          <p:sp>
            <p:nvSpPr>
              <p:cNvPr id="25616" name="TextBox 7">
                <a:extLst>
                  <a:ext uri="{FF2B5EF4-FFF2-40B4-BE49-F238E27FC236}">
                    <a16:creationId xmlns:a16="http://schemas.microsoft.com/office/drawing/2014/main" id="{0548501C-D55C-9DAC-356D-7F5A82CC42FC}"/>
                  </a:ext>
                </a:extLst>
              </p:cNvPr>
              <p:cNvSpPr txBox="1">
                <a:spLocks noChangeArrowheads="1"/>
              </p:cNvSpPr>
              <p:nvPr/>
            </p:nvSpPr>
            <p:spPr bwMode="auto">
              <a:xfrm>
                <a:off x="3288069" y="3723742"/>
                <a:ext cx="1355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colored light</a:t>
                </a:r>
              </a:p>
            </p:txBody>
          </p:sp>
        </p:grpSp>
        <p:sp>
          <p:nvSpPr>
            <p:cNvPr id="25611" name="TextBox 9">
              <a:extLst>
                <a:ext uri="{FF2B5EF4-FFF2-40B4-BE49-F238E27FC236}">
                  <a16:creationId xmlns:a16="http://schemas.microsoft.com/office/drawing/2014/main" id="{D7288CC4-DD09-5C22-B93D-D77EB2ACE192}"/>
                </a:ext>
              </a:extLst>
            </p:cNvPr>
            <p:cNvSpPr txBox="1">
              <a:spLocks noChangeArrowheads="1"/>
            </p:cNvSpPr>
            <p:nvPr/>
          </p:nvSpPr>
          <p:spPr bwMode="auto">
            <a:xfrm>
              <a:off x="6014000" y="1818411"/>
              <a:ext cx="1072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spectrum</a:t>
              </a:r>
            </a:p>
          </p:txBody>
        </p:sp>
        <p:cxnSp>
          <p:nvCxnSpPr>
            <p:cNvPr id="12" name="Straight Arrow Connector 11">
              <a:extLst>
                <a:ext uri="{FF2B5EF4-FFF2-40B4-BE49-F238E27FC236}">
                  <a16:creationId xmlns:a16="http://schemas.microsoft.com/office/drawing/2014/main" id="{71D3FE1D-5D76-6044-89C3-2BBDCC2C4A65}"/>
                </a:ext>
              </a:extLst>
            </p:cNvPr>
            <p:cNvCxnSpPr/>
            <p:nvPr/>
          </p:nvCxnSpPr>
          <p:spPr>
            <a:xfrm>
              <a:off x="5661578" y="2002487"/>
              <a:ext cx="2460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088D04F-0FAC-7C41-A484-7994F2B2C475}"/>
                </a:ext>
              </a:extLst>
            </p:cNvPr>
            <p:cNvCxnSpPr/>
            <p:nvPr/>
          </p:nvCxnSpPr>
          <p:spPr>
            <a:xfrm>
              <a:off x="7087226" y="2021532"/>
              <a:ext cx="2460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605" name="Group 4">
            <a:extLst>
              <a:ext uri="{FF2B5EF4-FFF2-40B4-BE49-F238E27FC236}">
                <a16:creationId xmlns:a16="http://schemas.microsoft.com/office/drawing/2014/main" id="{40645F83-47D0-9D15-3674-FCF1129FBDD8}"/>
              </a:ext>
            </a:extLst>
          </p:cNvPr>
          <p:cNvGrpSpPr>
            <a:grpSpLocks/>
          </p:cNvGrpSpPr>
          <p:nvPr/>
        </p:nvGrpSpPr>
        <p:grpSpPr bwMode="auto">
          <a:xfrm>
            <a:off x="1192213" y="5275263"/>
            <a:ext cx="6083300" cy="1077912"/>
            <a:chOff x="1192801" y="5275633"/>
            <a:chExt cx="6082482" cy="1077218"/>
          </a:xfrm>
        </p:grpSpPr>
        <p:sp>
          <p:nvSpPr>
            <p:cNvPr id="25607" name="TextBox 12">
              <a:extLst>
                <a:ext uri="{FF2B5EF4-FFF2-40B4-BE49-F238E27FC236}">
                  <a16:creationId xmlns:a16="http://schemas.microsoft.com/office/drawing/2014/main" id="{9EAEDDFA-1F5A-BB08-6E44-2E4AA8AACC8B}"/>
                </a:ext>
              </a:extLst>
            </p:cNvPr>
            <p:cNvSpPr txBox="1">
              <a:spLocks noChangeArrowheads="1"/>
            </p:cNvSpPr>
            <p:nvPr/>
          </p:nvSpPr>
          <p:spPr bwMode="auto">
            <a:xfrm>
              <a:off x="1192801" y="5275633"/>
              <a:ext cx="2745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3200"/>
                <a:t>ALCHEMY</a:t>
              </a:r>
            </a:p>
            <a:p>
              <a:pPr algn="ctr"/>
              <a:r>
                <a:rPr lang="en-US" altLang="en-US" sz="3200"/>
                <a:t>(what &amp; how)   </a:t>
              </a:r>
            </a:p>
          </p:txBody>
        </p:sp>
        <p:sp>
          <p:nvSpPr>
            <p:cNvPr id="25608" name="TextBox 16">
              <a:extLst>
                <a:ext uri="{FF2B5EF4-FFF2-40B4-BE49-F238E27FC236}">
                  <a16:creationId xmlns:a16="http://schemas.microsoft.com/office/drawing/2014/main" id="{047E45BF-1D5B-2BBF-CFA7-A99A428DE363}"/>
                </a:ext>
              </a:extLst>
            </p:cNvPr>
            <p:cNvSpPr txBox="1">
              <a:spLocks noChangeArrowheads="1"/>
            </p:cNvSpPr>
            <p:nvPr/>
          </p:nvSpPr>
          <p:spPr bwMode="auto">
            <a:xfrm>
              <a:off x="5692799" y="5275633"/>
              <a:ext cx="15824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3200"/>
                <a:t>SCIENCE</a:t>
              </a:r>
            </a:p>
            <a:p>
              <a:pPr algn="ctr"/>
              <a:r>
                <a:rPr lang="en-US" altLang="en-US" sz="3200"/>
                <a:t>(why)</a:t>
              </a:r>
            </a:p>
          </p:txBody>
        </p:sp>
        <p:sp>
          <p:nvSpPr>
            <p:cNvPr id="19" name="Right Arrow 18">
              <a:extLst>
                <a:ext uri="{FF2B5EF4-FFF2-40B4-BE49-F238E27FC236}">
                  <a16:creationId xmlns:a16="http://schemas.microsoft.com/office/drawing/2014/main" id="{94B0B862-75F4-8948-B58D-D0AB35D2740D}"/>
                </a:ext>
              </a:extLst>
            </p:cNvPr>
            <p:cNvSpPr/>
            <p:nvPr/>
          </p:nvSpPr>
          <p:spPr>
            <a:xfrm>
              <a:off x="4221344" y="5421589"/>
              <a:ext cx="906340" cy="785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606" name="Rectangle 19">
            <a:extLst>
              <a:ext uri="{FF2B5EF4-FFF2-40B4-BE49-F238E27FC236}">
                <a16:creationId xmlns:a16="http://schemas.microsoft.com/office/drawing/2014/main" id="{C602C529-63B5-6676-D0F8-44AE4D846329}"/>
              </a:ext>
            </a:extLst>
          </p:cNvPr>
          <p:cNvSpPr>
            <a:spLocks noChangeArrowheads="1"/>
          </p:cNvSpPr>
          <p:nvPr/>
        </p:nvSpPr>
        <p:spPr bwMode="auto">
          <a:xfrm>
            <a:off x="5127625" y="4411663"/>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400" b="1">
                <a:solidFill>
                  <a:srgbClr val="333132"/>
                </a:solidFill>
                <a:latin typeface="Proxima Nova Subset"/>
              </a:rPr>
              <a:t>Sunlight contains light rays of differing colours and unequal refrangibility.</a:t>
            </a:r>
            <a:endParaRPr lang="en-US" altLang="en-US" sz="1400" b="1"/>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36">
            <a:extLst>
              <a:ext uri="{FF2B5EF4-FFF2-40B4-BE49-F238E27FC236}">
                <a16:creationId xmlns:a16="http://schemas.microsoft.com/office/drawing/2014/main" id="{EC07958F-4015-6F03-8B59-482F3EF14717}"/>
              </a:ext>
            </a:extLst>
          </p:cNvPr>
          <p:cNvSpPr txBox="1">
            <a:spLocks noChangeArrowheads="1"/>
          </p:cNvSpPr>
          <p:nvPr/>
        </p:nvSpPr>
        <p:spPr bwMode="auto">
          <a:xfrm>
            <a:off x="1411288" y="333375"/>
            <a:ext cx="632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a:latin typeface="Arial" panose="020B0604020202020204" pitchFamily="34" charset="0"/>
                <a:ea typeface="ＭＳ Ｐゴシック" panose="020B0600070205080204" pitchFamily="34" charset="-128"/>
                <a:sym typeface="Arial" panose="020B0604020202020204" pitchFamily="34" charset="0"/>
              </a:rPr>
              <a:t>Stochastic Recognition of Speech</a:t>
            </a:r>
          </a:p>
        </p:txBody>
      </p:sp>
      <p:sp>
        <p:nvSpPr>
          <p:cNvPr id="125954" name="TextBox 1">
            <a:extLst>
              <a:ext uri="{FF2B5EF4-FFF2-40B4-BE49-F238E27FC236}">
                <a16:creationId xmlns:a16="http://schemas.microsoft.com/office/drawing/2014/main" id="{DAEA2817-C628-F297-F4DF-C24E1EBD966A}"/>
              </a:ext>
            </a:extLst>
          </p:cNvPr>
          <p:cNvSpPr txBox="1">
            <a:spLocks noChangeArrowheads="1"/>
          </p:cNvSpPr>
          <p:nvPr/>
        </p:nvSpPr>
        <p:spPr bwMode="auto">
          <a:xfrm>
            <a:off x="1042988" y="3775075"/>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Find such a model of speech, which most likely produced the data</a:t>
            </a:r>
          </a:p>
        </p:txBody>
      </p:sp>
      <p:sp>
        <p:nvSpPr>
          <p:cNvPr id="125955" name="TextBox 2">
            <a:extLst>
              <a:ext uri="{FF2B5EF4-FFF2-40B4-BE49-F238E27FC236}">
                <a16:creationId xmlns:a16="http://schemas.microsoft.com/office/drawing/2014/main" id="{959EAFAB-D109-3FB7-C456-C62E4ECD6D6A}"/>
              </a:ext>
            </a:extLst>
          </p:cNvPr>
          <p:cNvSpPr txBox="1">
            <a:spLocks noChangeArrowheads="1"/>
          </p:cNvSpPr>
          <p:nvPr/>
        </p:nvSpPr>
        <p:spPr bwMode="auto">
          <a:xfrm>
            <a:off x="1427163" y="1430338"/>
            <a:ext cx="11477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unknown </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speech </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utterance</a:t>
            </a:r>
          </a:p>
        </p:txBody>
      </p:sp>
      <p:cxnSp>
        <p:nvCxnSpPr>
          <p:cNvPr id="5" name="Straight Arrow Connector 4">
            <a:extLst>
              <a:ext uri="{FF2B5EF4-FFF2-40B4-BE49-F238E27FC236}">
                <a16:creationId xmlns:a16="http://schemas.microsoft.com/office/drawing/2014/main" id="{1200A746-392F-A54F-B1AF-123F9B7E58FF}"/>
              </a:ext>
            </a:extLst>
          </p:cNvPr>
          <p:cNvCxnSpPr/>
          <p:nvPr/>
        </p:nvCxnSpPr>
        <p:spPr>
          <a:xfrm flipV="1">
            <a:off x="2727325" y="1887538"/>
            <a:ext cx="681038" cy="4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957" name="TextBox 5">
            <a:extLst>
              <a:ext uri="{FF2B5EF4-FFF2-40B4-BE49-F238E27FC236}">
                <a16:creationId xmlns:a16="http://schemas.microsoft.com/office/drawing/2014/main" id="{03A4482F-D774-3430-BB95-4560553392D2}"/>
              </a:ext>
            </a:extLst>
          </p:cNvPr>
          <p:cNvSpPr txBox="1">
            <a:spLocks noChangeArrowheads="1"/>
          </p:cNvSpPr>
          <p:nvPr/>
        </p:nvSpPr>
        <p:spPr bwMode="auto">
          <a:xfrm>
            <a:off x="3865563" y="1430338"/>
            <a:ext cx="121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stochastic</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pattern</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matching</a:t>
            </a:r>
          </a:p>
        </p:txBody>
      </p:sp>
      <p:sp>
        <p:nvSpPr>
          <p:cNvPr id="125958" name="TextBox 6">
            <a:extLst>
              <a:ext uri="{FF2B5EF4-FFF2-40B4-BE49-F238E27FC236}">
                <a16:creationId xmlns:a16="http://schemas.microsoft.com/office/drawing/2014/main" id="{44184DB4-5B38-21D7-14A0-F889251BAC5E}"/>
              </a:ext>
            </a:extLst>
          </p:cNvPr>
          <p:cNvSpPr txBox="1">
            <a:spLocks noChangeArrowheads="1"/>
          </p:cNvSpPr>
          <p:nvPr/>
        </p:nvSpPr>
        <p:spPr bwMode="auto">
          <a:xfrm>
            <a:off x="3163888" y="2649538"/>
            <a:ext cx="2649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training</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data</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(acoustic and language)</a:t>
            </a:r>
          </a:p>
        </p:txBody>
      </p:sp>
      <p:cxnSp>
        <p:nvCxnSpPr>
          <p:cNvPr id="9" name="Straight Arrow Connector 8">
            <a:extLst>
              <a:ext uri="{FF2B5EF4-FFF2-40B4-BE49-F238E27FC236}">
                <a16:creationId xmlns:a16="http://schemas.microsoft.com/office/drawing/2014/main" id="{0B03C90F-4686-3946-9D7C-2A66B5F512C1}"/>
              </a:ext>
            </a:extLst>
          </p:cNvPr>
          <p:cNvCxnSpPr>
            <a:stCxn id="125958" idx="0"/>
          </p:cNvCxnSpPr>
          <p:nvPr/>
        </p:nvCxnSpPr>
        <p:spPr>
          <a:xfrm flipH="1" flipV="1">
            <a:off x="4475163" y="2344738"/>
            <a:ext cx="14287"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782F059-5BF4-4C4D-976B-B1E318D8B6A9}"/>
              </a:ext>
            </a:extLst>
          </p:cNvPr>
          <p:cNvCxnSpPr/>
          <p:nvPr/>
        </p:nvCxnSpPr>
        <p:spPr>
          <a:xfrm>
            <a:off x="5313363" y="1887538"/>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961" name="TextBox 12">
            <a:extLst>
              <a:ext uri="{FF2B5EF4-FFF2-40B4-BE49-F238E27FC236}">
                <a16:creationId xmlns:a16="http://schemas.microsoft.com/office/drawing/2014/main" id="{219C18A7-C61A-DBF0-654C-5EC8AC355D18}"/>
              </a:ext>
            </a:extLst>
          </p:cNvPr>
          <p:cNvSpPr txBox="1">
            <a:spLocks noChangeArrowheads="1"/>
          </p:cNvSpPr>
          <p:nvPr/>
        </p:nvSpPr>
        <p:spPr bwMode="auto">
          <a:xfrm>
            <a:off x="5922963" y="1582738"/>
            <a:ext cx="1314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recognized</a:t>
            </a:r>
          </a:p>
          <a:p>
            <a:pPr algn="ctr" eaLnBrk="1" hangingPunct="1">
              <a:spcBef>
                <a:spcPct val="0"/>
              </a:spcBef>
              <a:buSzTx/>
              <a:buFontTx/>
              <a:buNone/>
            </a:pPr>
            <a:r>
              <a:rPr lang="en-US" altLang="en-US" sz="1800">
                <a:latin typeface="Arial" panose="020B0604020202020204" pitchFamily="34" charset="0"/>
                <a:ea typeface="ＭＳ Ｐゴシック" panose="020B0600070205080204" pitchFamily="34" charset="-128"/>
                <a:sym typeface="Arial" panose="020B0604020202020204" pitchFamily="34" charset="0"/>
              </a:rPr>
              <a:t>utterance</a:t>
            </a:r>
          </a:p>
        </p:txBody>
      </p:sp>
      <p:sp>
        <p:nvSpPr>
          <p:cNvPr id="125962" name="TextBox 2">
            <a:extLst>
              <a:ext uri="{FF2B5EF4-FFF2-40B4-BE49-F238E27FC236}">
                <a16:creationId xmlns:a16="http://schemas.microsoft.com/office/drawing/2014/main" id="{9D0F7E2B-8F7B-06A2-39DA-848250A1DA74}"/>
              </a:ext>
            </a:extLst>
          </p:cNvPr>
          <p:cNvSpPr txBox="1">
            <a:spLocks noChangeArrowheads="1"/>
          </p:cNvSpPr>
          <p:nvPr/>
        </p:nvSpPr>
        <p:spPr bwMode="auto">
          <a:xfrm>
            <a:off x="2851150" y="141287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i="1"/>
              <a:t>x</a:t>
            </a:r>
          </a:p>
        </p:txBody>
      </p:sp>
      <p:sp>
        <p:nvSpPr>
          <p:cNvPr id="125963" name="TextBox 3">
            <a:extLst>
              <a:ext uri="{FF2B5EF4-FFF2-40B4-BE49-F238E27FC236}">
                <a16:creationId xmlns:a16="http://schemas.microsoft.com/office/drawing/2014/main" id="{0DAC20EB-AB46-E0CE-267F-D1D81553AF9A}"/>
              </a:ext>
            </a:extLst>
          </p:cNvPr>
          <p:cNvSpPr txBox="1">
            <a:spLocks noChangeArrowheads="1"/>
          </p:cNvSpPr>
          <p:nvPr/>
        </p:nvSpPr>
        <p:spPr bwMode="auto">
          <a:xfrm>
            <a:off x="998538" y="4767263"/>
            <a:ext cx="7146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 typeface="Arial Narrow" panose="020B0604020202020204" pitchFamily="34" charset="0"/>
              <a:buAutoNum type="arabicPeriod"/>
            </a:pPr>
            <a:r>
              <a:rPr lang="en-US" altLang="en-US" sz="1800">
                <a:solidFill>
                  <a:srgbClr val="000000"/>
                </a:solidFill>
                <a:latin typeface="Arial" panose="020B0604020202020204" pitchFamily="34" charset="0"/>
                <a:sym typeface="Arial" panose="020B0604020202020204" pitchFamily="34" charset="0"/>
              </a:rPr>
              <a:t>how to obtain acoustic and language models? (training)</a:t>
            </a:r>
          </a:p>
          <a:p>
            <a:pPr>
              <a:spcBef>
                <a:spcPct val="0"/>
              </a:spcBef>
              <a:buSzTx/>
              <a:buFont typeface="Arial Narrow" panose="020B0604020202020204" pitchFamily="34" charset="0"/>
              <a:buAutoNum type="arabicPeriod"/>
            </a:pPr>
            <a:r>
              <a:rPr lang="en-US" altLang="en-US" sz="1800">
                <a:solidFill>
                  <a:srgbClr val="000000"/>
                </a:solidFill>
                <a:latin typeface="Arial" panose="020B0604020202020204" pitchFamily="34" charset="0"/>
                <a:sym typeface="Arial" panose="020B0604020202020204" pitchFamily="34" charset="0"/>
              </a:rPr>
              <a:t>how to search for the most likely models? (search)</a:t>
            </a:r>
          </a:p>
          <a:p>
            <a:pPr>
              <a:spcBef>
                <a:spcPct val="0"/>
              </a:spcBef>
              <a:buSzTx/>
              <a:buFont typeface="Arial Narrow" panose="020B0604020202020204" pitchFamily="34" charset="0"/>
              <a:buAutoNum type="arabicPeriod"/>
            </a:pPr>
            <a:r>
              <a:rPr lang="en-US" altLang="en-US" sz="1800">
                <a:solidFill>
                  <a:srgbClr val="000000"/>
                </a:solidFill>
                <a:latin typeface="Arial" panose="020B0604020202020204" pitchFamily="34" charset="0"/>
                <a:sym typeface="Arial" panose="020B0604020202020204" pitchFamily="34" charset="0"/>
              </a:rPr>
              <a:t>what are  the most appropriate features </a:t>
            </a:r>
            <a:r>
              <a:rPr lang="en-US" altLang="en-US" sz="1800" b="1" i="1">
                <a:solidFill>
                  <a:srgbClr val="000000"/>
                </a:solidFill>
                <a:latin typeface="Arial" panose="020B0604020202020204" pitchFamily="34" charset="0"/>
                <a:sym typeface="Arial" panose="020B0604020202020204" pitchFamily="34" charset="0"/>
              </a:rPr>
              <a:t>x </a:t>
            </a:r>
            <a:r>
              <a:rPr lang="en-US" altLang="en-US" sz="1800">
                <a:solidFill>
                  <a:srgbClr val="000000"/>
                </a:solidFill>
                <a:latin typeface="Arial" panose="020B0604020202020204" pitchFamily="34" charset="0"/>
                <a:sym typeface="Arial" panose="020B0604020202020204" pitchFamily="34" charset="0"/>
              </a:rPr>
              <a:t>? (feature engineering)</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679C6D5-B996-590C-B3F2-FCE76CF153FE}"/>
              </a:ext>
            </a:extLst>
          </p:cNvPr>
          <p:cNvSpPr>
            <a:spLocks noChangeArrowheads="1"/>
          </p:cNvSpPr>
          <p:nvPr/>
        </p:nvSpPr>
        <p:spPr bwMode="auto">
          <a:xfrm>
            <a:off x="346075" y="1174750"/>
            <a:ext cx="85709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5" tIns="47892" rIns="95785" bIns="47892"/>
          <a:lstStyle>
            <a:lvl1pPr marL="533400" indent="-533400" defTabSz="1003300">
              <a:defRPr>
                <a:solidFill>
                  <a:srgbClr val="000000"/>
                </a:solidFill>
                <a:latin typeface="Arial" panose="020B0604020202020204" pitchFamily="34" charset="0"/>
                <a:ea typeface="ヒラギノ角ゴ ProN W3" charset="-128"/>
                <a:sym typeface="Arial" panose="020B0604020202020204" pitchFamily="34" charset="0"/>
              </a:defRPr>
            </a:lvl1pPr>
            <a:lvl2pPr marL="947738" indent="-447675" defTabSz="1003300">
              <a:defRPr>
                <a:solidFill>
                  <a:srgbClr val="000000"/>
                </a:solidFill>
                <a:latin typeface="Arial" panose="020B0604020202020204" pitchFamily="34" charset="0"/>
                <a:ea typeface="ヒラギノ角ゴ ProN W3" charset="-128"/>
                <a:sym typeface="Arial" panose="020B0604020202020204" pitchFamily="34" charset="0"/>
              </a:defRPr>
            </a:lvl2pPr>
            <a:lvl3pPr marL="1471613" indent="-379413" defTabSz="10033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defTabSz="10033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defTabSz="10033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defTabSz="10033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defTabSz="10033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defTabSz="10033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defTabSz="10033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nSpc>
                <a:spcPct val="90000"/>
              </a:lnSpc>
              <a:spcBef>
                <a:spcPct val="20000"/>
              </a:spcBef>
            </a:pPr>
            <a:r>
              <a:rPr lang="en-US" altLang="en-US" sz="2000">
                <a:latin typeface="Arial Narrow" panose="020B0604020202020204" pitchFamily="34" charset="0"/>
              </a:rPr>
              <a:t>Two dominant sources of variability in speech</a:t>
            </a:r>
          </a:p>
          <a:p>
            <a:pPr>
              <a:lnSpc>
                <a:spcPct val="90000"/>
              </a:lnSpc>
              <a:spcBef>
                <a:spcPct val="20000"/>
              </a:spcBef>
            </a:pPr>
            <a:endParaRPr lang="en-US" altLang="en-US" sz="2000">
              <a:latin typeface="Arial Narrow" panose="020B0604020202020204" pitchFamily="34" charset="0"/>
            </a:endParaRPr>
          </a:p>
          <a:p>
            <a:pPr lvl="2">
              <a:lnSpc>
                <a:spcPct val="90000"/>
              </a:lnSpc>
              <a:spcBef>
                <a:spcPct val="20000"/>
              </a:spcBef>
              <a:buFontTx/>
              <a:buAutoNum type="arabicPeriod"/>
            </a:pPr>
            <a:r>
              <a:rPr lang="en-US" altLang="en-US" sz="2000">
                <a:latin typeface="Arial Narrow" panose="020B0604020202020204" pitchFamily="34" charset="0"/>
              </a:rPr>
              <a:t>different people sound different, communication environment different,… (feature variability)</a:t>
            </a:r>
          </a:p>
          <a:p>
            <a:pPr lvl="2">
              <a:lnSpc>
                <a:spcPct val="90000"/>
              </a:lnSpc>
              <a:spcBef>
                <a:spcPct val="20000"/>
              </a:spcBef>
              <a:buFontTx/>
              <a:buAutoNum type="arabicPeriod"/>
            </a:pPr>
            <a:r>
              <a:rPr lang="en-US" altLang="en-US" sz="2000">
                <a:latin typeface="Arial Narrow" panose="020B0604020202020204" pitchFamily="34" charset="0"/>
              </a:rPr>
              <a:t>people say the same thing with different speeds (temporal variability)</a:t>
            </a:r>
          </a:p>
          <a:p>
            <a:pPr lvl="2">
              <a:lnSpc>
                <a:spcPct val="90000"/>
              </a:lnSpc>
              <a:spcBef>
                <a:spcPct val="20000"/>
              </a:spcBef>
              <a:buFontTx/>
              <a:buAutoNum type="arabicPeriod"/>
            </a:pPr>
            <a:endParaRPr lang="en-US" altLang="en-US" sz="2000">
              <a:latin typeface="Arial Narrow" panose="020B0604020202020204" pitchFamily="34" charset="0"/>
            </a:endParaRPr>
          </a:p>
          <a:p>
            <a:pPr lvl="2">
              <a:lnSpc>
                <a:spcPct val="90000"/>
              </a:lnSpc>
              <a:spcBef>
                <a:spcPct val="20000"/>
              </a:spcBef>
              <a:buFontTx/>
              <a:buAutoNum type="arabicPeriod"/>
            </a:pPr>
            <a:endParaRPr lang="en-US" altLang="en-US" sz="2000">
              <a:latin typeface="Arial Narrow" panose="020B0604020202020204" pitchFamily="34" charset="0"/>
            </a:endParaRPr>
          </a:p>
          <a:p>
            <a:pPr>
              <a:lnSpc>
                <a:spcPct val="90000"/>
              </a:lnSpc>
              <a:spcBef>
                <a:spcPct val="20000"/>
              </a:spcBef>
            </a:pPr>
            <a:r>
              <a:rPr lang="en-US" altLang="en-US" sz="2000">
                <a:latin typeface="Arial Narrow" panose="020B0604020202020204" pitchFamily="34" charset="0"/>
              </a:rPr>
              <a:t>“Doubly stochastic” process (Hidden Markov Model)</a:t>
            </a:r>
          </a:p>
          <a:p>
            <a:pPr>
              <a:lnSpc>
                <a:spcPct val="90000"/>
              </a:lnSpc>
              <a:spcBef>
                <a:spcPct val="20000"/>
              </a:spcBef>
            </a:pPr>
            <a:endParaRPr lang="en-US" altLang="en-US" sz="2000">
              <a:latin typeface="Arial Narrow" panose="020B0604020202020204" pitchFamily="34" charset="0"/>
            </a:endParaRPr>
          </a:p>
          <a:p>
            <a:pPr lvl="1">
              <a:lnSpc>
                <a:spcPct val="90000"/>
              </a:lnSpc>
              <a:spcBef>
                <a:spcPct val="20000"/>
              </a:spcBef>
            </a:pPr>
            <a:r>
              <a:rPr lang="en-US" altLang="en-US" sz="2000">
                <a:latin typeface="Arial Narrow" panose="020B0604020202020204" pitchFamily="34" charset="0"/>
              </a:rPr>
              <a:t>Speech as a sequence of hidden states (phonemes) - recover the sequence</a:t>
            </a:r>
          </a:p>
          <a:p>
            <a:pPr lvl="1">
              <a:lnSpc>
                <a:spcPct val="90000"/>
              </a:lnSpc>
              <a:spcBef>
                <a:spcPct val="20000"/>
              </a:spcBef>
            </a:pPr>
            <a:endParaRPr lang="en-US" altLang="en-US" sz="2000">
              <a:latin typeface="Arial Narrow" panose="020B0604020202020204" pitchFamily="34" charset="0"/>
            </a:endParaRPr>
          </a:p>
          <a:p>
            <a:pPr lvl="2">
              <a:lnSpc>
                <a:spcPct val="90000"/>
              </a:lnSpc>
              <a:spcBef>
                <a:spcPct val="20000"/>
              </a:spcBef>
              <a:buFontTx/>
              <a:buAutoNum type="arabicPeriod"/>
            </a:pPr>
            <a:r>
              <a:rPr lang="en-US" altLang="en-US" sz="2000">
                <a:latin typeface="Arial Narrow" panose="020B0604020202020204" pitchFamily="34" charset="0"/>
              </a:rPr>
              <a:t>never know for sure which data will be generated from a given state</a:t>
            </a:r>
          </a:p>
          <a:p>
            <a:pPr lvl="2">
              <a:lnSpc>
                <a:spcPct val="90000"/>
              </a:lnSpc>
              <a:spcBef>
                <a:spcPct val="20000"/>
              </a:spcBef>
              <a:buFontTx/>
              <a:buAutoNum type="arabicPeriod"/>
            </a:pPr>
            <a:r>
              <a:rPr lang="en-US" altLang="en-US" sz="2000">
                <a:latin typeface="Arial Narrow" panose="020B0604020202020204" pitchFamily="34" charset="0"/>
              </a:rPr>
              <a:t>never know for sure in which state we are</a:t>
            </a:r>
          </a:p>
          <a:p>
            <a:pPr lvl="2">
              <a:lnSpc>
                <a:spcPct val="90000"/>
              </a:lnSpc>
              <a:spcBef>
                <a:spcPct val="20000"/>
              </a:spcBef>
              <a:buFontTx/>
              <a:buAutoNum type="arabicPeriod"/>
            </a:pPr>
            <a:endParaRPr lang="en-US" altLang="en-US" sz="2000">
              <a:latin typeface="Arial Narrow" panose="020B0604020202020204" pitchFamily="34" charset="0"/>
            </a:endParaRPr>
          </a:p>
        </p:txBody>
      </p:sp>
      <p:sp>
        <p:nvSpPr>
          <p:cNvPr id="128002" name="Rectangle 58">
            <a:extLst>
              <a:ext uri="{FF2B5EF4-FFF2-40B4-BE49-F238E27FC236}">
                <a16:creationId xmlns:a16="http://schemas.microsoft.com/office/drawing/2014/main" id="{945FAEB6-4712-C7BF-1DEF-4A714518A0A9}"/>
              </a:ext>
            </a:extLst>
          </p:cNvPr>
          <p:cNvSpPr>
            <a:spLocks noGrp="1" noChangeArrowheads="1"/>
          </p:cNvSpPr>
          <p:nvPr>
            <p:ph type="title"/>
          </p:nvPr>
        </p:nvSpPr>
        <p:spPr>
          <a:xfrm>
            <a:off x="611188" y="260350"/>
            <a:ext cx="7772400" cy="622300"/>
          </a:xfrm>
        </p:spPr>
        <p:txBody>
          <a:bodyPr/>
          <a:lstStyle/>
          <a:p>
            <a:pPr eaLnBrk="1" hangingPunct="1"/>
            <a:r>
              <a:rPr lang="en-US" altLang="en-US" sz="3200"/>
              <a:t>Hidden Markov Model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 calcmode="lin" valueType="num">
                                      <p:cBhvr additive="base">
                                        <p:cTn id="7" dur="500" fill="hold"/>
                                        <p:tgtEl>
                                          <p:spTgt spid="993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9330">
                                            <p:txEl>
                                              <p:pRg st="2" end="2"/>
                                            </p:txEl>
                                          </p:spTgt>
                                        </p:tgtEl>
                                        <p:attrNameLst>
                                          <p:attrName>style.visibility</p:attrName>
                                        </p:attrNameLst>
                                      </p:cBhvr>
                                      <p:to>
                                        <p:strVal val="visible"/>
                                      </p:to>
                                    </p:set>
                                    <p:anim calcmode="lin" valueType="num">
                                      <p:cBhvr additive="base">
                                        <p:cTn id="13" dur="500" fill="hold"/>
                                        <p:tgtEl>
                                          <p:spTgt spid="9933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93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9330">
                                            <p:txEl>
                                              <p:pRg st="3" end="3"/>
                                            </p:txEl>
                                          </p:spTgt>
                                        </p:tgtEl>
                                        <p:attrNameLst>
                                          <p:attrName>style.visibility</p:attrName>
                                        </p:attrNameLst>
                                      </p:cBhvr>
                                      <p:to>
                                        <p:strVal val="visible"/>
                                      </p:to>
                                    </p:set>
                                    <p:anim calcmode="lin" valueType="num">
                                      <p:cBhvr additive="base">
                                        <p:cTn id="19" dur="500" fill="hold"/>
                                        <p:tgtEl>
                                          <p:spTgt spid="9933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93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9330">
                                            <p:txEl>
                                              <p:pRg st="6" end="6"/>
                                            </p:txEl>
                                          </p:spTgt>
                                        </p:tgtEl>
                                        <p:attrNameLst>
                                          <p:attrName>style.visibility</p:attrName>
                                        </p:attrNameLst>
                                      </p:cBhvr>
                                      <p:to>
                                        <p:strVal val="visible"/>
                                      </p:to>
                                    </p:set>
                                    <p:anim calcmode="lin" valueType="num">
                                      <p:cBhvr additive="base">
                                        <p:cTn id="25" dur="500" fill="hold"/>
                                        <p:tgtEl>
                                          <p:spTgt spid="99330">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933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9330">
                                            <p:txEl>
                                              <p:pRg st="8" end="8"/>
                                            </p:txEl>
                                          </p:spTgt>
                                        </p:tgtEl>
                                        <p:attrNameLst>
                                          <p:attrName>style.visibility</p:attrName>
                                        </p:attrNameLst>
                                      </p:cBhvr>
                                      <p:to>
                                        <p:strVal val="visible"/>
                                      </p:to>
                                    </p:set>
                                    <p:anim calcmode="lin" valueType="num">
                                      <p:cBhvr additive="base">
                                        <p:cTn id="31" dur="500" fill="hold"/>
                                        <p:tgtEl>
                                          <p:spTgt spid="99330">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933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9330">
                                            <p:txEl>
                                              <p:pRg st="10" end="10"/>
                                            </p:txEl>
                                          </p:spTgt>
                                        </p:tgtEl>
                                        <p:attrNameLst>
                                          <p:attrName>style.visibility</p:attrName>
                                        </p:attrNameLst>
                                      </p:cBhvr>
                                      <p:to>
                                        <p:strVal val="visible"/>
                                      </p:to>
                                    </p:set>
                                    <p:anim calcmode="lin" valueType="num">
                                      <p:cBhvr additive="base">
                                        <p:cTn id="37" dur="500" fill="hold"/>
                                        <p:tgtEl>
                                          <p:spTgt spid="99330">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9330">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9330">
                                            <p:txEl>
                                              <p:pRg st="11" end="11"/>
                                            </p:txEl>
                                          </p:spTgt>
                                        </p:tgtEl>
                                        <p:attrNameLst>
                                          <p:attrName>style.visibility</p:attrName>
                                        </p:attrNameLst>
                                      </p:cBhvr>
                                      <p:to>
                                        <p:strVal val="visible"/>
                                      </p:to>
                                    </p:set>
                                    <p:anim calcmode="lin" valueType="num">
                                      <p:cBhvr additive="base">
                                        <p:cTn id="43" dur="500" fill="hold"/>
                                        <p:tgtEl>
                                          <p:spTgt spid="99330">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9330">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build="p" bldLvl="3"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7">
            <a:extLst>
              <a:ext uri="{FF2B5EF4-FFF2-40B4-BE49-F238E27FC236}">
                <a16:creationId xmlns:a16="http://schemas.microsoft.com/office/drawing/2014/main" id="{735C5C6C-93A7-B2AD-DBDC-F026258D3DC8}"/>
              </a:ext>
            </a:extLst>
          </p:cNvPr>
          <p:cNvGrpSpPr>
            <a:grpSpLocks/>
          </p:cNvGrpSpPr>
          <p:nvPr/>
        </p:nvGrpSpPr>
        <p:grpSpPr bwMode="auto">
          <a:xfrm>
            <a:off x="452438" y="2708275"/>
            <a:ext cx="8369300" cy="2439988"/>
            <a:chOff x="404453" y="454292"/>
            <a:chExt cx="8370760" cy="2439600"/>
          </a:xfrm>
        </p:grpSpPr>
        <p:sp>
          <p:nvSpPr>
            <p:cNvPr id="144391" name="TextBox 3">
              <a:extLst>
                <a:ext uri="{FF2B5EF4-FFF2-40B4-BE49-F238E27FC236}">
                  <a16:creationId xmlns:a16="http://schemas.microsoft.com/office/drawing/2014/main" id="{068A6838-23DE-0CDD-B61B-38F3D9535EAE}"/>
                </a:ext>
              </a:extLst>
            </p:cNvPr>
            <p:cNvSpPr txBox="1">
              <a:spLocks noChangeArrowheads="1"/>
            </p:cNvSpPr>
            <p:nvPr/>
          </p:nvSpPr>
          <p:spPr bwMode="auto">
            <a:xfrm>
              <a:off x="404453" y="460954"/>
              <a:ext cx="4503949" cy="7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There is no data like more data</a:t>
              </a:r>
            </a:p>
            <a:p>
              <a:pPr lvl="1"/>
              <a:r>
                <a:rPr lang="en-US" altLang="en-US" sz="2000"/>
                <a:t>attributed to Bob Mercer</a:t>
              </a:r>
            </a:p>
          </p:txBody>
        </p:sp>
        <p:pic>
          <p:nvPicPr>
            <p:cNvPr id="144392" name="Picture 6">
              <a:extLst>
                <a:ext uri="{FF2B5EF4-FFF2-40B4-BE49-F238E27FC236}">
                  <a16:creationId xmlns:a16="http://schemas.microsoft.com/office/drawing/2014/main" id="{500EFDA3-81EB-5704-9FFD-3B9C9B336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243" y="454292"/>
              <a:ext cx="3432970" cy="243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386" name="TextBox 1">
            <a:extLst>
              <a:ext uri="{FF2B5EF4-FFF2-40B4-BE49-F238E27FC236}">
                <a16:creationId xmlns:a16="http://schemas.microsoft.com/office/drawing/2014/main" id="{674A605D-8B88-BF00-BCBF-FB24D8E22ED8}"/>
              </a:ext>
            </a:extLst>
          </p:cNvPr>
          <p:cNvSpPr txBox="1">
            <a:spLocks noChangeArrowheads="1"/>
          </p:cNvSpPr>
          <p:nvPr/>
        </p:nvSpPr>
        <p:spPr bwMode="auto">
          <a:xfrm>
            <a:off x="531813" y="4029075"/>
            <a:ext cx="44227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a:t>More data is always better than more thinking</a:t>
            </a:r>
          </a:p>
          <a:p>
            <a:pPr lvl="1"/>
            <a:r>
              <a:rPr lang="en-US" altLang="en-US" sz="2000"/>
              <a:t>attributed to Eric  Brill</a:t>
            </a:r>
          </a:p>
        </p:txBody>
      </p:sp>
      <p:sp>
        <p:nvSpPr>
          <p:cNvPr id="144387" name="Rectangle 5">
            <a:extLst>
              <a:ext uri="{FF2B5EF4-FFF2-40B4-BE49-F238E27FC236}">
                <a16:creationId xmlns:a16="http://schemas.microsoft.com/office/drawing/2014/main" id="{6CFE6408-1ABD-FA03-8489-221B72951D3D}"/>
              </a:ext>
            </a:extLst>
          </p:cNvPr>
          <p:cNvSpPr>
            <a:spLocks noChangeArrowheads="1"/>
          </p:cNvSpPr>
          <p:nvPr/>
        </p:nvSpPr>
        <p:spPr bwMode="auto">
          <a:xfrm>
            <a:off x="539750" y="5876925"/>
            <a:ext cx="792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b="1"/>
              <a:t>No knowledge is better than wrong knowledge</a:t>
            </a:r>
          </a:p>
        </p:txBody>
      </p:sp>
      <p:sp>
        <p:nvSpPr>
          <p:cNvPr id="144388" name="TextBox 7">
            <a:extLst>
              <a:ext uri="{FF2B5EF4-FFF2-40B4-BE49-F238E27FC236}">
                <a16:creationId xmlns:a16="http://schemas.microsoft.com/office/drawing/2014/main" id="{AFAEA068-55BB-7BF8-2FC8-7A0E3D9F6FBC}"/>
              </a:ext>
            </a:extLst>
          </p:cNvPr>
          <p:cNvSpPr txBox="1">
            <a:spLocks noChangeArrowheads="1"/>
          </p:cNvSpPr>
          <p:nvPr/>
        </p:nvSpPr>
        <p:spPr bwMode="auto">
          <a:xfrm>
            <a:off x="371475" y="257175"/>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800" b="1"/>
              <a:t>How to get good models ?</a:t>
            </a:r>
          </a:p>
        </p:txBody>
      </p:sp>
      <p:sp>
        <p:nvSpPr>
          <p:cNvPr id="144389" name="TextBox 8">
            <a:extLst>
              <a:ext uri="{FF2B5EF4-FFF2-40B4-BE49-F238E27FC236}">
                <a16:creationId xmlns:a16="http://schemas.microsoft.com/office/drawing/2014/main" id="{FB259060-A7F4-6182-286F-90B8A8DACF73}"/>
              </a:ext>
            </a:extLst>
          </p:cNvPr>
          <p:cNvSpPr txBox="1">
            <a:spLocks noChangeArrowheads="1"/>
          </p:cNvSpPr>
          <p:nvPr/>
        </p:nvSpPr>
        <p:spPr bwMode="auto">
          <a:xfrm>
            <a:off x="465138" y="1038225"/>
            <a:ext cx="421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The model architecture and </a:t>
            </a:r>
            <a:r>
              <a:rPr lang="en-US" altLang="en-US" sz="2800" b="1"/>
              <a:t>DATA !</a:t>
            </a:r>
            <a:endParaRPr lang="en-US" altLang="en-US" b="1"/>
          </a:p>
        </p:txBody>
      </p:sp>
      <p:sp>
        <p:nvSpPr>
          <p:cNvPr id="97" name="TextBox 96">
            <a:extLst>
              <a:ext uri="{FF2B5EF4-FFF2-40B4-BE49-F238E27FC236}">
                <a16:creationId xmlns:a16="http://schemas.microsoft.com/office/drawing/2014/main" id="{2ECBFDCF-674E-8A4C-80FF-AA01F6F4FAAA}"/>
              </a:ext>
            </a:extLst>
          </p:cNvPr>
          <p:cNvSpPr txBox="1">
            <a:spLocks noRot="1" noChangeAspect="1" noMove="1" noResize="1" noEditPoints="1" noAdjustHandles="1" noChangeArrowheads="1" noChangeShapeType="1" noTextEdit="1"/>
          </p:cNvSpPr>
          <p:nvPr/>
        </p:nvSpPr>
        <p:spPr>
          <a:xfrm>
            <a:off x="654018" y="1925699"/>
            <a:ext cx="4020398" cy="369332"/>
          </a:xfrm>
          <a:prstGeom prst="rect">
            <a:avLst/>
          </a:prstGeom>
          <a:blipFill>
            <a:blip r:embed="rId4"/>
            <a:stretch>
              <a:fillRect l="-4717" t="-23333" b="-66667"/>
            </a:stretch>
          </a:blipFill>
        </p:spPr>
        <p:txBody>
          <a:bodyPr/>
          <a:lstStyle/>
          <a:p>
            <a:pPr>
              <a:defRPr/>
            </a:pPr>
            <a:r>
              <a:rPr lang="en-US">
                <a:noFill/>
                <a:ea typeface="ヒラギノ角ゴ ProN W3" panose="020B0300000000000000" pitchFamily="34" charset="-128"/>
              </a:rPr>
              <a:t>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47">
            <a:extLst>
              <a:ext uri="{FF2B5EF4-FFF2-40B4-BE49-F238E27FC236}">
                <a16:creationId xmlns:a16="http://schemas.microsoft.com/office/drawing/2014/main" id="{BDB1C3FB-29BC-EB45-51BE-9550ED58B1A1}"/>
              </a:ext>
            </a:extLst>
          </p:cNvPr>
          <p:cNvGrpSpPr>
            <a:grpSpLocks/>
          </p:cNvGrpSpPr>
          <p:nvPr/>
        </p:nvGrpSpPr>
        <p:grpSpPr bwMode="auto">
          <a:xfrm>
            <a:off x="611188" y="1762125"/>
            <a:ext cx="7069137" cy="1611313"/>
            <a:chOff x="313182" y="1964106"/>
            <a:chExt cx="7068266" cy="1610982"/>
          </a:xfrm>
        </p:grpSpPr>
        <p:sp>
          <p:nvSpPr>
            <p:cNvPr id="152582" name="TextBox 21">
              <a:extLst>
                <a:ext uri="{FF2B5EF4-FFF2-40B4-BE49-F238E27FC236}">
                  <a16:creationId xmlns:a16="http://schemas.microsoft.com/office/drawing/2014/main" id="{26EDAA83-2430-9E68-0C23-8EDE271F4AF0}"/>
                </a:ext>
              </a:extLst>
            </p:cNvPr>
            <p:cNvSpPr txBox="1">
              <a:spLocks noChangeArrowheads="1"/>
            </p:cNvSpPr>
            <p:nvPr/>
          </p:nvSpPr>
          <p:spPr bwMode="auto">
            <a:xfrm>
              <a:off x="687672" y="2760317"/>
              <a:ext cx="583774"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a:t>signal</a:t>
              </a:r>
            </a:p>
          </p:txBody>
        </p:sp>
        <p:sp>
          <p:nvSpPr>
            <p:cNvPr id="152583" name="TextBox 23">
              <a:extLst>
                <a:ext uri="{FF2B5EF4-FFF2-40B4-BE49-F238E27FC236}">
                  <a16:creationId xmlns:a16="http://schemas.microsoft.com/office/drawing/2014/main" id="{FF78197C-74E1-6450-244E-B46AC69151F1}"/>
                </a:ext>
              </a:extLst>
            </p:cNvPr>
            <p:cNvSpPr txBox="1">
              <a:spLocks noChangeArrowheads="1"/>
            </p:cNvSpPr>
            <p:nvPr/>
          </p:nvSpPr>
          <p:spPr bwMode="auto">
            <a:xfrm>
              <a:off x="2221036" y="2449670"/>
              <a:ext cx="739254"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i="1"/>
                <a:t>features</a:t>
              </a:r>
            </a:p>
          </p:txBody>
        </p:sp>
        <p:cxnSp>
          <p:nvCxnSpPr>
            <p:cNvPr id="25" name="Straight Arrow Connector 24">
              <a:extLst>
                <a:ext uri="{FF2B5EF4-FFF2-40B4-BE49-F238E27FC236}">
                  <a16:creationId xmlns:a16="http://schemas.microsoft.com/office/drawing/2014/main" id="{CF863D6C-D294-EE4F-B41B-AB45578F5457}"/>
                </a:ext>
              </a:extLst>
            </p:cNvPr>
            <p:cNvCxnSpPr>
              <a:cxnSpLocks/>
            </p:cNvCxnSpPr>
            <p:nvPr/>
          </p:nvCxnSpPr>
          <p:spPr>
            <a:xfrm>
              <a:off x="2529059" y="2908475"/>
              <a:ext cx="2349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585" name="TextBox 25">
              <a:extLst>
                <a:ext uri="{FF2B5EF4-FFF2-40B4-BE49-F238E27FC236}">
                  <a16:creationId xmlns:a16="http://schemas.microsoft.com/office/drawing/2014/main" id="{FDD39CEB-291F-99CF-463A-6D1DF2C4152B}"/>
                </a:ext>
              </a:extLst>
            </p:cNvPr>
            <p:cNvSpPr txBox="1">
              <a:spLocks noChangeArrowheads="1"/>
            </p:cNvSpPr>
            <p:nvPr/>
          </p:nvSpPr>
          <p:spPr bwMode="auto">
            <a:xfrm>
              <a:off x="2892637" y="2718680"/>
              <a:ext cx="1322707"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1200" b="1">
                  <a:solidFill>
                    <a:srgbClr val="FF0000"/>
                  </a:solidFill>
                </a:rPr>
                <a:t>artificial neural </a:t>
              </a:r>
            </a:p>
            <a:p>
              <a:pPr algn="ctr"/>
              <a:r>
                <a:rPr lang="en-US" altLang="en-US" sz="1200" b="1">
                  <a:solidFill>
                    <a:srgbClr val="FF0000"/>
                  </a:solidFill>
                </a:rPr>
                <a:t>network </a:t>
              </a:r>
            </a:p>
          </p:txBody>
        </p:sp>
        <p:cxnSp>
          <p:nvCxnSpPr>
            <p:cNvPr id="27" name="Straight Arrow Connector 26">
              <a:extLst>
                <a:ext uri="{FF2B5EF4-FFF2-40B4-BE49-F238E27FC236}">
                  <a16:creationId xmlns:a16="http://schemas.microsoft.com/office/drawing/2014/main" id="{5F11D1C2-0781-FF41-88BA-04010F194ABC}"/>
                </a:ext>
              </a:extLst>
            </p:cNvPr>
            <p:cNvCxnSpPr>
              <a:cxnSpLocks/>
            </p:cNvCxnSpPr>
            <p:nvPr/>
          </p:nvCxnSpPr>
          <p:spPr>
            <a:xfrm>
              <a:off x="4352871" y="2889429"/>
              <a:ext cx="2333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587" name="TextBox 27">
              <a:extLst>
                <a:ext uri="{FF2B5EF4-FFF2-40B4-BE49-F238E27FC236}">
                  <a16:creationId xmlns:a16="http://schemas.microsoft.com/office/drawing/2014/main" id="{032A655B-EEFD-585E-AB3B-E8C01F634687}"/>
                </a:ext>
              </a:extLst>
            </p:cNvPr>
            <p:cNvSpPr txBox="1">
              <a:spLocks noChangeArrowheads="1"/>
            </p:cNvSpPr>
            <p:nvPr/>
          </p:nvSpPr>
          <p:spPr bwMode="auto">
            <a:xfrm>
              <a:off x="4586534" y="2733511"/>
              <a:ext cx="644684"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a:t>search</a:t>
              </a:r>
            </a:p>
          </p:txBody>
        </p:sp>
        <p:sp>
          <p:nvSpPr>
            <p:cNvPr id="152588" name="TextBox 28">
              <a:extLst>
                <a:ext uri="{FF2B5EF4-FFF2-40B4-BE49-F238E27FC236}">
                  <a16:creationId xmlns:a16="http://schemas.microsoft.com/office/drawing/2014/main" id="{D63BD0E5-BF2D-23F1-8E8A-0C53F26D3867}"/>
                </a:ext>
              </a:extLst>
            </p:cNvPr>
            <p:cNvSpPr txBox="1">
              <a:spLocks noChangeArrowheads="1"/>
            </p:cNvSpPr>
            <p:nvPr/>
          </p:nvSpPr>
          <p:spPr bwMode="auto">
            <a:xfrm>
              <a:off x="3759677" y="2438853"/>
              <a:ext cx="897941"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i="1"/>
                <a:t>likelihoods</a:t>
              </a:r>
            </a:p>
          </p:txBody>
        </p:sp>
        <p:cxnSp>
          <p:nvCxnSpPr>
            <p:cNvPr id="30" name="Straight Arrow Connector 29">
              <a:extLst>
                <a:ext uri="{FF2B5EF4-FFF2-40B4-BE49-F238E27FC236}">
                  <a16:creationId xmlns:a16="http://schemas.microsoft.com/office/drawing/2014/main" id="{B4B7503D-D2E9-C345-89A0-5EC98A83BE7E}"/>
                </a:ext>
              </a:extLst>
            </p:cNvPr>
            <p:cNvCxnSpPr>
              <a:cxnSpLocks/>
            </p:cNvCxnSpPr>
            <p:nvPr/>
          </p:nvCxnSpPr>
          <p:spPr>
            <a:xfrm>
              <a:off x="5314778" y="2886255"/>
              <a:ext cx="2333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590" name="TextBox 30">
              <a:extLst>
                <a:ext uri="{FF2B5EF4-FFF2-40B4-BE49-F238E27FC236}">
                  <a16:creationId xmlns:a16="http://schemas.microsoft.com/office/drawing/2014/main" id="{5F39756E-670D-C2BA-FD3B-31C03D54159A}"/>
                </a:ext>
              </a:extLst>
            </p:cNvPr>
            <p:cNvSpPr txBox="1">
              <a:spLocks noChangeArrowheads="1"/>
            </p:cNvSpPr>
            <p:nvPr/>
          </p:nvSpPr>
          <p:spPr bwMode="auto">
            <a:xfrm>
              <a:off x="5511198" y="2733511"/>
              <a:ext cx="1157609"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a:t>sound to letter</a:t>
              </a:r>
            </a:p>
          </p:txBody>
        </p:sp>
        <p:sp>
          <p:nvSpPr>
            <p:cNvPr id="152591" name="TextBox 31">
              <a:extLst>
                <a:ext uri="{FF2B5EF4-FFF2-40B4-BE49-F238E27FC236}">
                  <a16:creationId xmlns:a16="http://schemas.microsoft.com/office/drawing/2014/main" id="{72374A5E-BB96-8BDF-A6D5-80B30C946E69}"/>
                </a:ext>
              </a:extLst>
            </p:cNvPr>
            <p:cNvSpPr txBox="1">
              <a:spLocks noChangeArrowheads="1"/>
            </p:cNvSpPr>
            <p:nvPr/>
          </p:nvSpPr>
          <p:spPr bwMode="auto">
            <a:xfrm>
              <a:off x="1657140" y="2748466"/>
              <a:ext cx="737651"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a:t>analysis</a:t>
              </a:r>
            </a:p>
          </p:txBody>
        </p:sp>
        <p:sp>
          <p:nvSpPr>
            <p:cNvPr id="152592" name="TextBox 32">
              <a:extLst>
                <a:ext uri="{FF2B5EF4-FFF2-40B4-BE49-F238E27FC236}">
                  <a16:creationId xmlns:a16="http://schemas.microsoft.com/office/drawing/2014/main" id="{FED3E662-4D40-DCB8-3495-CFFDD3678047}"/>
                </a:ext>
              </a:extLst>
            </p:cNvPr>
            <p:cNvSpPr txBox="1">
              <a:spLocks noChangeArrowheads="1"/>
            </p:cNvSpPr>
            <p:nvPr/>
          </p:nvSpPr>
          <p:spPr bwMode="auto">
            <a:xfrm>
              <a:off x="5028990" y="2425771"/>
              <a:ext cx="899543"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i="1"/>
                <a:t>phonemes</a:t>
              </a:r>
            </a:p>
          </p:txBody>
        </p:sp>
        <p:cxnSp>
          <p:nvCxnSpPr>
            <p:cNvPr id="34" name="Straight Arrow Connector 33">
              <a:extLst>
                <a:ext uri="{FF2B5EF4-FFF2-40B4-BE49-F238E27FC236}">
                  <a16:creationId xmlns:a16="http://schemas.microsoft.com/office/drawing/2014/main" id="{DDEE419D-BB3B-AA41-8432-739D1A584C7A}"/>
                </a:ext>
              </a:extLst>
            </p:cNvPr>
            <p:cNvCxnSpPr>
              <a:cxnSpLocks/>
            </p:cNvCxnSpPr>
            <p:nvPr/>
          </p:nvCxnSpPr>
          <p:spPr>
            <a:xfrm>
              <a:off x="7086209" y="2873557"/>
              <a:ext cx="2333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594" name="TextBox 34">
              <a:extLst>
                <a:ext uri="{FF2B5EF4-FFF2-40B4-BE49-F238E27FC236}">
                  <a16:creationId xmlns:a16="http://schemas.microsoft.com/office/drawing/2014/main" id="{A1C3DB1D-0B8A-6A98-F408-3341C39157AC}"/>
                </a:ext>
              </a:extLst>
            </p:cNvPr>
            <p:cNvSpPr txBox="1">
              <a:spLocks noChangeArrowheads="1"/>
            </p:cNvSpPr>
            <p:nvPr/>
          </p:nvSpPr>
          <p:spPr bwMode="auto">
            <a:xfrm>
              <a:off x="6788057" y="2423511"/>
              <a:ext cx="593391"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i="1"/>
                <a:t>words</a:t>
              </a:r>
            </a:p>
          </p:txBody>
        </p:sp>
        <p:cxnSp>
          <p:nvCxnSpPr>
            <p:cNvPr id="36" name="Straight Arrow Connector 35">
              <a:extLst>
                <a:ext uri="{FF2B5EF4-FFF2-40B4-BE49-F238E27FC236}">
                  <a16:creationId xmlns:a16="http://schemas.microsoft.com/office/drawing/2014/main" id="{39E02051-C3F3-8840-A388-091CB8AD4DCE}"/>
                </a:ext>
              </a:extLst>
            </p:cNvPr>
            <p:cNvCxnSpPr>
              <a:cxnSpLocks/>
            </p:cNvCxnSpPr>
            <p:nvPr/>
          </p:nvCxnSpPr>
          <p:spPr>
            <a:xfrm rot="16200000">
              <a:off x="4899706" y="3198134"/>
              <a:ext cx="2333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596" name="TextBox 36">
              <a:extLst>
                <a:ext uri="{FF2B5EF4-FFF2-40B4-BE49-F238E27FC236}">
                  <a16:creationId xmlns:a16="http://schemas.microsoft.com/office/drawing/2014/main" id="{A69E690E-A75E-3B54-55AE-5EE8A1861853}"/>
                </a:ext>
              </a:extLst>
            </p:cNvPr>
            <p:cNvSpPr txBox="1">
              <a:spLocks noChangeArrowheads="1"/>
            </p:cNvSpPr>
            <p:nvPr/>
          </p:nvSpPr>
          <p:spPr bwMode="auto">
            <a:xfrm>
              <a:off x="4187413" y="3298048"/>
              <a:ext cx="1357970"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b="1">
                  <a:solidFill>
                    <a:srgbClr val="FF0000"/>
                  </a:solidFill>
                </a:rPr>
                <a:t>language model</a:t>
              </a:r>
            </a:p>
          </p:txBody>
        </p:sp>
        <p:sp>
          <p:nvSpPr>
            <p:cNvPr id="152597" name="TextBox 37">
              <a:extLst>
                <a:ext uri="{FF2B5EF4-FFF2-40B4-BE49-F238E27FC236}">
                  <a16:creationId xmlns:a16="http://schemas.microsoft.com/office/drawing/2014/main" id="{64574A71-2366-419D-877C-285F4605EDD7}"/>
                </a:ext>
              </a:extLst>
            </p:cNvPr>
            <p:cNvSpPr txBox="1">
              <a:spLocks noChangeArrowheads="1"/>
            </p:cNvSpPr>
            <p:nvPr/>
          </p:nvSpPr>
          <p:spPr bwMode="auto">
            <a:xfrm>
              <a:off x="313182" y="1964106"/>
              <a:ext cx="2011950"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b="1"/>
                <a:t>ANN/HMM hybrid system</a:t>
              </a:r>
            </a:p>
          </p:txBody>
        </p:sp>
        <p:cxnSp>
          <p:nvCxnSpPr>
            <p:cNvPr id="65" name="Straight Arrow Connector 64">
              <a:extLst>
                <a:ext uri="{FF2B5EF4-FFF2-40B4-BE49-F238E27FC236}">
                  <a16:creationId xmlns:a16="http://schemas.microsoft.com/office/drawing/2014/main" id="{D05A9898-385F-EB4D-922B-9A2213C208E2}"/>
                </a:ext>
              </a:extLst>
            </p:cNvPr>
            <p:cNvCxnSpPr>
              <a:cxnSpLocks/>
            </p:cNvCxnSpPr>
            <p:nvPr/>
          </p:nvCxnSpPr>
          <p:spPr>
            <a:xfrm>
              <a:off x="1341755" y="2919585"/>
              <a:ext cx="2333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2578" name="TextBox 68">
            <a:extLst>
              <a:ext uri="{FF2B5EF4-FFF2-40B4-BE49-F238E27FC236}">
                <a16:creationId xmlns:a16="http://schemas.microsoft.com/office/drawing/2014/main" id="{8C669734-0B9C-54CA-FF9F-B536BE356B60}"/>
              </a:ext>
            </a:extLst>
          </p:cNvPr>
          <p:cNvSpPr txBox="1">
            <a:spLocks noChangeArrowheads="1"/>
          </p:cNvSpPr>
          <p:nvPr/>
        </p:nvSpPr>
        <p:spPr bwMode="auto">
          <a:xfrm>
            <a:off x="546100" y="434975"/>
            <a:ext cx="5243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3200"/>
              <a:t>Speech recognition since 1990</a:t>
            </a:r>
          </a:p>
        </p:txBody>
      </p:sp>
      <p:sp>
        <p:nvSpPr>
          <p:cNvPr id="152579" name="TextBox 55">
            <a:extLst>
              <a:ext uri="{FF2B5EF4-FFF2-40B4-BE49-F238E27FC236}">
                <a16:creationId xmlns:a16="http://schemas.microsoft.com/office/drawing/2014/main" id="{3EB62C1B-F765-FFA9-5677-D7B921AC43A4}"/>
              </a:ext>
            </a:extLst>
          </p:cNvPr>
          <p:cNvSpPr txBox="1">
            <a:spLocks noChangeArrowheads="1"/>
          </p:cNvSpPr>
          <p:nvPr/>
        </p:nvSpPr>
        <p:spPr bwMode="auto">
          <a:xfrm>
            <a:off x="611188" y="1052513"/>
            <a:ext cx="82280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Artificial neural nets (ANNs) to estimate probabilities for statistical pattern recognition</a:t>
            </a:r>
            <a:r>
              <a:rPr lang="en-US" altLang="en-US"/>
              <a:t>						</a:t>
            </a:r>
            <a:r>
              <a:rPr lang="en-US" altLang="en-US" sz="1200"/>
              <a:t>Morgan and Bourlard 1990 </a:t>
            </a:r>
            <a:endParaRPr lang="en-US" altLang="en-US"/>
          </a:p>
        </p:txBody>
      </p:sp>
      <p:sp>
        <p:nvSpPr>
          <p:cNvPr id="152580" name="TextBox 6">
            <a:extLst>
              <a:ext uri="{FF2B5EF4-FFF2-40B4-BE49-F238E27FC236}">
                <a16:creationId xmlns:a16="http://schemas.microsoft.com/office/drawing/2014/main" id="{0D652102-C400-4FE4-A689-54E7B2CFA74D}"/>
              </a:ext>
            </a:extLst>
          </p:cNvPr>
          <p:cNvSpPr txBox="1">
            <a:spLocks noChangeArrowheads="1"/>
          </p:cNvSpPr>
          <p:nvPr/>
        </p:nvSpPr>
        <p:spPr bwMode="auto">
          <a:xfrm>
            <a:off x="379413" y="3643313"/>
            <a:ext cx="78136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Can use huge numbers of trainable parameters (regularization, cross-validation)</a:t>
            </a:r>
          </a:p>
          <a:p>
            <a:r>
              <a:rPr lang="en-US" altLang="en-US" sz="1600"/>
              <a:t>Can form complex class boundaries</a:t>
            </a:r>
          </a:p>
          <a:p>
            <a:r>
              <a:rPr lang="en-US" altLang="en-US" sz="1600"/>
              <a:t>Hierarchical layer-by-layer processing</a:t>
            </a:r>
          </a:p>
          <a:p>
            <a:endParaRPr lang="en-US" altLang="en-US" sz="1600"/>
          </a:p>
          <a:p>
            <a:r>
              <a:rPr lang="en-US" altLang="en-US" sz="1600" b="1"/>
              <a:t>Accept correlated and arbitrarily distributed features</a:t>
            </a:r>
          </a:p>
          <a:p>
            <a:pPr lvl="1"/>
            <a:r>
              <a:rPr lang="en-US" altLang="en-US" sz="1600"/>
              <a:t>From cepstrum to concatenated spectral vectors (increasing context)</a:t>
            </a:r>
          </a:p>
          <a:p>
            <a:pPr lvl="1"/>
            <a:r>
              <a:rPr lang="en-US" altLang="en-US" sz="1600"/>
              <a:t>Extreme case of TRAP (1 sec long individual temporal trajectories of spectrum)</a:t>
            </a:r>
          </a:p>
        </p:txBody>
      </p:sp>
      <p:sp>
        <p:nvSpPr>
          <p:cNvPr id="152581" name="TextBox 39">
            <a:extLst>
              <a:ext uri="{FF2B5EF4-FFF2-40B4-BE49-F238E27FC236}">
                <a16:creationId xmlns:a16="http://schemas.microsoft.com/office/drawing/2014/main" id="{30B52D3A-352D-0BF9-2A6F-B5C17E2C6C0E}"/>
              </a:ext>
            </a:extLst>
          </p:cNvPr>
          <p:cNvSpPr txBox="1">
            <a:spLocks noChangeArrowheads="1"/>
          </p:cNvSpPr>
          <p:nvPr/>
        </p:nvSpPr>
        <p:spPr bwMode="auto">
          <a:xfrm>
            <a:off x="439738" y="5761038"/>
            <a:ext cx="8091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Making friends with HMM community</a:t>
            </a:r>
          </a:p>
          <a:p>
            <a:pPr lvl="1"/>
            <a:r>
              <a:rPr lang="en-US" altLang="en-US" sz="1600"/>
              <a:t>TANDEM features for HMM (gaussianized and decorrelated posteriors from ANN)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a:extLst>
              <a:ext uri="{FF2B5EF4-FFF2-40B4-BE49-F238E27FC236}">
                <a16:creationId xmlns:a16="http://schemas.microsoft.com/office/drawing/2014/main" id="{43F1FFFC-26AB-33C5-84F2-30DC2C8668B2}"/>
              </a:ext>
            </a:extLst>
          </p:cNvPr>
          <p:cNvGrpSpPr>
            <a:grpSpLocks/>
          </p:cNvGrpSpPr>
          <p:nvPr/>
        </p:nvGrpSpPr>
        <p:grpSpPr bwMode="auto">
          <a:xfrm>
            <a:off x="2249488" y="2630488"/>
            <a:ext cx="3984625" cy="585787"/>
            <a:chOff x="1524880" y="5462084"/>
            <a:chExt cx="3984350" cy="584974"/>
          </a:xfrm>
        </p:grpSpPr>
        <p:sp>
          <p:nvSpPr>
            <p:cNvPr id="154632" name="TextBox 4">
              <a:extLst>
                <a:ext uri="{FF2B5EF4-FFF2-40B4-BE49-F238E27FC236}">
                  <a16:creationId xmlns:a16="http://schemas.microsoft.com/office/drawing/2014/main" id="{F8407CA7-4C9F-718C-10A6-9D3D54E57357}"/>
                </a:ext>
              </a:extLst>
            </p:cNvPr>
            <p:cNvSpPr txBox="1">
              <a:spLocks noChangeArrowheads="1"/>
            </p:cNvSpPr>
            <p:nvPr/>
          </p:nvSpPr>
          <p:spPr bwMode="auto">
            <a:xfrm>
              <a:off x="1524880" y="5559564"/>
              <a:ext cx="890018" cy="33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signal </a:t>
              </a:r>
              <a:r>
                <a:rPr lang="en-US" altLang="en-US" sz="1600" b="1" i="1"/>
                <a:t>x</a:t>
              </a:r>
            </a:p>
          </p:txBody>
        </p:sp>
        <p:sp>
          <p:nvSpPr>
            <p:cNvPr id="154633" name="TextBox 6">
              <a:extLst>
                <a:ext uri="{FF2B5EF4-FFF2-40B4-BE49-F238E27FC236}">
                  <a16:creationId xmlns:a16="http://schemas.microsoft.com/office/drawing/2014/main" id="{07147985-6245-450C-3BCE-18D5A418735E}"/>
                </a:ext>
              </a:extLst>
            </p:cNvPr>
            <p:cNvSpPr txBox="1">
              <a:spLocks noChangeArrowheads="1"/>
            </p:cNvSpPr>
            <p:nvPr/>
          </p:nvSpPr>
          <p:spPr bwMode="auto">
            <a:xfrm>
              <a:off x="3013904" y="5462084"/>
              <a:ext cx="1393378" cy="58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ctr"/>
              <a:r>
                <a:rPr lang="en-US" altLang="en-US" sz="1600" b="1">
                  <a:solidFill>
                    <a:srgbClr val="FF0000"/>
                  </a:solidFill>
                </a:rPr>
                <a:t>deep neural </a:t>
              </a:r>
            </a:p>
            <a:p>
              <a:pPr algn="ctr"/>
              <a:r>
                <a:rPr lang="en-US" altLang="en-US" sz="1600" b="1">
                  <a:solidFill>
                    <a:srgbClr val="FF0000"/>
                  </a:solidFill>
                </a:rPr>
                <a:t>network</a:t>
              </a:r>
            </a:p>
          </p:txBody>
        </p:sp>
        <p:cxnSp>
          <p:nvCxnSpPr>
            <p:cNvPr id="8" name="Straight Arrow Connector 7">
              <a:extLst>
                <a:ext uri="{FF2B5EF4-FFF2-40B4-BE49-F238E27FC236}">
                  <a16:creationId xmlns:a16="http://schemas.microsoft.com/office/drawing/2014/main" id="{485F808A-DD8B-CB46-A4BD-3403D0223032}"/>
                </a:ext>
              </a:extLst>
            </p:cNvPr>
            <p:cNvCxnSpPr>
              <a:cxnSpLocks/>
            </p:cNvCxnSpPr>
            <p:nvPr/>
          </p:nvCxnSpPr>
          <p:spPr>
            <a:xfrm>
              <a:off x="4544097" y="5739510"/>
              <a:ext cx="2333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635" name="TextBox 8">
              <a:extLst>
                <a:ext uri="{FF2B5EF4-FFF2-40B4-BE49-F238E27FC236}">
                  <a16:creationId xmlns:a16="http://schemas.microsoft.com/office/drawing/2014/main" id="{2EDE06CE-7FF7-9FBE-CF0C-3B0E02BA7D87}"/>
                </a:ext>
              </a:extLst>
            </p:cNvPr>
            <p:cNvSpPr txBox="1">
              <a:spLocks noChangeArrowheads="1"/>
            </p:cNvSpPr>
            <p:nvPr/>
          </p:nvSpPr>
          <p:spPr bwMode="auto">
            <a:xfrm>
              <a:off x="4777915" y="5555585"/>
              <a:ext cx="731315" cy="33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i="1"/>
                <a:t>words</a:t>
              </a:r>
            </a:p>
          </p:txBody>
        </p:sp>
        <p:cxnSp>
          <p:nvCxnSpPr>
            <p:cNvPr id="14" name="Straight Arrow Connector 13">
              <a:extLst>
                <a:ext uri="{FF2B5EF4-FFF2-40B4-BE49-F238E27FC236}">
                  <a16:creationId xmlns:a16="http://schemas.microsoft.com/office/drawing/2014/main" id="{CF9E4ECC-B208-0C44-A847-3C0FC6311F5A}"/>
                </a:ext>
              </a:extLst>
            </p:cNvPr>
            <p:cNvCxnSpPr>
              <a:cxnSpLocks/>
            </p:cNvCxnSpPr>
            <p:nvPr/>
          </p:nvCxnSpPr>
          <p:spPr>
            <a:xfrm>
              <a:off x="2715423" y="5742681"/>
              <a:ext cx="2333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4626" name="TextBox 9">
            <a:extLst>
              <a:ext uri="{FF2B5EF4-FFF2-40B4-BE49-F238E27FC236}">
                <a16:creationId xmlns:a16="http://schemas.microsoft.com/office/drawing/2014/main" id="{8486F9F0-1031-379F-0438-08D0DA80F4AF}"/>
              </a:ext>
            </a:extLst>
          </p:cNvPr>
          <p:cNvSpPr txBox="1">
            <a:spLocks noChangeArrowheads="1"/>
          </p:cNvSpPr>
          <p:nvPr/>
        </p:nvSpPr>
        <p:spPr bwMode="auto">
          <a:xfrm>
            <a:off x="485775" y="5005388"/>
            <a:ext cx="7019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Ever increasing amounts of training data may obliviate true progress and disadvatages less “fortunate” groups.</a:t>
            </a:r>
          </a:p>
        </p:txBody>
      </p:sp>
      <p:sp>
        <p:nvSpPr>
          <p:cNvPr id="154627" name="TextBox 10">
            <a:extLst>
              <a:ext uri="{FF2B5EF4-FFF2-40B4-BE49-F238E27FC236}">
                <a16:creationId xmlns:a16="http://schemas.microsoft.com/office/drawing/2014/main" id="{E45D31BC-B83A-8E81-B581-0B57C58A6285}"/>
              </a:ext>
            </a:extLst>
          </p:cNvPr>
          <p:cNvSpPr txBox="1">
            <a:spLocks noChangeArrowheads="1"/>
          </p:cNvSpPr>
          <p:nvPr/>
        </p:nvSpPr>
        <p:spPr bwMode="auto">
          <a:xfrm>
            <a:off x="303213" y="1690688"/>
            <a:ext cx="7778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From </a:t>
            </a:r>
            <a:r>
              <a:rPr lang="en-US" altLang="en-US" sz="1600" b="1"/>
              <a:t>locally optimized module</a:t>
            </a:r>
            <a:r>
              <a:rPr lang="en-US" altLang="en-US" sz="1600"/>
              <a:t>s (features extraction, likelihood estimation, time alightment,  sound-to-letter, …) to </a:t>
            </a:r>
            <a:r>
              <a:rPr lang="en-US" altLang="en-US" sz="1600" b="1"/>
              <a:t>global optimization </a:t>
            </a:r>
            <a:r>
              <a:rPr lang="en-US" altLang="en-US" sz="1600"/>
              <a:t>of the whole system.</a:t>
            </a:r>
          </a:p>
        </p:txBody>
      </p:sp>
      <p:sp>
        <p:nvSpPr>
          <p:cNvPr id="154628" name="Rectangle 1">
            <a:extLst>
              <a:ext uri="{FF2B5EF4-FFF2-40B4-BE49-F238E27FC236}">
                <a16:creationId xmlns:a16="http://schemas.microsoft.com/office/drawing/2014/main" id="{85A3508A-97A9-7F5C-8DFA-B000144604B3}"/>
              </a:ext>
            </a:extLst>
          </p:cNvPr>
          <p:cNvSpPr>
            <a:spLocks noChangeArrowheads="1"/>
          </p:cNvSpPr>
          <p:nvPr/>
        </p:nvSpPr>
        <p:spPr bwMode="auto">
          <a:xfrm>
            <a:off x="279400" y="257175"/>
            <a:ext cx="759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400" b="1"/>
              <a:t>Recent developments </a:t>
            </a:r>
          </a:p>
          <a:p>
            <a:endParaRPr lang="en-US" altLang="en-US" sz="1600"/>
          </a:p>
          <a:p>
            <a:r>
              <a:rPr lang="en-US" altLang="en-US" sz="1600"/>
              <a:t>Many capable people work with increasingly larger (and deeper) nets training on </a:t>
            </a:r>
            <a:r>
              <a:rPr lang="en-US" altLang="en-US" sz="1600" b="1"/>
              <a:t>very large datasets </a:t>
            </a:r>
            <a:r>
              <a:rPr lang="en-US" altLang="en-US" sz="1600"/>
              <a:t>using powerful hardware.</a:t>
            </a:r>
          </a:p>
        </p:txBody>
      </p:sp>
      <p:sp>
        <p:nvSpPr>
          <p:cNvPr id="154629" name="TextBox 16">
            <a:extLst>
              <a:ext uri="{FF2B5EF4-FFF2-40B4-BE49-F238E27FC236}">
                <a16:creationId xmlns:a16="http://schemas.microsoft.com/office/drawing/2014/main" id="{513AFB49-4ADD-ADE9-43C3-615560150B8C}"/>
              </a:ext>
            </a:extLst>
          </p:cNvPr>
          <p:cNvSpPr txBox="1">
            <a:spLocks noChangeArrowheads="1"/>
          </p:cNvSpPr>
          <p:nvPr/>
        </p:nvSpPr>
        <p:spPr bwMode="auto">
          <a:xfrm>
            <a:off x="6894513" y="566737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sz="1200"/>
          </a:p>
        </p:txBody>
      </p:sp>
      <p:sp>
        <p:nvSpPr>
          <p:cNvPr id="154630" name="TextBox 21">
            <a:extLst>
              <a:ext uri="{FF2B5EF4-FFF2-40B4-BE49-F238E27FC236}">
                <a16:creationId xmlns:a16="http://schemas.microsoft.com/office/drawing/2014/main" id="{DE67A396-71BB-5D54-5709-3111B9529555}"/>
              </a:ext>
            </a:extLst>
          </p:cNvPr>
          <p:cNvSpPr txBox="1">
            <a:spLocks noChangeArrowheads="1"/>
          </p:cNvSpPr>
          <p:nvPr/>
        </p:nvSpPr>
        <p:spPr bwMode="auto">
          <a:xfrm>
            <a:off x="358775" y="3400425"/>
            <a:ext cx="7234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Very powerful paradigm, but still</a:t>
            </a:r>
          </a:p>
          <a:p>
            <a:pPr lvl="1">
              <a:buFont typeface="Arial" panose="020B0604020202020204" pitchFamily="34" charset="0"/>
              <a:buChar char="•"/>
            </a:pPr>
            <a:r>
              <a:rPr lang="en-US" altLang="en-US" sz="1600"/>
              <a:t>needs labeled data,</a:t>
            </a:r>
          </a:p>
          <a:p>
            <a:pPr lvl="1">
              <a:buFont typeface="Arial" panose="020B0604020202020204" pitchFamily="34" charset="0"/>
              <a:buChar char="•"/>
            </a:pPr>
            <a:r>
              <a:rPr lang="en-US" altLang="en-US" sz="1600"/>
              <a:t>assumes that present is similar to past (generalization),</a:t>
            </a:r>
          </a:p>
          <a:p>
            <a:pPr lvl="1">
              <a:buFont typeface="Arial" panose="020B0604020202020204" pitchFamily="34" charset="0"/>
              <a:buChar char="•"/>
            </a:pPr>
            <a:r>
              <a:rPr lang="en-US" altLang="en-US" sz="1600"/>
              <a:t>prefers recogntion of </a:t>
            </a:r>
            <a:r>
              <a:rPr lang="en-US" altLang="en-US" sz="1600" b="1"/>
              <a:t>more likely items </a:t>
            </a:r>
            <a:r>
              <a:rPr lang="en-US" altLang="en-US" sz="1600"/>
              <a:t>rather than </a:t>
            </a:r>
            <a:r>
              <a:rPr lang="en-US" altLang="en-US" sz="1600" b="1"/>
              <a:t>information rich rare items.</a:t>
            </a:r>
            <a:endParaRPr lang="en-US" altLang="en-US" sz="1600"/>
          </a:p>
        </p:txBody>
      </p:sp>
      <p:sp>
        <p:nvSpPr>
          <p:cNvPr id="154631" name="TextBox 3">
            <a:extLst>
              <a:ext uri="{FF2B5EF4-FFF2-40B4-BE49-F238E27FC236}">
                <a16:creationId xmlns:a16="http://schemas.microsoft.com/office/drawing/2014/main" id="{A1288D0E-8CAE-6610-E3F4-561228330B43}"/>
              </a:ext>
            </a:extLst>
          </p:cNvPr>
          <p:cNvSpPr txBox="1">
            <a:spLocks noChangeArrowheads="1"/>
          </p:cNvSpPr>
          <p:nvPr/>
        </p:nvSpPr>
        <p:spPr bwMode="auto">
          <a:xfrm>
            <a:off x="460375" y="5791200"/>
            <a:ext cx="7489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Work towards decreasing the necessary amounts of training data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02AB6B-2A45-F749-B243-EAB9FF53AB03}"/>
              </a:ext>
            </a:extLst>
          </p:cNvPr>
          <p:cNvPicPr>
            <a:picLocks noChangeAspect="1"/>
          </p:cNvPicPr>
          <p:nvPr/>
        </p:nvPicPr>
        <p:blipFill>
          <a:blip r:embed="rId3"/>
          <a:stretch>
            <a:fillRect/>
          </a:stretch>
        </p:blipFill>
        <p:spPr>
          <a:xfrm>
            <a:off x="5336617" y="2694288"/>
            <a:ext cx="2678606" cy="3879166"/>
          </a:xfrm>
          <a:prstGeom prst="rect">
            <a:avLst/>
          </a:prstGeom>
        </p:spPr>
      </p:pic>
      <p:sp>
        <p:nvSpPr>
          <p:cNvPr id="6" name="TextBox 5">
            <a:extLst>
              <a:ext uri="{FF2B5EF4-FFF2-40B4-BE49-F238E27FC236}">
                <a16:creationId xmlns:a16="http://schemas.microsoft.com/office/drawing/2014/main" id="{7C5640B9-70B2-264D-A989-068973BA9E6A}"/>
              </a:ext>
            </a:extLst>
          </p:cNvPr>
          <p:cNvSpPr txBox="1"/>
          <p:nvPr/>
        </p:nvSpPr>
        <p:spPr>
          <a:xfrm>
            <a:off x="599049" y="5927123"/>
            <a:ext cx="319318" cy="646331"/>
          </a:xfrm>
          <a:prstGeom prst="rect">
            <a:avLst/>
          </a:prstGeom>
          <a:noFill/>
        </p:spPr>
        <p:txBody>
          <a:bodyPr wrap="none" rtlCol="0">
            <a:spAutoFit/>
          </a:bodyPr>
          <a:lstStyle/>
          <a:p>
            <a:r>
              <a:rPr lang="en-US" sz="3600" dirty="0"/>
              <a:t>`</a:t>
            </a:r>
          </a:p>
        </p:txBody>
      </p:sp>
      <p:sp>
        <p:nvSpPr>
          <p:cNvPr id="2" name="TextBox 1">
            <a:extLst>
              <a:ext uri="{FF2B5EF4-FFF2-40B4-BE49-F238E27FC236}">
                <a16:creationId xmlns:a16="http://schemas.microsoft.com/office/drawing/2014/main" id="{9A300615-75F6-BC47-BAE8-70BE463AFC25}"/>
              </a:ext>
            </a:extLst>
          </p:cNvPr>
          <p:cNvSpPr txBox="1"/>
          <p:nvPr/>
        </p:nvSpPr>
        <p:spPr>
          <a:xfrm>
            <a:off x="117088" y="139743"/>
            <a:ext cx="8384249" cy="861774"/>
          </a:xfrm>
          <a:prstGeom prst="rect">
            <a:avLst/>
          </a:prstGeom>
          <a:noFill/>
        </p:spPr>
        <p:txBody>
          <a:bodyPr wrap="square" rtlCol="0">
            <a:spAutoFit/>
          </a:bodyPr>
          <a:lstStyle/>
          <a:p>
            <a:r>
              <a:rPr lang="en-US"/>
              <a:t>Why is speech recogntion hard?</a:t>
            </a:r>
          </a:p>
          <a:p>
            <a:pPr lvl="1"/>
            <a:r>
              <a:rPr lang="en-US" sz="1600"/>
              <a:t>languages are different, speaker knowledge is different, people are different, acoustsic environments are different, sounds are coarticulated,….</a:t>
            </a:r>
          </a:p>
        </p:txBody>
      </p:sp>
      <p:grpSp>
        <p:nvGrpSpPr>
          <p:cNvPr id="7" name="Group 6">
            <a:extLst>
              <a:ext uri="{FF2B5EF4-FFF2-40B4-BE49-F238E27FC236}">
                <a16:creationId xmlns:a16="http://schemas.microsoft.com/office/drawing/2014/main" id="{24A8DCAF-E7FD-6F4C-A002-28097DCC24BA}"/>
              </a:ext>
            </a:extLst>
          </p:cNvPr>
          <p:cNvGrpSpPr/>
          <p:nvPr/>
        </p:nvGrpSpPr>
        <p:grpSpPr>
          <a:xfrm>
            <a:off x="1049359" y="2263404"/>
            <a:ext cx="2760891" cy="4260673"/>
            <a:chOff x="1071661" y="1856678"/>
            <a:chExt cx="2760891" cy="4260673"/>
          </a:xfrm>
        </p:grpSpPr>
        <p:pic>
          <p:nvPicPr>
            <p:cNvPr id="5" name="Picture 4">
              <a:extLst>
                <a:ext uri="{FF2B5EF4-FFF2-40B4-BE49-F238E27FC236}">
                  <a16:creationId xmlns:a16="http://schemas.microsoft.com/office/drawing/2014/main" id="{FE7A5355-E28C-E547-AA8F-96202B229639}"/>
                </a:ext>
              </a:extLst>
            </p:cNvPr>
            <p:cNvPicPr>
              <a:picLocks noChangeAspect="1"/>
            </p:cNvPicPr>
            <p:nvPr/>
          </p:nvPicPr>
          <p:blipFill>
            <a:blip r:embed="rId4"/>
            <a:stretch>
              <a:fillRect/>
            </a:stretch>
          </p:blipFill>
          <p:spPr>
            <a:xfrm>
              <a:off x="1071661" y="2287562"/>
              <a:ext cx="2700955" cy="3829789"/>
            </a:xfrm>
            <a:prstGeom prst="rect">
              <a:avLst/>
            </a:prstGeom>
          </p:spPr>
        </p:pic>
        <p:sp>
          <p:nvSpPr>
            <p:cNvPr id="3" name="TextBox 2">
              <a:extLst>
                <a:ext uri="{FF2B5EF4-FFF2-40B4-BE49-F238E27FC236}">
                  <a16:creationId xmlns:a16="http://schemas.microsoft.com/office/drawing/2014/main" id="{83656737-9491-4547-AEF6-414F30A64FA3}"/>
                </a:ext>
              </a:extLst>
            </p:cNvPr>
            <p:cNvSpPr txBox="1"/>
            <p:nvPr/>
          </p:nvSpPr>
          <p:spPr>
            <a:xfrm>
              <a:off x="1204332" y="1856678"/>
              <a:ext cx="2628220" cy="369332"/>
            </a:xfrm>
            <a:prstGeom prst="rect">
              <a:avLst/>
            </a:prstGeom>
            <a:noFill/>
          </p:spPr>
          <p:txBody>
            <a:bodyPr wrap="none" rtlCol="0">
              <a:spAutoFit/>
            </a:bodyPr>
            <a:lstStyle/>
            <a:p>
              <a:r>
                <a:rPr lang="en-US"/>
                <a:t>Why is long division hard?</a:t>
              </a:r>
            </a:p>
          </p:txBody>
        </p:sp>
      </p:grpSp>
      <p:sp>
        <p:nvSpPr>
          <p:cNvPr id="8" name="TextBox 7">
            <a:extLst>
              <a:ext uri="{FF2B5EF4-FFF2-40B4-BE49-F238E27FC236}">
                <a16:creationId xmlns:a16="http://schemas.microsoft.com/office/drawing/2014/main" id="{C84B7F20-B03A-D072-CC86-510F77F30224}"/>
              </a:ext>
            </a:extLst>
          </p:cNvPr>
          <p:cNvSpPr txBox="1"/>
          <p:nvPr/>
        </p:nvSpPr>
        <p:spPr>
          <a:xfrm>
            <a:off x="117088" y="1032298"/>
            <a:ext cx="848309" cy="1415772"/>
          </a:xfrm>
          <a:prstGeom prst="rect">
            <a:avLst/>
          </a:prstGeom>
          <a:noFill/>
        </p:spPr>
        <p:txBody>
          <a:bodyPr wrap="none" rtlCol="0">
            <a:spAutoFit/>
          </a:bodyPr>
          <a:lstStyle/>
          <a:p>
            <a:pPr lvl="1"/>
            <a:r>
              <a:rPr lang="en-US" sz="1800"/>
              <a:t>or</a:t>
            </a:r>
          </a:p>
          <a:p>
            <a:pPr lvl="1"/>
            <a:endParaRPr lang="en-US" sz="1800"/>
          </a:p>
          <a:p>
            <a:pPr lvl="1"/>
            <a:r>
              <a:rPr lang="en-US" sz="3200"/>
              <a:t>?</a:t>
            </a:r>
          </a:p>
          <a:p>
            <a:endParaRPr lang="en-US"/>
          </a:p>
        </p:txBody>
      </p:sp>
    </p:spTree>
    <p:extLst>
      <p:ext uri="{BB962C8B-B14F-4D97-AF65-F5344CB8AC3E}">
        <p14:creationId xmlns:p14="http://schemas.microsoft.com/office/powerpoint/2010/main" val="1131692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0101" y="665947"/>
            <a:ext cx="6048672" cy="954107"/>
          </a:xfrm>
          <a:prstGeom prst="rect">
            <a:avLst/>
          </a:prstGeom>
          <a:noFill/>
        </p:spPr>
        <p:txBody>
          <a:bodyPr wrap="square" rtlCol="0">
            <a:spAutoFit/>
          </a:bodyPr>
          <a:lstStyle/>
          <a:p>
            <a:r>
              <a:rPr lang="en-US" sz="2800" dirty="0"/>
              <a:t>Why to rock the boat? </a:t>
            </a:r>
          </a:p>
          <a:p>
            <a:r>
              <a:rPr lang="en-US" sz="2800" dirty="0"/>
              <a:t>We have good thing going.</a:t>
            </a:r>
          </a:p>
        </p:txBody>
      </p:sp>
      <p:grpSp>
        <p:nvGrpSpPr>
          <p:cNvPr id="5" name="Group 4"/>
          <p:cNvGrpSpPr/>
          <p:nvPr/>
        </p:nvGrpSpPr>
        <p:grpSpPr>
          <a:xfrm>
            <a:off x="698500" y="2806700"/>
            <a:ext cx="6667499" cy="2908299"/>
            <a:chOff x="977476" y="1061685"/>
            <a:chExt cx="4579030" cy="1943656"/>
          </a:xfrm>
        </p:grpSpPr>
        <p:pic>
          <p:nvPicPr>
            <p:cNvPr id="6" name="Picture 5" descr="Doc - Jun 30, 2013, 19-42.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3973"/>
            <a:stretch/>
          </p:blipFill>
          <p:spPr>
            <a:xfrm rot="16200000">
              <a:off x="2984043" y="432877"/>
              <a:ext cx="1943656" cy="3201271"/>
            </a:xfrm>
            <a:prstGeom prst="rect">
              <a:avLst/>
            </a:prstGeom>
          </p:spPr>
        </p:pic>
        <p:grpSp>
          <p:nvGrpSpPr>
            <p:cNvPr id="7" name="Group 6"/>
            <p:cNvGrpSpPr/>
            <p:nvPr/>
          </p:nvGrpSpPr>
          <p:grpSpPr>
            <a:xfrm>
              <a:off x="977476" y="1263994"/>
              <a:ext cx="1089452" cy="1197595"/>
              <a:chOff x="392215" y="942260"/>
              <a:chExt cx="1089452" cy="1197595"/>
            </a:xfrm>
          </p:grpSpPr>
          <p:sp>
            <p:nvSpPr>
              <p:cNvPr id="8" name="TextBox 7"/>
              <p:cNvSpPr txBox="1"/>
              <p:nvPr/>
            </p:nvSpPr>
            <p:spPr>
              <a:xfrm>
                <a:off x="541865" y="1289393"/>
                <a:ext cx="794884" cy="850462"/>
              </a:xfrm>
              <a:prstGeom prst="rect">
                <a:avLst/>
              </a:prstGeom>
              <a:noFill/>
            </p:spPr>
            <p:txBody>
              <a:bodyPr wrap="square" rtlCol="0">
                <a:spAutoFit/>
              </a:bodyPr>
              <a:lstStyle/>
              <a:p>
                <a:pPr algn="ctr"/>
                <a:r>
                  <a:rPr lang="en-US" sz="1400" dirty="0"/>
                  <a:t>error</a:t>
                </a:r>
              </a:p>
              <a:p>
                <a:pPr algn="ctr"/>
                <a:r>
                  <a:rPr lang="en-US" sz="1400" dirty="0"/>
                  <a:t>rates</a:t>
                </a:r>
              </a:p>
            </p:txBody>
          </p:sp>
          <p:sp>
            <p:nvSpPr>
              <p:cNvPr id="9" name="Up Arrow 8"/>
              <p:cNvSpPr/>
              <p:nvPr/>
            </p:nvSpPr>
            <p:spPr>
              <a:xfrm>
                <a:off x="392215" y="942260"/>
                <a:ext cx="1089452" cy="1143000"/>
              </a:xfrm>
              <a:prstGeom prst="up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0" name="Rectangle 9"/>
          <p:cNvSpPr/>
          <p:nvPr/>
        </p:nvSpPr>
        <p:spPr>
          <a:xfrm>
            <a:off x="3721101" y="2926604"/>
            <a:ext cx="1015999" cy="2605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37100" y="2913904"/>
            <a:ext cx="2908300" cy="2605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5510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05FFE8-39C3-7D4A-9874-9FA12EC332FD}"/>
              </a:ext>
            </a:extLst>
          </p:cNvPr>
          <p:cNvPicPr>
            <a:picLocks noChangeAspect="1"/>
          </p:cNvPicPr>
          <p:nvPr/>
        </p:nvPicPr>
        <p:blipFill rotWithShape="1">
          <a:blip r:embed="rId2"/>
          <a:srcRect b="13406"/>
          <a:stretch/>
        </p:blipFill>
        <p:spPr>
          <a:xfrm>
            <a:off x="1583133" y="1036535"/>
            <a:ext cx="5451929" cy="2707202"/>
          </a:xfrm>
          <a:prstGeom prst="rect">
            <a:avLst/>
          </a:prstGeom>
        </p:spPr>
      </p:pic>
      <p:pic>
        <p:nvPicPr>
          <p:cNvPr id="11" name="Picture 10">
            <a:extLst>
              <a:ext uri="{FF2B5EF4-FFF2-40B4-BE49-F238E27FC236}">
                <a16:creationId xmlns:a16="http://schemas.microsoft.com/office/drawing/2014/main" id="{CD39DA1C-7F01-F64B-B931-217C54B5D997}"/>
              </a:ext>
            </a:extLst>
          </p:cNvPr>
          <p:cNvPicPr>
            <a:picLocks noChangeAspect="1"/>
          </p:cNvPicPr>
          <p:nvPr/>
        </p:nvPicPr>
        <p:blipFill>
          <a:blip r:embed="rId3"/>
          <a:stretch>
            <a:fillRect/>
          </a:stretch>
        </p:blipFill>
        <p:spPr>
          <a:xfrm>
            <a:off x="1884181" y="3900091"/>
            <a:ext cx="1946407" cy="1772473"/>
          </a:xfrm>
          <a:prstGeom prst="rect">
            <a:avLst/>
          </a:prstGeom>
        </p:spPr>
      </p:pic>
      <p:grpSp>
        <p:nvGrpSpPr>
          <p:cNvPr id="21" name="Group 20">
            <a:extLst>
              <a:ext uri="{FF2B5EF4-FFF2-40B4-BE49-F238E27FC236}">
                <a16:creationId xmlns:a16="http://schemas.microsoft.com/office/drawing/2014/main" id="{CD15B6B6-1B64-9E49-86D7-13C4FB0CC490}"/>
              </a:ext>
            </a:extLst>
          </p:cNvPr>
          <p:cNvGrpSpPr/>
          <p:nvPr/>
        </p:nvGrpSpPr>
        <p:grpSpPr>
          <a:xfrm>
            <a:off x="4520903" y="3958461"/>
            <a:ext cx="2186792" cy="1875187"/>
            <a:chOff x="3592216" y="4937496"/>
            <a:chExt cx="2186792" cy="1875187"/>
          </a:xfrm>
        </p:grpSpPr>
        <p:pic>
          <p:nvPicPr>
            <p:cNvPr id="13" name="Picture 12">
              <a:extLst>
                <a:ext uri="{FF2B5EF4-FFF2-40B4-BE49-F238E27FC236}">
                  <a16:creationId xmlns:a16="http://schemas.microsoft.com/office/drawing/2014/main" id="{B41E1160-BC0D-994E-9154-30AD79CA97FA}"/>
                </a:ext>
              </a:extLst>
            </p:cNvPr>
            <p:cNvPicPr>
              <a:picLocks noChangeAspect="1"/>
            </p:cNvPicPr>
            <p:nvPr/>
          </p:nvPicPr>
          <p:blipFill>
            <a:blip r:embed="rId4"/>
            <a:stretch>
              <a:fillRect/>
            </a:stretch>
          </p:blipFill>
          <p:spPr>
            <a:xfrm>
              <a:off x="3592216" y="4937496"/>
              <a:ext cx="2186792" cy="1875187"/>
            </a:xfrm>
            <a:prstGeom prst="rect">
              <a:avLst/>
            </a:prstGeom>
          </p:spPr>
        </p:pic>
        <p:sp>
          <p:nvSpPr>
            <p:cNvPr id="20" name="Freeform 19">
              <a:extLst>
                <a:ext uri="{FF2B5EF4-FFF2-40B4-BE49-F238E27FC236}">
                  <a16:creationId xmlns:a16="http://schemas.microsoft.com/office/drawing/2014/main" id="{BCB2D0E3-0C95-B242-B8B3-2E4AE1AD39B4}"/>
                </a:ext>
              </a:extLst>
            </p:cNvPr>
            <p:cNvSpPr/>
            <p:nvPr/>
          </p:nvSpPr>
          <p:spPr>
            <a:xfrm>
              <a:off x="3919728" y="5132832"/>
              <a:ext cx="1505712" cy="1298448"/>
            </a:xfrm>
            <a:custGeom>
              <a:avLst/>
              <a:gdLst>
                <a:gd name="connsiteX0" fmla="*/ 743712 w 1524000"/>
                <a:gd name="connsiteY0" fmla="*/ 128016 h 1341120"/>
                <a:gd name="connsiteX1" fmla="*/ 829056 w 1524000"/>
                <a:gd name="connsiteY1" fmla="*/ 60960 h 1341120"/>
                <a:gd name="connsiteX2" fmla="*/ 914400 w 1524000"/>
                <a:gd name="connsiteY2" fmla="*/ 12192 h 1341120"/>
                <a:gd name="connsiteX3" fmla="*/ 1024128 w 1524000"/>
                <a:gd name="connsiteY3" fmla="*/ 6096 h 1341120"/>
                <a:gd name="connsiteX4" fmla="*/ 1188720 w 1524000"/>
                <a:gd name="connsiteY4" fmla="*/ 48768 h 1341120"/>
                <a:gd name="connsiteX5" fmla="*/ 1322832 w 1524000"/>
                <a:gd name="connsiteY5" fmla="*/ 121920 h 1341120"/>
                <a:gd name="connsiteX6" fmla="*/ 1395984 w 1524000"/>
                <a:gd name="connsiteY6" fmla="*/ 219456 h 1341120"/>
                <a:gd name="connsiteX7" fmla="*/ 1487424 w 1524000"/>
                <a:gd name="connsiteY7" fmla="*/ 353568 h 1341120"/>
                <a:gd name="connsiteX8" fmla="*/ 1524000 w 1524000"/>
                <a:gd name="connsiteY8" fmla="*/ 524256 h 1341120"/>
                <a:gd name="connsiteX9" fmla="*/ 1524000 w 1524000"/>
                <a:gd name="connsiteY9" fmla="*/ 707136 h 1341120"/>
                <a:gd name="connsiteX10" fmla="*/ 1463040 w 1524000"/>
                <a:gd name="connsiteY10" fmla="*/ 890016 h 1341120"/>
                <a:gd name="connsiteX11" fmla="*/ 1408176 w 1524000"/>
                <a:gd name="connsiteY11" fmla="*/ 999744 h 1341120"/>
                <a:gd name="connsiteX12" fmla="*/ 1347216 w 1524000"/>
                <a:gd name="connsiteY12" fmla="*/ 1103376 h 1341120"/>
                <a:gd name="connsiteX13" fmla="*/ 1219200 w 1524000"/>
                <a:gd name="connsiteY13" fmla="*/ 1207008 h 1341120"/>
                <a:gd name="connsiteX14" fmla="*/ 1097280 w 1524000"/>
                <a:gd name="connsiteY14" fmla="*/ 1280160 h 1341120"/>
                <a:gd name="connsiteX15" fmla="*/ 957072 w 1524000"/>
                <a:gd name="connsiteY15" fmla="*/ 1328928 h 1341120"/>
                <a:gd name="connsiteX16" fmla="*/ 731520 w 1524000"/>
                <a:gd name="connsiteY16" fmla="*/ 1341120 h 1341120"/>
                <a:gd name="connsiteX17" fmla="*/ 566928 w 1524000"/>
                <a:gd name="connsiteY17" fmla="*/ 1316736 h 1341120"/>
                <a:gd name="connsiteX18" fmla="*/ 445008 w 1524000"/>
                <a:gd name="connsiteY18" fmla="*/ 1292352 h 1341120"/>
                <a:gd name="connsiteX19" fmla="*/ 347472 w 1524000"/>
                <a:gd name="connsiteY19" fmla="*/ 1249680 h 1341120"/>
                <a:gd name="connsiteX20" fmla="*/ 237744 w 1524000"/>
                <a:gd name="connsiteY20" fmla="*/ 1170432 h 1341120"/>
                <a:gd name="connsiteX21" fmla="*/ 103632 w 1524000"/>
                <a:gd name="connsiteY21" fmla="*/ 1018032 h 1341120"/>
                <a:gd name="connsiteX22" fmla="*/ 54864 w 1524000"/>
                <a:gd name="connsiteY22" fmla="*/ 932688 h 1341120"/>
                <a:gd name="connsiteX23" fmla="*/ 24384 w 1524000"/>
                <a:gd name="connsiteY23" fmla="*/ 798576 h 1341120"/>
                <a:gd name="connsiteX24" fmla="*/ 6096 w 1524000"/>
                <a:gd name="connsiteY24" fmla="*/ 707136 h 1341120"/>
                <a:gd name="connsiteX25" fmla="*/ 0 w 1524000"/>
                <a:gd name="connsiteY25" fmla="*/ 554736 h 1341120"/>
                <a:gd name="connsiteX26" fmla="*/ 24384 w 1524000"/>
                <a:gd name="connsiteY26" fmla="*/ 396240 h 1341120"/>
                <a:gd name="connsiteX27" fmla="*/ 85344 w 1524000"/>
                <a:gd name="connsiteY27" fmla="*/ 280416 h 1341120"/>
                <a:gd name="connsiteX28" fmla="*/ 134112 w 1524000"/>
                <a:gd name="connsiteY28" fmla="*/ 170688 h 1341120"/>
                <a:gd name="connsiteX29" fmla="*/ 225552 w 1524000"/>
                <a:gd name="connsiteY29" fmla="*/ 103632 h 1341120"/>
                <a:gd name="connsiteX30" fmla="*/ 329184 w 1524000"/>
                <a:gd name="connsiteY30" fmla="*/ 48768 h 1341120"/>
                <a:gd name="connsiteX31" fmla="*/ 463296 w 1524000"/>
                <a:gd name="connsiteY31" fmla="*/ 12192 h 1341120"/>
                <a:gd name="connsiteX32" fmla="*/ 597408 w 1524000"/>
                <a:gd name="connsiteY32" fmla="*/ 0 h 1341120"/>
                <a:gd name="connsiteX33" fmla="*/ 664464 w 1524000"/>
                <a:gd name="connsiteY33" fmla="*/ 36576 h 1341120"/>
                <a:gd name="connsiteX34" fmla="*/ 731520 w 1524000"/>
                <a:gd name="connsiteY34" fmla="*/ 79248 h 1341120"/>
                <a:gd name="connsiteX35" fmla="*/ 743712 w 1524000"/>
                <a:gd name="connsiteY35" fmla="*/ 128016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4000" h="1341120">
                  <a:moveTo>
                    <a:pt x="743712" y="128016"/>
                  </a:moveTo>
                  <a:lnTo>
                    <a:pt x="829056" y="60960"/>
                  </a:lnTo>
                  <a:lnTo>
                    <a:pt x="914400" y="12192"/>
                  </a:lnTo>
                  <a:lnTo>
                    <a:pt x="1024128" y="6096"/>
                  </a:lnTo>
                  <a:lnTo>
                    <a:pt x="1188720" y="48768"/>
                  </a:lnTo>
                  <a:lnTo>
                    <a:pt x="1322832" y="121920"/>
                  </a:lnTo>
                  <a:lnTo>
                    <a:pt x="1395984" y="219456"/>
                  </a:lnTo>
                  <a:lnTo>
                    <a:pt x="1487424" y="353568"/>
                  </a:lnTo>
                  <a:lnTo>
                    <a:pt x="1524000" y="524256"/>
                  </a:lnTo>
                  <a:lnTo>
                    <a:pt x="1524000" y="707136"/>
                  </a:lnTo>
                  <a:lnTo>
                    <a:pt x="1463040" y="890016"/>
                  </a:lnTo>
                  <a:lnTo>
                    <a:pt x="1408176" y="999744"/>
                  </a:lnTo>
                  <a:lnTo>
                    <a:pt x="1347216" y="1103376"/>
                  </a:lnTo>
                  <a:lnTo>
                    <a:pt x="1219200" y="1207008"/>
                  </a:lnTo>
                  <a:lnTo>
                    <a:pt x="1097280" y="1280160"/>
                  </a:lnTo>
                  <a:lnTo>
                    <a:pt x="957072" y="1328928"/>
                  </a:lnTo>
                  <a:lnTo>
                    <a:pt x="731520" y="1341120"/>
                  </a:lnTo>
                  <a:lnTo>
                    <a:pt x="566928" y="1316736"/>
                  </a:lnTo>
                  <a:lnTo>
                    <a:pt x="445008" y="1292352"/>
                  </a:lnTo>
                  <a:lnTo>
                    <a:pt x="347472" y="1249680"/>
                  </a:lnTo>
                  <a:lnTo>
                    <a:pt x="237744" y="1170432"/>
                  </a:lnTo>
                  <a:lnTo>
                    <a:pt x="103632" y="1018032"/>
                  </a:lnTo>
                  <a:lnTo>
                    <a:pt x="54864" y="932688"/>
                  </a:lnTo>
                  <a:lnTo>
                    <a:pt x="24384" y="798576"/>
                  </a:lnTo>
                  <a:lnTo>
                    <a:pt x="6096" y="707136"/>
                  </a:lnTo>
                  <a:lnTo>
                    <a:pt x="0" y="554736"/>
                  </a:lnTo>
                  <a:lnTo>
                    <a:pt x="24384" y="396240"/>
                  </a:lnTo>
                  <a:lnTo>
                    <a:pt x="85344" y="280416"/>
                  </a:lnTo>
                  <a:lnTo>
                    <a:pt x="134112" y="170688"/>
                  </a:lnTo>
                  <a:lnTo>
                    <a:pt x="225552" y="103632"/>
                  </a:lnTo>
                  <a:lnTo>
                    <a:pt x="329184" y="48768"/>
                  </a:lnTo>
                  <a:lnTo>
                    <a:pt x="463296" y="12192"/>
                  </a:lnTo>
                  <a:lnTo>
                    <a:pt x="597408" y="0"/>
                  </a:lnTo>
                  <a:lnTo>
                    <a:pt x="664464" y="36576"/>
                  </a:lnTo>
                  <a:lnTo>
                    <a:pt x="731520" y="79248"/>
                  </a:lnTo>
                  <a:lnTo>
                    <a:pt x="743712" y="128016"/>
                  </a:lnTo>
                  <a:close/>
                </a:path>
              </a:pathLst>
            </a:custGeom>
            <a:noFill/>
            <a:ln w="158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25EE5C20-72BA-174C-B4E9-57E1D4276039}"/>
              </a:ext>
            </a:extLst>
          </p:cNvPr>
          <p:cNvSpPr txBox="1"/>
          <p:nvPr/>
        </p:nvSpPr>
        <p:spPr>
          <a:xfrm>
            <a:off x="1884181" y="6005168"/>
            <a:ext cx="1943417" cy="523220"/>
          </a:xfrm>
          <a:prstGeom prst="rect">
            <a:avLst/>
          </a:prstGeom>
          <a:noFill/>
        </p:spPr>
        <p:txBody>
          <a:bodyPr wrap="none" rtlCol="0">
            <a:spAutoFit/>
          </a:bodyPr>
          <a:lstStyle/>
          <a:p>
            <a:r>
              <a:rPr lang="en-US" sz="2800"/>
              <a:t>40 epicycles</a:t>
            </a:r>
          </a:p>
        </p:txBody>
      </p:sp>
      <p:sp>
        <p:nvSpPr>
          <p:cNvPr id="23" name="TextBox 22">
            <a:extLst>
              <a:ext uri="{FF2B5EF4-FFF2-40B4-BE49-F238E27FC236}">
                <a16:creationId xmlns:a16="http://schemas.microsoft.com/office/drawing/2014/main" id="{21AA49A5-006C-A043-A2EC-7B2249092C15}"/>
              </a:ext>
            </a:extLst>
          </p:cNvPr>
          <p:cNvSpPr txBox="1"/>
          <p:nvPr/>
        </p:nvSpPr>
        <p:spPr>
          <a:xfrm>
            <a:off x="4660908" y="6005168"/>
            <a:ext cx="2259208" cy="523220"/>
          </a:xfrm>
          <a:prstGeom prst="rect">
            <a:avLst/>
          </a:prstGeom>
          <a:noFill/>
        </p:spPr>
        <p:txBody>
          <a:bodyPr wrap="none" rtlCol="0">
            <a:spAutoFit/>
          </a:bodyPr>
          <a:lstStyle/>
          <a:p>
            <a:r>
              <a:rPr lang="en-US" sz="2800"/>
              <a:t>48 epicycles !!</a:t>
            </a:r>
          </a:p>
        </p:txBody>
      </p:sp>
      <p:sp>
        <p:nvSpPr>
          <p:cNvPr id="25" name="TextBox 24">
            <a:extLst>
              <a:ext uri="{FF2B5EF4-FFF2-40B4-BE49-F238E27FC236}">
                <a16:creationId xmlns:a16="http://schemas.microsoft.com/office/drawing/2014/main" id="{82A01080-35FB-3247-8057-B4BDA98BBE05}"/>
              </a:ext>
            </a:extLst>
          </p:cNvPr>
          <p:cNvSpPr txBox="1"/>
          <p:nvPr/>
        </p:nvSpPr>
        <p:spPr>
          <a:xfrm>
            <a:off x="1040446" y="298591"/>
            <a:ext cx="3268652" cy="523220"/>
          </a:xfrm>
          <a:prstGeom prst="rect">
            <a:avLst/>
          </a:prstGeom>
          <a:noFill/>
        </p:spPr>
        <p:txBody>
          <a:bodyPr wrap="none" rtlCol="0">
            <a:spAutoFit/>
          </a:bodyPr>
          <a:lstStyle/>
          <a:p>
            <a:r>
              <a:rPr lang="en-US" sz="2800"/>
              <a:t>Geocentric (Ptolemy)</a:t>
            </a:r>
          </a:p>
        </p:txBody>
      </p:sp>
      <p:sp>
        <p:nvSpPr>
          <p:cNvPr id="26" name="TextBox 25">
            <a:extLst>
              <a:ext uri="{FF2B5EF4-FFF2-40B4-BE49-F238E27FC236}">
                <a16:creationId xmlns:a16="http://schemas.microsoft.com/office/drawing/2014/main" id="{CD6397A1-6B48-5E4C-9E0B-60747D8CA199}"/>
              </a:ext>
            </a:extLst>
          </p:cNvPr>
          <p:cNvSpPr txBox="1"/>
          <p:nvPr/>
        </p:nvSpPr>
        <p:spPr>
          <a:xfrm>
            <a:off x="4393535" y="317979"/>
            <a:ext cx="3860224" cy="523220"/>
          </a:xfrm>
          <a:prstGeom prst="rect">
            <a:avLst/>
          </a:prstGeom>
          <a:noFill/>
        </p:spPr>
        <p:txBody>
          <a:bodyPr wrap="none" rtlCol="0">
            <a:spAutoFit/>
          </a:bodyPr>
          <a:lstStyle/>
          <a:p>
            <a:r>
              <a:rPr lang="en-US" sz="2800"/>
              <a:t>Heliocentric (Copernicus)</a:t>
            </a:r>
          </a:p>
        </p:txBody>
      </p:sp>
    </p:spTree>
    <p:extLst>
      <p:ext uri="{BB962C8B-B14F-4D97-AF65-F5344CB8AC3E}">
        <p14:creationId xmlns:p14="http://schemas.microsoft.com/office/powerpoint/2010/main" val="35751299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6BCEE4C-A9A2-ED4E-8639-C63A8BEAF63C}"/>
              </a:ext>
            </a:extLst>
          </p:cNvPr>
          <p:cNvGrpSpPr/>
          <p:nvPr/>
        </p:nvGrpSpPr>
        <p:grpSpPr>
          <a:xfrm>
            <a:off x="1793875" y="1204866"/>
            <a:ext cx="1830241" cy="2402908"/>
            <a:chOff x="1322387" y="2071687"/>
            <a:chExt cx="2286000" cy="2894013"/>
          </a:xfrm>
        </p:grpSpPr>
        <p:pic>
          <p:nvPicPr>
            <p:cNvPr id="6" name="Picture 5">
              <a:extLst>
                <a:ext uri="{FF2B5EF4-FFF2-40B4-BE49-F238E27FC236}">
                  <a16:creationId xmlns:a16="http://schemas.microsoft.com/office/drawing/2014/main" id="{7296E6A1-95A9-EB4E-8DFC-A5FF256EC12E}"/>
                </a:ext>
              </a:extLst>
            </p:cNvPr>
            <p:cNvPicPr>
              <a:picLocks noChangeAspect="1"/>
            </p:cNvPicPr>
            <p:nvPr/>
          </p:nvPicPr>
          <p:blipFill>
            <a:blip r:embed="rId2"/>
            <a:stretch>
              <a:fillRect/>
            </a:stretch>
          </p:blipFill>
          <p:spPr>
            <a:xfrm>
              <a:off x="2154237" y="2833687"/>
              <a:ext cx="622300" cy="762000"/>
            </a:xfrm>
            <a:prstGeom prst="rect">
              <a:avLst/>
            </a:prstGeom>
          </p:spPr>
        </p:pic>
        <p:pic>
          <p:nvPicPr>
            <p:cNvPr id="9" name="Picture 8">
              <a:extLst>
                <a:ext uri="{FF2B5EF4-FFF2-40B4-BE49-F238E27FC236}">
                  <a16:creationId xmlns:a16="http://schemas.microsoft.com/office/drawing/2014/main" id="{102D324D-3050-5B40-9776-F17D1E592ADD}"/>
                </a:ext>
              </a:extLst>
            </p:cNvPr>
            <p:cNvPicPr>
              <a:picLocks noChangeAspect="1"/>
            </p:cNvPicPr>
            <p:nvPr/>
          </p:nvPicPr>
          <p:blipFill>
            <a:blip r:embed="rId3"/>
            <a:stretch>
              <a:fillRect/>
            </a:stretch>
          </p:blipFill>
          <p:spPr>
            <a:xfrm>
              <a:off x="3049587" y="4572000"/>
              <a:ext cx="558800" cy="393700"/>
            </a:xfrm>
            <a:prstGeom prst="rect">
              <a:avLst/>
            </a:prstGeom>
          </p:spPr>
        </p:pic>
        <p:sp>
          <p:nvSpPr>
            <p:cNvPr id="10" name="Oval 9">
              <a:extLst>
                <a:ext uri="{FF2B5EF4-FFF2-40B4-BE49-F238E27FC236}">
                  <a16:creationId xmlns:a16="http://schemas.microsoft.com/office/drawing/2014/main" id="{77F56841-F8AC-A340-A8F4-1AA47DAB5B5E}"/>
                </a:ext>
              </a:extLst>
            </p:cNvPr>
            <p:cNvSpPr/>
            <p:nvPr/>
          </p:nvSpPr>
          <p:spPr>
            <a:xfrm>
              <a:off x="1322387" y="2071687"/>
              <a:ext cx="2286000" cy="2286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38060E-0EAA-054B-97FD-2E491F8D6D85}"/>
                </a:ext>
              </a:extLst>
            </p:cNvPr>
            <p:cNvSpPr/>
            <p:nvPr/>
          </p:nvSpPr>
          <p:spPr>
            <a:xfrm>
              <a:off x="3028086" y="4071926"/>
              <a:ext cx="158015" cy="1571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E033976-AD8E-0C44-8A07-884166D038B8}"/>
              </a:ext>
            </a:extLst>
          </p:cNvPr>
          <p:cNvGrpSpPr/>
          <p:nvPr/>
        </p:nvGrpSpPr>
        <p:grpSpPr>
          <a:xfrm>
            <a:off x="4871187" y="1209430"/>
            <a:ext cx="2958364" cy="1957387"/>
            <a:chOff x="4742598" y="2214563"/>
            <a:chExt cx="3695043" cy="2357437"/>
          </a:xfrm>
        </p:grpSpPr>
        <p:pic>
          <p:nvPicPr>
            <p:cNvPr id="4" name="Picture 3">
              <a:extLst>
                <a:ext uri="{FF2B5EF4-FFF2-40B4-BE49-F238E27FC236}">
                  <a16:creationId xmlns:a16="http://schemas.microsoft.com/office/drawing/2014/main" id="{34CBC1F4-1EC1-0444-8BC9-35A2BC8190AE}"/>
                </a:ext>
              </a:extLst>
            </p:cNvPr>
            <p:cNvPicPr>
              <a:picLocks noChangeAspect="1"/>
            </p:cNvPicPr>
            <p:nvPr/>
          </p:nvPicPr>
          <p:blipFill>
            <a:blip r:embed="rId4"/>
            <a:stretch>
              <a:fillRect/>
            </a:stretch>
          </p:blipFill>
          <p:spPr>
            <a:xfrm>
              <a:off x="4742598" y="2214563"/>
              <a:ext cx="3695043" cy="2357437"/>
            </a:xfrm>
            <a:prstGeom prst="rect">
              <a:avLst/>
            </a:prstGeom>
          </p:spPr>
        </p:pic>
        <p:sp>
          <p:nvSpPr>
            <p:cNvPr id="12" name="Oval 11">
              <a:extLst>
                <a:ext uri="{FF2B5EF4-FFF2-40B4-BE49-F238E27FC236}">
                  <a16:creationId xmlns:a16="http://schemas.microsoft.com/office/drawing/2014/main" id="{9C606869-00EF-0B45-B062-C68B955E3B9C}"/>
                </a:ext>
              </a:extLst>
            </p:cNvPr>
            <p:cNvSpPr/>
            <p:nvPr/>
          </p:nvSpPr>
          <p:spPr>
            <a:xfrm>
              <a:off x="6323749" y="4295766"/>
              <a:ext cx="158015" cy="1571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0DC9C57A-716C-2540-8F0F-1B2592C86E72}"/>
              </a:ext>
            </a:extLst>
          </p:cNvPr>
          <p:cNvPicPr>
            <a:picLocks noChangeAspect="1"/>
          </p:cNvPicPr>
          <p:nvPr/>
        </p:nvPicPr>
        <p:blipFill rotWithShape="1">
          <a:blip r:embed="rId5"/>
          <a:srcRect t="18959"/>
          <a:stretch/>
        </p:blipFill>
        <p:spPr>
          <a:xfrm>
            <a:off x="523728" y="3444329"/>
            <a:ext cx="8072436" cy="3031276"/>
          </a:xfrm>
          <a:prstGeom prst="rect">
            <a:avLst/>
          </a:prstGeom>
        </p:spPr>
      </p:pic>
      <p:sp>
        <p:nvSpPr>
          <p:cNvPr id="17" name="TextBox 16">
            <a:extLst>
              <a:ext uri="{FF2B5EF4-FFF2-40B4-BE49-F238E27FC236}">
                <a16:creationId xmlns:a16="http://schemas.microsoft.com/office/drawing/2014/main" id="{B0E3A974-A96C-7A4C-9238-273439EA6EF2}"/>
              </a:ext>
            </a:extLst>
          </p:cNvPr>
          <p:cNvSpPr txBox="1"/>
          <p:nvPr/>
        </p:nvSpPr>
        <p:spPr>
          <a:xfrm>
            <a:off x="523728" y="41868"/>
            <a:ext cx="1420261" cy="646331"/>
          </a:xfrm>
          <a:prstGeom prst="rect">
            <a:avLst/>
          </a:prstGeom>
          <a:noFill/>
        </p:spPr>
        <p:txBody>
          <a:bodyPr wrap="none" rtlCol="0">
            <a:spAutoFit/>
          </a:bodyPr>
          <a:lstStyle/>
          <a:p>
            <a:r>
              <a:rPr lang="en-US" sz="3600" b="1"/>
              <a:t>Kepler</a:t>
            </a:r>
          </a:p>
        </p:txBody>
      </p:sp>
      <p:sp>
        <p:nvSpPr>
          <p:cNvPr id="22" name="TextBox 21">
            <a:extLst>
              <a:ext uri="{FF2B5EF4-FFF2-40B4-BE49-F238E27FC236}">
                <a16:creationId xmlns:a16="http://schemas.microsoft.com/office/drawing/2014/main" id="{05FCA3D4-9597-3444-8B7A-2A4EADAF0657}"/>
              </a:ext>
            </a:extLst>
          </p:cNvPr>
          <p:cNvSpPr txBox="1"/>
          <p:nvPr/>
        </p:nvSpPr>
        <p:spPr>
          <a:xfrm>
            <a:off x="624339" y="888610"/>
            <a:ext cx="1457771" cy="461665"/>
          </a:xfrm>
          <a:prstGeom prst="rect">
            <a:avLst/>
          </a:prstGeom>
          <a:noFill/>
        </p:spPr>
        <p:txBody>
          <a:bodyPr wrap="none" rtlCol="0">
            <a:spAutoFit/>
          </a:bodyPr>
          <a:lstStyle/>
          <a:p>
            <a:r>
              <a:rPr lang="en-US" sz="2400"/>
              <a:t>not circles</a:t>
            </a:r>
          </a:p>
        </p:txBody>
      </p:sp>
      <p:sp>
        <p:nvSpPr>
          <p:cNvPr id="23" name="TextBox 22">
            <a:extLst>
              <a:ext uri="{FF2B5EF4-FFF2-40B4-BE49-F238E27FC236}">
                <a16:creationId xmlns:a16="http://schemas.microsoft.com/office/drawing/2014/main" id="{609F7792-3299-7347-A1AB-91B6BC7502F3}"/>
              </a:ext>
            </a:extLst>
          </p:cNvPr>
          <p:cNvSpPr txBox="1"/>
          <p:nvPr/>
        </p:nvSpPr>
        <p:spPr>
          <a:xfrm>
            <a:off x="4241193" y="959670"/>
            <a:ext cx="1104918" cy="461665"/>
          </a:xfrm>
          <a:prstGeom prst="rect">
            <a:avLst/>
          </a:prstGeom>
          <a:noFill/>
        </p:spPr>
        <p:txBody>
          <a:bodyPr wrap="none" rtlCol="0">
            <a:spAutoFit/>
          </a:bodyPr>
          <a:lstStyle/>
          <a:p>
            <a:r>
              <a:rPr lang="en-US" sz="2400"/>
              <a:t>ellipses</a:t>
            </a:r>
          </a:p>
        </p:txBody>
      </p:sp>
      <p:sp>
        <p:nvSpPr>
          <p:cNvPr id="24" name="TextBox 23">
            <a:extLst>
              <a:ext uri="{FF2B5EF4-FFF2-40B4-BE49-F238E27FC236}">
                <a16:creationId xmlns:a16="http://schemas.microsoft.com/office/drawing/2014/main" id="{345F6A66-D5C4-5545-9B1B-B698F91D0421}"/>
              </a:ext>
            </a:extLst>
          </p:cNvPr>
          <p:cNvSpPr txBox="1"/>
          <p:nvPr/>
        </p:nvSpPr>
        <p:spPr>
          <a:xfrm flipH="1">
            <a:off x="5937677" y="6244772"/>
            <a:ext cx="3206323" cy="461665"/>
          </a:xfrm>
          <a:prstGeom prst="rect">
            <a:avLst/>
          </a:prstGeom>
          <a:noFill/>
        </p:spPr>
        <p:txBody>
          <a:bodyPr wrap="square" rtlCol="0">
            <a:spAutoFit/>
          </a:bodyPr>
          <a:lstStyle/>
          <a:p>
            <a:r>
              <a:rPr lang="en-US" sz="2400" b="1"/>
              <a:t>WHY ?  - Isaac Newton</a:t>
            </a:r>
          </a:p>
        </p:txBody>
      </p:sp>
    </p:spTree>
    <p:extLst>
      <p:ext uri="{BB962C8B-B14F-4D97-AF65-F5344CB8AC3E}">
        <p14:creationId xmlns:p14="http://schemas.microsoft.com/office/powerpoint/2010/main" val="18699455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var/folders/22/2b1l0bvd7vq6pfs58kthp1mm0000gp/T/com.microsoft.Word/WebArchiveCopyPasteTempFiles/Feynman_4.jpg">
            <a:extLst>
              <a:ext uri="{FF2B5EF4-FFF2-40B4-BE49-F238E27FC236}">
                <a16:creationId xmlns:a16="http://schemas.microsoft.com/office/drawing/2014/main" id="{76EA123B-148E-F543-92C8-1E1B6C181FB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03383" y="1520328"/>
            <a:ext cx="3316077" cy="42003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C74F80-9C87-F94E-9BD7-F6DDF0343329}"/>
              </a:ext>
            </a:extLst>
          </p:cNvPr>
          <p:cNvSpPr/>
          <p:nvPr/>
        </p:nvSpPr>
        <p:spPr>
          <a:xfrm>
            <a:off x="4852930" y="1341559"/>
            <a:ext cx="3850395" cy="3785652"/>
          </a:xfrm>
          <a:prstGeom prst="rect">
            <a:avLst/>
          </a:prstGeom>
        </p:spPr>
        <p:txBody>
          <a:bodyPr wrap="square">
            <a:spAutoFit/>
          </a:bodyPr>
          <a:lstStyle/>
          <a:p>
            <a:r>
              <a:rPr lang="en-US" sz="4000" b="1" dirty="0">
                <a:latin typeface="Calibri" panose="020F0502020204030204" pitchFamily="34" charset="0"/>
                <a:ea typeface="Calibri" panose="020F0502020204030204" pitchFamily="34" charset="0"/>
                <a:cs typeface="Times New Roman" panose="02020603050405020304" pitchFamily="18" charset="0"/>
              </a:rPr>
              <a:t>You do not know what works until you are done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a:latin typeface="Calibri" panose="020F0502020204030204" pitchFamily="34" charset="0"/>
                <a:ea typeface="Calibri" panose="020F0502020204030204" pitchFamily="34" charset="0"/>
                <a:cs typeface="Times New Roman" panose="02020603050405020304" pitchFamily="18" charset="0"/>
              </a:rPr>
              <a:t>– until then you only know what does not work</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99478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7">
            <a:extLst>
              <a:ext uri="{FF2B5EF4-FFF2-40B4-BE49-F238E27FC236}">
                <a16:creationId xmlns:a16="http://schemas.microsoft.com/office/drawing/2014/main" id="{8700A446-E986-5787-16B6-1A7693408FEC}"/>
              </a:ext>
            </a:extLst>
          </p:cNvPr>
          <p:cNvGrpSpPr>
            <a:grpSpLocks/>
          </p:cNvGrpSpPr>
          <p:nvPr/>
        </p:nvGrpSpPr>
        <p:grpSpPr bwMode="auto">
          <a:xfrm>
            <a:off x="547861" y="1649229"/>
            <a:ext cx="4259263" cy="2376487"/>
            <a:chOff x="2027" y="1414"/>
            <a:chExt cx="2786" cy="1802"/>
          </a:xfrm>
        </p:grpSpPr>
        <p:sp>
          <p:nvSpPr>
            <p:cNvPr id="29709" name="Line 8">
              <a:extLst>
                <a:ext uri="{FF2B5EF4-FFF2-40B4-BE49-F238E27FC236}">
                  <a16:creationId xmlns:a16="http://schemas.microsoft.com/office/drawing/2014/main" id="{727A2B91-065F-48AD-B6F3-3FB97D7F64AC}"/>
                </a:ext>
              </a:extLst>
            </p:cNvPr>
            <p:cNvSpPr>
              <a:spLocks noChangeShapeType="1"/>
            </p:cNvSpPr>
            <p:nvPr/>
          </p:nvSpPr>
          <p:spPr bwMode="auto">
            <a:xfrm>
              <a:off x="2027" y="1741"/>
              <a:ext cx="148" cy="99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0" name="Line 9">
              <a:extLst>
                <a:ext uri="{FF2B5EF4-FFF2-40B4-BE49-F238E27FC236}">
                  <a16:creationId xmlns:a16="http://schemas.microsoft.com/office/drawing/2014/main" id="{825FEB7B-20FD-5B80-B3C9-60BC97801CC7}"/>
                </a:ext>
              </a:extLst>
            </p:cNvPr>
            <p:cNvSpPr>
              <a:spLocks noChangeShapeType="1"/>
            </p:cNvSpPr>
            <p:nvPr/>
          </p:nvSpPr>
          <p:spPr bwMode="auto">
            <a:xfrm>
              <a:off x="2175" y="2736"/>
              <a:ext cx="22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1" name="Line 10">
              <a:extLst>
                <a:ext uri="{FF2B5EF4-FFF2-40B4-BE49-F238E27FC236}">
                  <a16:creationId xmlns:a16="http://schemas.microsoft.com/office/drawing/2014/main" id="{A8056381-3E3D-4E0A-F454-90779EF4C725}"/>
                </a:ext>
              </a:extLst>
            </p:cNvPr>
            <p:cNvSpPr>
              <a:spLocks noChangeShapeType="1"/>
            </p:cNvSpPr>
            <p:nvPr/>
          </p:nvSpPr>
          <p:spPr bwMode="auto">
            <a:xfrm flipV="1">
              <a:off x="2396" y="1741"/>
              <a:ext cx="111" cy="99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2" name="Line 11">
              <a:extLst>
                <a:ext uri="{FF2B5EF4-FFF2-40B4-BE49-F238E27FC236}">
                  <a16:creationId xmlns:a16="http://schemas.microsoft.com/office/drawing/2014/main" id="{7036C06A-7159-C841-537F-401261BE0C2D}"/>
                </a:ext>
              </a:extLst>
            </p:cNvPr>
            <p:cNvSpPr>
              <a:spLocks noChangeShapeType="1"/>
            </p:cNvSpPr>
            <p:nvPr/>
          </p:nvSpPr>
          <p:spPr bwMode="auto">
            <a:xfrm>
              <a:off x="2138" y="2496"/>
              <a:ext cx="2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3" name="Freeform 12">
              <a:extLst>
                <a:ext uri="{FF2B5EF4-FFF2-40B4-BE49-F238E27FC236}">
                  <a16:creationId xmlns:a16="http://schemas.microsoft.com/office/drawing/2014/main" id="{870029D1-EB34-F250-C6B9-DFB76D03F6A3}"/>
                </a:ext>
              </a:extLst>
            </p:cNvPr>
            <p:cNvSpPr>
              <a:spLocks/>
            </p:cNvSpPr>
            <p:nvPr/>
          </p:nvSpPr>
          <p:spPr bwMode="auto">
            <a:xfrm>
              <a:off x="2759" y="1776"/>
              <a:ext cx="190" cy="720"/>
            </a:xfrm>
            <a:custGeom>
              <a:avLst/>
              <a:gdLst>
                <a:gd name="T0" fmla="*/ 2 w 248"/>
                <a:gd name="T1" fmla="*/ 0 h 1008"/>
                <a:gd name="T2" fmla="*/ 2 w 248"/>
                <a:gd name="T3" fmla="*/ 1 h 1008"/>
                <a:gd name="T4" fmla="*/ 2 w 248"/>
                <a:gd name="T5" fmla="*/ 1 h 1008"/>
                <a:gd name="T6" fmla="*/ 2 w 248"/>
                <a:gd name="T7" fmla="*/ 1 h 1008"/>
                <a:gd name="T8" fmla="*/ 2 w 248"/>
                <a:gd name="T9" fmla="*/ 1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14" name="Freeform 13">
              <a:extLst>
                <a:ext uri="{FF2B5EF4-FFF2-40B4-BE49-F238E27FC236}">
                  <a16:creationId xmlns:a16="http://schemas.microsoft.com/office/drawing/2014/main" id="{5EFF5173-5EAF-CBCA-9C23-D1A222357428}"/>
                </a:ext>
              </a:extLst>
            </p:cNvPr>
            <p:cNvSpPr>
              <a:spLocks/>
            </p:cNvSpPr>
            <p:nvPr/>
          </p:nvSpPr>
          <p:spPr bwMode="auto">
            <a:xfrm rot="10800000">
              <a:off x="2949" y="2496"/>
              <a:ext cx="191" cy="720"/>
            </a:xfrm>
            <a:custGeom>
              <a:avLst/>
              <a:gdLst>
                <a:gd name="T0" fmla="*/ 2 w 248"/>
                <a:gd name="T1" fmla="*/ 0 h 1008"/>
                <a:gd name="T2" fmla="*/ 2 w 248"/>
                <a:gd name="T3" fmla="*/ 1 h 1008"/>
                <a:gd name="T4" fmla="*/ 2 w 248"/>
                <a:gd name="T5" fmla="*/ 1 h 1008"/>
                <a:gd name="T6" fmla="*/ 2 w 248"/>
                <a:gd name="T7" fmla="*/ 1 h 1008"/>
                <a:gd name="T8" fmla="*/ 2 w 248"/>
                <a:gd name="T9" fmla="*/ 1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15" name="Line 14">
              <a:extLst>
                <a:ext uri="{FF2B5EF4-FFF2-40B4-BE49-F238E27FC236}">
                  <a16:creationId xmlns:a16="http://schemas.microsoft.com/office/drawing/2014/main" id="{BC95FB58-237F-0BB2-27AD-7881A645C7F1}"/>
                </a:ext>
              </a:extLst>
            </p:cNvPr>
            <p:cNvSpPr>
              <a:spLocks noChangeShapeType="1"/>
            </p:cNvSpPr>
            <p:nvPr/>
          </p:nvSpPr>
          <p:spPr bwMode="auto">
            <a:xfrm>
              <a:off x="2433" y="2496"/>
              <a:ext cx="627"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15">
              <a:extLst>
                <a:ext uri="{FF2B5EF4-FFF2-40B4-BE49-F238E27FC236}">
                  <a16:creationId xmlns:a16="http://schemas.microsoft.com/office/drawing/2014/main" id="{2E7A8000-DDE9-37BC-8F8C-8C0E43B0C12B}"/>
                </a:ext>
              </a:extLst>
            </p:cNvPr>
            <p:cNvSpPr>
              <a:spLocks noChangeShapeType="1"/>
            </p:cNvSpPr>
            <p:nvPr/>
          </p:nvSpPr>
          <p:spPr bwMode="auto">
            <a:xfrm>
              <a:off x="2359" y="1776"/>
              <a:ext cx="0" cy="720"/>
            </a:xfrm>
            <a:prstGeom prst="line">
              <a:avLst/>
            </a:prstGeom>
            <a:noFill/>
            <a:ln w="9525"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Text Box 16">
              <a:extLst>
                <a:ext uri="{FF2B5EF4-FFF2-40B4-BE49-F238E27FC236}">
                  <a16:creationId xmlns:a16="http://schemas.microsoft.com/office/drawing/2014/main" id="{7F732D62-232C-CF47-23D4-1904A50232F6}"/>
                </a:ext>
              </a:extLst>
            </p:cNvPr>
            <p:cNvSpPr txBox="1">
              <a:spLocks noChangeArrowheads="1"/>
            </p:cNvSpPr>
            <p:nvPr/>
          </p:nvSpPr>
          <p:spPr bwMode="auto">
            <a:xfrm>
              <a:off x="2093" y="1941"/>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latin typeface="Symbol" pitchFamily="2" charset="2"/>
                  <a:ea typeface="ＭＳ Ｐゴシック" panose="020B0600070205080204" pitchFamily="34" charset="-128"/>
                  <a:sym typeface="Arial" panose="020B0604020202020204" pitchFamily="34" charset="0"/>
                </a:rPr>
                <a:t>l/4</a:t>
              </a:r>
            </a:p>
          </p:txBody>
        </p:sp>
        <p:grpSp>
          <p:nvGrpSpPr>
            <p:cNvPr id="29718" name="Group 17">
              <a:extLst>
                <a:ext uri="{FF2B5EF4-FFF2-40B4-BE49-F238E27FC236}">
                  <a16:creationId xmlns:a16="http://schemas.microsoft.com/office/drawing/2014/main" id="{9BBDFCB9-A5C6-D7AE-6107-6AA00B777EDB}"/>
                </a:ext>
              </a:extLst>
            </p:cNvPr>
            <p:cNvGrpSpPr>
              <a:grpSpLocks/>
            </p:cNvGrpSpPr>
            <p:nvPr/>
          </p:nvGrpSpPr>
          <p:grpSpPr bwMode="auto">
            <a:xfrm>
              <a:off x="3122" y="1776"/>
              <a:ext cx="387" cy="1131"/>
              <a:chOff x="2192" y="2256"/>
              <a:chExt cx="504" cy="2016"/>
            </a:xfrm>
          </p:grpSpPr>
          <p:sp>
            <p:nvSpPr>
              <p:cNvPr id="29741" name="Freeform 18">
                <a:extLst>
                  <a:ext uri="{FF2B5EF4-FFF2-40B4-BE49-F238E27FC236}">
                    <a16:creationId xmlns:a16="http://schemas.microsoft.com/office/drawing/2014/main" id="{EAF71B1C-A3B5-76EA-88E2-65BA0A01196B}"/>
                  </a:ext>
                </a:extLst>
              </p:cNvPr>
              <p:cNvSpPr>
                <a:spLocks/>
              </p:cNvSpPr>
              <p:nvPr/>
            </p:nvSpPr>
            <p:spPr bwMode="auto">
              <a:xfrm>
                <a:off x="2192" y="2256"/>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42" name="Freeform 19">
                <a:extLst>
                  <a:ext uri="{FF2B5EF4-FFF2-40B4-BE49-F238E27FC236}">
                    <a16:creationId xmlns:a16="http://schemas.microsoft.com/office/drawing/2014/main" id="{967BC006-DAD3-8A9F-FC26-4F890A8E627E}"/>
                  </a:ext>
                </a:extLst>
              </p:cNvPr>
              <p:cNvSpPr>
                <a:spLocks/>
              </p:cNvSpPr>
              <p:nvPr/>
            </p:nvSpPr>
            <p:spPr bwMode="auto">
              <a:xfrm rot="10800000">
                <a:off x="2440" y="3264"/>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63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9719" name="Group 20">
              <a:extLst>
                <a:ext uri="{FF2B5EF4-FFF2-40B4-BE49-F238E27FC236}">
                  <a16:creationId xmlns:a16="http://schemas.microsoft.com/office/drawing/2014/main" id="{0FA37A87-DD08-C2F8-F0EA-BC1BDF1EA8A2}"/>
                </a:ext>
              </a:extLst>
            </p:cNvPr>
            <p:cNvGrpSpPr>
              <a:grpSpLocks/>
            </p:cNvGrpSpPr>
            <p:nvPr/>
          </p:nvGrpSpPr>
          <p:grpSpPr bwMode="auto">
            <a:xfrm>
              <a:off x="3521" y="1776"/>
              <a:ext cx="388" cy="823"/>
              <a:chOff x="2192" y="2256"/>
              <a:chExt cx="504" cy="2016"/>
            </a:xfrm>
          </p:grpSpPr>
          <p:sp>
            <p:nvSpPr>
              <p:cNvPr id="29739" name="Freeform 21">
                <a:extLst>
                  <a:ext uri="{FF2B5EF4-FFF2-40B4-BE49-F238E27FC236}">
                    <a16:creationId xmlns:a16="http://schemas.microsoft.com/office/drawing/2014/main" id="{E9F1B99A-D510-0E7D-1E6E-C1D5AC26632A}"/>
                  </a:ext>
                </a:extLst>
              </p:cNvPr>
              <p:cNvSpPr>
                <a:spLocks/>
              </p:cNvSpPr>
              <p:nvPr/>
            </p:nvSpPr>
            <p:spPr bwMode="auto">
              <a:xfrm>
                <a:off x="2192" y="2256"/>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40" name="Freeform 22">
                <a:extLst>
                  <a:ext uri="{FF2B5EF4-FFF2-40B4-BE49-F238E27FC236}">
                    <a16:creationId xmlns:a16="http://schemas.microsoft.com/office/drawing/2014/main" id="{834721F7-1E78-5FBE-6F9E-6AC3E0DC7E4A}"/>
                  </a:ext>
                </a:extLst>
              </p:cNvPr>
              <p:cNvSpPr>
                <a:spLocks/>
              </p:cNvSpPr>
              <p:nvPr/>
            </p:nvSpPr>
            <p:spPr bwMode="auto">
              <a:xfrm rot="10800000">
                <a:off x="2440" y="3264"/>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9720" name="Line 23">
              <a:extLst>
                <a:ext uri="{FF2B5EF4-FFF2-40B4-BE49-F238E27FC236}">
                  <a16:creationId xmlns:a16="http://schemas.microsoft.com/office/drawing/2014/main" id="{A47A87CA-C0AF-EDDD-E02C-C6BBA54744BE}"/>
                </a:ext>
              </a:extLst>
            </p:cNvPr>
            <p:cNvSpPr>
              <a:spLocks noChangeShapeType="1"/>
            </p:cNvSpPr>
            <p:nvPr/>
          </p:nvSpPr>
          <p:spPr bwMode="auto">
            <a:xfrm flipH="1">
              <a:off x="2949" y="1776"/>
              <a:ext cx="0" cy="1406"/>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4">
              <a:extLst>
                <a:ext uri="{FF2B5EF4-FFF2-40B4-BE49-F238E27FC236}">
                  <a16:creationId xmlns:a16="http://schemas.microsoft.com/office/drawing/2014/main" id="{E912B958-0796-1483-5F56-926B08470103}"/>
                </a:ext>
              </a:extLst>
            </p:cNvPr>
            <p:cNvSpPr>
              <a:spLocks noChangeShapeType="1"/>
            </p:cNvSpPr>
            <p:nvPr/>
          </p:nvSpPr>
          <p:spPr bwMode="auto">
            <a:xfrm flipH="1">
              <a:off x="3318" y="1776"/>
              <a:ext cx="0" cy="1097"/>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Line 25">
              <a:extLst>
                <a:ext uri="{FF2B5EF4-FFF2-40B4-BE49-F238E27FC236}">
                  <a16:creationId xmlns:a16="http://schemas.microsoft.com/office/drawing/2014/main" id="{47452D36-E20C-AEA3-D87F-687BAB3DB6B4}"/>
                </a:ext>
              </a:extLst>
            </p:cNvPr>
            <p:cNvSpPr>
              <a:spLocks noChangeShapeType="1"/>
            </p:cNvSpPr>
            <p:nvPr/>
          </p:nvSpPr>
          <p:spPr bwMode="auto">
            <a:xfrm flipH="1">
              <a:off x="3724" y="1776"/>
              <a:ext cx="0" cy="823"/>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3" name="Line 26">
              <a:extLst>
                <a:ext uri="{FF2B5EF4-FFF2-40B4-BE49-F238E27FC236}">
                  <a16:creationId xmlns:a16="http://schemas.microsoft.com/office/drawing/2014/main" id="{D7B79D88-0ABB-A9DA-5ECC-A2BEA2468201}"/>
                </a:ext>
              </a:extLst>
            </p:cNvPr>
            <p:cNvSpPr>
              <a:spLocks noChangeShapeType="1"/>
            </p:cNvSpPr>
            <p:nvPr/>
          </p:nvSpPr>
          <p:spPr bwMode="auto">
            <a:xfrm>
              <a:off x="3208" y="2324"/>
              <a:ext cx="221"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4" name="Line 27">
              <a:extLst>
                <a:ext uri="{FF2B5EF4-FFF2-40B4-BE49-F238E27FC236}">
                  <a16:creationId xmlns:a16="http://schemas.microsoft.com/office/drawing/2014/main" id="{4E445829-C3C4-4EB8-041D-D45A006E0C10}"/>
                </a:ext>
              </a:extLst>
            </p:cNvPr>
            <p:cNvSpPr>
              <a:spLocks noChangeShapeType="1"/>
            </p:cNvSpPr>
            <p:nvPr/>
          </p:nvSpPr>
          <p:spPr bwMode="auto">
            <a:xfrm>
              <a:off x="3577" y="2187"/>
              <a:ext cx="29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9725" name="Group 28">
              <a:extLst>
                <a:ext uri="{FF2B5EF4-FFF2-40B4-BE49-F238E27FC236}">
                  <a16:creationId xmlns:a16="http://schemas.microsoft.com/office/drawing/2014/main" id="{4C619189-B9FF-36F7-F46F-5D3A6352F6A1}"/>
                </a:ext>
              </a:extLst>
            </p:cNvPr>
            <p:cNvGrpSpPr>
              <a:grpSpLocks/>
            </p:cNvGrpSpPr>
            <p:nvPr/>
          </p:nvGrpSpPr>
          <p:grpSpPr bwMode="auto">
            <a:xfrm>
              <a:off x="3899" y="1776"/>
              <a:ext cx="332" cy="651"/>
              <a:chOff x="3288" y="2256"/>
              <a:chExt cx="504" cy="1152"/>
            </a:xfrm>
          </p:grpSpPr>
          <p:grpSp>
            <p:nvGrpSpPr>
              <p:cNvPr id="29734" name="Group 29">
                <a:extLst>
                  <a:ext uri="{FF2B5EF4-FFF2-40B4-BE49-F238E27FC236}">
                    <a16:creationId xmlns:a16="http://schemas.microsoft.com/office/drawing/2014/main" id="{622325D1-5880-7E4F-7BA5-D325D1D357E7}"/>
                  </a:ext>
                </a:extLst>
              </p:cNvPr>
              <p:cNvGrpSpPr>
                <a:grpSpLocks/>
              </p:cNvGrpSpPr>
              <p:nvPr/>
            </p:nvGrpSpPr>
            <p:grpSpPr bwMode="auto">
              <a:xfrm>
                <a:off x="3288" y="2256"/>
                <a:ext cx="504" cy="1152"/>
                <a:chOff x="2192" y="2256"/>
                <a:chExt cx="504" cy="2016"/>
              </a:xfrm>
            </p:grpSpPr>
            <p:sp>
              <p:nvSpPr>
                <p:cNvPr id="29737" name="Freeform 35">
                  <a:extLst>
                    <a:ext uri="{FF2B5EF4-FFF2-40B4-BE49-F238E27FC236}">
                      <a16:creationId xmlns:a16="http://schemas.microsoft.com/office/drawing/2014/main" id="{B65BC205-DDBA-4C08-3D4A-2E0269FEC3E1}"/>
                    </a:ext>
                  </a:extLst>
                </p:cNvPr>
                <p:cNvSpPr>
                  <a:spLocks/>
                </p:cNvSpPr>
                <p:nvPr/>
              </p:nvSpPr>
              <p:spPr bwMode="auto">
                <a:xfrm>
                  <a:off x="2192" y="2256"/>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8" name="Freeform 36">
                  <a:extLst>
                    <a:ext uri="{FF2B5EF4-FFF2-40B4-BE49-F238E27FC236}">
                      <a16:creationId xmlns:a16="http://schemas.microsoft.com/office/drawing/2014/main" id="{A5DC294B-B27A-A573-D7BF-3E85DBF660AF}"/>
                    </a:ext>
                  </a:extLst>
                </p:cNvPr>
                <p:cNvSpPr>
                  <a:spLocks/>
                </p:cNvSpPr>
                <p:nvPr/>
              </p:nvSpPr>
              <p:spPr bwMode="auto">
                <a:xfrm rot="10800000">
                  <a:off x="2440" y="3264"/>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9735" name="Line 32">
                <a:extLst>
                  <a:ext uri="{FF2B5EF4-FFF2-40B4-BE49-F238E27FC236}">
                    <a16:creationId xmlns:a16="http://schemas.microsoft.com/office/drawing/2014/main" id="{315F8100-BE54-9E80-EBC2-61AA379DAEAD}"/>
                  </a:ext>
                </a:extLst>
              </p:cNvPr>
              <p:cNvSpPr>
                <a:spLocks noChangeShapeType="1"/>
              </p:cNvSpPr>
              <p:nvPr/>
            </p:nvSpPr>
            <p:spPr bwMode="auto">
              <a:xfrm flipH="1">
                <a:off x="3552" y="2256"/>
                <a:ext cx="0" cy="115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6" name="Line 33">
                <a:extLst>
                  <a:ext uri="{FF2B5EF4-FFF2-40B4-BE49-F238E27FC236}">
                    <a16:creationId xmlns:a16="http://schemas.microsoft.com/office/drawing/2014/main" id="{D679B11B-ED64-0327-93E3-EC6A52490491}"/>
                  </a:ext>
                </a:extLst>
              </p:cNvPr>
              <p:cNvSpPr>
                <a:spLocks noChangeShapeType="1"/>
              </p:cNvSpPr>
              <p:nvPr/>
            </p:nvSpPr>
            <p:spPr bwMode="auto">
              <a:xfrm>
                <a:off x="3360" y="2832"/>
                <a:ext cx="384"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9726" name="Group 34">
              <a:extLst>
                <a:ext uri="{FF2B5EF4-FFF2-40B4-BE49-F238E27FC236}">
                  <a16:creationId xmlns:a16="http://schemas.microsoft.com/office/drawing/2014/main" id="{1C3EF100-A9BA-C7E4-88E3-9614B4E995B3}"/>
                </a:ext>
              </a:extLst>
            </p:cNvPr>
            <p:cNvGrpSpPr>
              <a:grpSpLocks/>
            </p:cNvGrpSpPr>
            <p:nvPr/>
          </p:nvGrpSpPr>
          <p:grpSpPr bwMode="auto">
            <a:xfrm>
              <a:off x="4378" y="1776"/>
              <a:ext cx="222" cy="411"/>
              <a:chOff x="3288" y="2256"/>
              <a:chExt cx="504" cy="1152"/>
            </a:xfrm>
          </p:grpSpPr>
          <p:grpSp>
            <p:nvGrpSpPr>
              <p:cNvPr id="29729" name="Group 35">
                <a:extLst>
                  <a:ext uri="{FF2B5EF4-FFF2-40B4-BE49-F238E27FC236}">
                    <a16:creationId xmlns:a16="http://schemas.microsoft.com/office/drawing/2014/main" id="{0CE3A713-2A3D-C767-8291-5DACB93783C1}"/>
                  </a:ext>
                </a:extLst>
              </p:cNvPr>
              <p:cNvGrpSpPr>
                <a:grpSpLocks/>
              </p:cNvGrpSpPr>
              <p:nvPr/>
            </p:nvGrpSpPr>
            <p:grpSpPr bwMode="auto">
              <a:xfrm>
                <a:off x="3288" y="2256"/>
                <a:ext cx="504" cy="1152"/>
                <a:chOff x="2192" y="2256"/>
                <a:chExt cx="504" cy="2016"/>
              </a:xfrm>
            </p:grpSpPr>
            <p:sp>
              <p:nvSpPr>
                <p:cNvPr id="29732" name="Freeform 36">
                  <a:extLst>
                    <a:ext uri="{FF2B5EF4-FFF2-40B4-BE49-F238E27FC236}">
                      <a16:creationId xmlns:a16="http://schemas.microsoft.com/office/drawing/2014/main" id="{5F7B0E92-5340-E40E-C743-8CD673BD16F1}"/>
                    </a:ext>
                  </a:extLst>
                </p:cNvPr>
                <p:cNvSpPr>
                  <a:spLocks/>
                </p:cNvSpPr>
                <p:nvPr/>
              </p:nvSpPr>
              <p:spPr bwMode="auto">
                <a:xfrm>
                  <a:off x="2192" y="2256"/>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3" name="Freeform 37">
                  <a:extLst>
                    <a:ext uri="{FF2B5EF4-FFF2-40B4-BE49-F238E27FC236}">
                      <a16:creationId xmlns:a16="http://schemas.microsoft.com/office/drawing/2014/main" id="{6595D94A-C79E-E9D8-B793-ED0A84A929E4}"/>
                    </a:ext>
                  </a:extLst>
                </p:cNvPr>
                <p:cNvSpPr>
                  <a:spLocks/>
                </p:cNvSpPr>
                <p:nvPr/>
              </p:nvSpPr>
              <p:spPr bwMode="auto">
                <a:xfrm rot="10800000">
                  <a:off x="2440" y="3264"/>
                  <a:ext cx="256" cy="1008"/>
                </a:xfrm>
                <a:custGeom>
                  <a:avLst/>
                  <a:gdLst>
                    <a:gd name="T0" fmla="*/ 8 w 248"/>
                    <a:gd name="T1" fmla="*/ 0 h 1008"/>
                    <a:gd name="T2" fmla="*/ 8 w 248"/>
                    <a:gd name="T3" fmla="*/ 192 h 1008"/>
                    <a:gd name="T4" fmla="*/ 135 w 248"/>
                    <a:gd name="T5" fmla="*/ 480 h 1008"/>
                    <a:gd name="T6" fmla="*/ 371 w 248"/>
                    <a:gd name="T7" fmla="*/ 816 h 1008"/>
                    <a:gd name="T8" fmla="*/ 604 w 248"/>
                    <a:gd name="T9" fmla="*/ 1008 h 1008"/>
                    <a:gd name="T10" fmla="*/ 0 60000 65536"/>
                    <a:gd name="T11" fmla="*/ 0 60000 65536"/>
                    <a:gd name="T12" fmla="*/ 0 60000 65536"/>
                    <a:gd name="T13" fmla="*/ 0 60000 65536"/>
                    <a:gd name="T14" fmla="*/ 0 60000 65536"/>
                    <a:gd name="T15" fmla="*/ 0 w 248"/>
                    <a:gd name="T16" fmla="*/ 0 h 1008"/>
                    <a:gd name="T17" fmla="*/ 248 w 248"/>
                    <a:gd name="T18" fmla="*/ 1008 h 1008"/>
                  </a:gdLst>
                  <a:ahLst/>
                  <a:cxnLst>
                    <a:cxn ang="T10">
                      <a:pos x="T0" y="T1"/>
                    </a:cxn>
                    <a:cxn ang="T11">
                      <a:pos x="T2" y="T3"/>
                    </a:cxn>
                    <a:cxn ang="T12">
                      <a:pos x="T4" y="T5"/>
                    </a:cxn>
                    <a:cxn ang="T13">
                      <a:pos x="T6" y="T7"/>
                    </a:cxn>
                    <a:cxn ang="T14">
                      <a:pos x="T8" y="T9"/>
                    </a:cxn>
                  </a:cxnLst>
                  <a:rect l="T15" t="T16" r="T17" b="T18"/>
                  <a:pathLst>
                    <a:path w="248" h="1008">
                      <a:moveTo>
                        <a:pt x="8" y="0"/>
                      </a:moveTo>
                      <a:cubicBezTo>
                        <a:pt x="4" y="56"/>
                        <a:pt x="0" y="112"/>
                        <a:pt x="8" y="192"/>
                      </a:cubicBezTo>
                      <a:cubicBezTo>
                        <a:pt x="16" y="272"/>
                        <a:pt x="32" y="376"/>
                        <a:pt x="56" y="480"/>
                      </a:cubicBezTo>
                      <a:cubicBezTo>
                        <a:pt x="80" y="584"/>
                        <a:pt x="120" y="728"/>
                        <a:pt x="152" y="816"/>
                      </a:cubicBezTo>
                      <a:cubicBezTo>
                        <a:pt x="184" y="904"/>
                        <a:pt x="232" y="976"/>
                        <a:pt x="248" y="1008"/>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9730" name="Line 38">
                <a:extLst>
                  <a:ext uri="{FF2B5EF4-FFF2-40B4-BE49-F238E27FC236}">
                    <a16:creationId xmlns:a16="http://schemas.microsoft.com/office/drawing/2014/main" id="{440055B2-DDD5-D9B1-C343-41D1797A637F}"/>
                  </a:ext>
                </a:extLst>
              </p:cNvPr>
              <p:cNvSpPr>
                <a:spLocks noChangeShapeType="1"/>
              </p:cNvSpPr>
              <p:nvPr/>
            </p:nvSpPr>
            <p:spPr bwMode="auto">
              <a:xfrm flipH="1">
                <a:off x="3552" y="2256"/>
                <a:ext cx="0" cy="115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1" name="Line 39">
                <a:extLst>
                  <a:ext uri="{FF2B5EF4-FFF2-40B4-BE49-F238E27FC236}">
                    <a16:creationId xmlns:a16="http://schemas.microsoft.com/office/drawing/2014/main" id="{4EC5BA5D-8BA6-9347-179C-E9E84511576B}"/>
                  </a:ext>
                </a:extLst>
              </p:cNvPr>
              <p:cNvSpPr>
                <a:spLocks noChangeShapeType="1"/>
              </p:cNvSpPr>
              <p:nvPr/>
            </p:nvSpPr>
            <p:spPr bwMode="auto">
              <a:xfrm>
                <a:off x="3360" y="2832"/>
                <a:ext cx="384"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7" name="Text Box 40">
              <a:extLst>
                <a:ext uri="{FF2B5EF4-FFF2-40B4-BE49-F238E27FC236}">
                  <a16:creationId xmlns:a16="http://schemas.microsoft.com/office/drawing/2014/main" id="{16C6EC3B-F7FB-69DE-2F68-1D06511ACC50}"/>
                </a:ext>
              </a:extLst>
            </p:cNvPr>
            <p:cNvSpPr txBox="1">
              <a:spLocks noChangeArrowheads="1"/>
            </p:cNvSpPr>
            <p:nvPr/>
          </p:nvSpPr>
          <p:spPr bwMode="auto">
            <a:xfrm>
              <a:off x="2828" y="1414"/>
              <a:ext cx="19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2400">
                  <a:latin typeface="Graphite Light Narrow ATT" pitchFamily="66" charset="0"/>
                  <a:ea typeface="ＭＳ Ｐゴシック" panose="020B0600070205080204" pitchFamily="34" charset="-128"/>
                  <a:sym typeface="Arial" panose="020B0604020202020204" pitchFamily="34" charset="0"/>
                </a:rPr>
                <a:t>/u/   /o/    /a/    /</a:t>
              </a:r>
              <a:r>
                <a:rPr lang="en-US" altLang="en-US" sz="2400">
                  <a:latin typeface="Symbol" pitchFamily="2" charset="2"/>
                  <a:ea typeface="ＭＳ Ｐゴシック" panose="020B0600070205080204" pitchFamily="34" charset="-128"/>
                  <a:sym typeface="Arial" panose="020B0604020202020204" pitchFamily="34" charset="0"/>
                </a:rPr>
                <a:t>e</a:t>
              </a:r>
              <a:r>
                <a:rPr lang="en-US" altLang="en-US" sz="2400">
                  <a:latin typeface="Graphite Light Narrow ATT" pitchFamily="66" charset="0"/>
                  <a:ea typeface="ＭＳ Ｐゴシック" panose="020B0600070205080204" pitchFamily="34" charset="-128"/>
                  <a:sym typeface="Arial" panose="020B0604020202020204" pitchFamily="34" charset="0"/>
                </a:rPr>
                <a:t>/    /iy/</a:t>
              </a:r>
            </a:p>
          </p:txBody>
        </p:sp>
        <p:sp>
          <p:nvSpPr>
            <p:cNvPr id="29728" name="Text Box 41">
              <a:extLst>
                <a:ext uri="{FF2B5EF4-FFF2-40B4-BE49-F238E27FC236}">
                  <a16:creationId xmlns:a16="http://schemas.microsoft.com/office/drawing/2014/main" id="{BFC3BC61-8C1B-C993-D5AD-A6006DEB25ED}"/>
                </a:ext>
              </a:extLst>
            </p:cNvPr>
            <p:cNvSpPr txBox="1">
              <a:spLocks noChangeArrowheads="1"/>
            </p:cNvSpPr>
            <p:nvPr/>
          </p:nvSpPr>
          <p:spPr bwMode="auto">
            <a:xfrm>
              <a:off x="2101" y="2476"/>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a:spcBef>
                  <a:spcPct val="0"/>
                </a:spcBef>
                <a:buSzTx/>
                <a:buFontTx/>
                <a:buNone/>
              </a:pPr>
              <a:r>
                <a:rPr lang="en-US" altLang="en-US" sz="1600">
                  <a:latin typeface="Graphite Light Narrow ATT" pitchFamily="66" charset="0"/>
                  <a:ea typeface="ＭＳ Ｐゴシック" panose="020B0600070205080204" pitchFamily="34" charset="-128"/>
                  <a:sym typeface="Arial" panose="020B0604020202020204" pitchFamily="34" charset="0"/>
                </a:rPr>
                <a:t>beer</a:t>
              </a:r>
            </a:p>
          </p:txBody>
        </p:sp>
      </p:grpSp>
      <p:grpSp>
        <p:nvGrpSpPr>
          <p:cNvPr id="29698" name="Group 53">
            <a:extLst>
              <a:ext uri="{FF2B5EF4-FFF2-40B4-BE49-F238E27FC236}">
                <a16:creationId xmlns:a16="http://schemas.microsoft.com/office/drawing/2014/main" id="{F72C5F22-DB1D-43E7-B791-0DE13FEBF43D}"/>
              </a:ext>
            </a:extLst>
          </p:cNvPr>
          <p:cNvGrpSpPr>
            <a:grpSpLocks/>
          </p:cNvGrpSpPr>
          <p:nvPr/>
        </p:nvGrpSpPr>
        <p:grpSpPr bwMode="auto">
          <a:xfrm>
            <a:off x="5796136" y="2073091"/>
            <a:ext cx="1855788" cy="681038"/>
            <a:chOff x="5959530" y="2336677"/>
            <a:chExt cx="1856598" cy="681086"/>
          </a:xfrm>
        </p:grpSpPr>
        <p:sp>
          <p:nvSpPr>
            <p:cNvPr id="29706" name="TextBox 41">
              <a:extLst>
                <a:ext uri="{FF2B5EF4-FFF2-40B4-BE49-F238E27FC236}">
                  <a16:creationId xmlns:a16="http://schemas.microsoft.com/office/drawing/2014/main" id="{6A75D1B2-5D4E-26EB-2C28-B8F5AA99A359}"/>
                </a:ext>
              </a:extLst>
            </p:cNvPr>
            <p:cNvSpPr txBox="1">
              <a:spLocks noChangeArrowheads="1"/>
            </p:cNvSpPr>
            <p:nvPr/>
          </p:nvSpPr>
          <p:spPr bwMode="auto">
            <a:xfrm>
              <a:off x="5959530" y="2336677"/>
              <a:ext cx="18565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/u/   f1 = 300 Hz,  </a:t>
              </a:r>
            </a:p>
          </p:txBody>
        </p:sp>
        <p:sp>
          <p:nvSpPr>
            <p:cNvPr id="29707" name="Text Box 16">
              <a:extLst>
                <a:ext uri="{FF2B5EF4-FFF2-40B4-BE49-F238E27FC236}">
                  <a16:creationId xmlns:a16="http://schemas.microsoft.com/office/drawing/2014/main" id="{688B2744-CADC-FF4A-2123-446C3F3180EA}"/>
                </a:ext>
              </a:extLst>
            </p:cNvPr>
            <p:cNvSpPr txBox="1">
              <a:spLocks noChangeArrowheads="1"/>
            </p:cNvSpPr>
            <p:nvPr/>
          </p:nvSpPr>
          <p:spPr bwMode="auto">
            <a:xfrm>
              <a:off x="6342090" y="2674276"/>
              <a:ext cx="520148" cy="3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latin typeface="Symbol" pitchFamily="2" charset="2"/>
                  <a:ea typeface="ＭＳ Ｐゴシック" panose="020B0600070205080204" pitchFamily="34" charset="-128"/>
                  <a:sym typeface="Arial" panose="020B0604020202020204" pitchFamily="34" charset="0"/>
                </a:rPr>
                <a:t>l/4</a:t>
              </a:r>
            </a:p>
          </p:txBody>
        </p:sp>
        <p:sp>
          <p:nvSpPr>
            <p:cNvPr id="29708" name="TextBox 43">
              <a:extLst>
                <a:ext uri="{FF2B5EF4-FFF2-40B4-BE49-F238E27FC236}">
                  <a16:creationId xmlns:a16="http://schemas.microsoft.com/office/drawing/2014/main" id="{EC44504B-F477-8BC5-E163-4C6958D4B88F}"/>
                </a:ext>
              </a:extLst>
            </p:cNvPr>
            <p:cNvSpPr txBox="1">
              <a:spLocks noChangeArrowheads="1"/>
            </p:cNvSpPr>
            <p:nvPr/>
          </p:nvSpPr>
          <p:spPr bwMode="auto">
            <a:xfrm>
              <a:off x="6667044" y="2648431"/>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 25 CM</a:t>
              </a:r>
            </a:p>
          </p:txBody>
        </p:sp>
      </p:grpSp>
      <p:grpSp>
        <p:nvGrpSpPr>
          <p:cNvPr id="29699" name="Group 52">
            <a:extLst>
              <a:ext uri="{FF2B5EF4-FFF2-40B4-BE49-F238E27FC236}">
                <a16:creationId xmlns:a16="http://schemas.microsoft.com/office/drawing/2014/main" id="{5B1A69BE-254C-7EEC-69CB-296E41D08A11}"/>
              </a:ext>
            </a:extLst>
          </p:cNvPr>
          <p:cNvGrpSpPr>
            <a:grpSpLocks/>
          </p:cNvGrpSpPr>
          <p:nvPr/>
        </p:nvGrpSpPr>
        <p:grpSpPr bwMode="auto">
          <a:xfrm>
            <a:off x="5854874" y="2931929"/>
            <a:ext cx="1797050" cy="714375"/>
            <a:chOff x="6078152" y="3278419"/>
            <a:chExt cx="1797287" cy="713820"/>
          </a:xfrm>
        </p:grpSpPr>
        <p:sp>
          <p:nvSpPr>
            <p:cNvPr id="29703" name="TextBox 44">
              <a:extLst>
                <a:ext uri="{FF2B5EF4-FFF2-40B4-BE49-F238E27FC236}">
                  <a16:creationId xmlns:a16="http://schemas.microsoft.com/office/drawing/2014/main" id="{61B895B6-3858-6B07-2BCE-B4679D5A8EB7}"/>
                </a:ext>
              </a:extLst>
            </p:cNvPr>
            <p:cNvSpPr txBox="1">
              <a:spLocks noChangeArrowheads="1"/>
            </p:cNvSpPr>
            <p:nvPr/>
          </p:nvSpPr>
          <p:spPr bwMode="auto">
            <a:xfrm>
              <a:off x="6078152" y="3278419"/>
              <a:ext cx="17972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/iy/ f2’ = 3000 Hz</a:t>
              </a:r>
            </a:p>
            <a:p>
              <a:endParaRPr lang="en-US" altLang="en-US"/>
            </a:p>
          </p:txBody>
        </p:sp>
        <p:sp>
          <p:nvSpPr>
            <p:cNvPr id="29704" name="Text Box 16">
              <a:extLst>
                <a:ext uri="{FF2B5EF4-FFF2-40B4-BE49-F238E27FC236}">
                  <a16:creationId xmlns:a16="http://schemas.microsoft.com/office/drawing/2014/main" id="{5F0B10C7-E3AB-358A-082F-8860D24D9FC3}"/>
                </a:ext>
              </a:extLst>
            </p:cNvPr>
            <p:cNvSpPr txBox="1">
              <a:spLocks noChangeArrowheads="1"/>
            </p:cNvSpPr>
            <p:nvPr/>
          </p:nvSpPr>
          <p:spPr bwMode="auto">
            <a:xfrm>
              <a:off x="6397337" y="3629314"/>
              <a:ext cx="520148" cy="3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742950" indent="-285750">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1143000" indent="-228600">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16002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2057400" indent="-228600">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25146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29718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34290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3886200" indent="-228600"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spcBef>
                  <a:spcPct val="0"/>
                </a:spcBef>
                <a:buSzTx/>
                <a:buFontTx/>
                <a:buNone/>
              </a:pPr>
              <a:r>
                <a:rPr lang="en-US" altLang="en-US" sz="1800">
                  <a:latin typeface="Symbol" pitchFamily="2" charset="2"/>
                  <a:ea typeface="ＭＳ Ｐゴシック" panose="020B0600070205080204" pitchFamily="34" charset="-128"/>
                  <a:sym typeface="Arial" panose="020B0604020202020204" pitchFamily="34" charset="0"/>
                </a:rPr>
                <a:t>l/4</a:t>
              </a:r>
            </a:p>
          </p:txBody>
        </p:sp>
        <p:sp>
          <p:nvSpPr>
            <p:cNvPr id="29705" name="TextBox 46">
              <a:extLst>
                <a:ext uri="{FF2B5EF4-FFF2-40B4-BE49-F238E27FC236}">
                  <a16:creationId xmlns:a16="http://schemas.microsoft.com/office/drawing/2014/main" id="{14225A78-A397-2E42-57D5-4BD22F843FE0}"/>
                </a:ext>
              </a:extLst>
            </p:cNvPr>
            <p:cNvSpPr txBox="1">
              <a:spLocks noChangeArrowheads="1"/>
            </p:cNvSpPr>
            <p:nvPr/>
          </p:nvSpPr>
          <p:spPr bwMode="auto">
            <a:xfrm>
              <a:off x="6704906" y="3622907"/>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 2.5 CM</a:t>
              </a:r>
            </a:p>
          </p:txBody>
        </p:sp>
      </p:grpSp>
      <p:grpSp>
        <p:nvGrpSpPr>
          <p:cNvPr id="29700" name="Group 1">
            <a:extLst>
              <a:ext uri="{FF2B5EF4-FFF2-40B4-BE49-F238E27FC236}">
                <a16:creationId xmlns:a16="http://schemas.microsoft.com/office/drawing/2014/main" id="{9519E661-B6D8-4607-2CFB-7B62C9255DC9}"/>
              </a:ext>
            </a:extLst>
          </p:cNvPr>
          <p:cNvGrpSpPr>
            <a:grpSpLocks/>
          </p:cNvGrpSpPr>
          <p:nvPr/>
        </p:nvGrpSpPr>
        <p:grpSpPr bwMode="auto">
          <a:xfrm>
            <a:off x="547861" y="4746441"/>
            <a:ext cx="7721600" cy="2087563"/>
            <a:chOff x="338202" y="4982292"/>
            <a:chExt cx="7981825" cy="1484487"/>
          </a:xfrm>
        </p:grpSpPr>
        <p:pic>
          <p:nvPicPr>
            <p:cNvPr id="29701" name="Picture 48">
              <a:extLst>
                <a:ext uri="{FF2B5EF4-FFF2-40B4-BE49-F238E27FC236}">
                  <a16:creationId xmlns:a16="http://schemas.microsoft.com/office/drawing/2014/main" id="{8A717502-8702-509F-5EF0-8C125E912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32"/>
            <a:stretch>
              <a:fillRect/>
            </a:stretch>
          </p:blipFill>
          <p:spPr bwMode="auto">
            <a:xfrm>
              <a:off x="338202" y="4982292"/>
              <a:ext cx="7981825" cy="74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9">
              <a:extLst>
                <a:ext uri="{FF2B5EF4-FFF2-40B4-BE49-F238E27FC236}">
                  <a16:creationId xmlns:a16="http://schemas.microsoft.com/office/drawing/2014/main" id="{7C5F6C34-8CAC-BB06-F2FB-481A493E8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725" y="5801374"/>
              <a:ext cx="2303325" cy="66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19A4D952-4A30-4F45-9506-14AB4D74D6FB}"/>
              </a:ext>
            </a:extLst>
          </p:cNvPr>
          <p:cNvSpPr txBox="1"/>
          <p:nvPr/>
        </p:nvSpPr>
        <p:spPr>
          <a:xfrm>
            <a:off x="395536" y="476672"/>
            <a:ext cx="6481261" cy="523220"/>
          </a:xfrm>
          <a:prstGeom prst="rect">
            <a:avLst/>
          </a:prstGeom>
          <a:noFill/>
        </p:spPr>
        <p:txBody>
          <a:bodyPr wrap="none" rtlCol="0">
            <a:spAutoFit/>
          </a:bodyPr>
          <a:lstStyle/>
          <a:p>
            <a:r>
              <a:rPr lang="cs-CZ" sz="2800"/>
              <a:t>What are „constituent parts“ of speech?</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581" y="38629"/>
            <a:ext cx="8229600" cy="749829"/>
          </a:xfrm>
        </p:spPr>
        <p:txBody>
          <a:bodyPr>
            <a:normAutofit/>
          </a:bodyPr>
          <a:lstStyle/>
          <a:p>
            <a:r>
              <a:rPr lang="en-US" sz="2800" dirty="0"/>
              <a:t>How to Get There ?</a:t>
            </a:r>
          </a:p>
        </p:txBody>
      </p:sp>
      <p:grpSp>
        <p:nvGrpSpPr>
          <p:cNvPr id="15" name="Group 14"/>
          <p:cNvGrpSpPr/>
          <p:nvPr/>
        </p:nvGrpSpPr>
        <p:grpSpPr>
          <a:xfrm>
            <a:off x="5060071" y="2856313"/>
            <a:ext cx="3543346" cy="1147099"/>
            <a:chOff x="588580" y="1699568"/>
            <a:chExt cx="2727562" cy="872826"/>
          </a:xfrm>
        </p:grpSpPr>
        <p:pic>
          <p:nvPicPr>
            <p:cNvPr id="16" name="Picture 15" descr="Untitled.png"/>
            <p:cNvPicPr>
              <a:picLocks noChangeAspect="1"/>
            </p:cNvPicPr>
            <p:nvPr/>
          </p:nvPicPr>
          <p:blipFill rotWithShape="1">
            <a:blip r:embed="rId3">
              <a:extLst>
                <a:ext uri="{28A0092B-C50C-407E-A947-70E740481C1C}">
                  <a14:useLocalDpi xmlns:a14="http://schemas.microsoft.com/office/drawing/2010/main" val="0"/>
                </a:ext>
              </a:extLst>
            </a:blip>
            <a:srcRect l="16436" r="15976" b="31558"/>
            <a:stretch/>
          </p:blipFill>
          <p:spPr>
            <a:xfrm>
              <a:off x="695356" y="1930400"/>
              <a:ext cx="543711" cy="641994"/>
            </a:xfrm>
            <a:prstGeom prst="rect">
              <a:avLst/>
            </a:prstGeom>
          </p:spPr>
        </p:pic>
        <p:sp>
          <p:nvSpPr>
            <p:cNvPr id="23" name="TextBox 22"/>
            <p:cNvSpPr txBox="1"/>
            <p:nvPr/>
          </p:nvSpPr>
          <p:spPr>
            <a:xfrm>
              <a:off x="1421234" y="1866900"/>
              <a:ext cx="1894908" cy="632304"/>
            </a:xfrm>
            <a:prstGeom prst="rect">
              <a:avLst/>
            </a:prstGeom>
            <a:noFill/>
          </p:spPr>
          <p:txBody>
            <a:bodyPr wrap="square" rtlCol="0">
              <a:spAutoFit/>
            </a:bodyPr>
            <a:lstStyle/>
            <a:p>
              <a:r>
                <a:rPr lang="en-US" sz="1200" b="1" dirty="0"/>
                <a:t>..devise a clear, simple, definitive experiments. So a science of speech can grow, certain step by certain step.</a:t>
              </a:r>
            </a:p>
          </p:txBody>
        </p:sp>
        <p:sp>
          <p:nvSpPr>
            <p:cNvPr id="10" name="TextBox 9"/>
            <p:cNvSpPr txBox="1"/>
            <p:nvPr/>
          </p:nvSpPr>
          <p:spPr>
            <a:xfrm>
              <a:off x="588580" y="1699568"/>
              <a:ext cx="694957" cy="210768"/>
            </a:xfrm>
            <a:prstGeom prst="rect">
              <a:avLst/>
            </a:prstGeom>
            <a:noFill/>
          </p:spPr>
          <p:txBody>
            <a:bodyPr wrap="none" rtlCol="0">
              <a:spAutoFit/>
            </a:bodyPr>
            <a:lstStyle/>
            <a:p>
              <a:r>
                <a:rPr lang="en-US" sz="1200" dirty="0"/>
                <a:t>John Pierce</a:t>
              </a:r>
            </a:p>
          </p:txBody>
        </p:sp>
      </p:grpSp>
      <p:grpSp>
        <p:nvGrpSpPr>
          <p:cNvPr id="21" name="Group 20"/>
          <p:cNvGrpSpPr/>
          <p:nvPr/>
        </p:nvGrpSpPr>
        <p:grpSpPr>
          <a:xfrm>
            <a:off x="4921359" y="1201590"/>
            <a:ext cx="4181933" cy="1265448"/>
            <a:chOff x="620330" y="3784952"/>
            <a:chExt cx="3495785" cy="962878"/>
          </a:xfrm>
        </p:grpSpPr>
        <p:sp>
          <p:nvSpPr>
            <p:cNvPr id="6" name="TextBox 5"/>
            <p:cNvSpPr txBox="1"/>
            <p:nvPr/>
          </p:nvSpPr>
          <p:spPr>
            <a:xfrm>
              <a:off x="1568955" y="4256037"/>
              <a:ext cx="2303875" cy="491793"/>
            </a:xfrm>
            <a:prstGeom prst="rect">
              <a:avLst/>
            </a:prstGeom>
            <a:noFill/>
          </p:spPr>
          <p:txBody>
            <a:bodyPr wrap="square" rtlCol="0">
              <a:spAutoFit/>
            </a:bodyPr>
            <a:lstStyle/>
            <a:p>
              <a:r>
                <a:rPr lang="en-US" sz="1200" b="1" dirty="0"/>
                <a:t>human communication, speech production, perception, neuroscience, cognitive science,..</a:t>
              </a:r>
            </a:p>
          </p:txBody>
        </p:sp>
        <p:pic>
          <p:nvPicPr>
            <p:cNvPr id="4" name="Picture 23"/>
            <p:cNvPicPr>
              <a:picLocks noChangeAspect="1" noChangeArrowheads="1"/>
            </p:cNvPicPr>
            <p:nvPr/>
          </p:nvPicPr>
          <p:blipFill rotWithShape="1">
            <a:blip r:embed="rId4">
              <a:extLst>
                <a:ext uri="{28A0092B-C50C-407E-A947-70E740481C1C}">
                  <a14:useLocalDpi xmlns:a14="http://schemas.microsoft.com/office/drawing/2010/main" val="0"/>
                </a:ext>
              </a:extLst>
            </a:blip>
            <a:srcRect l="4882" r="-4034"/>
            <a:stretch/>
          </p:blipFill>
          <p:spPr bwMode="auto">
            <a:xfrm>
              <a:off x="762200" y="4015608"/>
              <a:ext cx="659476" cy="692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bwMode="auto">
            <a:xfrm>
              <a:off x="1568955" y="3953477"/>
              <a:ext cx="2547160" cy="351280"/>
            </a:xfrm>
            <a:prstGeom prst="rect">
              <a:avLst/>
            </a:prstGeom>
          </p:spPr>
          <p:txBody>
            <a:bodyPr>
              <a:spAutoFit/>
            </a:bodyPr>
            <a:lstStyle/>
            <a:p>
              <a:pPr eaLnBrk="0" hangingPunct="0">
                <a:defRPr/>
              </a:pPr>
              <a:r>
                <a:rPr lang="en-US" sz="1200" dirty="0">
                  <a:cs typeface="Arial"/>
                </a:rPr>
                <a:t>We speak, in order to be heard, in order to be understood</a:t>
              </a:r>
              <a:endParaRPr lang="en-US" sz="1200" dirty="0"/>
            </a:p>
          </p:txBody>
        </p:sp>
        <p:sp>
          <p:nvSpPr>
            <p:cNvPr id="13" name="Rectangle 12"/>
            <p:cNvSpPr/>
            <p:nvPr/>
          </p:nvSpPr>
          <p:spPr>
            <a:xfrm>
              <a:off x="620330" y="3784952"/>
              <a:ext cx="1035369" cy="210768"/>
            </a:xfrm>
            <a:prstGeom prst="rect">
              <a:avLst/>
            </a:prstGeom>
          </p:spPr>
          <p:txBody>
            <a:bodyPr wrap="none">
              <a:spAutoFit/>
            </a:bodyPr>
            <a:lstStyle/>
            <a:p>
              <a:r>
                <a:rPr lang="en-US" sz="1200" dirty="0"/>
                <a:t>Roman Jakobson</a:t>
              </a:r>
            </a:p>
          </p:txBody>
        </p:sp>
      </p:grpSp>
      <p:grpSp>
        <p:nvGrpSpPr>
          <p:cNvPr id="20" name="Group 19"/>
          <p:cNvGrpSpPr/>
          <p:nvPr/>
        </p:nvGrpSpPr>
        <p:grpSpPr>
          <a:xfrm>
            <a:off x="380581" y="1025178"/>
            <a:ext cx="3640795" cy="1363441"/>
            <a:chOff x="620330" y="2807369"/>
            <a:chExt cx="3043434" cy="1037441"/>
          </a:xfrm>
        </p:grpSpPr>
        <p:pic>
          <p:nvPicPr>
            <p:cNvPr id="9" name="Picture 36"/>
            <p:cNvPicPr>
              <a:picLocks noChangeAspect="1" noChangeArrowheads="1"/>
            </p:cNvPicPr>
            <p:nvPr/>
          </p:nvPicPr>
          <p:blipFill>
            <a:blip r:embed="rId5">
              <a:extLst>
                <a:ext uri="{28A0092B-C50C-407E-A947-70E740481C1C}">
                  <a14:useLocalDpi xmlns:a14="http://schemas.microsoft.com/office/drawing/2010/main" val="0"/>
                </a:ext>
              </a:extLst>
            </a:blip>
            <a:srcRect b="15446"/>
            <a:stretch>
              <a:fillRect/>
            </a:stretch>
          </p:blipFill>
          <p:spPr bwMode="auto">
            <a:xfrm>
              <a:off x="702009" y="3038201"/>
              <a:ext cx="538768" cy="67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35"/>
            <p:cNvSpPr txBox="1">
              <a:spLocks noChangeArrowheads="1"/>
            </p:cNvSpPr>
            <p:nvPr/>
          </p:nvSpPr>
          <p:spPr bwMode="auto">
            <a:xfrm>
              <a:off x="1514053" y="2948592"/>
              <a:ext cx="2149711" cy="632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200" dirty="0">
                  <a:solidFill>
                    <a:schemeClr val="tx1"/>
                  </a:solidFill>
                  <a:latin typeface="Arial Narrow" charset="0"/>
                  <a:ea typeface="ＭＳ Ｐゴシック" charset="0"/>
                  <a:cs typeface="ＭＳ Ｐゴシック" charset="0"/>
                </a:rPr>
                <a:t>Speech recognition</a:t>
              </a:r>
            </a:p>
            <a:p>
              <a:pPr eaLnBrk="1" hangingPunct="1"/>
              <a:r>
                <a:rPr lang="en-US" sz="1200" dirty="0">
                  <a:solidFill>
                    <a:schemeClr val="tx1"/>
                  </a:solidFill>
                  <a:latin typeface="Arial Narrow" charset="0"/>
                  <a:ea typeface="ＭＳ Ｐゴシック" charset="0"/>
                  <a:cs typeface="ＭＳ Ｐゴシック" charset="0"/>
                </a:rPr>
                <a:t>…a  problem of maximum likelihood decoding</a:t>
              </a:r>
            </a:p>
            <a:p>
              <a:pPr eaLnBrk="1" hangingPunct="1"/>
              <a:r>
                <a:rPr lang="en-US" sz="1200" dirty="0">
                  <a:solidFill>
                    <a:schemeClr val="tx1"/>
                  </a:solidFill>
                  <a:latin typeface="Arial Narrow" charset="0"/>
                  <a:ea typeface="ＭＳ Ｐゴシック" charset="0"/>
                  <a:cs typeface="ＭＳ Ｐゴシック" charset="0"/>
                </a:rPr>
                <a:t>			</a:t>
              </a:r>
            </a:p>
          </p:txBody>
        </p:sp>
        <p:sp>
          <p:nvSpPr>
            <p:cNvPr id="18" name="TextBox 17"/>
            <p:cNvSpPr txBox="1"/>
            <p:nvPr/>
          </p:nvSpPr>
          <p:spPr>
            <a:xfrm>
              <a:off x="1568955" y="3353017"/>
              <a:ext cx="2094809" cy="491793"/>
            </a:xfrm>
            <a:prstGeom prst="rect">
              <a:avLst/>
            </a:prstGeom>
            <a:noFill/>
          </p:spPr>
          <p:txBody>
            <a:bodyPr wrap="square" rtlCol="0">
              <a:spAutoFit/>
            </a:bodyPr>
            <a:lstStyle/>
            <a:p>
              <a:r>
                <a:rPr lang="en-US" sz="1200" b="1" dirty="0"/>
                <a:t>information and communication theory, machine learning, large data,….</a:t>
              </a:r>
            </a:p>
          </p:txBody>
        </p:sp>
        <p:sp>
          <p:nvSpPr>
            <p:cNvPr id="11" name="Rectangle 10"/>
            <p:cNvSpPr/>
            <p:nvPr/>
          </p:nvSpPr>
          <p:spPr>
            <a:xfrm>
              <a:off x="620330" y="2807369"/>
              <a:ext cx="733243" cy="210768"/>
            </a:xfrm>
            <a:prstGeom prst="rect">
              <a:avLst/>
            </a:prstGeom>
          </p:spPr>
          <p:txBody>
            <a:bodyPr wrap="none">
              <a:spAutoFit/>
            </a:bodyPr>
            <a:lstStyle/>
            <a:p>
              <a:r>
                <a:rPr lang="en-US" sz="1200" dirty="0">
                  <a:latin typeface="Arial Narrow" charset="0"/>
                  <a:ea typeface="ＭＳ Ｐゴシック" charset="0"/>
                  <a:cs typeface="ＭＳ Ｐゴシック" charset="0"/>
                </a:rPr>
                <a:t>Fred Jelinek</a:t>
              </a:r>
            </a:p>
          </p:txBody>
        </p:sp>
      </p:grpSp>
      <p:grpSp>
        <p:nvGrpSpPr>
          <p:cNvPr id="26" name="Group 25"/>
          <p:cNvGrpSpPr/>
          <p:nvPr/>
        </p:nvGrpSpPr>
        <p:grpSpPr>
          <a:xfrm>
            <a:off x="335686" y="2730941"/>
            <a:ext cx="3862106" cy="1272471"/>
            <a:chOff x="612353" y="4730727"/>
            <a:chExt cx="2981402" cy="968224"/>
          </a:xfrm>
        </p:grpSpPr>
        <p:sp>
          <p:nvSpPr>
            <p:cNvPr id="39" name="TextBox 38"/>
            <p:cNvSpPr txBox="1"/>
            <p:nvPr/>
          </p:nvSpPr>
          <p:spPr>
            <a:xfrm>
              <a:off x="1595025" y="4924446"/>
              <a:ext cx="1998730" cy="632306"/>
            </a:xfrm>
            <a:prstGeom prst="rect">
              <a:avLst/>
            </a:prstGeom>
            <a:noFill/>
          </p:spPr>
          <p:txBody>
            <a:bodyPr wrap="square" rtlCol="0">
              <a:spAutoFit/>
            </a:bodyPr>
            <a:lstStyle/>
            <a:p>
              <a:r>
                <a:rPr lang="en-US" sz="1200" dirty="0"/>
                <a:t>The complexity for minimum component costs has increased at a rate of roughly a factor of two per year…</a:t>
              </a:r>
            </a:p>
          </p:txBody>
        </p:sp>
        <p:pic>
          <p:nvPicPr>
            <p:cNvPr id="40" name="Picture 39"/>
            <p:cNvPicPr>
              <a:picLocks noChangeAspect="1"/>
            </p:cNvPicPr>
            <p:nvPr/>
          </p:nvPicPr>
          <p:blipFill>
            <a:blip r:embed="rId6"/>
            <a:stretch>
              <a:fillRect/>
            </a:stretch>
          </p:blipFill>
          <p:spPr>
            <a:xfrm>
              <a:off x="683830" y="5001883"/>
              <a:ext cx="624406" cy="697068"/>
            </a:xfrm>
            <a:prstGeom prst="rect">
              <a:avLst/>
            </a:prstGeom>
          </p:spPr>
        </p:pic>
        <p:sp>
          <p:nvSpPr>
            <p:cNvPr id="14" name="Rectangle 13"/>
            <p:cNvSpPr/>
            <p:nvPr/>
          </p:nvSpPr>
          <p:spPr>
            <a:xfrm>
              <a:off x="612353" y="4730727"/>
              <a:ext cx="959988" cy="210769"/>
            </a:xfrm>
            <a:prstGeom prst="rect">
              <a:avLst/>
            </a:prstGeom>
          </p:spPr>
          <p:txBody>
            <a:bodyPr wrap="square">
              <a:spAutoFit/>
            </a:bodyPr>
            <a:lstStyle/>
            <a:p>
              <a:r>
                <a:rPr lang="en-US" sz="1200" dirty="0"/>
                <a:t>Gordon Moore</a:t>
              </a:r>
            </a:p>
          </p:txBody>
        </p:sp>
      </p:grpSp>
      <p:grpSp>
        <p:nvGrpSpPr>
          <p:cNvPr id="24" name="Group 23"/>
          <p:cNvGrpSpPr/>
          <p:nvPr/>
        </p:nvGrpSpPr>
        <p:grpSpPr>
          <a:xfrm>
            <a:off x="755457" y="4576916"/>
            <a:ext cx="7975413" cy="1857638"/>
            <a:chOff x="755457" y="4576916"/>
            <a:chExt cx="7975413" cy="1857638"/>
          </a:xfrm>
        </p:grpSpPr>
        <p:sp>
          <p:nvSpPr>
            <p:cNvPr id="25" name="TextBox 24"/>
            <p:cNvSpPr txBox="1"/>
            <p:nvPr/>
          </p:nvSpPr>
          <p:spPr>
            <a:xfrm>
              <a:off x="755457" y="5911334"/>
              <a:ext cx="7156126" cy="523220"/>
            </a:xfrm>
            <a:prstGeom prst="rect">
              <a:avLst/>
            </a:prstGeom>
            <a:noFill/>
          </p:spPr>
          <p:txBody>
            <a:bodyPr wrap="none" rtlCol="0">
              <a:spAutoFit/>
            </a:bodyPr>
            <a:lstStyle/>
            <a:p>
              <a:r>
                <a:rPr lang="en-US" sz="2800" b="1" dirty="0">
                  <a:latin typeface="Arial"/>
                  <a:cs typeface="Arial"/>
                </a:rPr>
                <a:t>Engineering and Life Sciences together !</a:t>
              </a:r>
            </a:p>
          </p:txBody>
        </p:sp>
        <p:sp>
          <p:nvSpPr>
            <p:cNvPr id="27" name="Rectangle 26"/>
            <p:cNvSpPr/>
            <p:nvPr/>
          </p:nvSpPr>
          <p:spPr>
            <a:xfrm>
              <a:off x="755457" y="4596651"/>
              <a:ext cx="2749743" cy="1015663"/>
            </a:xfrm>
            <a:prstGeom prst="rect">
              <a:avLst/>
            </a:prstGeom>
          </p:spPr>
          <p:txBody>
            <a:bodyPr wrap="square">
              <a:spAutoFit/>
            </a:bodyPr>
            <a:lstStyle/>
            <a:p>
              <a:r>
                <a:rPr lang="en-US" sz="2000" dirty="0">
                  <a:latin typeface="Arial"/>
                  <a:cs typeface="Arial"/>
                </a:rPr>
                <a:t>Signal processing, information theory, machine learning, …</a:t>
              </a:r>
            </a:p>
          </p:txBody>
        </p:sp>
        <p:grpSp>
          <p:nvGrpSpPr>
            <p:cNvPr id="28" name="Group 27"/>
            <p:cNvGrpSpPr/>
            <p:nvPr/>
          </p:nvGrpSpPr>
          <p:grpSpPr>
            <a:xfrm>
              <a:off x="3606088" y="4576916"/>
              <a:ext cx="5124782" cy="1323439"/>
              <a:chOff x="3606088" y="4576916"/>
              <a:chExt cx="5124782" cy="1323439"/>
            </a:xfrm>
          </p:grpSpPr>
          <p:sp>
            <p:nvSpPr>
              <p:cNvPr id="29" name="TextBox 28"/>
              <p:cNvSpPr txBox="1"/>
              <p:nvPr/>
            </p:nvSpPr>
            <p:spPr>
              <a:xfrm>
                <a:off x="4785162" y="4576916"/>
                <a:ext cx="3945708" cy="1323439"/>
              </a:xfrm>
              <a:prstGeom prst="rect">
                <a:avLst/>
              </a:prstGeom>
              <a:noFill/>
            </p:spPr>
            <p:txBody>
              <a:bodyPr wrap="square" rtlCol="0">
                <a:spAutoFit/>
              </a:bodyPr>
              <a:lstStyle/>
              <a:p>
                <a:r>
                  <a:rPr lang="en-US" sz="2000" dirty="0">
                    <a:latin typeface="Arial"/>
                    <a:cs typeface="Arial"/>
                  </a:rPr>
                  <a:t>neural information processing, psychophysics, physiology, cognitive science, phonetics and linguistics, ...</a:t>
                </a:r>
              </a:p>
            </p:txBody>
          </p:sp>
          <p:sp>
            <p:nvSpPr>
              <p:cNvPr id="30" name="TextBox 29"/>
              <p:cNvSpPr txBox="1"/>
              <p:nvPr/>
            </p:nvSpPr>
            <p:spPr>
              <a:xfrm>
                <a:off x="3606088" y="4730805"/>
                <a:ext cx="583814" cy="707886"/>
              </a:xfrm>
              <a:prstGeom prst="rect">
                <a:avLst/>
              </a:prstGeom>
              <a:noFill/>
            </p:spPr>
            <p:txBody>
              <a:bodyPr wrap="none" rtlCol="0">
                <a:spAutoFit/>
              </a:bodyPr>
              <a:lstStyle/>
              <a:p>
                <a:r>
                  <a:rPr lang="en-US" sz="4000" dirty="0"/>
                  <a:t>&amp;</a:t>
                </a:r>
              </a:p>
            </p:txBody>
          </p:sp>
        </p:grpSp>
      </p:grpSp>
    </p:spTree>
    <p:extLst>
      <p:ext uri="{BB962C8B-B14F-4D97-AF65-F5344CB8AC3E}">
        <p14:creationId xmlns:p14="http://schemas.microsoft.com/office/powerpoint/2010/main" val="184380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074">
            <a:extLst>
              <a:ext uri="{FF2B5EF4-FFF2-40B4-BE49-F238E27FC236}">
                <a16:creationId xmlns:a16="http://schemas.microsoft.com/office/drawing/2014/main" id="{15281E54-5223-F7EE-E730-D802E29A0C58}"/>
              </a:ext>
            </a:extLst>
          </p:cNvPr>
          <p:cNvSpPr>
            <a:spLocks noGrp="1" noChangeArrowheads="1"/>
          </p:cNvSpPr>
          <p:nvPr>
            <p:ph type="title"/>
          </p:nvPr>
        </p:nvSpPr>
        <p:spPr>
          <a:xfrm>
            <a:off x="684213" y="981075"/>
            <a:ext cx="8077200" cy="1143000"/>
          </a:xfrm>
        </p:spPr>
        <p:txBody>
          <a:bodyPr/>
          <a:lstStyle/>
          <a:p>
            <a:pPr algn="l"/>
            <a:r>
              <a:rPr lang="en-US" altLang="en-US" sz="2800">
                <a:latin typeface="Graphite Light Narrow ATT" pitchFamily="66" charset="0"/>
              </a:rPr>
              <a:t>Radio Rex </a:t>
            </a:r>
            <a:br>
              <a:rPr lang="en-US" altLang="en-US" sz="2800">
                <a:latin typeface="Graphite Light Narrow ATT" pitchFamily="66" charset="0"/>
              </a:rPr>
            </a:br>
            <a:r>
              <a:rPr lang="en-US" altLang="en-US" sz="2800">
                <a:latin typeface="Graphite Light Narrow ATT" pitchFamily="66" charset="0"/>
              </a:rPr>
              <a:t>The first </a:t>
            </a:r>
            <a:r>
              <a:rPr lang="ja-JP" altLang="en-US" sz="2800">
                <a:latin typeface="Arial" panose="020B0604020202020204" pitchFamily="34" charset="0"/>
              </a:rPr>
              <a:t>“</a:t>
            </a:r>
            <a:r>
              <a:rPr lang="en-US" altLang="en-US" sz="2800">
                <a:latin typeface="Graphite Light Narrow ATT" pitchFamily="66" charset="0"/>
              </a:rPr>
              <a:t>knowledge-based</a:t>
            </a:r>
            <a:r>
              <a:rPr lang="ja-JP" altLang="en-US" sz="2800">
                <a:latin typeface="Arial" panose="020B0604020202020204" pitchFamily="34" charset="0"/>
              </a:rPr>
              <a:t>”</a:t>
            </a:r>
            <a:r>
              <a:rPr lang="en-US" altLang="en-US" sz="2800">
                <a:latin typeface="Graphite Light Narrow ATT" pitchFamily="66" charset="0"/>
              </a:rPr>
              <a:t> speech recognizer</a:t>
            </a:r>
          </a:p>
        </p:txBody>
      </p:sp>
      <p:grpSp>
        <p:nvGrpSpPr>
          <p:cNvPr id="46082" name="Group 2">
            <a:extLst>
              <a:ext uri="{FF2B5EF4-FFF2-40B4-BE49-F238E27FC236}">
                <a16:creationId xmlns:a16="http://schemas.microsoft.com/office/drawing/2014/main" id="{B126F1B5-3B7C-BE5B-70F0-8AFEC53DC982}"/>
              </a:ext>
            </a:extLst>
          </p:cNvPr>
          <p:cNvGrpSpPr>
            <a:grpSpLocks/>
          </p:cNvGrpSpPr>
          <p:nvPr/>
        </p:nvGrpSpPr>
        <p:grpSpPr bwMode="auto">
          <a:xfrm>
            <a:off x="4932363" y="2420938"/>
            <a:ext cx="3048000" cy="2208212"/>
            <a:chOff x="1042988" y="3495675"/>
            <a:chExt cx="3048000" cy="2208213"/>
          </a:xfrm>
        </p:grpSpPr>
        <p:sp>
          <p:nvSpPr>
            <p:cNvPr id="46094" name="Freeform 3075">
              <a:extLst>
                <a:ext uri="{FF2B5EF4-FFF2-40B4-BE49-F238E27FC236}">
                  <a16:creationId xmlns:a16="http://schemas.microsoft.com/office/drawing/2014/main" id="{B7D8B535-8E33-52EF-C7BC-1EA07ED68238}"/>
                </a:ext>
              </a:extLst>
            </p:cNvPr>
            <p:cNvSpPr>
              <a:spLocks/>
            </p:cNvSpPr>
            <p:nvPr/>
          </p:nvSpPr>
          <p:spPr bwMode="auto">
            <a:xfrm>
              <a:off x="10429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5" name="Freeform 3076">
              <a:extLst>
                <a:ext uri="{FF2B5EF4-FFF2-40B4-BE49-F238E27FC236}">
                  <a16:creationId xmlns:a16="http://schemas.microsoft.com/office/drawing/2014/main" id="{76ADF853-38EC-33D4-4E83-DAB15B3838F5}"/>
                </a:ext>
              </a:extLst>
            </p:cNvPr>
            <p:cNvSpPr>
              <a:spLocks/>
            </p:cNvSpPr>
            <p:nvPr/>
          </p:nvSpPr>
          <p:spPr bwMode="auto">
            <a:xfrm>
              <a:off x="11953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6" name="Freeform 3077">
              <a:extLst>
                <a:ext uri="{FF2B5EF4-FFF2-40B4-BE49-F238E27FC236}">
                  <a16:creationId xmlns:a16="http://schemas.microsoft.com/office/drawing/2014/main" id="{0FF5A950-5573-5B3C-8082-574AD72FB0FD}"/>
                </a:ext>
              </a:extLst>
            </p:cNvPr>
            <p:cNvSpPr>
              <a:spLocks/>
            </p:cNvSpPr>
            <p:nvPr/>
          </p:nvSpPr>
          <p:spPr bwMode="auto">
            <a:xfrm>
              <a:off x="13477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7" name="Freeform 3078">
              <a:extLst>
                <a:ext uri="{FF2B5EF4-FFF2-40B4-BE49-F238E27FC236}">
                  <a16:creationId xmlns:a16="http://schemas.microsoft.com/office/drawing/2014/main" id="{87FFF8C6-58E9-87CE-C7BA-161F9F1FC64F}"/>
                </a:ext>
              </a:extLst>
            </p:cNvPr>
            <p:cNvSpPr>
              <a:spLocks/>
            </p:cNvSpPr>
            <p:nvPr/>
          </p:nvSpPr>
          <p:spPr bwMode="auto">
            <a:xfrm>
              <a:off x="15001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8" name="Freeform 3079">
              <a:extLst>
                <a:ext uri="{FF2B5EF4-FFF2-40B4-BE49-F238E27FC236}">
                  <a16:creationId xmlns:a16="http://schemas.microsoft.com/office/drawing/2014/main" id="{951FF7FF-2661-C35A-06CB-AF0ABAB7FE09}"/>
                </a:ext>
              </a:extLst>
            </p:cNvPr>
            <p:cNvSpPr>
              <a:spLocks/>
            </p:cNvSpPr>
            <p:nvPr/>
          </p:nvSpPr>
          <p:spPr bwMode="auto">
            <a:xfrm>
              <a:off x="16525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9" name="Freeform 3080">
              <a:extLst>
                <a:ext uri="{FF2B5EF4-FFF2-40B4-BE49-F238E27FC236}">
                  <a16:creationId xmlns:a16="http://schemas.microsoft.com/office/drawing/2014/main" id="{A96DED87-F198-BE87-D660-5BF1DCC8211D}"/>
                </a:ext>
              </a:extLst>
            </p:cNvPr>
            <p:cNvSpPr>
              <a:spLocks/>
            </p:cNvSpPr>
            <p:nvPr/>
          </p:nvSpPr>
          <p:spPr bwMode="auto">
            <a:xfrm>
              <a:off x="18049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100" name="Freeform 3081">
              <a:extLst>
                <a:ext uri="{FF2B5EF4-FFF2-40B4-BE49-F238E27FC236}">
                  <a16:creationId xmlns:a16="http://schemas.microsoft.com/office/drawing/2014/main" id="{731208D2-230F-C61C-177C-699648BD6513}"/>
                </a:ext>
              </a:extLst>
            </p:cNvPr>
            <p:cNvSpPr>
              <a:spLocks/>
            </p:cNvSpPr>
            <p:nvPr/>
          </p:nvSpPr>
          <p:spPr bwMode="auto">
            <a:xfrm>
              <a:off x="1957388" y="3875088"/>
              <a:ext cx="241300" cy="1066800"/>
            </a:xfrm>
            <a:custGeom>
              <a:avLst/>
              <a:gdLst>
                <a:gd name="T0" fmla="*/ 0 w 152"/>
                <a:gd name="T1" fmla="*/ 0 h 672"/>
                <a:gd name="T2" fmla="*/ 2147483646 w 152"/>
                <a:gd name="T3" fmla="*/ 2147483646 h 672"/>
                <a:gd name="T4" fmla="*/ 2147483646 w 152"/>
                <a:gd name="T5" fmla="*/ 2147483646 h 672"/>
                <a:gd name="T6" fmla="*/ 0 60000 65536"/>
                <a:gd name="T7" fmla="*/ 0 60000 65536"/>
                <a:gd name="T8" fmla="*/ 0 60000 65536"/>
              </a:gdLst>
              <a:ahLst/>
              <a:cxnLst>
                <a:cxn ang="T6">
                  <a:pos x="T0" y="T1"/>
                </a:cxn>
                <a:cxn ang="T7">
                  <a:pos x="T2" y="T3"/>
                </a:cxn>
                <a:cxn ang="T8">
                  <a:pos x="T4" y="T5"/>
                </a:cxn>
              </a:cxnLst>
              <a:rect l="0" t="0" r="r" b="b"/>
              <a:pathLst>
                <a:path w="152" h="672">
                  <a:moveTo>
                    <a:pt x="0" y="0"/>
                  </a:moveTo>
                  <a:cubicBezTo>
                    <a:pt x="68" y="112"/>
                    <a:pt x="136" y="224"/>
                    <a:pt x="144" y="336"/>
                  </a:cubicBezTo>
                  <a:cubicBezTo>
                    <a:pt x="152" y="448"/>
                    <a:pt x="64" y="616"/>
                    <a:pt x="48" y="672"/>
                  </a:cubicBez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101" name="Line 3082">
              <a:extLst>
                <a:ext uri="{FF2B5EF4-FFF2-40B4-BE49-F238E27FC236}">
                  <a16:creationId xmlns:a16="http://schemas.microsoft.com/office/drawing/2014/main" id="{916B85BD-6B89-0E1B-A78C-AFC9C77A0FB4}"/>
                </a:ext>
              </a:extLst>
            </p:cNvPr>
            <p:cNvSpPr>
              <a:spLocks noChangeShapeType="1"/>
            </p:cNvSpPr>
            <p:nvPr/>
          </p:nvSpPr>
          <p:spPr bwMode="auto">
            <a:xfrm>
              <a:off x="2643188" y="3798888"/>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2" name="AutoShape 3083">
              <a:extLst>
                <a:ext uri="{FF2B5EF4-FFF2-40B4-BE49-F238E27FC236}">
                  <a16:creationId xmlns:a16="http://schemas.microsoft.com/office/drawing/2014/main" id="{98DA346D-0C6E-B18B-C7AC-25F2B733F664}"/>
                </a:ext>
              </a:extLst>
            </p:cNvPr>
            <p:cNvSpPr>
              <a:spLocks noChangeArrowheads="1"/>
            </p:cNvSpPr>
            <p:nvPr/>
          </p:nvSpPr>
          <p:spPr bwMode="auto">
            <a:xfrm>
              <a:off x="2566988" y="5094288"/>
              <a:ext cx="152400" cy="152400"/>
            </a:xfrm>
            <a:prstGeom prst="triangle">
              <a:avLst>
                <a:gd name="adj" fmla="val 50000"/>
              </a:avLst>
            </a:prstGeom>
            <a:solidFill>
              <a:srgbClr val="FFFFFF"/>
            </a:solidFill>
            <a:ln w="9525">
              <a:solidFill>
                <a:schemeClr val="tx1"/>
              </a:solidFill>
              <a:miter lim="800000"/>
              <a:headEnd/>
              <a:tailEnd/>
            </a:ln>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46103" name="AutoShape 3084">
              <a:extLst>
                <a:ext uri="{FF2B5EF4-FFF2-40B4-BE49-F238E27FC236}">
                  <a16:creationId xmlns:a16="http://schemas.microsoft.com/office/drawing/2014/main" id="{C7B81346-E530-7E4D-84D1-42B34FA119C0}"/>
                </a:ext>
              </a:extLst>
            </p:cNvPr>
            <p:cNvSpPr>
              <a:spLocks noChangeArrowheads="1"/>
            </p:cNvSpPr>
            <p:nvPr/>
          </p:nvSpPr>
          <p:spPr bwMode="auto">
            <a:xfrm flipV="1">
              <a:off x="2566988" y="3646488"/>
              <a:ext cx="152400" cy="152400"/>
            </a:xfrm>
            <a:prstGeom prst="triangle">
              <a:avLst>
                <a:gd name="adj" fmla="val 50000"/>
              </a:avLst>
            </a:prstGeom>
            <a:solidFill>
              <a:srgbClr val="FFFFFF"/>
            </a:solidFill>
            <a:ln w="9525">
              <a:solidFill>
                <a:schemeClr val="tx1"/>
              </a:solidFill>
              <a:miter lim="800000"/>
              <a:headEnd/>
              <a:tailEnd/>
            </a:ln>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46104" name="Freeform 3085">
              <a:extLst>
                <a:ext uri="{FF2B5EF4-FFF2-40B4-BE49-F238E27FC236}">
                  <a16:creationId xmlns:a16="http://schemas.microsoft.com/office/drawing/2014/main" id="{01508E51-BDFD-30F2-3426-C39F4A519D12}"/>
                </a:ext>
              </a:extLst>
            </p:cNvPr>
            <p:cNvSpPr>
              <a:spLocks/>
            </p:cNvSpPr>
            <p:nvPr/>
          </p:nvSpPr>
          <p:spPr bwMode="auto">
            <a:xfrm>
              <a:off x="2566988" y="3798888"/>
              <a:ext cx="76200" cy="1295400"/>
            </a:xfrm>
            <a:custGeom>
              <a:avLst/>
              <a:gdLst>
                <a:gd name="T0" fmla="*/ 2147483646 w 48"/>
                <a:gd name="T1" fmla="*/ 0 h 816"/>
                <a:gd name="T2" fmla="*/ 0 w 48"/>
                <a:gd name="T3" fmla="*/ 2147483646 h 816"/>
                <a:gd name="T4" fmla="*/ 2147483646 w 48"/>
                <a:gd name="T5" fmla="*/ 2147483646 h 816"/>
                <a:gd name="T6" fmla="*/ 0 60000 65536"/>
                <a:gd name="T7" fmla="*/ 0 60000 65536"/>
                <a:gd name="T8" fmla="*/ 0 60000 65536"/>
              </a:gdLst>
              <a:ahLst/>
              <a:cxnLst>
                <a:cxn ang="T6">
                  <a:pos x="T0" y="T1"/>
                </a:cxn>
                <a:cxn ang="T7">
                  <a:pos x="T2" y="T3"/>
                </a:cxn>
                <a:cxn ang="T8">
                  <a:pos x="T4" y="T5"/>
                </a:cxn>
              </a:cxnLst>
              <a:rect l="0" t="0" r="r" b="b"/>
              <a:pathLst>
                <a:path w="48" h="816">
                  <a:moveTo>
                    <a:pt x="48" y="0"/>
                  </a:moveTo>
                  <a:cubicBezTo>
                    <a:pt x="24" y="148"/>
                    <a:pt x="0" y="296"/>
                    <a:pt x="0" y="432"/>
                  </a:cubicBezTo>
                  <a:cubicBezTo>
                    <a:pt x="0" y="568"/>
                    <a:pt x="40" y="752"/>
                    <a:pt x="48" y="816"/>
                  </a:cubicBezTo>
                </a:path>
              </a:pathLst>
            </a:custGeom>
            <a:noFill/>
            <a:ln w="9525" cap="rnd"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105" name="Freeform 3086">
              <a:extLst>
                <a:ext uri="{FF2B5EF4-FFF2-40B4-BE49-F238E27FC236}">
                  <a16:creationId xmlns:a16="http://schemas.microsoft.com/office/drawing/2014/main" id="{18BABEA5-A8DB-30AB-57B7-12E17A22272D}"/>
                </a:ext>
              </a:extLst>
            </p:cNvPr>
            <p:cNvSpPr>
              <a:spLocks/>
            </p:cNvSpPr>
            <p:nvPr/>
          </p:nvSpPr>
          <p:spPr bwMode="auto">
            <a:xfrm flipH="1">
              <a:off x="2643188" y="3798888"/>
              <a:ext cx="76200" cy="1295400"/>
            </a:xfrm>
            <a:custGeom>
              <a:avLst/>
              <a:gdLst>
                <a:gd name="T0" fmla="*/ 2147483646 w 48"/>
                <a:gd name="T1" fmla="*/ 0 h 816"/>
                <a:gd name="T2" fmla="*/ 0 w 48"/>
                <a:gd name="T3" fmla="*/ 2147483646 h 816"/>
                <a:gd name="T4" fmla="*/ 2147483646 w 48"/>
                <a:gd name="T5" fmla="*/ 2147483646 h 816"/>
                <a:gd name="T6" fmla="*/ 0 60000 65536"/>
                <a:gd name="T7" fmla="*/ 0 60000 65536"/>
                <a:gd name="T8" fmla="*/ 0 60000 65536"/>
              </a:gdLst>
              <a:ahLst/>
              <a:cxnLst>
                <a:cxn ang="T6">
                  <a:pos x="T0" y="T1"/>
                </a:cxn>
                <a:cxn ang="T7">
                  <a:pos x="T2" y="T3"/>
                </a:cxn>
                <a:cxn ang="T8">
                  <a:pos x="T4" y="T5"/>
                </a:cxn>
              </a:cxnLst>
              <a:rect l="0" t="0" r="r" b="b"/>
              <a:pathLst>
                <a:path w="48" h="816">
                  <a:moveTo>
                    <a:pt x="48" y="0"/>
                  </a:moveTo>
                  <a:cubicBezTo>
                    <a:pt x="24" y="148"/>
                    <a:pt x="0" y="296"/>
                    <a:pt x="0" y="432"/>
                  </a:cubicBezTo>
                  <a:cubicBezTo>
                    <a:pt x="0" y="568"/>
                    <a:pt x="40" y="752"/>
                    <a:pt x="48" y="816"/>
                  </a:cubicBezTo>
                </a:path>
              </a:pathLst>
            </a:custGeom>
            <a:noFill/>
            <a:ln w="9525" cap="rnd"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106" name="Line 3087">
              <a:extLst>
                <a:ext uri="{FF2B5EF4-FFF2-40B4-BE49-F238E27FC236}">
                  <a16:creationId xmlns:a16="http://schemas.microsoft.com/office/drawing/2014/main" id="{178646B3-B594-4FE8-A31C-BDCB5C70592D}"/>
                </a:ext>
              </a:extLst>
            </p:cNvPr>
            <p:cNvSpPr>
              <a:spLocks noChangeShapeType="1"/>
            </p:cNvSpPr>
            <p:nvPr/>
          </p:nvSpPr>
          <p:spPr bwMode="auto">
            <a:xfrm>
              <a:off x="2719388" y="4484688"/>
              <a:ext cx="1524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 name="Line 3088">
              <a:extLst>
                <a:ext uri="{FF2B5EF4-FFF2-40B4-BE49-F238E27FC236}">
                  <a16:creationId xmlns:a16="http://schemas.microsoft.com/office/drawing/2014/main" id="{C8E0803B-D852-7A78-6B31-90FE13D338C5}"/>
                </a:ext>
              </a:extLst>
            </p:cNvPr>
            <p:cNvSpPr>
              <a:spLocks noChangeShapeType="1"/>
            </p:cNvSpPr>
            <p:nvPr/>
          </p:nvSpPr>
          <p:spPr bwMode="auto">
            <a:xfrm>
              <a:off x="2643188" y="5246688"/>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8" name="Line 3089">
              <a:extLst>
                <a:ext uri="{FF2B5EF4-FFF2-40B4-BE49-F238E27FC236}">
                  <a16:creationId xmlns:a16="http://schemas.microsoft.com/office/drawing/2014/main" id="{EECE044D-6DA2-59A6-0DCC-10710C0417CF}"/>
                </a:ext>
              </a:extLst>
            </p:cNvPr>
            <p:cNvSpPr>
              <a:spLocks noChangeShapeType="1"/>
            </p:cNvSpPr>
            <p:nvPr/>
          </p:nvSpPr>
          <p:spPr bwMode="auto">
            <a:xfrm>
              <a:off x="2643188" y="5475288"/>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9" name="Line 3090">
              <a:extLst>
                <a:ext uri="{FF2B5EF4-FFF2-40B4-BE49-F238E27FC236}">
                  <a16:creationId xmlns:a16="http://schemas.microsoft.com/office/drawing/2014/main" id="{C59D71BC-29B8-9CEB-A980-199BAB678EB7}"/>
                </a:ext>
              </a:extLst>
            </p:cNvPr>
            <p:cNvSpPr>
              <a:spLocks noChangeShapeType="1"/>
            </p:cNvSpPr>
            <p:nvPr/>
          </p:nvSpPr>
          <p:spPr bwMode="auto">
            <a:xfrm>
              <a:off x="3100388" y="524668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0" name="Line 3091">
              <a:extLst>
                <a:ext uri="{FF2B5EF4-FFF2-40B4-BE49-F238E27FC236}">
                  <a16:creationId xmlns:a16="http://schemas.microsoft.com/office/drawing/2014/main" id="{17B9DBF2-5117-8954-B2F7-59342E517AA6}"/>
                </a:ext>
              </a:extLst>
            </p:cNvPr>
            <p:cNvSpPr>
              <a:spLocks noChangeShapeType="1"/>
            </p:cNvSpPr>
            <p:nvPr/>
          </p:nvSpPr>
          <p:spPr bwMode="auto">
            <a:xfrm>
              <a:off x="3176588" y="5399088"/>
              <a:ext cx="0" cy="152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1" name="Line 3092">
              <a:extLst>
                <a:ext uri="{FF2B5EF4-FFF2-40B4-BE49-F238E27FC236}">
                  <a16:creationId xmlns:a16="http://schemas.microsoft.com/office/drawing/2014/main" id="{675A421B-26A9-1A89-E5DB-0DD54C851334}"/>
                </a:ext>
              </a:extLst>
            </p:cNvPr>
            <p:cNvSpPr>
              <a:spLocks noChangeShapeType="1"/>
            </p:cNvSpPr>
            <p:nvPr/>
          </p:nvSpPr>
          <p:spPr bwMode="auto">
            <a:xfrm>
              <a:off x="3176588" y="5475288"/>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2" name="Line 3093">
              <a:extLst>
                <a:ext uri="{FF2B5EF4-FFF2-40B4-BE49-F238E27FC236}">
                  <a16:creationId xmlns:a16="http://schemas.microsoft.com/office/drawing/2014/main" id="{1BC04258-5447-ACD6-4532-E239D80DE00A}"/>
                </a:ext>
              </a:extLst>
            </p:cNvPr>
            <p:cNvSpPr>
              <a:spLocks noChangeShapeType="1"/>
            </p:cNvSpPr>
            <p:nvPr/>
          </p:nvSpPr>
          <p:spPr bwMode="auto">
            <a:xfrm>
              <a:off x="2871788" y="4484688"/>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3" name="Rectangle 3094">
              <a:extLst>
                <a:ext uri="{FF2B5EF4-FFF2-40B4-BE49-F238E27FC236}">
                  <a16:creationId xmlns:a16="http://schemas.microsoft.com/office/drawing/2014/main" id="{91DCD7C1-DC16-54F5-81E6-8B8FA0363A99}"/>
                </a:ext>
              </a:extLst>
            </p:cNvPr>
            <p:cNvSpPr>
              <a:spLocks noChangeArrowheads="1"/>
            </p:cNvSpPr>
            <p:nvPr/>
          </p:nvSpPr>
          <p:spPr bwMode="auto">
            <a:xfrm>
              <a:off x="3176588" y="4789488"/>
              <a:ext cx="609600" cy="304800"/>
            </a:xfrm>
            <a:prstGeom prst="rect">
              <a:avLst/>
            </a:prstGeom>
            <a:solidFill>
              <a:srgbClr val="FFFFFF"/>
            </a:solidFill>
            <a:ln w="9525">
              <a:solidFill>
                <a:schemeClr val="tx1"/>
              </a:solidFill>
              <a:miter lim="800000"/>
              <a:headEnd/>
              <a:tailEnd/>
            </a:ln>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sp>
          <p:nvSpPr>
            <p:cNvPr id="46114" name="Line 3095">
              <a:extLst>
                <a:ext uri="{FF2B5EF4-FFF2-40B4-BE49-F238E27FC236}">
                  <a16:creationId xmlns:a16="http://schemas.microsoft.com/office/drawing/2014/main" id="{DCAFC524-C45F-2C88-1003-2D2BCCC43446}"/>
                </a:ext>
              </a:extLst>
            </p:cNvPr>
            <p:cNvSpPr>
              <a:spLocks noChangeShapeType="1"/>
            </p:cNvSpPr>
            <p:nvPr/>
          </p:nvSpPr>
          <p:spPr bwMode="auto">
            <a:xfrm>
              <a:off x="3938588" y="463708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5" name="Line 3096">
              <a:extLst>
                <a:ext uri="{FF2B5EF4-FFF2-40B4-BE49-F238E27FC236}">
                  <a16:creationId xmlns:a16="http://schemas.microsoft.com/office/drawing/2014/main" id="{B65268E8-6CD8-784D-85E3-6A422783D22B}"/>
                </a:ext>
              </a:extLst>
            </p:cNvPr>
            <p:cNvSpPr>
              <a:spLocks noChangeShapeType="1"/>
            </p:cNvSpPr>
            <p:nvPr/>
          </p:nvSpPr>
          <p:spPr bwMode="auto">
            <a:xfrm>
              <a:off x="3938588" y="4789488"/>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6" name="Line 3097">
              <a:extLst>
                <a:ext uri="{FF2B5EF4-FFF2-40B4-BE49-F238E27FC236}">
                  <a16:creationId xmlns:a16="http://schemas.microsoft.com/office/drawing/2014/main" id="{3A2B147D-FF4C-01B7-DC22-D85D1863AE3E}"/>
                </a:ext>
              </a:extLst>
            </p:cNvPr>
            <p:cNvSpPr>
              <a:spLocks noChangeShapeType="1"/>
            </p:cNvSpPr>
            <p:nvPr/>
          </p:nvSpPr>
          <p:spPr bwMode="auto">
            <a:xfrm flipH="1">
              <a:off x="3938588" y="4789488"/>
              <a:ext cx="152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7" name="Line 3098">
              <a:extLst>
                <a:ext uri="{FF2B5EF4-FFF2-40B4-BE49-F238E27FC236}">
                  <a16:creationId xmlns:a16="http://schemas.microsoft.com/office/drawing/2014/main" id="{8DC84096-487F-D765-AAD0-91F3ECB76745}"/>
                </a:ext>
              </a:extLst>
            </p:cNvPr>
            <p:cNvSpPr>
              <a:spLocks noChangeShapeType="1"/>
            </p:cNvSpPr>
            <p:nvPr/>
          </p:nvSpPr>
          <p:spPr bwMode="auto">
            <a:xfrm>
              <a:off x="3938588" y="509428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8" name="Line 3099">
              <a:extLst>
                <a:ext uri="{FF2B5EF4-FFF2-40B4-BE49-F238E27FC236}">
                  <a16:creationId xmlns:a16="http://schemas.microsoft.com/office/drawing/2014/main" id="{6AE70458-B2C9-232A-CF09-FAF77A3A538C}"/>
                </a:ext>
              </a:extLst>
            </p:cNvPr>
            <p:cNvSpPr>
              <a:spLocks noChangeShapeType="1"/>
            </p:cNvSpPr>
            <p:nvPr/>
          </p:nvSpPr>
          <p:spPr bwMode="auto">
            <a:xfrm>
              <a:off x="3481388" y="448468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9" name="Line 3100">
              <a:extLst>
                <a:ext uri="{FF2B5EF4-FFF2-40B4-BE49-F238E27FC236}">
                  <a16:creationId xmlns:a16="http://schemas.microsoft.com/office/drawing/2014/main" id="{C19AA3CD-E439-BF55-F19B-4B82A74FC696}"/>
                </a:ext>
              </a:extLst>
            </p:cNvPr>
            <p:cNvSpPr>
              <a:spLocks noChangeShapeType="1"/>
            </p:cNvSpPr>
            <p:nvPr/>
          </p:nvSpPr>
          <p:spPr bwMode="auto">
            <a:xfrm>
              <a:off x="3481388" y="509428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0" name="Text Box 3101">
              <a:extLst>
                <a:ext uri="{FF2B5EF4-FFF2-40B4-BE49-F238E27FC236}">
                  <a16:creationId xmlns:a16="http://schemas.microsoft.com/office/drawing/2014/main" id="{3D88197E-EFEF-A05D-1E31-BB9E53554233}"/>
                </a:ext>
              </a:extLst>
            </p:cNvPr>
            <p:cNvSpPr txBox="1">
              <a:spLocks noChangeArrowheads="1"/>
            </p:cNvSpPr>
            <p:nvPr/>
          </p:nvSpPr>
          <p:spPr bwMode="auto">
            <a:xfrm>
              <a:off x="1230313" y="4146550"/>
              <a:ext cx="7461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speech</a:t>
              </a:r>
            </a:p>
          </p:txBody>
        </p:sp>
        <p:sp>
          <p:nvSpPr>
            <p:cNvPr id="46121" name="Text Box 3102">
              <a:extLst>
                <a:ext uri="{FF2B5EF4-FFF2-40B4-BE49-F238E27FC236}">
                  <a16:creationId xmlns:a16="http://schemas.microsoft.com/office/drawing/2014/main" id="{3E324B4A-C48E-D892-1B48-0C3BF6DEB9DA}"/>
                </a:ext>
              </a:extLst>
            </p:cNvPr>
            <p:cNvSpPr txBox="1">
              <a:spLocks noChangeArrowheads="1"/>
            </p:cNvSpPr>
            <p:nvPr/>
          </p:nvSpPr>
          <p:spPr bwMode="auto">
            <a:xfrm>
              <a:off x="2801938" y="3495675"/>
              <a:ext cx="946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tuned to</a:t>
              </a:r>
            </a:p>
            <a:p>
              <a:r>
                <a:rPr lang="en-US" altLang="en-US">
                  <a:latin typeface="Graphite Light Narrow ATT" pitchFamily="66" charset="0"/>
                </a:rPr>
                <a:t> 500 Hz</a:t>
              </a:r>
            </a:p>
          </p:txBody>
        </p:sp>
      </p:grpSp>
      <p:grpSp>
        <p:nvGrpSpPr>
          <p:cNvPr id="46083" name="Group 3">
            <a:extLst>
              <a:ext uri="{FF2B5EF4-FFF2-40B4-BE49-F238E27FC236}">
                <a16:creationId xmlns:a16="http://schemas.microsoft.com/office/drawing/2014/main" id="{C90888BA-5F74-11DB-CB56-6E9F966E2B53}"/>
              </a:ext>
            </a:extLst>
          </p:cNvPr>
          <p:cNvGrpSpPr>
            <a:grpSpLocks/>
          </p:cNvGrpSpPr>
          <p:nvPr/>
        </p:nvGrpSpPr>
        <p:grpSpPr bwMode="auto">
          <a:xfrm>
            <a:off x="5292725" y="4868863"/>
            <a:ext cx="3351213" cy="1825625"/>
            <a:chOff x="5233988" y="2852738"/>
            <a:chExt cx="3351212" cy="1824657"/>
          </a:xfrm>
        </p:grpSpPr>
        <p:sp>
          <p:nvSpPr>
            <p:cNvPr id="46086" name="Text Box 3106">
              <a:extLst>
                <a:ext uri="{FF2B5EF4-FFF2-40B4-BE49-F238E27FC236}">
                  <a16:creationId xmlns:a16="http://schemas.microsoft.com/office/drawing/2014/main" id="{204E16E0-DC81-DC08-172E-721CAFEF7A3A}"/>
                </a:ext>
              </a:extLst>
            </p:cNvPr>
            <p:cNvSpPr txBox="1">
              <a:spLocks noChangeArrowheads="1"/>
            </p:cNvSpPr>
            <p:nvPr/>
          </p:nvSpPr>
          <p:spPr bwMode="auto">
            <a:xfrm>
              <a:off x="5940425" y="3648075"/>
              <a:ext cx="403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/r/</a:t>
              </a:r>
            </a:p>
          </p:txBody>
        </p:sp>
        <p:sp>
          <p:nvSpPr>
            <p:cNvPr id="46087" name="Text Box 3107">
              <a:extLst>
                <a:ext uri="{FF2B5EF4-FFF2-40B4-BE49-F238E27FC236}">
                  <a16:creationId xmlns:a16="http://schemas.microsoft.com/office/drawing/2014/main" id="{304341D2-F434-1EEE-9600-72E6DBFA75BA}"/>
                </a:ext>
              </a:extLst>
            </p:cNvPr>
            <p:cNvSpPr txBox="1">
              <a:spLocks noChangeArrowheads="1"/>
            </p:cNvSpPr>
            <p:nvPr/>
          </p:nvSpPr>
          <p:spPr bwMode="auto">
            <a:xfrm>
              <a:off x="6451600" y="3648075"/>
              <a:ext cx="423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/e/</a:t>
              </a:r>
            </a:p>
          </p:txBody>
        </p:sp>
        <p:sp>
          <p:nvSpPr>
            <p:cNvPr id="46088" name="Text Box 3108">
              <a:extLst>
                <a:ext uri="{FF2B5EF4-FFF2-40B4-BE49-F238E27FC236}">
                  <a16:creationId xmlns:a16="http://schemas.microsoft.com/office/drawing/2014/main" id="{2ECA2A61-7345-EEE0-A225-0C0E8407C689}"/>
                </a:ext>
              </a:extLst>
            </p:cNvPr>
            <p:cNvSpPr txBox="1">
              <a:spLocks noChangeArrowheads="1"/>
            </p:cNvSpPr>
            <p:nvPr/>
          </p:nvSpPr>
          <p:spPr bwMode="auto">
            <a:xfrm>
              <a:off x="7032625" y="3648075"/>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/k/</a:t>
              </a:r>
            </a:p>
          </p:txBody>
        </p:sp>
        <p:sp>
          <p:nvSpPr>
            <p:cNvPr id="46089" name="Text Box 3109">
              <a:extLst>
                <a:ext uri="{FF2B5EF4-FFF2-40B4-BE49-F238E27FC236}">
                  <a16:creationId xmlns:a16="http://schemas.microsoft.com/office/drawing/2014/main" id="{D6FE3384-3A8A-091B-7DE8-FA0413357047}"/>
                </a:ext>
              </a:extLst>
            </p:cNvPr>
            <p:cNvSpPr txBox="1">
              <a:spLocks noChangeArrowheads="1"/>
            </p:cNvSpPr>
            <p:nvPr/>
          </p:nvSpPr>
          <p:spPr bwMode="auto">
            <a:xfrm>
              <a:off x="7505700" y="3648075"/>
              <a:ext cx="42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/s/</a:t>
              </a:r>
            </a:p>
          </p:txBody>
        </p:sp>
        <p:sp>
          <p:nvSpPr>
            <p:cNvPr id="46090" name="Text Box 3128">
              <a:extLst>
                <a:ext uri="{FF2B5EF4-FFF2-40B4-BE49-F238E27FC236}">
                  <a16:creationId xmlns:a16="http://schemas.microsoft.com/office/drawing/2014/main" id="{A19BDB7E-3841-5102-AFFF-508D862B559C}"/>
                </a:ext>
              </a:extLst>
            </p:cNvPr>
            <p:cNvSpPr txBox="1">
              <a:spLocks noChangeArrowheads="1"/>
            </p:cNvSpPr>
            <p:nvPr/>
          </p:nvSpPr>
          <p:spPr bwMode="auto">
            <a:xfrm>
              <a:off x="7672288" y="4310682"/>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latin typeface="Graphite Light Narrow ATT" pitchFamily="66" charset="0"/>
                </a:rPr>
                <a:t>time</a:t>
              </a:r>
            </a:p>
          </p:txBody>
        </p:sp>
        <p:sp>
          <p:nvSpPr>
            <p:cNvPr id="46091" name="Line 3129">
              <a:extLst>
                <a:ext uri="{FF2B5EF4-FFF2-40B4-BE49-F238E27FC236}">
                  <a16:creationId xmlns:a16="http://schemas.microsoft.com/office/drawing/2014/main" id="{2417A1F5-1D5A-02EE-F5CD-D20F4CF7B66F}"/>
                </a:ext>
              </a:extLst>
            </p:cNvPr>
            <p:cNvSpPr>
              <a:spLocks noChangeShapeType="1"/>
            </p:cNvSpPr>
            <p:nvPr/>
          </p:nvSpPr>
          <p:spPr bwMode="auto">
            <a:xfrm>
              <a:off x="7164288" y="4509120"/>
              <a:ext cx="4333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2" name="Freeform 3131">
              <a:extLst>
                <a:ext uri="{FF2B5EF4-FFF2-40B4-BE49-F238E27FC236}">
                  <a16:creationId xmlns:a16="http://schemas.microsoft.com/office/drawing/2014/main" id="{C1730F50-456C-FF3D-F800-99A8AB6C5A48}"/>
                </a:ext>
              </a:extLst>
            </p:cNvPr>
            <p:cNvSpPr>
              <a:spLocks/>
            </p:cNvSpPr>
            <p:nvPr/>
          </p:nvSpPr>
          <p:spPr bwMode="auto">
            <a:xfrm>
              <a:off x="5233988" y="2852738"/>
              <a:ext cx="3351212" cy="414337"/>
            </a:xfrm>
            <a:custGeom>
              <a:avLst/>
              <a:gdLst>
                <a:gd name="T0" fmla="*/ 2147483646 w 3520"/>
                <a:gd name="T1" fmla="*/ 2147483646 h 456"/>
                <a:gd name="T2" fmla="*/ 2147483646 w 3520"/>
                <a:gd name="T3" fmla="*/ 2147483646 h 456"/>
                <a:gd name="T4" fmla="*/ 2147483646 w 3520"/>
                <a:gd name="T5" fmla="*/ 2147483646 h 456"/>
                <a:gd name="T6" fmla="*/ 2147483646 w 3520"/>
                <a:gd name="T7" fmla="*/ 2147483646 h 456"/>
                <a:gd name="T8" fmla="*/ 2147483646 w 3520"/>
                <a:gd name="T9" fmla="*/ 2147483646 h 456"/>
                <a:gd name="T10" fmla="*/ 2147483646 w 3520"/>
                <a:gd name="T11" fmla="*/ 0 h 456"/>
                <a:gd name="T12" fmla="*/ 2147483646 w 3520"/>
                <a:gd name="T13" fmla="*/ 2147483646 h 456"/>
                <a:gd name="T14" fmla="*/ 2147483646 w 3520"/>
                <a:gd name="T15" fmla="*/ 2147483646 h 456"/>
                <a:gd name="T16" fmla="*/ 2147483646 w 3520"/>
                <a:gd name="T17" fmla="*/ 2147483646 h 456"/>
                <a:gd name="T18" fmla="*/ 2147483646 w 3520"/>
                <a:gd name="T19" fmla="*/ 2147483646 h 456"/>
                <a:gd name="T20" fmla="*/ 2147483646 w 3520"/>
                <a:gd name="T21" fmla="*/ 2147483646 h 456"/>
                <a:gd name="T22" fmla="*/ 2147483646 w 3520"/>
                <a:gd name="T23" fmla="*/ 2147483646 h 456"/>
                <a:gd name="T24" fmla="*/ 2147483646 w 3520"/>
                <a:gd name="T25" fmla="*/ 2147483646 h 456"/>
                <a:gd name="T26" fmla="*/ 2147483646 w 3520"/>
                <a:gd name="T27" fmla="*/ 2147483646 h 456"/>
                <a:gd name="T28" fmla="*/ 2147483646 w 3520"/>
                <a:gd name="T29" fmla="*/ 2147483646 h 4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20" h="456">
                  <a:moveTo>
                    <a:pt x="8" y="288"/>
                  </a:moveTo>
                  <a:cubicBezTo>
                    <a:pt x="0" y="288"/>
                    <a:pt x="576" y="312"/>
                    <a:pt x="776" y="288"/>
                  </a:cubicBezTo>
                  <a:cubicBezTo>
                    <a:pt x="976" y="264"/>
                    <a:pt x="1056" y="184"/>
                    <a:pt x="1208" y="144"/>
                  </a:cubicBezTo>
                  <a:cubicBezTo>
                    <a:pt x="1360" y="104"/>
                    <a:pt x="1544" y="32"/>
                    <a:pt x="1688" y="48"/>
                  </a:cubicBezTo>
                  <a:cubicBezTo>
                    <a:pt x="1832" y="64"/>
                    <a:pt x="1936" y="248"/>
                    <a:pt x="2072" y="240"/>
                  </a:cubicBezTo>
                  <a:cubicBezTo>
                    <a:pt x="2208" y="232"/>
                    <a:pt x="2368" y="0"/>
                    <a:pt x="2504" y="0"/>
                  </a:cubicBezTo>
                  <a:cubicBezTo>
                    <a:pt x="2640" y="0"/>
                    <a:pt x="2720" y="200"/>
                    <a:pt x="2888" y="240"/>
                  </a:cubicBezTo>
                  <a:cubicBezTo>
                    <a:pt x="3056" y="280"/>
                    <a:pt x="3520" y="240"/>
                    <a:pt x="3512" y="240"/>
                  </a:cubicBezTo>
                  <a:cubicBezTo>
                    <a:pt x="3504" y="240"/>
                    <a:pt x="3000" y="208"/>
                    <a:pt x="2840" y="240"/>
                  </a:cubicBezTo>
                  <a:cubicBezTo>
                    <a:pt x="2680" y="272"/>
                    <a:pt x="2680" y="424"/>
                    <a:pt x="2552" y="432"/>
                  </a:cubicBezTo>
                  <a:cubicBezTo>
                    <a:pt x="2424" y="440"/>
                    <a:pt x="2216" y="288"/>
                    <a:pt x="2072" y="288"/>
                  </a:cubicBezTo>
                  <a:cubicBezTo>
                    <a:pt x="1928" y="288"/>
                    <a:pt x="1808" y="408"/>
                    <a:pt x="1688" y="432"/>
                  </a:cubicBezTo>
                  <a:cubicBezTo>
                    <a:pt x="1568" y="456"/>
                    <a:pt x="1496" y="456"/>
                    <a:pt x="1352" y="432"/>
                  </a:cubicBezTo>
                  <a:cubicBezTo>
                    <a:pt x="1208" y="408"/>
                    <a:pt x="1048" y="312"/>
                    <a:pt x="824" y="288"/>
                  </a:cubicBezTo>
                  <a:cubicBezTo>
                    <a:pt x="600" y="264"/>
                    <a:pt x="16" y="288"/>
                    <a:pt x="8" y="288"/>
                  </a:cubicBezTo>
                  <a:close/>
                </a:path>
              </a:pathLst>
            </a:custGeom>
            <a:solidFill>
              <a:schemeClr val="tx1"/>
            </a:solidFill>
            <a:ln w="9525" cap="flat" cmpd="sng">
              <a:solidFill>
                <a:schemeClr val="tx1"/>
              </a:solidFill>
              <a:prstDash val="solid"/>
              <a:round/>
              <a:headEnd/>
              <a:tailEnd/>
            </a:ln>
          </p:spPr>
          <p:txBody>
            <a:bodyPr wrap="none" anchor="ctr"/>
            <a:lstStyle/>
            <a:p>
              <a:endParaRPr lang="en-US"/>
            </a:p>
          </p:txBody>
        </p:sp>
        <p:sp>
          <p:nvSpPr>
            <p:cNvPr id="46093" name="Oval 3136">
              <a:extLst>
                <a:ext uri="{FF2B5EF4-FFF2-40B4-BE49-F238E27FC236}">
                  <a16:creationId xmlns:a16="http://schemas.microsoft.com/office/drawing/2014/main" id="{FA306A8F-2CD6-476F-4B42-E978DA2FB9A2}"/>
                </a:ext>
              </a:extLst>
            </p:cNvPr>
            <p:cNvSpPr>
              <a:spLocks noChangeArrowheads="1"/>
            </p:cNvSpPr>
            <p:nvPr/>
          </p:nvSpPr>
          <p:spPr bwMode="auto">
            <a:xfrm>
              <a:off x="6372200" y="3501008"/>
              <a:ext cx="590550" cy="6985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a:p>
          </p:txBody>
        </p:sp>
      </p:grpSp>
      <p:sp>
        <p:nvSpPr>
          <p:cNvPr id="46084" name="Title 1">
            <a:extLst>
              <a:ext uri="{FF2B5EF4-FFF2-40B4-BE49-F238E27FC236}">
                <a16:creationId xmlns:a16="http://schemas.microsoft.com/office/drawing/2014/main" id="{C208D931-02FD-EDBE-6656-8A9F9C784A58}"/>
              </a:ext>
            </a:extLst>
          </p:cNvPr>
          <p:cNvSpPr txBox="1">
            <a:spLocks/>
          </p:cNvSpPr>
          <p:nvPr/>
        </p:nvSpPr>
        <p:spPr bwMode="auto">
          <a:xfrm>
            <a:off x="457200" y="90488"/>
            <a:ext cx="82296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lvl1pPr marL="39688" indent="-39688">
              <a:spcBef>
                <a:spcPts val="700"/>
              </a:spcBef>
              <a:buSzPct val="100000"/>
              <a:buFont typeface="Arial Narrow" panose="020B0604020202020204" pitchFamily="34" charset="0"/>
              <a:buChar char="•"/>
              <a:defRPr sz="3200">
                <a:solidFill>
                  <a:schemeClr val="tx1"/>
                </a:solidFill>
                <a:latin typeface="Arial Narrow" panose="020B0604020202020204" pitchFamily="34" charset="0"/>
                <a:ea typeface="ヒラギノ角ゴ ProN W3" charset="-128"/>
                <a:sym typeface="Arial Narrow" panose="020B0604020202020204" pitchFamily="34" charset="0"/>
              </a:defRPr>
            </a:lvl1pPr>
            <a:lvl2pPr marL="39688" indent="-39688">
              <a:spcBef>
                <a:spcPts val="600"/>
              </a:spcBef>
              <a:buSzPct val="100000"/>
              <a:buFont typeface="Arial Narrow" panose="020B0604020202020204" pitchFamily="34" charset="0"/>
              <a:buChar char="–"/>
              <a:defRPr sz="2800">
                <a:solidFill>
                  <a:schemeClr val="tx1"/>
                </a:solidFill>
                <a:latin typeface="Arial Narrow" panose="020B0604020202020204" pitchFamily="34" charset="0"/>
                <a:ea typeface="ヒラギノ角ゴ ProN W3" charset="-128"/>
                <a:sym typeface="Arial Narrow" panose="020B0604020202020204" pitchFamily="34" charset="0"/>
              </a:defRPr>
            </a:lvl2pPr>
            <a:lvl3pPr marL="39688" indent="-39688">
              <a:spcBef>
                <a:spcPts val="500"/>
              </a:spcBef>
              <a:buSzPct val="100000"/>
              <a:buFont typeface="Arial Narrow" panose="020B0604020202020204" pitchFamily="34" charset="0"/>
              <a:buChar char="•"/>
              <a:defRPr sz="2400">
                <a:solidFill>
                  <a:schemeClr val="tx1"/>
                </a:solidFill>
                <a:latin typeface="Arial Narrow" panose="020B0604020202020204" pitchFamily="34" charset="0"/>
                <a:ea typeface="ヒラギノ角ゴ ProN W3" charset="-128"/>
                <a:sym typeface="Arial Narrow" panose="020B0604020202020204" pitchFamily="34" charset="0"/>
              </a:defRPr>
            </a:lvl3pPr>
            <a:lvl4pPr marL="39688" indent="-39688">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4pPr>
            <a:lvl5pPr marL="39688" indent="-39688">
              <a:spcBef>
                <a:spcPts val="500"/>
              </a:spcBef>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5pPr>
            <a:lvl6pPr marL="496888" indent="-39688"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6pPr>
            <a:lvl7pPr marL="954088" indent="-39688"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7pPr>
            <a:lvl8pPr marL="1411288" indent="-39688"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8pPr>
            <a:lvl9pPr marL="1868488" indent="-39688" eaLnBrk="0" fontAlgn="base" hangingPunct="0">
              <a:spcBef>
                <a:spcPts val="500"/>
              </a:spcBef>
              <a:spcAft>
                <a:spcPct val="0"/>
              </a:spcAft>
              <a:buSzPct val="100000"/>
              <a:buFont typeface="Arial Narrow" panose="020B0604020202020204" pitchFamily="34" charset="0"/>
              <a:buChar char="»"/>
              <a:defRPr sz="2000">
                <a:solidFill>
                  <a:schemeClr val="tx1"/>
                </a:solidFill>
                <a:latin typeface="Arial Narrow" panose="020B0604020202020204" pitchFamily="34" charset="0"/>
                <a:ea typeface="ヒラギノ角ゴ ProN W3" charset="-128"/>
                <a:sym typeface="Arial Narrow" panose="020B0604020202020204" pitchFamily="34" charset="0"/>
              </a:defRPr>
            </a:lvl9pPr>
          </a:lstStyle>
          <a:p>
            <a:pPr algn="ctr">
              <a:spcBef>
                <a:spcPct val="0"/>
              </a:spcBef>
              <a:buSzTx/>
              <a:buFontTx/>
              <a:buNone/>
            </a:pPr>
            <a:r>
              <a:rPr lang="en-US" altLang="en-US" sz="4400"/>
              <a:t>Speech recognition</a:t>
            </a:r>
          </a:p>
        </p:txBody>
      </p:sp>
      <p:pic>
        <p:nvPicPr>
          <p:cNvPr id="46085" name="Picture 4">
            <a:extLst>
              <a:ext uri="{FF2B5EF4-FFF2-40B4-BE49-F238E27FC236}">
                <a16:creationId xmlns:a16="http://schemas.microsoft.com/office/drawing/2014/main" id="{620BC000-95A6-1FBD-C736-A724037EE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349500"/>
            <a:ext cx="2227263"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96462F2B-4840-F9D5-7036-564B6A4B2E18}"/>
              </a:ext>
            </a:extLst>
          </p:cNvPr>
          <p:cNvSpPr>
            <a:spLocks noGrp="1" noChangeArrowheads="1"/>
          </p:cNvSpPr>
          <p:nvPr>
            <p:ph type="title"/>
          </p:nvPr>
        </p:nvSpPr>
        <p:spPr/>
        <p:txBody>
          <a:bodyPr/>
          <a:lstStyle/>
          <a:p>
            <a:r>
              <a:rPr lang="en-US" altLang="en-US"/>
              <a:t>Producing speech</a:t>
            </a:r>
          </a:p>
        </p:txBody>
      </p:sp>
      <p:pic>
        <p:nvPicPr>
          <p:cNvPr id="33794" name="Picture 4">
            <a:extLst>
              <a:ext uri="{FF2B5EF4-FFF2-40B4-BE49-F238E27FC236}">
                <a16:creationId xmlns:a16="http://schemas.microsoft.com/office/drawing/2014/main" id="{0BD1408F-A7C5-1492-D91F-F31A7AC45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773238"/>
            <a:ext cx="8499475"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6">
            <a:extLst>
              <a:ext uri="{FF2B5EF4-FFF2-40B4-BE49-F238E27FC236}">
                <a16:creationId xmlns:a16="http://schemas.microsoft.com/office/drawing/2014/main" id="{D5241AC2-31D1-1CF3-EB5B-D727513A2356}"/>
              </a:ext>
            </a:extLst>
          </p:cNvPr>
          <p:cNvSpPr>
            <a:spLocks noChangeArrowheads="1"/>
          </p:cNvSpPr>
          <p:nvPr/>
        </p:nvSpPr>
        <p:spPr bwMode="auto">
          <a:xfrm>
            <a:off x="2087563" y="1230313"/>
            <a:ext cx="705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Johann Wolfgang Ritter </a:t>
            </a:r>
            <a:r>
              <a:rPr lang="en-US" altLang="en-US" b="1"/>
              <a:t>von Kempelen</a:t>
            </a:r>
            <a:r>
              <a:rPr lang="en-US" altLang="en-US"/>
              <a:t> de Pázmánd</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458D9B3C-E261-95F3-6D61-B91CCEABF4C5}"/>
              </a:ext>
            </a:extLst>
          </p:cNvPr>
          <p:cNvSpPr>
            <a:spLocks noGrp="1" noChangeArrowheads="1"/>
          </p:cNvSpPr>
          <p:nvPr>
            <p:ph type="title"/>
          </p:nvPr>
        </p:nvSpPr>
        <p:spPr>
          <a:xfrm>
            <a:off x="457200" y="90488"/>
            <a:ext cx="8229600" cy="1035050"/>
          </a:xfrm>
        </p:spPr>
        <p:txBody>
          <a:bodyPr/>
          <a:lstStyle/>
          <a:p>
            <a:r>
              <a:rPr lang="en-US" altLang="en-US"/>
              <a:t>Mechanical Turk</a:t>
            </a:r>
          </a:p>
        </p:txBody>
      </p:sp>
      <p:sp>
        <p:nvSpPr>
          <p:cNvPr id="35842" name="Slide Number Placeholder 3">
            <a:extLst>
              <a:ext uri="{FF2B5EF4-FFF2-40B4-BE49-F238E27FC236}">
                <a16:creationId xmlns:a16="http://schemas.microsoft.com/office/drawing/2014/main" id="{6D55D6D2-4FCC-D28F-F4ED-10D86F4FCC1D}"/>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fld id="{B632DBC0-2BD9-9947-81BD-9DC152BB6EA1}" type="slidenum">
              <a:rPr lang="en-US" altLang="en-US">
                <a:solidFill>
                  <a:schemeClr val="tx1"/>
                </a:solidFill>
                <a:ea typeface="ＭＳ Ｐゴシック" panose="020B0600070205080204" pitchFamily="34" charset="-128"/>
              </a:rPr>
              <a:pPr/>
              <a:t>7</a:t>
            </a:fld>
            <a:endParaRPr lang="en-US" altLang="en-US">
              <a:solidFill>
                <a:schemeClr val="tx1"/>
              </a:solidFill>
              <a:ea typeface="ＭＳ Ｐゴシック" panose="020B0600070205080204" pitchFamily="34" charset="-128"/>
            </a:endParaRPr>
          </a:p>
        </p:txBody>
      </p:sp>
      <p:pic>
        <p:nvPicPr>
          <p:cNvPr id="35843" name="Picture 4">
            <a:extLst>
              <a:ext uri="{FF2B5EF4-FFF2-40B4-BE49-F238E27FC236}">
                <a16:creationId xmlns:a16="http://schemas.microsoft.com/office/drawing/2014/main" id="{03BF61AA-224A-7536-BBF0-D0121F888D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57325"/>
            <a:ext cx="72072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6">
            <a:extLst>
              <a:ext uri="{FF2B5EF4-FFF2-40B4-BE49-F238E27FC236}">
                <a16:creationId xmlns:a16="http://schemas.microsoft.com/office/drawing/2014/main" id="{6E17B865-644B-8715-8882-98203034E1B4}"/>
              </a:ext>
            </a:extLst>
          </p:cNvPr>
          <p:cNvSpPr>
            <a:spLocks noChangeArrowheads="1"/>
          </p:cNvSpPr>
          <p:nvPr/>
        </p:nvSpPr>
        <p:spPr bwMode="auto">
          <a:xfrm>
            <a:off x="755650" y="1125538"/>
            <a:ext cx="7056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a:t>Johann Wolfgang Ritter </a:t>
            </a:r>
            <a:r>
              <a:rPr lang="en-US" altLang="en-US" b="1"/>
              <a:t>von Kempelen</a:t>
            </a:r>
            <a:r>
              <a:rPr lang="en-US" altLang="en-US"/>
              <a:t> de Pázmánd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10">
            <a:extLst>
              <a:ext uri="{FF2B5EF4-FFF2-40B4-BE49-F238E27FC236}">
                <a16:creationId xmlns:a16="http://schemas.microsoft.com/office/drawing/2014/main" id="{1277AFA7-F0E2-1FFE-E7B1-F26AA49A6689}"/>
              </a:ext>
            </a:extLst>
          </p:cNvPr>
          <p:cNvGrpSpPr>
            <a:grpSpLocks/>
          </p:cNvGrpSpPr>
          <p:nvPr/>
        </p:nvGrpSpPr>
        <p:grpSpPr bwMode="auto">
          <a:xfrm>
            <a:off x="608013" y="2132013"/>
            <a:ext cx="2500312" cy="3402012"/>
            <a:chOff x="608101" y="2131340"/>
            <a:chExt cx="2500481" cy="3402523"/>
          </a:xfrm>
        </p:grpSpPr>
        <p:pic>
          <p:nvPicPr>
            <p:cNvPr id="50185" name="Picture 2">
              <a:extLst>
                <a:ext uri="{FF2B5EF4-FFF2-40B4-BE49-F238E27FC236}">
                  <a16:creationId xmlns:a16="http://schemas.microsoft.com/office/drawing/2014/main" id="{5C325FEE-461C-5997-C285-4FDB8729F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32" r="10454" b="38068"/>
            <a:stretch>
              <a:fillRect/>
            </a:stretch>
          </p:blipFill>
          <p:spPr bwMode="auto">
            <a:xfrm>
              <a:off x="721117" y="2581823"/>
              <a:ext cx="2387465" cy="295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TextBox 5">
              <a:extLst>
                <a:ext uri="{FF2B5EF4-FFF2-40B4-BE49-F238E27FC236}">
                  <a16:creationId xmlns:a16="http://schemas.microsoft.com/office/drawing/2014/main" id="{C3AB9D67-282E-24FE-3200-A8F1A3265EB0}"/>
                </a:ext>
              </a:extLst>
            </p:cNvPr>
            <p:cNvSpPr txBox="1">
              <a:spLocks noChangeArrowheads="1"/>
            </p:cNvSpPr>
            <p:nvPr/>
          </p:nvSpPr>
          <p:spPr bwMode="auto">
            <a:xfrm>
              <a:off x="608101" y="2131340"/>
              <a:ext cx="20860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Alexander Graham Bell</a:t>
              </a:r>
            </a:p>
          </p:txBody>
        </p:sp>
      </p:grpSp>
      <p:grpSp>
        <p:nvGrpSpPr>
          <p:cNvPr id="12" name="Group 11">
            <a:extLst>
              <a:ext uri="{FF2B5EF4-FFF2-40B4-BE49-F238E27FC236}">
                <a16:creationId xmlns:a16="http://schemas.microsoft.com/office/drawing/2014/main" id="{645BF77F-8AF6-459F-1A54-D271B6051D55}"/>
              </a:ext>
            </a:extLst>
          </p:cNvPr>
          <p:cNvGrpSpPr>
            <a:grpSpLocks/>
          </p:cNvGrpSpPr>
          <p:nvPr/>
        </p:nvGrpSpPr>
        <p:grpSpPr bwMode="auto">
          <a:xfrm>
            <a:off x="3578225" y="2111375"/>
            <a:ext cx="2328863" cy="3395663"/>
            <a:chOff x="3577504" y="2110791"/>
            <a:chExt cx="2330136" cy="3396416"/>
          </a:xfrm>
        </p:grpSpPr>
        <p:pic>
          <p:nvPicPr>
            <p:cNvPr id="50183" name="Picture 2" descr="Home - Alexander Graham Bell Foundation">
              <a:extLst>
                <a:ext uri="{FF2B5EF4-FFF2-40B4-BE49-F238E27FC236}">
                  <a16:creationId xmlns:a16="http://schemas.microsoft.com/office/drawing/2014/main" id="{519EF2E1-88CC-290A-4856-E36DA9B06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246" y="2611528"/>
              <a:ext cx="2227394" cy="289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6">
              <a:extLst>
                <a:ext uri="{FF2B5EF4-FFF2-40B4-BE49-F238E27FC236}">
                  <a16:creationId xmlns:a16="http://schemas.microsoft.com/office/drawing/2014/main" id="{8A3816C7-B6AA-6813-2BB4-DDF81BC62029}"/>
                </a:ext>
              </a:extLst>
            </p:cNvPr>
            <p:cNvSpPr txBox="1">
              <a:spLocks noChangeArrowheads="1"/>
            </p:cNvSpPr>
            <p:nvPr/>
          </p:nvSpPr>
          <p:spPr bwMode="auto">
            <a:xfrm>
              <a:off x="3577504" y="2110791"/>
              <a:ext cx="144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t>Mabel Hubbart</a:t>
              </a:r>
            </a:p>
          </p:txBody>
        </p:sp>
      </p:grpSp>
      <p:grpSp>
        <p:nvGrpSpPr>
          <p:cNvPr id="13" name="Group 12">
            <a:extLst>
              <a:ext uri="{FF2B5EF4-FFF2-40B4-BE49-F238E27FC236}">
                <a16:creationId xmlns:a16="http://schemas.microsoft.com/office/drawing/2014/main" id="{4C214C0A-FA88-D8A9-72E7-F4F6CAEF8690}"/>
              </a:ext>
            </a:extLst>
          </p:cNvPr>
          <p:cNvGrpSpPr>
            <a:grpSpLocks/>
          </p:cNvGrpSpPr>
          <p:nvPr/>
        </p:nvGrpSpPr>
        <p:grpSpPr bwMode="auto">
          <a:xfrm>
            <a:off x="6348413" y="2132013"/>
            <a:ext cx="2397125" cy="3402012"/>
            <a:chOff x="6349104" y="2131340"/>
            <a:chExt cx="2396490" cy="3402523"/>
          </a:xfrm>
        </p:grpSpPr>
        <p:pic>
          <p:nvPicPr>
            <p:cNvPr id="50181" name="Picture 2">
              <a:extLst>
                <a:ext uri="{FF2B5EF4-FFF2-40B4-BE49-F238E27FC236}">
                  <a16:creationId xmlns:a16="http://schemas.microsoft.com/office/drawing/2014/main" id="{091C4335-14E1-BE3B-F451-CAC1C91C8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98" y="2611528"/>
              <a:ext cx="1936487" cy="292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7">
              <a:extLst>
                <a:ext uri="{FF2B5EF4-FFF2-40B4-BE49-F238E27FC236}">
                  <a16:creationId xmlns:a16="http://schemas.microsoft.com/office/drawing/2014/main" id="{F8DCCE52-4453-364C-2C1D-AC47103B479F}"/>
                </a:ext>
              </a:extLst>
            </p:cNvPr>
            <p:cNvSpPr>
              <a:spLocks noChangeArrowheads="1"/>
            </p:cNvSpPr>
            <p:nvPr/>
          </p:nvSpPr>
          <p:spPr bwMode="auto">
            <a:xfrm>
              <a:off x="6349104" y="2131340"/>
              <a:ext cx="23964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600">
                  <a:solidFill>
                    <a:srgbClr val="202122"/>
                  </a:solidFill>
                </a:rPr>
                <a:t>Gardiner Greene Hubbard </a:t>
              </a:r>
              <a:endParaRPr lang="en-US" altLang="en-US" sz="1600"/>
            </a:p>
          </p:txBody>
        </p:sp>
      </p:grpSp>
      <p:sp>
        <p:nvSpPr>
          <p:cNvPr id="50180" name="TextBox 1">
            <a:extLst>
              <a:ext uri="{FF2B5EF4-FFF2-40B4-BE49-F238E27FC236}">
                <a16:creationId xmlns:a16="http://schemas.microsoft.com/office/drawing/2014/main" id="{CF3E24FC-903B-D515-53BB-BF0BC18E413A}"/>
              </a:ext>
            </a:extLst>
          </p:cNvPr>
          <p:cNvSpPr txBox="1">
            <a:spLocks noChangeArrowheads="1"/>
          </p:cNvSpPr>
          <p:nvPr/>
        </p:nvSpPr>
        <p:spPr bwMode="auto">
          <a:xfrm>
            <a:off x="608013" y="949325"/>
            <a:ext cx="4010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3200"/>
              <a:t>Love is all you need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ell_harp_telephone">
            <a:extLst>
              <a:ext uri="{FF2B5EF4-FFF2-40B4-BE49-F238E27FC236}">
                <a16:creationId xmlns:a16="http://schemas.microsoft.com/office/drawing/2014/main" id="{2A90C005-FD55-2562-B08F-8D07C598E01B}"/>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688" t="25000" r="46257" b="33333"/>
          <a:stretch>
            <a:fillRect/>
          </a:stretch>
        </p:blipFill>
        <p:spPr bwMode="auto">
          <a:xfrm>
            <a:off x="47625" y="1693863"/>
            <a:ext cx="529272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5">
            <a:extLst>
              <a:ext uri="{FF2B5EF4-FFF2-40B4-BE49-F238E27FC236}">
                <a16:creationId xmlns:a16="http://schemas.microsoft.com/office/drawing/2014/main" id="{7B11019B-6AD7-692D-D696-619CD4B9B7EE}"/>
              </a:ext>
            </a:extLst>
          </p:cNvPr>
          <p:cNvSpPr txBox="1">
            <a:spLocks noChangeArrowheads="1"/>
          </p:cNvSpPr>
          <p:nvPr/>
        </p:nvSpPr>
        <p:spPr bwMode="auto">
          <a:xfrm>
            <a:off x="338138" y="5926138"/>
            <a:ext cx="4711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b="1"/>
              <a:t>Until one of the reeds got stuck and transmitted signal waveform </a:t>
            </a:r>
            <a:r>
              <a:rPr lang="mr-IN" altLang="en-US" b="1"/>
              <a:t>…</a:t>
            </a:r>
            <a:endParaRPr lang="en-US" altLang="en-US" b="1"/>
          </a:p>
        </p:txBody>
      </p:sp>
      <p:sp>
        <p:nvSpPr>
          <p:cNvPr id="52227" name="TextBox 1">
            <a:extLst>
              <a:ext uri="{FF2B5EF4-FFF2-40B4-BE49-F238E27FC236}">
                <a16:creationId xmlns:a16="http://schemas.microsoft.com/office/drawing/2014/main" id="{2789680F-59C0-C774-D16E-56FB7B0C1622}"/>
              </a:ext>
            </a:extLst>
          </p:cNvPr>
          <p:cNvSpPr txBox="1">
            <a:spLocks noChangeArrowheads="1"/>
          </p:cNvSpPr>
          <p:nvPr/>
        </p:nvSpPr>
        <p:spPr bwMode="auto">
          <a:xfrm>
            <a:off x="422275" y="439738"/>
            <a:ext cx="2568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000"/>
              <a:t>Alexander Graham Bell</a:t>
            </a:r>
          </a:p>
          <a:p>
            <a:r>
              <a:rPr lang="en-US" altLang="en-US" sz="2000"/>
              <a:t>	</a:t>
            </a:r>
          </a:p>
        </p:txBody>
      </p:sp>
      <p:sp>
        <p:nvSpPr>
          <p:cNvPr id="52228" name="TextBox 2">
            <a:extLst>
              <a:ext uri="{FF2B5EF4-FFF2-40B4-BE49-F238E27FC236}">
                <a16:creationId xmlns:a16="http://schemas.microsoft.com/office/drawing/2014/main" id="{49E9D3FD-A955-C277-FFDC-CFA8438EBC5D}"/>
              </a:ext>
            </a:extLst>
          </p:cNvPr>
          <p:cNvSpPr txBox="1">
            <a:spLocks noChangeArrowheads="1"/>
          </p:cNvSpPr>
          <p:nvPr/>
        </p:nvSpPr>
        <p:spPr bwMode="auto">
          <a:xfrm>
            <a:off x="422275" y="908050"/>
            <a:ext cx="4662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2000"/>
              <a:t>Emulate spectral analysis done by hearing  </a:t>
            </a:r>
          </a:p>
        </p:txBody>
      </p:sp>
      <p:pic>
        <p:nvPicPr>
          <p:cNvPr id="52229" name="Picture 8">
            <a:extLst>
              <a:ext uri="{FF2B5EF4-FFF2-40B4-BE49-F238E27FC236}">
                <a16:creationId xmlns:a16="http://schemas.microsoft.com/office/drawing/2014/main" id="{3B063B7B-3A02-7C57-6066-8D6FD4C4E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1093788"/>
            <a:ext cx="27305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9">
            <a:extLst>
              <a:ext uri="{FF2B5EF4-FFF2-40B4-BE49-F238E27FC236}">
                <a16:creationId xmlns:a16="http://schemas.microsoft.com/office/drawing/2014/main" id="{A5768B8D-8EEF-D599-AFB9-1DC9D7999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6728"/>
          <a:stretch>
            <a:fillRect/>
          </a:stretch>
        </p:blipFill>
        <p:spPr bwMode="auto">
          <a:xfrm>
            <a:off x="5340350" y="3640138"/>
            <a:ext cx="33623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Narrow"/>
        <a:ea typeface="ヒラギノ角ゴ ProN W3"/>
        <a:cs typeface="ヒラギノ角ゴ ProN W3"/>
      </a:majorFont>
      <a:minorFont>
        <a:latin typeface="Arial Narrow"/>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4378</TotalTime>
  <Pages>0</Pages>
  <Words>5456</Words>
  <Characters>0</Characters>
  <Application>Microsoft Macintosh PowerPoint</Application>
  <PresentationFormat>On-screen Show (4:3)</PresentationFormat>
  <Lines>0</Lines>
  <Paragraphs>494</Paragraphs>
  <Slides>40</Slides>
  <Notes>35</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ＭＳ Ｐゴシック</vt:lpstr>
      <vt:lpstr>ヒラギノ角ゴ ProN W3</vt:lpstr>
      <vt:lpstr>Arial</vt:lpstr>
      <vt:lpstr>Arial Narrow</vt:lpstr>
      <vt:lpstr>Bitstream Vera Sans</vt:lpstr>
      <vt:lpstr>Calibri</vt:lpstr>
      <vt:lpstr>Graphite Light Narrow ATT</vt:lpstr>
      <vt:lpstr>NewtonSansRegular</vt:lpstr>
      <vt:lpstr>Open Sans</vt:lpstr>
      <vt:lpstr>Proxima Nova Subset</vt:lpstr>
      <vt:lpstr>Symbol</vt:lpstr>
      <vt:lpstr>Times New Roman</vt:lpstr>
      <vt:lpstr>Wingdings</vt:lpstr>
      <vt:lpstr>Title &amp; Bullets</vt:lpstr>
      <vt:lpstr>History</vt:lpstr>
      <vt:lpstr>PowerPoint Presentation</vt:lpstr>
      <vt:lpstr>PowerPoint Presentation</vt:lpstr>
      <vt:lpstr>PowerPoint Presentation</vt:lpstr>
      <vt:lpstr>Radio Rex  The first “knowledge-based” speech recognizer</vt:lpstr>
      <vt:lpstr>Producing speech</vt:lpstr>
      <vt:lpstr>Mechanical Turk</vt:lpstr>
      <vt:lpstr>PowerPoint Presentation</vt:lpstr>
      <vt:lpstr>PowerPoint Presentation</vt:lpstr>
      <vt:lpstr>PowerPoint Presentation</vt:lpstr>
      <vt:lpstr>PowerPoint Presentation</vt:lpstr>
      <vt:lpstr>Speech – message coded in muscle movements made audible by modulating the career (vocal source) by vocal tract movements </vt:lpstr>
      <vt:lpstr>VOCODER (Homer Dudley 1939)</vt:lpstr>
      <vt:lpstr>PowerPoint Presentation</vt:lpstr>
      <vt:lpstr>PowerPoint Presentation</vt:lpstr>
      <vt:lpstr>PowerPoint Presentation</vt:lpstr>
      <vt:lpstr>PowerPoint Presentation</vt:lpstr>
      <vt:lpstr>PowerPoint Presentation</vt:lpstr>
      <vt:lpstr>More successful concept (Davis, Biddulph, Balashek 1952) digits 95-99% correct (single speaker)</vt:lpstr>
      <vt:lpstr>PowerPoint Presentation</vt:lpstr>
      <vt:lpstr>PowerPoint Presentation</vt:lpstr>
      <vt:lpstr>PowerPoint Presentation</vt:lpstr>
      <vt:lpstr>PowerPoint Presentation</vt:lpstr>
      <vt:lpstr>PowerPoint Presentation</vt:lpstr>
      <vt:lpstr>PowerPoint Presentation</vt:lpstr>
      <vt:lpstr>Since 1969</vt:lpstr>
      <vt:lpstr>Short-term features</vt:lpstr>
      <vt:lpstr>PowerPoint Presentation</vt:lpstr>
      <vt:lpstr>Model ?</vt:lpstr>
      <vt:lpstr>PowerPoint Presentation</vt:lpstr>
      <vt:lpstr>Hidden Markov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Get There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27, 2005</dc:title>
  <dc:subject/>
  <dc:creator>admin</dc:creator>
  <cp:keywords/>
  <dc:description/>
  <cp:lastModifiedBy>Hynek Hermansky</cp:lastModifiedBy>
  <cp:revision>194</cp:revision>
  <cp:lastPrinted>2012-01-31T16:04:26Z</cp:lastPrinted>
  <dcterms:modified xsi:type="dcterms:W3CDTF">2025-05-05T13:43:56Z</dcterms:modified>
</cp:coreProperties>
</file>