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  <p:sldMasterId id="2147483713" r:id="rId5"/>
  </p:sldMasterIdLst>
  <p:notesMasterIdLst>
    <p:notesMasterId r:id="rId27"/>
  </p:notesMasterIdLst>
  <p:handoutMasterIdLst>
    <p:handoutMasterId r:id="rId28"/>
  </p:handoutMasterIdLst>
  <p:sldIdLst>
    <p:sldId id="256" r:id="rId6"/>
    <p:sldId id="258" r:id="rId7"/>
    <p:sldId id="257" r:id="rId8"/>
    <p:sldId id="268" r:id="rId9"/>
    <p:sldId id="276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0" r:id="rId20"/>
    <p:sldId id="271" r:id="rId21"/>
    <p:sldId id="272" r:id="rId22"/>
    <p:sldId id="273" r:id="rId23"/>
    <p:sldId id="274" r:id="rId24"/>
    <p:sldId id="277" r:id="rId25"/>
    <p:sldId id="275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96D8AA-3645-3F7B-53A6-3B3105A60455}" name="Herout Adam (11830)" initials="H(" userId="S::herout@vutbr.cz::815bc6ef-7eb1-4b24-af05-9d3eb0f8cab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ařová Alena (196276)" initials="TA(" lastIdx="1" clrIdx="0">
    <p:extLst>
      <p:ext uri="{19B8F6BF-5375-455C-9EA6-DF929625EA0E}">
        <p15:presenceInfo xmlns:p15="http://schemas.microsoft.com/office/powerpoint/2012/main" userId="S::xtesar36@vutbr.cz::46b406ea-2614-4721-b32e-30d3e3984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6E6"/>
    <a:srgbClr val="00A9E0"/>
    <a:srgbClr val="EB0028"/>
    <a:srgbClr val="E4002B"/>
    <a:srgbClr val="4D4D4D"/>
    <a:srgbClr val="FE000C"/>
    <a:srgbClr val="B9000C"/>
    <a:srgbClr val="1B8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2" autoAdjust="0"/>
    <p:restoredTop sz="81449" autoAdjust="0"/>
  </p:normalViewPr>
  <p:slideViewPr>
    <p:cSldViewPr snapToGrid="0">
      <p:cViewPr varScale="1">
        <p:scale>
          <a:sx n="134" d="100"/>
          <a:sy n="134" d="100"/>
        </p:scale>
        <p:origin x="184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4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5CF3FF1D-F075-41F6-B290-07919A4348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7820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511FA9D6-BDC7-4110-B055-029A3A5CC9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5043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70920185613/http:/www.iana.or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8683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dynamicky </a:t>
            </a:r>
            <a:r>
              <a:rPr lang="cs-CZ" dirty="0" err="1"/>
              <a:t>genrovat</a:t>
            </a:r>
            <a:r>
              <a:rPr lang="cs-CZ" dirty="0"/>
              <a:t> obsah na klientovi?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pomocí klientského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JavaScripu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(vyzkouší si ve cvičení 6)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3266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979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Ročník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Ročník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Ročník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Chutná</a:t>
            </a:r>
            <a:r>
              <a:rPr lang="en-US" dirty="0"/>
              <a:t> v </a:t>
            </a:r>
            <a:r>
              <a:rPr lang="en-US" dirty="0" err="1"/>
              <a:t>menze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Někdy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A</a:t>
            </a:r>
          </a:p>
          <a:p>
            <a:pPr marL="228600" indent="-228600">
              <a:buAutoNum type="arabicPeriod"/>
            </a:pPr>
            <a:r>
              <a:rPr lang="en-US" dirty="0"/>
              <a:t>Z IZP A, ITU A</a:t>
            </a:r>
          </a:p>
          <a:p>
            <a:pPr marL="228600" indent="-228600">
              <a:buAutoNum type="arabicPeriod"/>
            </a:pPr>
            <a:r>
              <a:rPr lang="en-US" dirty="0" err="1"/>
              <a:t>Opakoval</a:t>
            </a:r>
            <a:r>
              <a:rPr lang="en-US" dirty="0"/>
              <a:t> </a:t>
            </a:r>
            <a:r>
              <a:rPr lang="en-US" dirty="0" err="1"/>
              <a:t>zkoušku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HTML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703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5643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Tyto servery poskytují kořenový zónový soubor (</a:t>
            </a:r>
            <a:r>
              <a:rPr lang="cs-CZ" i="1" dirty="0" err="1"/>
              <a:t>root</a:t>
            </a:r>
            <a:r>
              <a:rPr lang="cs-CZ" i="1" dirty="0"/>
              <a:t> </a:t>
            </a:r>
            <a:r>
              <a:rPr lang="cs-CZ" i="1" dirty="0" err="1"/>
              <a:t>zone</a:t>
            </a:r>
            <a:r>
              <a:rPr lang="cs-CZ" i="1" dirty="0"/>
              <a:t> </a:t>
            </a:r>
            <a:r>
              <a:rPr lang="cs-CZ" i="1" dirty="0" err="1"/>
              <a:t>file</a:t>
            </a:r>
            <a:r>
              <a:rPr lang="cs-CZ" dirty="0"/>
              <a:t>) ostatním DNS serverům. Jsou součástí DNS, celosvětově distribuované databáze, která slouží k překladu unikátních doménových jmen na ostatní identifikátory. </a:t>
            </a:r>
          </a:p>
          <a:p>
            <a:endParaRPr lang="cs-CZ" dirty="0"/>
          </a:p>
          <a:p>
            <a:r>
              <a:rPr lang="cs-CZ" dirty="0"/>
              <a:t>Kořenový zónový soubor popisuje, kde se nacházejí autoritativní servery pro domény nejvyšší úrovně. Tento kořenový </a:t>
            </a:r>
            <a:r>
              <a:rPr lang="cs-CZ" b="1" dirty="0"/>
              <a:t>zónový soubor </a:t>
            </a:r>
            <a:r>
              <a:rPr lang="cs-CZ" dirty="0"/>
              <a:t>je relativně velmi malý a často se nemění – operátoři </a:t>
            </a:r>
            <a:r>
              <a:rPr lang="cs-CZ" dirty="0" err="1"/>
              <a:t>root</a:t>
            </a:r>
            <a:r>
              <a:rPr lang="cs-CZ" dirty="0"/>
              <a:t> serverů ho pouze zpřístupňují, samotný soubor je vytvářen a měněn organizací </a:t>
            </a:r>
            <a:r>
              <a:rPr lang="cs-CZ" dirty="0">
                <a:hlinkClick r:id="rId3"/>
              </a:rPr>
              <a:t>IANA</a:t>
            </a:r>
            <a:endParaRPr lang="cs-CZ" dirty="0"/>
          </a:p>
          <a:p>
            <a:endParaRPr lang="cs-CZ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of 02/16/2022 8:56 a.m., the root server system consists of 1510 </a:t>
            </a:r>
            <a:r>
              <a:rPr lang="en-US" b="1" dirty="0"/>
              <a:t>instances</a:t>
            </a:r>
            <a:r>
              <a:rPr lang="en-US" dirty="0"/>
              <a:t> operated by the </a:t>
            </a:r>
            <a:r>
              <a:rPr lang="en-US" b="1" dirty="0"/>
              <a:t>12 independent root server operators.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 err="1"/>
              <a:t>Verisign</a:t>
            </a:r>
            <a:r>
              <a:rPr lang="cs-CZ" b="1" dirty="0"/>
              <a:t>, Inc. - Praha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8691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https://root-servers.org/</a:t>
            </a:r>
          </a:p>
          <a:p>
            <a:endParaRPr lang="cs-CZ" dirty="0"/>
          </a:p>
          <a:p>
            <a:r>
              <a:rPr lang="cs-CZ" dirty="0"/>
              <a:t>https://www.iana.org/domains/root/servers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4999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DNS </a:t>
            </a:r>
            <a:r>
              <a:rPr lang="cs-CZ" sz="11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resolver</a:t>
            </a:r>
            <a:endParaRPr lang="cs-CZ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klientská část DNS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stará se o sestavení a inicializaci dotazů vedoucích k vyřešení DNS dotazu</a:t>
            </a:r>
          </a:p>
          <a:p>
            <a:endParaRPr lang="cs-CZ" dirty="0"/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Uživatel zadal do svého WWW klienta doménové jméno 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www.wikipedia.org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Resolver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 počítači se obrátil na lokální DNS server s dotazem na IP adresu pro 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www.wikipedia.org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Lokální DNS server tuto informaci nezná. Má však k dispozici adresy kořenových serverů. Na jeden z nich se obrátí (řekněme na 193.0.14.129) a dotaz mu přepošle.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Kořenový server také nezná odpověď. Ví však, že existuje doména nejvyšší úrovně </a:t>
            </a:r>
            <a:r>
              <a:rPr lang="cs-CZ" sz="1800" b="1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jaké jsou její autoritativní servery, jejichž adresy tazateli poskytne.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Lokální server jeden z nich vybere (řekněme, že zvolí 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tld1.ultradns.net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 IP adresou 204.74.112.1) a pošle mu dotaz na IP adresu ke jménu 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www.wikipedia.org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Oslovený server informaci opět nezná, ale poskytne IP adresy autoritativních serverů pro doménu 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wikipedia.org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Jsou to 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ns0.wikimedia.org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(207.142.131.207), 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ns1.wikimedia.org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(211.115.107.190) a 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ns2.wikimedia.org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(145.97.39.158).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Lokální server opět jeden z nich vybere a pošle mu dotaz na IP adresu ke jménu 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www.wikipedia.org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Jelikož toto jméno se již nachází v doméně 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wikipedia.org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dostane od jejího serveru nepochybně autoritativní odpověď, že hledaná IP adresa zní 145.97.39.155.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Lokální DNS server tuto odpověď předá uživatelskému počítači, který se na ni ptal.</a:t>
            </a:r>
          </a:p>
          <a:p>
            <a:endParaRPr lang="cs-CZ" b="1" dirty="0"/>
          </a:p>
          <a:p>
            <a:r>
              <a:rPr lang="cs-CZ" b="1" dirty="0"/>
              <a:t>V PRAXI – DNS chová jako </a:t>
            </a:r>
            <a:r>
              <a:rPr lang="cs-CZ" b="1" dirty="0" err="1"/>
              <a:t>cache</a:t>
            </a:r>
            <a:endParaRPr lang="cs-CZ" b="1" dirty="0"/>
          </a:p>
          <a:p>
            <a:r>
              <a:rPr lang="cs-CZ" dirty="0"/>
              <a:t>Výše popsaný postup popisuje kompletní řešení daného dotazu. Může se ale stát, že některý z oslovených serverů má hledanou informaci ve své vyrovnávací paměti, protože odpovídající dotaz nedávno řešil. V takovém případě poskytne neautoritativní odpověď z vyrovnávací paměti a další dotazování odpadá. Ve vyrovnávací paměti mohou být i mezivýsledky – například lokální DNS server v ní skoro jistě bude mít informaci o autoritativních serverech pro doménu </a:t>
            </a:r>
            <a:r>
              <a:rPr lang="cs-CZ" i="1" dirty="0" err="1"/>
              <a:t>org</a:t>
            </a:r>
            <a:r>
              <a:rPr lang="cs-CZ" dirty="0"/>
              <a:t>, protože v ní pravděpodobně hledá každou chvíli. V takovém případě by vypadly kroky 2 a 3 a lokální server by se s dotazem rovnou obrátil na některý z autoritativních serverů domény </a:t>
            </a:r>
            <a:r>
              <a:rPr lang="cs-CZ" i="1" dirty="0" err="1"/>
              <a:t>org</a:t>
            </a:r>
            <a:r>
              <a:rPr lang="cs-CZ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1945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host -t </a:t>
            </a:r>
            <a:r>
              <a:rPr lang="cs-CZ" dirty="0" err="1"/>
              <a:t>mx</a:t>
            </a:r>
            <a:r>
              <a:rPr lang="cs-CZ" dirty="0"/>
              <a:t> fbm.vutbr.cz</a:t>
            </a:r>
          </a:p>
          <a:p>
            <a:endParaRPr lang="cs-CZ" dirty="0"/>
          </a:p>
          <a:p>
            <a:r>
              <a:rPr lang="cs-CZ" dirty="0"/>
              <a:t>DNS servery, kterých se má OS ptát na překlad jmen se ve Windows dají nastavit pomocí dialogu síťových rozhraní.</a:t>
            </a:r>
            <a:br>
              <a:rPr lang="cs-CZ" dirty="0"/>
            </a:br>
            <a:r>
              <a:rPr lang="cs-CZ" dirty="0"/>
              <a:t>Na </a:t>
            </a:r>
            <a:r>
              <a:rPr lang="cs-CZ" dirty="0" err="1"/>
              <a:t>linuxu</a:t>
            </a:r>
            <a:r>
              <a:rPr lang="cs-CZ" dirty="0"/>
              <a:t> k tomuto účelu slouží soubor /</a:t>
            </a:r>
            <a:r>
              <a:rPr lang="cs-CZ" dirty="0" err="1"/>
              <a:t>etc</a:t>
            </a:r>
            <a:r>
              <a:rPr lang="cs-CZ" dirty="0"/>
              <a:t>/</a:t>
            </a:r>
            <a:r>
              <a:rPr lang="cs-CZ" dirty="0" err="1"/>
              <a:t>resolv.conf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2809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cs-CZ" dirty="0"/>
              <a:t>host -t </a:t>
            </a:r>
            <a:r>
              <a:rPr lang="cs-CZ" dirty="0" err="1"/>
              <a:t>mx</a:t>
            </a:r>
            <a:r>
              <a:rPr lang="cs-CZ" dirty="0"/>
              <a:t> fbm.vutbr.cz</a:t>
            </a:r>
          </a:p>
          <a:p>
            <a:endParaRPr lang="cs-CZ" dirty="0"/>
          </a:p>
          <a:p>
            <a:r>
              <a:rPr lang="cs-CZ" dirty="0"/>
              <a:t>DNS servery, kterých se má OS ptát na překlad jmen se ve Windows dají nastavit pomocí dialogu síťových rozhraní.</a:t>
            </a:r>
            <a:br>
              <a:rPr lang="cs-CZ" dirty="0"/>
            </a:br>
            <a:r>
              <a:rPr lang="cs-CZ" dirty="0"/>
              <a:t>Na </a:t>
            </a:r>
            <a:r>
              <a:rPr lang="cs-CZ" dirty="0" err="1"/>
              <a:t>linuxu</a:t>
            </a:r>
            <a:r>
              <a:rPr lang="cs-CZ" dirty="0"/>
              <a:t> k tomuto účelu slouží soubor /</a:t>
            </a:r>
            <a:r>
              <a:rPr lang="cs-CZ" dirty="0" err="1"/>
              <a:t>etc</a:t>
            </a:r>
            <a:r>
              <a:rPr lang="cs-CZ" dirty="0"/>
              <a:t>/</a:t>
            </a:r>
            <a:r>
              <a:rPr lang="cs-CZ" dirty="0" err="1"/>
              <a:t>resolv.conf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1715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wget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https://www.fit.vut.cz/</a:t>
            </a:r>
            <a:endParaRPr lang="cs-CZ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wget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-p https://www.fit.vut.cz/</a:t>
            </a:r>
            <a:endParaRPr lang="cs-CZ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wget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-r --level=1 https://www.fit.vut.cz/</a:t>
            </a:r>
            <a:endParaRPr lang="cs-CZ" dirty="0">
              <a:effectLst/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088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0824682" y="6530975"/>
            <a:ext cx="65617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-6085" y="-26639"/>
            <a:ext cx="12198085" cy="3598863"/>
          </a:xfrm>
          <a:prstGeom prst="rect">
            <a:avLst/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>
              <a:effectLst>
                <a:reflection endPos="65000" dist="50800" dir="5400000" sy="-100000" algn="bl" rotWithShape="0"/>
              </a:effectLst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0841611" y="6530975"/>
            <a:ext cx="48684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0841611" y="6530975"/>
            <a:ext cx="48684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9191328" cy="383976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958986"/>
            <a:ext cx="9191328" cy="1254125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0" y="5013176"/>
            <a:ext cx="5294718" cy="100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DE718B-A6F6-45FB-B0EA-3A4F7A6FC69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5924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1808" y="-100013"/>
            <a:ext cx="10265833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Klepnutím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upravit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styl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předlohy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nadpisů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074153" y="620714"/>
            <a:ext cx="2878667" cy="5475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31807" y="620714"/>
            <a:ext cx="8439151" cy="54752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38E8744-0EE0-418F-9F78-FB0E984CBE6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00213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0824682" y="6530975"/>
            <a:ext cx="65617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-6085" y="-26639"/>
            <a:ext cx="12198085" cy="3598863"/>
          </a:xfrm>
          <a:prstGeom prst="rect">
            <a:avLst/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>
              <a:effectLst>
                <a:reflection endPos="65000" dist="50800" dir="5400000" sy="-100000" algn="bl" rotWithShape="0"/>
              </a:effectLst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0841611" y="6530975"/>
            <a:ext cx="48684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0841611" y="6530975"/>
            <a:ext cx="48684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9191328" cy="383976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958986"/>
            <a:ext cx="9191328" cy="1254125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48" y="5157192"/>
            <a:ext cx="4272472" cy="8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4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Blue pag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5977" y="3087230"/>
            <a:ext cx="10560049" cy="683543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Thank</a:t>
            </a:r>
            <a:r>
              <a:rPr lang="cs-CZ"/>
              <a:t> </a:t>
            </a:r>
            <a:r>
              <a:rPr lang="cs-CZ" err="1"/>
              <a:t>you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your</a:t>
            </a:r>
            <a:r>
              <a:rPr lang="cs-CZ"/>
              <a:t> </a:t>
            </a:r>
            <a:r>
              <a:rPr lang="cs-CZ" err="1"/>
              <a:t>attention</a:t>
            </a:r>
            <a:r>
              <a:rPr lang="cs-CZ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7587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9148-7006-41C4-ABC2-D2A9F4595A63}" type="slidenum">
              <a:rPr lang="en-US" altLang="cs-CZ" smtClean="0"/>
              <a:pPr/>
              <a:t>‹#›</a:t>
            </a:fld>
            <a:endParaRPr lang="en-US" alt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24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800"/>
            </a:lvl2pPr>
            <a:lvl3pPr marL="914332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30" indent="0">
              <a:buNone/>
              <a:defRPr sz="1400"/>
            </a:lvl6pPr>
            <a:lvl7pPr marL="2742994" indent="0">
              <a:buNone/>
              <a:defRPr sz="1400"/>
            </a:lvl7pPr>
            <a:lvl8pPr marL="3200160" indent="0">
              <a:buNone/>
              <a:defRPr sz="1400"/>
            </a:lvl8pPr>
            <a:lvl9pPr marL="3657327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EAC19-CD6C-4528-B09F-367B3931C207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6" name="Obdélník 5"/>
          <p:cNvSpPr/>
          <p:nvPr userDrawn="1"/>
        </p:nvSpPr>
        <p:spPr bwMode="auto">
          <a:xfrm>
            <a:off x="0" y="0"/>
            <a:ext cx="1219200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>
              <a:ln>
                <a:noFill/>
              </a:ln>
              <a:solidFill>
                <a:srgbClr val="B9000C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926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1807" y="1004348"/>
            <a:ext cx="5657851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2863" y="1004348"/>
            <a:ext cx="5659967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AC346-A157-4EF4-A06B-3AB421B38C2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3422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01599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1772816"/>
            <a:ext cx="5386917" cy="4536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4" y="101599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4" y="1772816"/>
            <a:ext cx="5389033" cy="4536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4FB18-8EAF-4DED-A64D-DB11D411D2B0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31808" y="101557"/>
            <a:ext cx="10265833" cy="720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708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9E105-8003-4962-AFA0-54D4ABFA0C7D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431808" y="101557"/>
            <a:ext cx="10265833" cy="720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55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1000460"/>
            <a:ext cx="6815667" cy="5380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000461"/>
            <a:ext cx="4011084" cy="5345998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9C9DCE-74AD-40A2-919B-1CC767854C98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6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lue pag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5977" y="3087230"/>
            <a:ext cx="10560049" cy="683543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Thank</a:t>
            </a:r>
            <a:r>
              <a:rPr lang="cs-CZ"/>
              <a:t> </a:t>
            </a:r>
            <a:r>
              <a:rPr lang="cs-CZ" err="1"/>
              <a:t>you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your</a:t>
            </a:r>
            <a:r>
              <a:rPr lang="cs-CZ"/>
              <a:t> </a:t>
            </a:r>
            <a:r>
              <a:rPr lang="cs-CZ" err="1"/>
              <a:t>attention</a:t>
            </a:r>
            <a:r>
              <a:rPr lang="cs-CZ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9695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3741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DA920-88DF-466E-B7A8-39DA64F1E1EB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84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IZP cvičení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7C8EF0-02FD-40B5-BB0A-5D3ED24F57E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906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C839148-7006-41C4-ABC2-D2A9F4595A63}" type="slidenum">
              <a:rPr lang="en-US" altLang="cs-CZ" smtClean="0"/>
              <a:pPr/>
              <a:t>‹#›</a:t>
            </a:fld>
            <a:r>
              <a:rPr lang="en-US" altLang="cs-CZ" dirty="0"/>
              <a:t>/15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50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800"/>
            </a:lvl2pPr>
            <a:lvl3pPr marL="914332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30" indent="0">
              <a:buNone/>
              <a:defRPr sz="1400"/>
            </a:lvl6pPr>
            <a:lvl7pPr marL="2742994" indent="0">
              <a:buNone/>
              <a:defRPr sz="1400"/>
            </a:lvl7pPr>
            <a:lvl8pPr marL="3200160" indent="0">
              <a:buNone/>
              <a:defRPr sz="1400"/>
            </a:lvl8pPr>
            <a:lvl9pPr marL="3657327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9FEAC19-CD6C-4528-B09F-367B3931C207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6" name="Obdélník 5"/>
          <p:cNvSpPr/>
          <p:nvPr userDrawn="1"/>
        </p:nvSpPr>
        <p:spPr bwMode="auto">
          <a:xfrm>
            <a:off x="0" y="0"/>
            <a:ext cx="1219200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>
              <a:ln>
                <a:noFill/>
              </a:ln>
              <a:solidFill>
                <a:srgbClr val="B9000C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9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1801" y="765175"/>
            <a:ext cx="5657851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2858" y="765175"/>
            <a:ext cx="5659967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94AC346-A157-4EF4-A06B-3AB421B38C2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8728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944FB18-8EAF-4DED-A64D-DB11D411D2B0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31808" y="-100013"/>
            <a:ext cx="10265833" cy="720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37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8" y="-100013"/>
            <a:ext cx="10265833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3D9E105-8003-4962-AFA0-54D4ABFA0C7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31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1808" y="-100013"/>
            <a:ext cx="10265833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Klepnutím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upravit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styl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předlohy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nadpisů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692707"/>
            <a:ext cx="6815667" cy="5433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9C9DCE-74AD-40A2-919B-1CC767854C9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1735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1808" y="-100013"/>
            <a:ext cx="10265833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Klepnutím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upravit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styl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předlohy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nadpisů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6DA920-88DF-466E-B7A8-39DA64F1E1E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5334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6497638"/>
            <a:ext cx="12192000" cy="360362"/>
          </a:xfrm>
          <a:prstGeom prst="rect">
            <a:avLst/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 dirty="0"/>
          </a:p>
        </p:txBody>
      </p:sp>
      <p:grpSp>
        <p:nvGrpSpPr>
          <p:cNvPr id="2" name="Skupina 1"/>
          <p:cNvGrpSpPr/>
          <p:nvPr userDrawn="1"/>
        </p:nvGrpSpPr>
        <p:grpSpPr>
          <a:xfrm>
            <a:off x="0" y="0"/>
            <a:ext cx="12192000" cy="547697"/>
            <a:chOff x="0" y="1"/>
            <a:chExt cx="9144000" cy="547697"/>
          </a:xfrm>
        </p:grpSpPr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0" y="512773"/>
              <a:ext cx="9144000" cy="34925"/>
            </a:xfrm>
            <a:prstGeom prst="rect">
              <a:avLst/>
            </a:prstGeom>
            <a:solidFill>
              <a:schemeClr val="tx1">
                <a:alpha val="10001"/>
              </a:schemeClr>
            </a:solidFill>
            <a:ln w="9525" cmpd="thinThick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 sz="2400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0" y="1"/>
              <a:ext cx="9144000" cy="512763"/>
            </a:xfrm>
            <a:prstGeom prst="rect">
              <a:avLst/>
            </a:prstGeom>
            <a:solidFill>
              <a:schemeClr val="tx1">
                <a:alpha val="10001"/>
              </a:schemeClr>
            </a:solidFill>
            <a:ln w="9525" cmpd="thinThick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 sz="2400"/>
            </a:p>
          </p:txBody>
        </p:sp>
      </p:grp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8" y="-100013"/>
            <a:ext cx="10517682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err="1"/>
              <a:t>Klepnutím</a:t>
            </a:r>
            <a:r>
              <a:rPr lang="en-US" altLang="cs-CZ"/>
              <a:t> </a:t>
            </a:r>
            <a:r>
              <a:rPr lang="en-US" altLang="cs-CZ" err="1"/>
              <a:t>lze</a:t>
            </a:r>
            <a:r>
              <a:rPr lang="en-US" altLang="cs-CZ"/>
              <a:t> </a:t>
            </a:r>
            <a:r>
              <a:rPr lang="en-US" altLang="cs-CZ" err="1"/>
              <a:t>upravit</a:t>
            </a:r>
            <a:r>
              <a:rPr lang="en-US" altLang="cs-CZ"/>
              <a:t> </a:t>
            </a:r>
            <a:r>
              <a:rPr lang="en-US" altLang="cs-CZ" err="1"/>
              <a:t>styl</a:t>
            </a:r>
            <a:r>
              <a:rPr lang="en-US" altLang="cs-CZ"/>
              <a:t> </a:t>
            </a:r>
            <a:r>
              <a:rPr lang="en-US" altLang="cs-CZ" err="1"/>
              <a:t>předlohy</a:t>
            </a:r>
            <a:r>
              <a:rPr lang="en-US" altLang="cs-CZ"/>
              <a:t> </a:t>
            </a:r>
            <a:r>
              <a:rPr lang="en-US" altLang="cs-CZ" err="1"/>
              <a:t>nadpisů</a:t>
            </a:r>
            <a:r>
              <a:rPr lang="en-US" altLang="cs-CZ"/>
              <a:t>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8" y="765175"/>
            <a:ext cx="11521017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 err="1"/>
              <a:t>Klepnutím</a:t>
            </a:r>
            <a:r>
              <a:rPr lang="en-US" altLang="cs-CZ" dirty="0"/>
              <a:t> </a:t>
            </a:r>
            <a:r>
              <a:rPr lang="en-US" altLang="cs-CZ" dirty="0" err="1"/>
              <a:t>lze</a:t>
            </a:r>
            <a:r>
              <a:rPr lang="en-US" altLang="cs-CZ" dirty="0"/>
              <a:t> </a:t>
            </a:r>
            <a:r>
              <a:rPr lang="en-US" altLang="cs-CZ" dirty="0" err="1"/>
              <a:t>upravit</a:t>
            </a:r>
            <a:r>
              <a:rPr lang="en-US" altLang="cs-CZ" dirty="0"/>
              <a:t> </a:t>
            </a:r>
            <a:r>
              <a:rPr lang="en-US" altLang="cs-CZ" dirty="0" err="1"/>
              <a:t>styly</a:t>
            </a:r>
            <a:r>
              <a:rPr lang="en-US" altLang="cs-CZ" dirty="0"/>
              <a:t> </a:t>
            </a:r>
            <a:r>
              <a:rPr lang="en-US" altLang="cs-CZ" dirty="0" err="1"/>
              <a:t>předlohy</a:t>
            </a:r>
            <a:r>
              <a:rPr lang="en-US" altLang="cs-CZ" dirty="0"/>
              <a:t> </a:t>
            </a:r>
            <a:r>
              <a:rPr lang="en-US" altLang="cs-CZ" dirty="0" err="1"/>
              <a:t>textu</a:t>
            </a:r>
            <a:r>
              <a:rPr lang="en-US" altLang="cs-CZ" dirty="0"/>
              <a:t>.</a:t>
            </a:r>
          </a:p>
          <a:p>
            <a:pPr lvl="1"/>
            <a:r>
              <a:rPr lang="en-US" altLang="cs-CZ" dirty="0" err="1"/>
              <a:t>Druhá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2"/>
            <a:r>
              <a:rPr lang="en-US" altLang="cs-CZ" dirty="0" err="1"/>
              <a:t>Třetí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3"/>
            <a:r>
              <a:rPr lang="en-US" altLang="cs-CZ" dirty="0" err="1"/>
              <a:t>Čtvrtá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4"/>
            <a:r>
              <a:rPr lang="en-US" altLang="cs-CZ" dirty="0" err="1"/>
              <a:t>Pátá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933" y="6524636"/>
            <a:ext cx="10464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96600" y="6524636"/>
            <a:ext cx="1102784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 b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689CB1D-D8FD-4B5B-916F-DD5C38307548}" type="slidenum">
              <a:rPr lang="en-US" altLang="cs-CZ" smtClean="0"/>
              <a:pPr/>
              <a:t>‹#›</a:t>
            </a:fld>
            <a:r>
              <a:rPr lang="en-US" altLang="cs-CZ" dirty="0"/>
              <a:t>/15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287867" y="115889"/>
            <a:ext cx="63500" cy="288925"/>
          </a:xfrm>
          <a:prstGeom prst="rect">
            <a:avLst/>
          </a:prstGeom>
          <a:solidFill>
            <a:srgbClr val="FE000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cs-CZ" sz="2400" b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0752674" y="6530975"/>
            <a:ext cx="65617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10991513" y="130969"/>
            <a:ext cx="76835" cy="288925"/>
          </a:xfrm>
          <a:prstGeom prst="rect">
            <a:avLst/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cs-CZ" sz="2400" b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9" y="101558"/>
            <a:ext cx="864096" cy="3367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2" r:id="rId2"/>
    <p:sldLayoutId id="2147483702" r:id="rId3"/>
    <p:sldLayoutId id="2147483703" r:id="rId4"/>
    <p:sldLayoutId id="2147483704" r:id="rId5"/>
    <p:sldLayoutId id="2147483705" r:id="rId6"/>
    <p:sldLayoutId id="2147483707" r:id="rId7"/>
    <p:sldLayoutId id="2147483710" r:id="rId8"/>
    <p:sldLayoutId id="2147483711" r:id="rId9"/>
    <p:sldLayoutId id="2147483708" r:id="rId10"/>
    <p:sldLayoutId id="214748371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A9E0"/>
          </a:solidFill>
          <a:latin typeface="+mj-lt"/>
          <a:ea typeface="Calibri" panose="020F0502020204030204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457167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332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498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664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8" y="101557"/>
            <a:ext cx="10265833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err="1"/>
              <a:t>Klepnutím</a:t>
            </a:r>
            <a:r>
              <a:rPr lang="en-US" altLang="cs-CZ"/>
              <a:t> </a:t>
            </a:r>
            <a:r>
              <a:rPr lang="en-US" altLang="cs-CZ" err="1"/>
              <a:t>lze</a:t>
            </a:r>
            <a:r>
              <a:rPr lang="en-US" altLang="cs-CZ"/>
              <a:t> </a:t>
            </a:r>
            <a:r>
              <a:rPr lang="en-US" altLang="cs-CZ" err="1"/>
              <a:t>upravit</a:t>
            </a:r>
            <a:r>
              <a:rPr lang="en-US" altLang="cs-CZ"/>
              <a:t> </a:t>
            </a:r>
            <a:r>
              <a:rPr lang="en-US" altLang="cs-CZ" err="1"/>
              <a:t>styl</a:t>
            </a:r>
            <a:r>
              <a:rPr lang="en-US" altLang="cs-CZ"/>
              <a:t> </a:t>
            </a:r>
            <a:r>
              <a:rPr lang="en-US" altLang="cs-CZ" err="1"/>
              <a:t>předlohy</a:t>
            </a:r>
            <a:r>
              <a:rPr lang="en-US" altLang="cs-CZ"/>
              <a:t> </a:t>
            </a:r>
            <a:r>
              <a:rPr lang="en-US" altLang="cs-CZ" err="1"/>
              <a:t>nadpisů</a:t>
            </a:r>
            <a:r>
              <a:rPr lang="en-US" altLang="cs-CZ"/>
              <a:t>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8" y="980728"/>
            <a:ext cx="11521017" cy="511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err="1"/>
              <a:t>Klepnutím</a:t>
            </a:r>
            <a:r>
              <a:rPr lang="en-US" altLang="cs-CZ"/>
              <a:t> </a:t>
            </a:r>
            <a:r>
              <a:rPr lang="en-US" altLang="cs-CZ" err="1"/>
              <a:t>lze</a:t>
            </a:r>
            <a:r>
              <a:rPr lang="en-US" altLang="cs-CZ"/>
              <a:t> </a:t>
            </a:r>
            <a:r>
              <a:rPr lang="en-US" altLang="cs-CZ" err="1"/>
              <a:t>upravit</a:t>
            </a:r>
            <a:r>
              <a:rPr lang="en-US" altLang="cs-CZ"/>
              <a:t> </a:t>
            </a:r>
            <a:r>
              <a:rPr lang="en-US" altLang="cs-CZ" err="1"/>
              <a:t>styly</a:t>
            </a:r>
            <a:r>
              <a:rPr lang="en-US" altLang="cs-CZ"/>
              <a:t> </a:t>
            </a:r>
            <a:r>
              <a:rPr lang="en-US" altLang="cs-CZ" err="1"/>
              <a:t>předlohy</a:t>
            </a:r>
            <a:r>
              <a:rPr lang="en-US" altLang="cs-CZ"/>
              <a:t> </a:t>
            </a:r>
            <a:r>
              <a:rPr lang="en-US" altLang="cs-CZ" err="1"/>
              <a:t>textu</a:t>
            </a:r>
            <a:r>
              <a:rPr lang="en-US" altLang="cs-CZ"/>
              <a:t>.</a:t>
            </a:r>
          </a:p>
          <a:p>
            <a:pPr lvl="1"/>
            <a:r>
              <a:rPr lang="en-US" altLang="cs-CZ" err="1"/>
              <a:t>Druhá</a:t>
            </a:r>
            <a:r>
              <a:rPr lang="en-US" altLang="cs-CZ"/>
              <a:t> </a:t>
            </a:r>
            <a:r>
              <a:rPr lang="en-US" altLang="cs-CZ" err="1"/>
              <a:t>úroveň</a:t>
            </a:r>
            <a:endParaRPr lang="en-US" altLang="cs-CZ"/>
          </a:p>
          <a:p>
            <a:pPr lvl="2"/>
            <a:r>
              <a:rPr lang="en-US" altLang="cs-CZ" err="1"/>
              <a:t>Třetí</a:t>
            </a:r>
            <a:r>
              <a:rPr lang="en-US" altLang="cs-CZ"/>
              <a:t> </a:t>
            </a:r>
            <a:r>
              <a:rPr lang="en-US" altLang="cs-CZ" err="1"/>
              <a:t>úroveň</a:t>
            </a:r>
            <a:endParaRPr lang="en-US" altLang="cs-CZ"/>
          </a:p>
          <a:p>
            <a:pPr lvl="3"/>
            <a:r>
              <a:rPr lang="en-US" altLang="cs-CZ" err="1"/>
              <a:t>Čtvrtá</a:t>
            </a:r>
            <a:r>
              <a:rPr lang="en-US" altLang="cs-CZ"/>
              <a:t> </a:t>
            </a:r>
            <a:r>
              <a:rPr lang="en-US" altLang="cs-CZ" err="1"/>
              <a:t>úroveň</a:t>
            </a:r>
            <a:endParaRPr lang="en-US" altLang="cs-CZ"/>
          </a:p>
          <a:p>
            <a:pPr lvl="4"/>
            <a:r>
              <a:rPr lang="en-US" altLang="cs-CZ" err="1"/>
              <a:t>Pátá</a:t>
            </a:r>
            <a:r>
              <a:rPr lang="en-US" altLang="cs-CZ"/>
              <a:t> </a:t>
            </a:r>
            <a:r>
              <a:rPr lang="en-US" altLang="cs-CZ" err="1"/>
              <a:t>úroveň</a:t>
            </a:r>
            <a:endParaRPr lang="en-US" alt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933" y="6524636"/>
            <a:ext cx="10464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b="0">
                <a:solidFill>
                  <a:schemeClr val="accent2"/>
                </a:solidFill>
                <a:latin typeface="+mj-lt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96600" y="6524636"/>
            <a:ext cx="1102784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b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689CB1D-D8FD-4B5B-916F-DD5C38307548}" type="slidenum">
              <a:rPr lang="en-US" altLang="cs-CZ" smtClean="0"/>
              <a:pPr/>
              <a:t>‹#›</a:t>
            </a:fld>
            <a:endParaRPr lang="en-US" altLang="cs-CZ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0752674" y="6530975"/>
            <a:ext cx="65617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38" y="293524"/>
            <a:ext cx="1121149" cy="3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5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6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+mj-lt"/>
          <a:ea typeface="Calibri" panose="020F0502020204030204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457167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332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498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664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tesarova@fit.vutbr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t.vutbr.cz/study/courses/ITW/private/cviceni/datum1.php.c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it.vutbr.cz/study/courses/ITW/private/cviceni/datum2.html.c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t.vut.cz/person/atesarova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.fit.vutbr.cz/~xtesar36/" TargetMode="External"/><Relationship Id="rId2" Type="http://schemas.openxmlformats.org/officeDocument/2006/relationships/hyperlink" Target="https://www.fit.vut.cz/units/cvt/faq/.c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alidator.w3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oodle.vut.cz/course/view.php?id=244890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znam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oot-server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1942" y="3694115"/>
            <a:ext cx="8839982" cy="455612"/>
          </a:xfrm>
        </p:spPr>
        <p:txBody>
          <a:bodyPr/>
          <a:lstStyle/>
          <a:p>
            <a:r>
              <a:rPr lang="cs-CZ" altLang="cs-CZ" dirty="0"/>
              <a:t>Ing. Alena Tesařová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5481" y="854015"/>
            <a:ext cx="7928507" cy="2326073"/>
          </a:xfrm>
        </p:spPr>
        <p:txBody>
          <a:bodyPr/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Tvorba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webov</a:t>
            </a:r>
            <a:r>
              <a:rPr lang="cs-CZ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ých</a:t>
            </a:r>
            <a:r>
              <a:rPr lang="cs-CZ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 stránek</a:t>
            </a:r>
            <a:br>
              <a:rPr lang="cs-CZ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</a:br>
            <a:r>
              <a:rPr lang="cs-CZ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1. cvičení</a:t>
            </a:r>
            <a:endParaRPr lang="cs-CZ" altLang="cs-CZ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36760" y="4149732"/>
            <a:ext cx="7938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cs-CZ" sz="1400" b="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atesarova@fit.vutbr.cz</a:t>
            </a:r>
            <a:r>
              <a:rPr lang="en-US" altLang="cs-CZ" sz="1400" b="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1400" b="0" dirty="0">
              <a:solidFill>
                <a:schemeClr val="bg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cs-CZ" sz="1400" b="0" dirty="0">
              <a:solidFill>
                <a:schemeClr val="bg2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526DA7-D05D-4535-A752-D6DA0FF4B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Autoritativní</a:t>
            </a:r>
          </a:p>
          <a:p>
            <a:pPr lvl="1"/>
            <a:r>
              <a:rPr lang="cs-CZ" dirty="0"/>
              <a:t>Uchovává DNS záznamy pro danou zónu</a:t>
            </a:r>
          </a:p>
          <a:p>
            <a:pPr lvl="1"/>
            <a:r>
              <a:rPr lang="cs-CZ" dirty="0"/>
              <a:t>Registrátor domény, poskytovatel webhostingu</a:t>
            </a:r>
          </a:p>
          <a:p>
            <a:r>
              <a:rPr lang="cs-CZ" b="1" dirty="0"/>
              <a:t>Rekurzivní a </a:t>
            </a:r>
            <a:r>
              <a:rPr lang="cs-CZ" b="1" dirty="0" err="1"/>
              <a:t>caching</a:t>
            </a:r>
            <a:r>
              <a:rPr lang="cs-CZ" b="1" dirty="0"/>
              <a:t> jmenné servery</a:t>
            </a:r>
          </a:p>
          <a:p>
            <a:pPr lvl="1"/>
            <a:r>
              <a:rPr lang="cs-CZ" dirty="0"/>
              <a:t>Uchovává informace získané od autoritativních serverů</a:t>
            </a:r>
          </a:p>
          <a:p>
            <a:pPr lvl="1"/>
            <a:r>
              <a:rPr lang="cs-CZ" dirty="0"/>
              <a:t>Poskytuje neautoritativní odpověď a eliminuje zátěž na autoritativní servery</a:t>
            </a:r>
          </a:p>
          <a:p>
            <a:pPr lvl="1"/>
            <a:r>
              <a:rPr lang="cs-CZ" dirty="0"/>
              <a:t>Záznamy jsou uchovány po stanovenou dobu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7ED76-1C04-4B32-AE4E-7CBFC59369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DNS</a:t>
            </a:r>
            <a:endParaRPr lang="en-US" alt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07D2F-C86E-4593-872F-6D8DC8DAA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/>
          <a:lstStyle/>
          <a:p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2268F8-5899-4F6B-AD96-C9DD44C2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Autoritativní a Rekurzivní jmenné servery</a:t>
            </a:r>
          </a:p>
        </p:txBody>
      </p:sp>
    </p:spTree>
    <p:extLst>
      <p:ext uri="{BB962C8B-B14F-4D97-AF65-F5344CB8AC3E}">
        <p14:creationId xmlns:p14="http://schemas.microsoft.com/office/powerpoint/2010/main" val="34106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9531206-DA1F-41B1-8C7C-3C107091B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226" y="765175"/>
            <a:ext cx="11342181" cy="53308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F045F-8764-4014-B38A-7E4CA17D72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3933" y="6524636"/>
            <a:ext cx="10464800" cy="3333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dirty="0"/>
              <a:t>DNS</a:t>
            </a:r>
            <a:endParaRPr lang="en-US" alt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C38B2-268A-4C2E-9586-EE8A0ED54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endParaRPr lang="en-US" altLang="cs-CZ" dirty="0"/>
          </a:p>
        </p:txBody>
      </p:sp>
      <p:sp>
        <p:nvSpPr>
          <p:cNvPr id="71" name="Title 4">
            <a:extLst>
              <a:ext uri="{FF2B5EF4-FFF2-40B4-BE49-F238E27FC236}">
                <a16:creationId xmlns:a16="http://schemas.microsoft.com/office/drawing/2014/main" id="{AD61ED52-16AC-4A42-90E6-FF68A6A4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8" y="-100013"/>
            <a:ext cx="10517682" cy="720726"/>
          </a:xfrm>
        </p:spPr>
        <p:txBody>
          <a:bodyPr/>
          <a:lstStyle/>
          <a:p>
            <a:r>
              <a:rPr lang="cs-CZ" dirty="0"/>
              <a:t>DNS </a:t>
            </a:r>
            <a:r>
              <a:rPr lang="cs-CZ" dirty="0" err="1"/>
              <a:t>resolver</a:t>
            </a:r>
            <a:r>
              <a:rPr lang="cs-CZ" dirty="0"/>
              <a:t> (nerekurzivní chování)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D256D-2E39-42A9-91EE-3E8E16D00DC8}"/>
              </a:ext>
            </a:extLst>
          </p:cNvPr>
          <p:cNvSpPr/>
          <p:nvPr/>
        </p:nvSpPr>
        <p:spPr bwMode="auto">
          <a:xfrm>
            <a:off x="789140" y="2267211"/>
            <a:ext cx="2981194" cy="375781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>
              <a:ln>
                <a:noFill/>
              </a:ln>
              <a:solidFill>
                <a:srgbClr val="B9000C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0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797958-0F44-4000-B38F-ADEB1901F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67" y="763587"/>
            <a:ext cx="11521017" cy="5330825"/>
          </a:xfrm>
        </p:spPr>
        <p:txBody>
          <a:bodyPr/>
          <a:lstStyle/>
          <a:p>
            <a:r>
              <a:rPr lang="cs-CZ" b="1" dirty="0"/>
              <a:t>A (</a:t>
            </a:r>
            <a:r>
              <a:rPr lang="cs-CZ" b="1" dirty="0" err="1"/>
              <a:t>a</a:t>
            </a:r>
            <a:r>
              <a:rPr lang="cs-CZ" dirty="0" err="1"/>
              <a:t>ddress</a:t>
            </a:r>
            <a:r>
              <a:rPr lang="cs-CZ" dirty="0"/>
              <a:t> </a:t>
            </a:r>
            <a:r>
              <a:rPr lang="cs-CZ" dirty="0" err="1"/>
              <a:t>record</a:t>
            </a:r>
            <a:r>
              <a:rPr lang="cs-CZ" dirty="0"/>
              <a:t>) – IPv4 adresy</a:t>
            </a:r>
          </a:p>
          <a:p>
            <a:r>
              <a:rPr lang="cs-CZ" b="1" dirty="0"/>
              <a:t>AAAA</a:t>
            </a:r>
            <a:r>
              <a:rPr lang="cs-CZ" dirty="0"/>
              <a:t> záznamy – IPv6 adresa</a:t>
            </a:r>
          </a:p>
          <a:p>
            <a:r>
              <a:rPr lang="cs-CZ" b="1" dirty="0"/>
              <a:t>CNAME</a:t>
            </a:r>
            <a:r>
              <a:rPr lang="cs-CZ" dirty="0"/>
              <a:t> – alias pro zavedené jméno</a:t>
            </a:r>
          </a:p>
          <a:p>
            <a:r>
              <a:rPr lang="cs-CZ" b="1" dirty="0"/>
              <a:t>MX</a:t>
            </a:r>
            <a:r>
              <a:rPr lang="cs-CZ" dirty="0"/>
              <a:t> – adresa serveru pro příjem elektronické pošty</a:t>
            </a:r>
          </a:p>
          <a:p>
            <a:r>
              <a:rPr lang="cs-CZ" b="1" dirty="0"/>
              <a:t>NS</a:t>
            </a:r>
            <a:r>
              <a:rPr lang="cs-CZ" dirty="0"/>
              <a:t> (</a:t>
            </a:r>
            <a:r>
              <a:rPr lang="cs-CZ" b="1" dirty="0" err="1"/>
              <a:t>n</a:t>
            </a:r>
            <a:r>
              <a:rPr lang="cs-CZ" dirty="0" err="1"/>
              <a:t>ame</a:t>
            </a:r>
            <a:r>
              <a:rPr lang="cs-CZ" dirty="0"/>
              <a:t> </a:t>
            </a:r>
            <a:r>
              <a:rPr lang="cs-CZ" b="1" dirty="0"/>
              <a:t>s</a:t>
            </a:r>
            <a:r>
              <a:rPr lang="cs-CZ" dirty="0"/>
              <a:t>erver </a:t>
            </a:r>
            <a:r>
              <a:rPr lang="cs-CZ" b="1" dirty="0" err="1"/>
              <a:t>r</a:t>
            </a:r>
            <a:r>
              <a:rPr lang="cs-CZ" dirty="0" err="1"/>
              <a:t>ecord</a:t>
            </a:r>
            <a:r>
              <a:rPr lang="cs-CZ" dirty="0"/>
              <a:t>) – ohlašuje jméno autoritativního serveru pro danou doménu</a:t>
            </a:r>
          </a:p>
          <a:p>
            <a:r>
              <a:rPr lang="cs-CZ" b="1" dirty="0"/>
              <a:t>PTR</a:t>
            </a:r>
            <a:r>
              <a:rPr lang="cs-CZ" dirty="0"/>
              <a:t> (</a:t>
            </a:r>
            <a:r>
              <a:rPr lang="cs-CZ" b="1" dirty="0"/>
              <a:t>p</a:t>
            </a:r>
            <a:r>
              <a:rPr lang="cs-CZ" dirty="0"/>
              <a:t>ointer </a:t>
            </a:r>
            <a:r>
              <a:rPr lang="cs-CZ" b="1" dirty="0" err="1"/>
              <a:t>r</a:t>
            </a:r>
            <a:r>
              <a:rPr lang="cs-CZ" dirty="0" err="1"/>
              <a:t>ecord</a:t>
            </a:r>
            <a:r>
              <a:rPr lang="cs-CZ" dirty="0"/>
              <a:t>) – záznam pro reverzní zóny</a:t>
            </a:r>
          </a:p>
          <a:p>
            <a:r>
              <a:rPr lang="cs-CZ" b="1" dirty="0"/>
              <a:t>SOA</a:t>
            </a:r>
            <a:r>
              <a:rPr lang="cs-CZ" dirty="0"/>
              <a:t> (start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authority</a:t>
            </a:r>
            <a:r>
              <a:rPr lang="cs-CZ" dirty="0"/>
              <a:t> </a:t>
            </a:r>
            <a:r>
              <a:rPr lang="cs-CZ" dirty="0" err="1"/>
              <a:t>record</a:t>
            </a:r>
            <a:r>
              <a:rPr lang="cs-CZ" dirty="0"/>
              <a:t>) – zahajující soubor zónového souboru</a:t>
            </a:r>
          </a:p>
          <a:p>
            <a:endParaRPr lang="cs-CZ" dirty="0"/>
          </a:p>
          <a:p>
            <a:r>
              <a:rPr lang="cs-CZ" dirty="0"/>
              <a:t>Jak se dostat k těmto záznamům? </a:t>
            </a:r>
          </a:p>
          <a:p>
            <a:pPr lvl="1"/>
            <a:r>
              <a:rPr lang="cs-CZ" dirty="0"/>
              <a:t>Nástroj </a:t>
            </a:r>
            <a:r>
              <a:rPr lang="cs-CZ" i="1" dirty="0" err="1"/>
              <a:t>nslookup</a:t>
            </a:r>
            <a:r>
              <a:rPr lang="cs-CZ" dirty="0"/>
              <a:t> (Windows) nebo </a:t>
            </a:r>
            <a:r>
              <a:rPr lang="cs-CZ" i="1" dirty="0"/>
              <a:t>host</a:t>
            </a:r>
            <a:r>
              <a:rPr lang="en-US" i="1" dirty="0"/>
              <a:t>, dig</a:t>
            </a:r>
            <a:endParaRPr lang="cs-CZ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CDD5C-0727-43C7-96DF-1B85AE340D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dirty="0"/>
              <a:t>DNS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58F61-7B14-4BA2-B3D6-A0C446D513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/>
          <a:lstStyle/>
          <a:p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26CEC9-9A23-42B3-9FF6-BBFD4C44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najdeme všechno v zónovém souboru?</a:t>
            </a:r>
          </a:p>
        </p:txBody>
      </p:sp>
    </p:spTree>
    <p:extLst>
      <p:ext uri="{BB962C8B-B14F-4D97-AF65-F5344CB8AC3E}">
        <p14:creationId xmlns:p14="http://schemas.microsoft.com/office/powerpoint/2010/main" val="149052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E26A02-BF89-43AB-8A83-42F280F07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Zjistěte IP adresu serveru </a:t>
            </a:r>
            <a:r>
              <a:rPr lang="cs-CZ" b="1" dirty="0"/>
              <a:t>http://www.fbm.vutbr.cz/</a:t>
            </a:r>
          </a:p>
          <a:p>
            <a:pPr lvl="1"/>
            <a:r>
              <a:rPr lang="cs-CZ" dirty="0"/>
              <a:t>Jaké je </a:t>
            </a:r>
            <a:r>
              <a:rPr lang="cs-CZ" b="1" dirty="0"/>
              <a:t>skutečné</a:t>
            </a:r>
            <a:r>
              <a:rPr lang="cs-CZ" dirty="0"/>
              <a:t> jméno serveru, na kterém běží web FP?</a:t>
            </a:r>
          </a:p>
          <a:p>
            <a:pPr lvl="1"/>
            <a:r>
              <a:rPr lang="cs-CZ" dirty="0"/>
              <a:t>Zjistěte IP adresu</a:t>
            </a:r>
            <a:endParaRPr lang="en-US" dirty="0"/>
          </a:p>
          <a:p>
            <a:r>
              <a:rPr lang="cs-CZ" dirty="0"/>
              <a:t>Jaké je doménové jméno serveru s IP adresou </a:t>
            </a:r>
            <a:r>
              <a:rPr lang="cs-CZ" b="1" dirty="0"/>
              <a:t>147.229.9.23</a:t>
            </a:r>
            <a:r>
              <a:rPr lang="cs-CZ" dirty="0"/>
              <a:t>?</a:t>
            </a:r>
          </a:p>
          <a:p>
            <a:pPr lvl="1"/>
            <a:r>
              <a:rPr lang="en-US" dirty="0"/>
              <a:t>Jak </a:t>
            </a:r>
            <a:r>
              <a:rPr lang="en-US" dirty="0" err="1"/>
              <a:t>vypad</a:t>
            </a:r>
            <a:r>
              <a:rPr lang="cs-CZ" dirty="0"/>
              <a:t>á </a:t>
            </a:r>
            <a:r>
              <a:rPr lang="cs-CZ" b="1" dirty="0"/>
              <a:t>SOA</a:t>
            </a:r>
            <a:r>
              <a:rPr lang="cs-CZ" dirty="0"/>
              <a:t> záznam?</a:t>
            </a:r>
          </a:p>
          <a:p>
            <a:pPr lvl="1"/>
            <a:r>
              <a:rPr lang="cs-CZ" dirty="0"/>
              <a:t>Jak vypadají MX záznam</a:t>
            </a:r>
            <a:r>
              <a:rPr lang="en-US" dirty="0"/>
              <a:t>/y?</a:t>
            </a:r>
          </a:p>
          <a:p>
            <a:r>
              <a:rPr lang="en-US" dirty="0"/>
              <a:t>Jak</a:t>
            </a:r>
            <a:r>
              <a:rPr lang="cs-CZ" dirty="0"/>
              <a:t>á je adresa vašeho lokálního DNS serveru?</a:t>
            </a:r>
          </a:p>
          <a:p>
            <a:pPr lvl="1"/>
            <a:r>
              <a:rPr lang="en-US" b="1" dirty="0"/>
              <a:t>/</a:t>
            </a:r>
            <a:r>
              <a:rPr lang="en-US" b="1" dirty="0" err="1"/>
              <a:t>etc</a:t>
            </a:r>
            <a:r>
              <a:rPr lang="en-US" b="1" dirty="0"/>
              <a:t>/</a:t>
            </a:r>
            <a:r>
              <a:rPr lang="en-US" b="1" dirty="0" err="1"/>
              <a:t>resolv.conf</a:t>
            </a:r>
            <a:endParaRPr lang="cs-CZ" b="1" dirty="0"/>
          </a:p>
          <a:p>
            <a:r>
              <a:rPr lang="cs-CZ" dirty="0"/>
              <a:t>Jak byste lokálně asociovali nějaké jméno s IP adresou nějakého serveru? </a:t>
            </a:r>
            <a:r>
              <a:rPr lang="pl-PL" i="1" dirty="0"/>
              <a:t>Například IP adresy www.seznam.cz s adresou najdu-tam-co-neznam.cz. </a:t>
            </a:r>
            <a:endParaRPr lang="en-US" i="1" dirty="0"/>
          </a:p>
          <a:p>
            <a:pPr lvl="1"/>
            <a:r>
              <a:rPr lang="en-US" b="1" dirty="0"/>
              <a:t>/</a:t>
            </a:r>
            <a:r>
              <a:rPr lang="en-US" b="1" dirty="0" err="1"/>
              <a:t>etc</a:t>
            </a:r>
            <a:r>
              <a:rPr lang="en-US" b="1" dirty="0"/>
              <a:t>/hosts</a:t>
            </a: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85CD5-9D28-494D-9309-4323EA6BC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dirty="0"/>
              <a:t>DNS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A1A39-BC4A-41D0-A515-4F037F52F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/>
          <a:lstStyle/>
          <a:p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1579A0-C17D-4480-B794-C3CF9701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</a:t>
            </a:r>
          </a:p>
        </p:txBody>
      </p:sp>
    </p:spTree>
    <p:extLst>
      <p:ext uri="{BB962C8B-B14F-4D97-AF65-F5344CB8AC3E}">
        <p14:creationId xmlns:p14="http://schemas.microsoft.com/office/powerpoint/2010/main" val="245604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3D3E16-55FC-4DE6-897B-FE204F660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</a:t>
            </a:r>
            <a:endParaRPr 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482DB3-81B2-416F-B7BB-2EC5DD8F19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00013"/>
            <a:ext cx="10517188" cy="720726"/>
          </a:xfrm>
        </p:spPr>
        <p:txBody>
          <a:bodyPr/>
          <a:lstStyle/>
          <a:p>
            <a:r>
              <a:rPr lang="en-US" dirty="0"/>
              <a:t>HTTP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585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E26A02-BF89-43AB-8A83-42F280F07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Internetový protokol určený pro komunikaci mezi WWW servery (primárně pro přenos HTML souborů, ale i jiných)</a:t>
            </a:r>
          </a:p>
          <a:p>
            <a:r>
              <a:rPr lang="cs-CZ" dirty="0"/>
              <a:t>Port 80, 443 (HTTPS)</a:t>
            </a:r>
          </a:p>
          <a:p>
            <a:r>
              <a:rPr lang="cs-CZ" dirty="0"/>
              <a:t>Komunikace: </a:t>
            </a:r>
            <a:r>
              <a:rPr lang="en-US" b="1" dirty="0"/>
              <a:t>GET, HEAD, POST, PUT, DELETE, …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85CD5-9D28-494D-9309-4323EA6BC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HTTP</a:t>
            </a:r>
            <a:endParaRPr lang="en-US" alt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A1A39-BC4A-41D0-A515-4F037F52F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/>
          <a:lstStyle/>
          <a:p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1579A0-C17D-4480-B794-C3CF9701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A2573-7B1D-4A57-8E35-5B004FFAE406}"/>
              </a:ext>
            </a:extLst>
          </p:cNvPr>
          <p:cNvSpPr txBox="1"/>
          <p:nvPr/>
        </p:nvSpPr>
        <p:spPr>
          <a:xfrm>
            <a:off x="431808" y="3153428"/>
            <a:ext cx="5110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DOTAZ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highlight>
                  <a:srgbClr val="E6E6E6"/>
                </a:highlight>
                <a:latin typeface="Courier New" panose="02070309020205020404" pitchFamily="49" charset="0"/>
              </a:rPr>
              <a:t>GET /wiki/Wikipedie HTTP/1.1</a:t>
            </a:r>
            <a:endParaRPr lang="cs-CZ" dirty="0">
              <a:effectLst/>
              <a:highlight>
                <a:srgbClr val="E6E6E6"/>
              </a:highlight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highlight>
                  <a:srgbClr val="E6E6E6"/>
                </a:highlight>
                <a:latin typeface="Courier New" panose="02070309020205020404" pitchFamily="49" charset="0"/>
              </a:rPr>
              <a:t>Host: cs.wikipedia.org</a:t>
            </a:r>
            <a:endParaRPr lang="cs-CZ" dirty="0">
              <a:effectLst/>
              <a:highlight>
                <a:srgbClr val="E6E6E6"/>
              </a:highlight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highlight>
                  <a:srgbClr val="E6E6E6"/>
                </a:highlight>
                <a:latin typeface="Courier New" panose="02070309020205020404" pitchFamily="49" charset="0"/>
              </a:rPr>
              <a:t>User-Agent: Opera/9.80 (Windows NT 5.1; U; cs) Presto/2.5.29 </a:t>
            </a:r>
            <a:r>
              <a:rPr lang="cs-CZ" sz="2000" b="0" i="0" u="none" strike="noStrike" dirty="0" err="1">
                <a:solidFill>
                  <a:srgbClr val="000000"/>
                </a:solidFill>
                <a:effectLst/>
                <a:highlight>
                  <a:srgbClr val="E6E6E6"/>
                </a:highlight>
                <a:latin typeface="Courier New" panose="02070309020205020404" pitchFamily="49" charset="0"/>
              </a:rPr>
              <a:t>Version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highlight>
                  <a:srgbClr val="E6E6E6"/>
                </a:highlight>
                <a:latin typeface="Courier New" panose="02070309020205020404" pitchFamily="49" charset="0"/>
              </a:rPr>
              <a:t>/10.60</a:t>
            </a:r>
            <a:endParaRPr lang="cs-CZ" dirty="0">
              <a:effectLst/>
              <a:highlight>
                <a:srgbClr val="E6E6E6"/>
              </a:highlight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dirty="0" err="1">
                <a:solidFill>
                  <a:srgbClr val="000000"/>
                </a:solidFill>
                <a:effectLst/>
                <a:highlight>
                  <a:srgbClr val="E6E6E6"/>
                </a:highlight>
                <a:latin typeface="Courier New" panose="02070309020205020404" pitchFamily="49" charset="0"/>
              </a:rPr>
              <a:t>Accept-Charset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highlight>
                  <a:srgbClr val="E6E6E6"/>
                </a:highlight>
                <a:latin typeface="Courier New" panose="02070309020205020404" pitchFamily="49" charset="0"/>
              </a:rPr>
              <a:t>: UTF-8,*</a:t>
            </a:r>
            <a:endParaRPr lang="cs-CZ" dirty="0">
              <a:effectLst/>
              <a:highlight>
                <a:srgbClr val="E6E6E6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59BD2-6894-408F-BC06-2CF484B2B364}"/>
              </a:ext>
            </a:extLst>
          </p:cNvPr>
          <p:cNvSpPr txBox="1"/>
          <p:nvPr/>
        </p:nvSpPr>
        <p:spPr>
          <a:xfrm>
            <a:off x="6096000" y="2677439"/>
            <a:ext cx="51106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i="0" u="none" strike="noStrike" dirty="0">
                <a:solidFill>
                  <a:srgbClr val="000000"/>
                </a:solidFill>
                <a:effectLst/>
                <a:highlight>
                  <a:srgbClr val="E6E6E6"/>
                </a:highlight>
                <a:latin typeface="Courier New" panose="02070309020205020404" pitchFamily="49" charset="0"/>
              </a:rPr>
              <a:t>ODPOVĚĎ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HTTP/1.0 </a:t>
            </a:r>
            <a:r>
              <a:rPr lang="cs-CZ" sz="180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200 OK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dirty="0" err="1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Date</a:t>
            </a:r>
            <a:r>
              <a:rPr lang="cs-CZ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: </a:t>
            </a:r>
            <a:r>
              <a:rPr lang="cs-CZ" sz="1800" b="0" dirty="0" err="1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Fri</a:t>
            </a:r>
            <a:r>
              <a:rPr lang="cs-CZ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, 15 </a:t>
            </a:r>
            <a:r>
              <a:rPr lang="cs-CZ" sz="1800" b="0" dirty="0" err="1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Oct</a:t>
            </a:r>
            <a:r>
              <a:rPr lang="cs-CZ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 2004 08:20:25 GMT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Server: </a:t>
            </a:r>
            <a:r>
              <a:rPr lang="cs-CZ" sz="1800" b="0" dirty="0" err="1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Apache</a:t>
            </a:r>
            <a:r>
              <a:rPr lang="cs-CZ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/1.3.29 (Unix) PHP/4.3.8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X-</a:t>
            </a:r>
            <a:r>
              <a:rPr lang="cs-CZ" sz="1800" b="0" dirty="0" err="1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Powered</a:t>
            </a:r>
            <a:r>
              <a:rPr lang="cs-CZ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-By: PHP/4.3.8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Vary: </a:t>
            </a:r>
            <a:r>
              <a:rPr lang="cs-CZ" sz="1800" b="0" dirty="0" err="1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Accept-Encoding,Cookie</a:t>
            </a:r>
            <a:endParaRPr lang="cs-CZ" sz="1800" b="0" dirty="0">
              <a:solidFill>
                <a:srgbClr val="000000"/>
              </a:solidFill>
              <a:highlight>
                <a:srgbClr val="E6E6E6"/>
              </a:highlight>
              <a:latin typeface="Courier New" panose="02070309020205020404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dirty="0" err="1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Cache-Control</a:t>
            </a:r>
            <a:r>
              <a:rPr lang="cs-CZ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: </a:t>
            </a:r>
            <a:r>
              <a:rPr lang="cs-CZ" sz="1800" b="0" dirty="0" err="1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private</a:t>
            </a:r>
            <a:r>
              <a:rPr lang="cs-CZ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, s-</a:t>
            </a:r>
            <a:r>
              <a:rPr lang="cs-CZ" sz="1800" b="0" dirty="0" err="1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maxage</a:t>
            </a:r>
            <a:r>
              <a:rPr lang="cs-CZ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=0, max-</a:t>
            </a:r>
            <a:r>
              <a:rPr lang="cs-CZ" sz="1800" b="0" dirty="0" err="1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age</a:t>
            </a:r>
            <a:r>
              <a:rPr lang="cs-CZ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=0, </a:t>
            </a:r>
            <a:r>
              <a:rPr lang="cs-CZ" sz="1800" b="0" dirty="0" err="1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must-revalidate</a:t>
            </a:r>
            <a:endParaRPr lang="cs-CZ" sz="1800" b="0" dirty="0">
              <a:solidFill>
                <a:srgbClr val="000000"/>
              </a:solidFill>
              <a:highlight>
                <a:srgbClr val="E6E6E6"/>
              </a:highlight>
              <a:latin typeface="Courier New" panose="02070309020205020404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dirty="0" err="1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Content-Language</a:t>
            </a:r>
            <a:r>
              <a:rPr lang="cs-CZ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: cs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dirty="0" err="1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Content</a:t>
            </a:r>
            <a:r>
              <a:rPr lang="cs-CZ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-Type: text/html; </a:t>
            </a:r>
            <a:r>
              <a:rPr lang="cs-CZ" sz="1800" b="0" dirty="0" err="1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charset</a:t>
            </a:r>
            <a:r>
              <a:rPr lang="cs-CZ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=</a:t>
            </a:r>
            <a:r>
              <a:rPr lang="cs-CZ" sz="1800" b="0" dirty="0" err="1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utf</a:t>
            </a:r>
            <a:r>
              <a:rPr lang="cs-CZ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-</a:t>
            </a:r>
            <a:r>
              <a:rPr lang="en-US" sz="1800" b="0" dirty="0">
                <a:solidFill>
                  <a:srgbClr val="000000"/>
                </a:solidFill>
                <a:highlight>
                  <a:srgbClr val="E6E6E6"/>
                </a:highlight>
                <a:latin typeface="Courier New" panose="02070309020205020404" pitchFamily="49" charset="0"/>
              </a:rPr>
              <a:t>8</a:t>
            </a:r>
            <a:endParaRPr lang="cs-CZ" sz="1800" b="0" dirty="0">
              <a:solidFill>
                <a:srgbClr val="000000"/>
              </a:solidFill>
              <a:highlight>
                <a:srgbClr val="E6E6E6"/>
              </a:highlight>
              <a:latin typeface="Courier New" panose="020703090202050204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FF824F-5E71-4447-81AA-B71AED4CA2FC}"/>
              </a:ext>
            </a:extLst>
          </p:cNvPr>
          <p:cNvCxnSpPr/>
          <p:nvPr/>
        </p:nvCxnSpPr>
        <p:spPr bwMode="auto">
          <a:xfrm>
            <a:off x="5542427" y="4534422"/>
            <a:ext cx="445014" cy="0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69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6086C5-D640-4CC4-958C-651C73207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1xx - informační odpověď</a:t>
            </a:r>
          </a:p>
          <a:p>
            <a:r>
              <a:rPr lang="cs-CZ" dirty="0"/>
              <a:t>2xx - úspěch: 200 OK</a:t>
            </a:r>
          </a:p>
          <a:p>
            <a:r>
              <a:rPr lang="cs-CZ" b="1" dirty="0"/>
              <a:t>3xx - přesměrování</a:t>
            </a:r>
          </a:p>
          <a:p>
            <a:r>
              <a:rPr lang="cs-CZ" dirty="0"/>
              <a:t>4xx - chyba na straně klienta (špatná syntax, neplatný dotaz, … )</a:t>
            </a:r>
          </a:p>
          <a:p>
            <a:r>
              <a:rPr lang="cs-CZ" dirty="0"/>
              <a:t>5xx - chyba na straně serveru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https://en.wikipedia.org/wiki/List_of_HTTP_status_codes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DA858-4EFE-4C51-ABA1-10FC68CAED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0399E-E3BC-4382-AEFF-92570F871C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/>
          <a:lstStyle/>
          <a:p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9DADAE-DF55-4452-B5B8-624E7906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Stavov</a:t>
            </a:r>
            <a:r>
              <a:rPr lang="cs-CZ" dirty="0"/>
              <a:t>ý kód</a:t>
            </a:r>
          </a:p>
        </p:txBody>
      </p:sp>
    </p:spTree>
    <p:extLst>
      <p:ext uri="{BB962C8B-B14F-4D97-AF65-F5344CB8AC3E}">
        <p14:creationId xmlns:p14="http://schemas.microsoft.com/office/powerpoint/2010/main" val="3613890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DC9569-9467-4E9D-913F-E8822ACBA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vyzkoušejte stáhnout</a:t>
            </a:r>
            <a:endParaRPr lang="en-US" dirty="0"/>
          </a:p>
          <a:p>
            <a:pPr lvl="1"/>
            <a:r>
              <a:rPr lang="cs-CZ" dirty="0"/>
              <a:t>(1) konkrétní HTML dokument</a:t>
            </a:r>
            <a:endParaRPr lang="en-US" dirty="0"/>
          </a:p>
          <a:p>
            <a:pPr lvl="1"/>
            <a:r>
              <a:rPr lang="cs-CZ" dirty="0"/>
              <a:t>(2) ale i potřebné závislosti</a:t>
            </a:r>
            <a:endParaRPr lang="en-US" dirty="0"/>
          </a:p>
          <a:p>
            <a:pPr lvl="1"/>
            <a:r>
              <a:rPr lang="cs-CZ" dirty="0"/>
              <a:t>(3) případně i odkazované dokumenty</a:t>
            </a:r>
            <a:endParaRPr lang="en-US" dirty="0"/>
          </a:p>
          <a:p>
            <a:pPr marL="457165" lvl="1" indent="0">
              <a:buNone/>
            </a:pPr>
            <a:endParaRPr lang="en-US" dirty="0"/>
          </a:p>
          <a:p>
            <a:pPr marL="457165" lvl="1" indent="0">
              <a:buNone/>
            </a:pPr>
            <a:endParaRPr lang="en-US" dirty="0"/>
          </a:p>
          <a:p>
            <a:pPr marL="457165" lvl="1" indent="0">
              <a:buNone/>
            </a:pPr>
            <a:r>
              <a:rPr lang="en-US" dirty="0"/>
              <a:t>N</a:t>
            </a:r>
            <a:r>
              <a:rPr lang="cs-CZ" dirty="0" err="1"/>
              <a:t>ápověda</a:t>
            </a:r>
            <a:r>
              <a:rPr lang="cs-CZ" dirty="0"/>
              <a:t>: </a:t>
            </a:r>
            <a:r>
              <a:rPr lang="cs-CZ" b="1" dirty="0"/>
              <a:t>man </a:t>
            </a:r>
            <a:r>
              <a:rPr lang="cs-CZ" b="1" dirty="0" err="1"/>
              <a:t>wget</a:t>
            </a:r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7640C-E3C5-4194-953B-7B030DF81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3BA25-0CCB-4876-A1AD-2658AAE835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/>
          <a:lstStyle/>
          <a:p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F23855-1099-44A0-A28F-1E50CE825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– nástroj </a:t>
            </a:r>
            <a:r>
              <a:rPr lang="cs-CZ" dirty="0" err="1"/>
              <a:t>wget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472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B18426-9C09-43E3-B15A-47BC4DCED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statické stránky:</a:t>
            </a:r>
          </a:p>
          <a:p>
            <a:pPr lvl="1"/>
            <a:r>
              <a:rPr lang="cs-CZ" dirty="0"/>
              <a:t>klient pošle HTTP požadavek na HTTP server, žádá HTML dokument, který je vrácen</a:t>
            </a:r>
          </a:p>
          <a:p>
            <a:r>
              <a:rPr lang="cs-CZ" b="1" dirty="0"/>
              <a:t>dynamické stránky </a:t>
            </a:r>
            <a:r>
              <a:rPr lang="cs-CZ" dirty="0"/>
              <a:t>interpretované na serveru:</a:t>
            </a:r>
          </a:p>
          <a:p>
            <a:pPr lvl="1"/>
            <a:r>
              <a:rPr lang="cs-CZ" dirty="0"/>
              <a:t>klient pošle HTTP požadavek na HTTP server, žádá dokument, který musí být na serveru interpretován (např. </a:t>
            </a:r>
            <a:r>
              <a:rPr lang="cs-CZ" dirty="0" err="1"/>
              <a:t>php</a:t>
            </a:r>
            <a:r>
              <a:rPr lang="cs-CZ" dirty="0"/>
              <a:t> dokument) - HTTP server (např. </a:t>
            </a:r>
            <a:r>
              <a:rPr lang="cs-CZ" dirty="0" err="1"/>
              <a:t>apache</a:t>
            </a:r>
            <a:r>
              <a:rPr lang="cs-CZ" dirty="0"/>
              <a:t>) obsahuje modul pro PHP, který využije interpret </a:t>
            </a:r>
            <a:r>
              <a:rPr lang="cs-CZ" dirty="0" err="1"/>
              <a:t>php</a:t>
            </a:r>
            <a:r>
              <a:rPr lang="cs-CZ" dirty="0"/>
              <a:t> pro renderování HTML dokumentu, který je následně vrácen klientovi</a:t>
            </a:r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396B94-05CB-49A7-9E4B-CD89CB8AE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20754-D217-454D-82A9-998D617A61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/>
          <a:lstStyle/>
          <a:p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C0DAC2-5445-492D-A0DB-BD9F8671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Dynamické vs. statické stránky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CBFCEFE-E453-4198-B54C-2762EE080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40" y="4384111"/>
            <a:ext cx="9338030" cy="144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6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7E18B0-8F47-47C9-BF4A-0456C98B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Prozkoumejte tyto dva odkazy (Ctrl</a:t>
            </a:r>
            <a:r>
              <a:rPr lang="en-US" dirty="0"/>
              <a:t>+U</a:t>
            </a:r>
            <a:r>
              <a:rPr lang="cs-CZ" dirty="0"/>
              <a:t>):</a:t>
            </a:r>
          </a:p>
          <a:p>
            <a:pPr lvl="1"/>
            <a:r>
              <a:rPr lang="cs-CZ" dirty="0">
                <a:hlinkClick r:id="rId3"/>
              </a:rPr>
              <a:t>https://www.fit.vutbr.cz/study/courses/ITW/private/cviceni/datum1.php.cs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https://www.fit.vutbr.cz/study/courses/ITW/private/cviceni/datum2.html.cs 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FDE4B-1D3B-46BC-8CBF-CC0B72C108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88080-25F3-48EF-A1D3-B2E700531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/>
          <a:lstStyle/>
          <a:p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C73096-33BE-45D4-B149-F2BF4CBF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</p:spTree>
    <p:extLst>
      <p:ext uri="{BB962C8B-B14F-4D97-AF65-F5344CB8AC3E}">
        <p14:creationId xmlns:p14="http://schemas.microsoft.com/office/powerpoint/2010/main" val="376923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6FB046-41B9-4892-8338-560503B81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Jmenuji se </a:t>
            </a:r>
            <a:r>
              <a:rPr lang="cs-CZ" b="1" dirty="0"/>
              <a:t>Alena Tesařová</a:t>
            </a:r>
          </a:p>
          <a:p>
            <a:r>
              <a:rPr lang="cs-CZ" b="1" dirty="0"/>
              <a:t>Můj profil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https://www.fit.vut.cz/person/atesarova/</a:t>
            </a:r>
            <a:endParaRPr lang="cs-CZ" dirty="0"/>
          </a:p>
          <a:p>
            <a:pPr lvl="1"/>
            <a:r>
              <a:rPr lang="cs-CZ" dirty="0"/>
              <a:t>Kancelář L204</a:t>
            </a:r>
          </a:p>
          <a:p>
            <a:pPr lvl="1"/>
            <a:r>
              <a:rPr lang="cs-CZ" dirty="0"/>
              <a:t>Konzultační hodiny: kdykoli po domluvě na Teams</a:t>
            </a:r>
          </a:p>
          <a:p>
            <a:r>
              <a:rPr lang="cs-CZ" dirty="0"/>
              <a:t>Přestávky?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AB6FE-7A3F-44AC-AC2F-109148815D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D97A6-3133-4B42-8A4F-8E1F1F3234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/>
          <a:lstStyle/>
          <a:p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3E1525-7772-4AB1-9EE0-DA3E83A8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</a:t>
            </a:r>
          </a:p>
        </p:txBody>
      </p:sp>
    </p:spTree>
    <p:extLst>
      <p:ext uri="{BB962C8B-B14F-4D97-AF65-F5344CB8AC3E}">
        <p14:creationId xmlns:p14="http://schemas.microsoft.com/office/powerpoint/2010/main" val="823764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D83D261D-E31D-86F7-8CBD-30FFE0A36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7" y="36477"/>
            <a:ext cx="5343525" cy="68215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4D755-90C3-205A-5CA9-635DB4A308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91AB4-C1DA-1E06-821B-4FF2E303DA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F55A70-D0FD-24C7-6F57-723703094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40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D1C2D8-2B8A-4379-989A-6E78E7A18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serveru Eva založit studentské stránky (připravit pro další cvičení)</a:t>
            </a:r>
            <a:endParaRPr lang="en-US" dirty="0"/>
          </a:p>
          <a:p>
            <a:r>
              <a:rPr lang="cs-CZ" dirty="0"/>
              <a:t>návod: </a:t>
            </a:r>
            <a:r>
              <a:rPr lang="cs-CZ" b="1" dirty="0">
                <a:hlinkClick r:id="rId2"/>
              </a:rPr>
              <a:t>https://www.fit.vut.cz/units/cvt/faq/.cs </a:t>
            </a:r>
            <a:r>
              <a:rPr lang="cs-CZ" b="1" dirty="0"/>
              <a:t>(bod 13)</a:t>
            </a:r>
          </a:p>
          <a:p>
            <a:pPr lvl="1"/>
            <a:r>
              <a:rPr lang="cs-CZ" dirty="0"/>
              <a:t>Pozor! Je nutné, ve složce WWW vždy </a:t>
            </a:r>
            <a:r>
              <a:rPr lang="en-US" dirty="0"/>
              <a:t>m</a:t>
            </a:r>
            <a:r>
              <a:rPr lang="cs-CZ" dirty="0" err="1"/>
              <a:t>ít</a:t>
            </a:r>
            <a:r>
              <a:rPr lang="cs-CZ" dirty="0"/>
              <a:t> platný soubor </a:t>
            </a:r>
            <a:r>
              <a:rPr lang="cs-CZ" i="1" dirty="0"/>
              <a:t>index.html</a:t>
            </a:r>
            <a:endParaRPr lang="en-US" i="1" dirty="0"/>
          </a:p>
          <a:p>
            <a:endParaRPr lang="en-US" dirty="0"/>
          </a:p>
          <a:p>
            <a:r>
              <a:rPr lang="cs-CZ" b="1" dirty="0"/>
              <a:t>Úkoly:</a:t>
            </a:r>
            <a:endParaRPr lang="en-US" b="1" dirty="0"/>
          </a:p>
          <a:p>
            <a:pPr marL="514350" indent="-514350">
              <a:buAutoNum type="arabicPeriod"/>
            </a:pPr>
            <a:r>
              <a:rPr lang="cs-CZ" dirty="0"/>
              <a:t>Základní HTML kostra </a:t>
            </a:r>
            <a:r>
              <a:rPr lang="cs-CZ" b="1" dirty="0"/>
              <a:t>lokálně</a:t>
            </a:r>
            <a:r>
              <a:rPr lang="cs-CZ" dirty="0"/>
              <a:t> obsahující český text v UTF-8</a:t>
            </a:r>
          </a:p>
          <a:p>
            <a:pPr marL="514350" indent="-514350">
              <a:buAutoNum type="arabicPeriod"/>
            </a:pPr>
            <a:r>
              <a:rPr lang="cs-CZ" dirty="0"/>
              <a:t>Přenést na </a:t>
            </a:r>
            <a:r>
              <a:rPr lang="cs-CZ" b="1" dirty="0"/>
              <a:t>studentské</a:t>
            </a:r>
            <a:r>
              <a:rPr lang="cs-CZ" dirty="0"/>
              <a:t> </a:t>
            </a:r>
            <a:r>
              <a:rPr lang="cs-CZ" b="1" dirty="0"/>
              <a:t>stránky</a:t>
            </a:r>
            <a:r>
              <a:rPr lang="cs-CZ" dirty="0"/>
              <a:t>, ověřit funkčnost a nechat projít validátorem</a:t>
            </a:r>
            <a:endParaRPr lang="en-US" dirty="0"/>
          </a:p>
          <a:p>
            <a:pPr lvl="1"/>
            <a:r>
              <a:rPr lang="cs-CZ" i="1" dirty="0">
                <a:hlinkClick r:id="rId3"/>
              </a:rPr>
              <a:t>https://www.stud.fit.vutbr.cz/~xtesar36/</a:t>
            </a:r>
            <a:endParaRPr lang="en-US" i="1" dirty="0"/>
          </a:p>
          <a:p>
            <a:pPr lvl="1"/>
            <a:r>
              <a:rPr lang="en-US" i="1" dirty="0"/>
              <a:t>Valid</a:t>
            </a:r>
            <a:r>
              <a:rPr lang="cs-CZ" i="1" dirty="0" err="1"/>
              <a:t>átor</a:t>
            </a:r>
            <a:r>
              <a:rPr lang="cs-CZ" i="1" dirty="0"/>
              <a:t>: </a:t>
            </a:r>
            <a:r>
              <a:rPr lang="cs-CZ" i="1" dirty="0">
                <a:hlinkClick r:id="rId4"/>
              </a:rPr>
              <a:t>https://validator.w3.org/</a:t>
            </a:r>
            <a:endParaRPr lang="cs-CZ" i="1" dirty="0"/>
          </a:p>
          <a:p>
            <a:pPr lvl="1"/>
            <a:endParaRPr lang="cs-CZ" i="1" dirty="0"/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54547-8FFF-450E-A6D7-A1EC651DDE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472C3-3386-40A6-8079-04C9B2CB5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E9AFDB-8F6A-4DB4-9A0F-1E4AAEC6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Založit studentské webové stránky a vyzkoušet</a:t>
            </a:r>
          </a:p>
        </p:txBody>
      </p:sp>
    </p:spTree>
    <p:extLst>
      <p:ext uri="{BB962C8B-B14F-4D97-AF65-F5344CB8AC3E}">
        <p14:creationId xmlns:p14="http://schemas.microsoft.com/office/powerpoint/2010/main" val="126274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82A88-5EB0-453D-BD9A-475BF6E4E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Celkem 6 cvičení – všechny bodované až na to první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Jedeme v IS VUT</a:t>
            </a:r>
            <a:r>
              <a:rPr lang="en-US" b="1" dirty="0"/>
              <a:t>!</a:t>
            </a:r>
          </a:p>
          <a:p>
            <a:pPr lvl="1"/>
            <a:r>
              <a:rPr lang="cs-CZ" dirty="0">
                <a:hlinkClick r:id="rId2"/>
              </a:rPr>
              <a:t>Sledujte </a:t>
            </a:r>
            <a:r>
              <a:rPr lang="cs-CZ" dirty="0" err="1">
                <a:hlinkClick r:id="rId2"/>
              </a:rPr>
              <a:t>moodle</a:t>
            </a:r>
            <a:endParaRPr lang="en-US" dirty="0"/>
          </a:p>
          <a:p>
            <a:r>
              <a:rPr lang="en-US" dirty="0" err="1"/>
              <a:t>Nemoci</a:t>
            </a:r>
            <a:r>
              <a:rPr lang="en-US" dirty="0"/>
              <a:t> a </a:t>
            </a:r>
            <a:r>
              <a:rPr lang="en-US" dirty="0" err="1"/>
              <a:t>omluvy</a:t>
            </a:r>
            <a:endParaRPr lang="en-US" dirty="0"/>
          </a:p>
          <a:p>
            <a:r>
              <a:rPr lang="en-US" dirty="0" err="1"/>
              <a:t>Skupina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Teams/Discord?</a:t>
            </a: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B45AB8-9B90-4FAC-AC3F-B7C8C647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C9FE767-6CB3-412C-A78A-BFB1CB55F7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/>
          <a:lstStyle/>
          <a:p>
            <a:endParaRPr lang="en-US" altLang="cs-CZ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FA99812-6D41-4DB5-8080-01764215B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29" y="1275572"/>
            <a:ext cx="4914511" cy="264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6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61A002-FA63-4293-9C61-87210FAE72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Sezn</a:t>
            </a:r>
            <a:r>
              <a:rPr lang="cs-CZ" dirty="0" err="1"/>
              <a:t>ámení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34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61A002-FA63-4293-9C61-87210FAE72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96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8BC446-3C34-4184-8743-C2AABA844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8" y="765175"/>
            <a:ext cx="8692737" cy="5330825"/>
          </a:xfrm>
        </p:spPr>
        <p:txBody>
          <a:bodyPr/>
          <a:lstStyle/>
          <a:p>
            <a:r>
              <a:rPr lang="en-US" b="1" dirty="0"/>
              <a:t>Domain name system </a:t>
            </a:r>
            <a:r>
              <a:rPr lang="en-US" dirty="0"/>
              <a:t>(=syst</a:t>
            </a:r>
            <a:r>
              <a:rPr lang="cs-CZ" dirty="0" err="1"/>
              <a:t>ém</a:t>
            </a:r>
            <a:r>
              <a:rPr lang="cs-CZ" dirty="0"/>
              <a:t> doménových jmen</a:t>
            </a:r>
            <a:r>
              <a:rPr lang="en-US" dirty="0"/>
              <a:t>)</a:t>
            </a:r>
            <a:endParaRPr lang="cs-CZ" dirty="0"/>
          </a:p>
          <a:p>
            <a:r>
              <a:rPr lang="cs-CZ" dirty="0"/>
              <a:t>Hierarchický, decentralizovaný</a:t>
            </a:r>
          </a:p>
          <a:p>
            <a:r>
              <a:rPr lang="cs-CZ" b="1" dirty="0"/>
              <a:t>Na co slouží?</a:t>
            </a:r>
          </a:p>
          <a:p>
            <a:pPr lvl="1"/>
            <a:r>
              <a:rPr lang="en-US" dirty="0"/>
              <a:t>P</a:t>
            </a:r>
            <a:r>
              <a:rPr lang="cs-CZ" dirty="0"/>
              <a:t>ro převod mezi doménovými jmény a IP adresami</a:t>
            </a:r>
            <a:endParaRPr lang="en-US" dirty="0"/>
          </a:p>
          <a:p>
            <a:pPr lvl="1"/>
            <a:r>
              <a:rPr lang="cs-CZ" dirty="0"/>
              <a:t>Využívá DNS protokol, port 53</a:t>
            </a:r>
          </a:p>
          <a:p>
            <a:r>
              <a:rPr lang="cs-CZ" b="1" dirty="0"/>
              <a:t>Co je doménové jméno?</a:t>
            </a:r>
            <a:endParaRPr lang="en-US" b="1" dirty="0"/>
          </a:p>
          <a:p>
            <a:pPr lvl="1"/>
            <a:r>
              <a:rPr lang="en-US" dirty="0"/>
              <a:t>Nap</a:t>
            </a:r>
            <a:r>
              <a:rPr lang="cs-CZ" dirty="0"/>
              <a:t>ř. </a:t>
            </a:r>
            <a:r>
              <a:rPr lang="cs-CZ" dirty="0">
                <a:hlinkClick r:id="rId3"/>
              </a:rPr>
              <a:t>seznam.cz</a:t>
            </a:r>
            <a:endParaRPr lang="cs-CZ" dirty="0"/>
          </a:p>
          <a:p>
            <a:pPr lvl="1"/>
            <a:r>
              <a:rPr lang="cs-CZ" dirty="0"/>
              <a:t>Skládá se ze subdomén (oddělených tečkami) </a:t>
            </a:r>
          </a:p>
          <a:p>
            <a:pPr lvl="2"/>
            <a:r>
              <a:rPr lang="cs-CZ" dirty="0">
                <a:solidFill>
                  <a:schemeClr val="accent2"/>
                </a:solidFill>
              </a:rPr>
              <a:t>fit</a:t>
            </a:r>
            <a:r>
              <a:rPr lang="cs-CZ" dirty="0"/>
              <a:t>.</a:t>
            </a:r>
            <a:r>
              <a:rPr lang="cs-CZ" dirty="0">
                <a:solidFill>
                  <a:srgbClr val="FF0000"/>
                </a:solidFill>
              </a:rPr>
              <a:t>vutbr</a:t>
            </a:r>
            <a:r>
              <a:rPr lang="cs-CZ" dirty="0"/>
              <a:t>.</a:t>
            </a:r>
            <a:r>
              <a:rPr lang="cs-CZ" dirty="0">
                <a:solidFill>
                  <a:schemeClr val="accent6"/>
                </a:solidFill>
              </a:rPr>
              <a:t>cz</a:t>
            </a:r>
            <a:r>
              <a:rPr lang="cs-CZ" dirty="0"/>
              <a:t> = kolik subdomén? 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24E1F-1A30-4643-9A35-E918E32BCB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DNS</a:t>
            </a:r>
            <a:endParaRPr lang="en-US" alt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8028D-6541-4CE0-9DD2-1D55FE6C93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/>
          <a:lstStyle/>
          <a:p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99DC57-D042-483A-9819-E3A65A9C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</a:t>
            </a:r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BE349-FF1B-4BA5-81C2-FCD4013290EE}"/>
              </a:ext>
            </a:extLst>
          </p:cNvPr>
          <p:cNvSpPr txBox="1"/>
          <p:nvPr/>
        </p:nvSpPr>
        <p:spPr>
          <a:xfrm>
            <a:off x="2662990" y="488482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14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itchFamily="34" charset="0"/>
              </a:rPr>
              <a:t>1. řádu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2906F6-A0BE-4D85-BACB-A63A9A124D95}"/>
              </a:ext>
            </a:extLst>
          </p:cNvPr>
          <p:cNvSpPr txBox="1"/>
          <p:nvPr/>
        </p:nvSpPr>
        <p:spPr>
          <a:xfrm>
            <a:off x="1965159" y="527055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itchFamily="34" charset="0"/>
              </a:rPr>
              <a:t>2</a:t>
            </a:r>
            <a:r>
              <a:rPr lang="cs-CZ" sz="14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itchFamily="34" charset="0"/>
              </a:rPr>
              <a:t>. řádu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996E7-3D22-4E38-914A-DA66A39EBFD6}"/>
              </a:ext>
            </a:extLst>
          </p:cNvPr>
          <p:cNvSpPr txBox="1"/>
          <p:nvPr/>
        </p:nvSpPr>
        <p:spPr>
          <a:xfrm>
            <a:off x="1403685" y="488482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itchFamily="34" charset="0"/>
              </a:rPr>
              <a:t>3</a:t>
            </a:r>
            <a:r>
              <a:rPr lang="cs-CZ" sz="14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itchFamily="34" charset="0"/>
              </a:rPr>
              <a:t>. řádu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348063-3558-4C34-BCCE-1B93063C28A1}"/>
              </a:ext>
            </a:extLst>
          </p:cNvPr>
          <p:cNvCxnSpPr>
            <a:stCxn id="7" idx="0"/>
          </p:cNvCxnSpPr>
          <p:nvPr/>
        </p:nvCxnSpPr>
        <p:spPr bwMode="auto">
          <a:xfrm flipV="1">
            <a:off x="2422359" y="4820653"/>
            <a:ext cx="0" cy="449904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071968-E4CD-4262-B28F-7D72A2E69FDC}"/>
              </a:ext>
            </a:extLst>
          </p:cNvPr>
          <p:cNvCxnSpPr/>
          <p:nvPr/>
        </p:nvCxnSpPr>
        <p:spPr bwMode="auto">
          <a:xfrm flipV="1">
            <a:off x="2879559" y="4780547"/>
            <a:ext cx="0" cy="160421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612376-6C3C-4E6E-9208-6F342C6CE0D6}"/>
              </a:ext>
            </a:extLst>
          </p:cNvPr>
          <p:cNvCxnSpPr/>
          <p:nvPr/>
        </p:nvCxnSpPr>
        <p:spPr bwMode="auto">
          <a:xfrm flipV="1">
            <a:off x="1756612" y="4756483"/>
            <a:ext cx="0" cy="160421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37F444C8-8B18-4326-B4D9-FC59A6BF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84" y="2601912"/>
            <a:ext cx="363855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0BFC7B-FFDE-4585-9118-17715658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čeho se skládá?</a:t>
            </a:r>
          </a:p>
          <a:p>
            <a:pPr lvl="1"/>
            <a:r>
              <a:rPr lang="cs-CZ" dirty="0"/>
              <a:t>DNS servery a </a:t>
            </a:r>
            <a:r>
              <a:rPr lang="cs-CZ" b="1" dirty="0"/>
              <a:t>zóny (= část prostoru doménových jmen spravována administrátorem)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72C64-4DEA-422D-AC66-3D0BBBE66C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DNS</a:t>
            </a:r>
            <a:endParaRPr lang="en-US" alt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ABDCB-5923-41C7-A629-92257C6B6C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/>
          <a:lstStyle/>
          <a:p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E99013-EB5A-49FF-B948-9BE07779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Prostor</a:t>
            </a:r>
            <a:r>
              <a:rPr lang="en-US" dirty="0"/>
              <a:t> </a:t>
            </a:r>
            <a:r>
              <a:rPr lang="en-US" dirty="0" err="1"/>
              <a:t>dom</a:t>
            </a:r>
            <a:r>
              <a:rPr lang="cs-CZ" dirty="0" err="1"/>
              <a:t>énových</a:t>
            </a:r>
            <a:r>
              <a:rPr lang="cs-CZ" dirty="0"/>
              <a:t> jmen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542FDE-7C44-4DC7-9C8F-E06726316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48" y="1801226"/>
            <a:ext cx="6007505" cy="474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3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0BFC7B-FFDE-4585-9118-17715658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Existuje pouze jeden </a:t>
            </a:r>
            <a:r>
              <a:rPr lang="cs-CZ" dirty="0" err="1">
                <a:hlinkClick r:id="rId3"/>
              </a:rPr>
              <a:t>root</a:t>
            </a:r>
            <a:r>
              <a:rPr lang="cs-CZ" dirty="0">
                <a:hlinkClick r:id="rId3"/>
              </a:rPr>
              <a:t> server?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72C64-4DEA-422D-AC66-3D0BBBE66C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DNS</a:t>
            </a:r>
            <a:endParaRPr lang="en-US" alt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ABDCB-5923-41C7-A629-92257C6B6C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/>
          <a:lstStyle/>
          <a:p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E99013-EB5A-49FF-B948-9BE07779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Prostor</a:t>
            </a:r>
            <a:r>
              <a:rPr lang="en-US" dirty="0"/>
              <a:t> </a:t>
            </a:r>
            <a:r>
              <a:rPr lang="en-US" dirty="0" err="1"/>
              <a:t>dom</a:t>
            </a:r>
            <a:r>
              <a:rPr lang="cs-CZ" dirty="0" err="1"/>
              <a:t>énových</a:t>
            </a:r>
            <a:r>
              <a:rPr lang="cs-CZ" dirty="0"/>
              <a:t> jmen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542FDE-7C44-4DC7-9C8F-E06726316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58" y="1919567"/>
            <a:ext cx="5602352" cy="44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15B744-38F9-4492-9052-D515AF433BB7}"/>
              </a:ext>
            </a:extLst>
          </p:cNvPr>
          <p:cNvSpPr txBox="1"/>
          <p:nvPr/>
        </p:nvSpPr>
        <p:spPr>
          <a:xfrm>
            <a:off x="7677150" y="1181100"/>
            <a:ext cx="9621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26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itchFamily="34" charset="0"/>
              </a:rPr>
              <a:t>Root</a:t>
            </a:r>
            <a:endParaRPr lang="cs-CZ" sz="26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103C70-FA3D-48EA-8001-E28BADE62311}"/>
              </a:ext>
            </a:extLst>
          </p:cNvPr>
          <p:cNvCxnSpPr/>
          <p:nvPr/>
        </p:nvCxnSpPr>
        <p:spPr bwMode="auto">
          <a:xfrm flipH="1">
            <a:off x="5535090" y="1602423"/>
            <a:ext cx="2056335" cy="931227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78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7254A4-4236-4ACE-9B69-5371246BF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Celkem 13 (fyzicky je jich více)</a:t>
            </a:r>
          </a:p>
          <a:p>
            <a:r>
              <a:rPr lang="cs-CZ" dirty="0"/>
              <a:t>Poskytují </a:t>
            </a:r>
            <a:r>
              <a:rPr lang="cs-CZ" b="1" dirty="0" err="1"/>
              <a:t>zone</a:t>
            </a:r>
            <a:r>
              <a:rPr lang="cs-CZ" b="1" dirty="0"/>
              <a:t> </a:t>
            </a:r>
            <a:r>
              <a:rPr lang="cs-CZ" b="1" dirty="0" err="1"/>
              <a:t>files</a:t>
            </a:r>
            <a:r>
              <a:rPr lang="cs-CZ" b="1" dirty="0"/>
              <a:t> </a:t>
            </a:r>
          </a:p>
          <a:p>
            <a:pPr lvl="1"/>
            <a:r>
              <a:rPr lang="cs-CZ" dirty="0"/>
              <a:t>Seznam autoritativních DNS serverů pro TLD (top level </a:t>
            </a:r>
            <a:r>
              <a:rPr lang="cs-CZ" dirty="0" err="1"/>
              <a:t>domain</a:t>
            </a:r>
            <a:r>
              <a:rPr lang="cs-CZ" dirty="0"/>
              <a:t>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7E32F1-6330-4CA0-A2C8-34DEB4576F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DNS</a:t>
            </a:r>
            <a:endParaRPr lang="en-US" alt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7BE15-A6D4-4663-ADF5-B08C43B826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  <a:prstGeom prst="rect">
            <a:avLst/>
          </a:prstGeom>
        </p:spPr>
        <p:txBody>
          <a:bodyPr/>
          <a:lstStyle/>
          <a:p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5A863E-8C02-468E-B000-90CEFC924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Kořenové jmenné servery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8AD3BAE-8BEA-495C-9962-D91C669C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30" y="2423395"/>
            <a:ext cx="7999861" cy="341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536971"/>
      </p:ext>
    </p:extLst>
  </p:cSld>
  <p:clrMapOvr>
    <a:masterClrMapping/>
  </p:clrMapOvr>
</p:sld>
</file>

<file path=ppt/theme/theme1.xml><?xml version="1.0" encoding="utf-8"?>
<a:theme xmlns:a="http://schemas.openxmlformats.org/drawingml/2006/main" name="101021 FIT Calibri">
  <a:themeElements>
    <a:clrScheme name="VU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4002B"/>
      </a:accent1>
      <a:accent2>
        <a:srgbClr val="00A9E0"/>
      </a:accent2>
      <a:accent3>
        <a:srgbClr val="00AB8E"/>
      </a:accent3>
      <a:accent4>
        <a:srgbClr val="D582A9"/>
      </a:accent4>
      <a:accent5>
        <a:srgbClr val="003DA5"/>
      </a:accent5>
      <a:accent6>
        <a:srgbClr val="658D1B"/>
      </a:accent6>
      <a:hlink>
        <a:srgbClr val="E4002B"/>
      </a:hlink>
      <a:folHlink>
        <a:srgbClr val="E4002B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19050"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B9000C"/>
            </a:solidFill>
            <a:effectLst/>
            <a:latin typeface="Tahoma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 bwMode="auto">
        <a:ln w="1905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None/>
          <a:defRPr sz="2600" b="0" dirty="0" err="1" smtClean="0">
            <a:solidFill>
              <a:schemeClr val="tx1"/>
            </a:solidFill>
            <a:latin typeface="+mn-lt"/>
            <a:ea typeface="Calibri" panose="020F0502020204030204" pitchFamily="34" charset="0"/>
            <a:cs typeface="Calibri" pitchFamily="34" charset="0"/>
          </a:defRPr>
        </a:defPPr>
      </a:lstStyle>
    </a:txDef>
  </a:objectDefaults>
  <a:extraClrSchemeLst>
    <a:extraClrScheme>
      <a:clrScheme name="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T novy styl 4x3 EN opensans.potx" id="{8CDC9E57-8740-457D-B4C3-5FC6D09EDDC8}" vid="{32759800-36CC-4898-AA93-1572E0B20452}"/>
    </a:ext>
  </a:extLst>
</a:theme>
</file>

<file path=ppt/theme/theme2.xml><?xml version="1.0" encoding="utf-8"?>
<a:theme xmlns:a="http://schemas.openxmlformats.org/drawingml/2006/main" name="1_101021 FIT Calibri">
  <a:themeElements>
    <a:clrScheme name="VU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4002B"/>
      </a:accent1>
      <a:accent2>
        <a:srgbClr val="00A9E0"/>
      </a:accent2>
      <a:accent3>
        <a:srgbClr val="00AB8E"/>
      </a:accent3>
      <a:accent4>
        <a:srgbClr val="D582A9"/>
      </a:accent4>
      <a:accent5>
        <a:srgbClr val="003DA5"/>
      </a:accent5>
      <a:accent6>
        <a:srgbClr val="658D1B"/>
      </a:accent6>
      <a:hlink>
        <a:srgbClr val="E4002B"/>
      </a:hlink>
      <a:folHlink>
        <a:srgbClr val="E4002B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B9000C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B9000C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T novy styl 4x3 EN opensans.potx" id="{8CDC9E57-8740-457D-B4C3-5FC6D09EDDC8}" vid="{800650FF-D552-4972-98D7-A2D9C4A2C4F9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0B83676BD02441A4241E79B2866211" ma:contentTypeVersion="11" ma:contentTypeDescription="Vytvoří nový dokument" ma:contentTypeScope="" ma:versionID="dd72917afd0a2dc15381f7e7ec00266e">
  <xsd:schema xmlns:xsd="http://www.w3.org/2001/XMLSchema" xmlns:xs="http://www.w3.org/2001/XMLSchema" xmlns:p="http://schemas.microsoft.com/office/2006/metadata/properties" xmlns:ns3="0a831583-ce9c-4037-8f91-15cb6b4a224f" xmlns:ns4="65059cc1-5a9a-4294-ae4c-cb6b96619f6e" targetNamespace="http://schemas.microsoft.com/office/2006/metadata/properties" ma:root="true" ma:fieldsID="b5c5cead7b2271e1594e95a087d3ee45" ns3:_="" ns4:_="">
    <xsd:import namespace="0a831583-ce9c-4037-8f91-15cb6b4a224f"/>
    <xsd:import namespace="65059cc1-5a9a-4294-ae4c-cb6b96619f6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31583-ce9c-4037-8f91-15cb6b4a22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59cc1-5a9a-4294-ae4c-cb6b96619f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2107AF-50E3-4468-A11D-493DCCBF3C6B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65059cc1-5a9a-4294-ae4c-cb6b96619f6e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0a831583-ce9c-4037-8f91-15cb6b4a224f"/>
  </ds:schemaRefs>
</ds:datastoreItem>
</file>

<file path=customXml/itemProps2.xml><?xml version="1.0" encoding="utf-8"?>
<ds:datastoreItem xmlns:ds="http://schemas.openxmlformats.org/officeDocument/2006/customXml" ds:itemID="{24F972ED-EFCD-40E0-ABFE-07DA576A17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10FF9C-7000-4A4F-94D6-6ABA693D1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831583-ce9c-4037-8f91-15cb6b4a224f"/>
    <ds:schemaRef ds:uri="65059cc1-5a9a-4294-ae4c-cb6b96619f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FIT novy styl 4x3 EN opensans</Template>
  <TotalTime>4938</TotalTime>
  <Words>1601</Words>
  <Application>Microsoft Macintosh PowerPoint</Application>
  <PresentationFormat>Widescreen</PresentationFormat>
  <Paragraphs>207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Open Sans</vt:lpstr>
      <vt:lpstr>Tahoma</vt:lpstr>
      <vt:lpstr>101021 FIT Calibri</vt:lpstr>
      <vt:lpstr>1_101021 FIT Calibri</vt:lpstr>
      <vt:lpstr>Tvorba webových stránek 1. cvičení</vt:lpstr>
      <vt:lpstr>Důležité informace</vt:lpstr>
      <vt:lpstr>Organizace</vt:lpstr>
      <vt:lpstr>PowerPoint Presentation</vt:lpstr>
      <vt:lpstr>PowerPoint Presentation</vt:lpstr>
      <vt:lpstr>DNS</vt:lpstr>
      <vt:lpstr>Prostor doménových jmen</vt:lpstr>
      <vt:lpstr>Prostor doménových jmen</vt:lpstr>
      <vt:lpstr>Kořenové jmenné servery</vt:lpstr>
      <vt:lpstr>Autoritativní a Rekurzivní jmenné servery</vt:lpstr>
      <vt:lpstr>DNS resolver (nerekurzivní chování)</vt:lpstr>
      <vt:lpstr>Co najdeme všechno v zónovém souboru?</vt:lpstr>
      <vt:lpstr>Úkoly</vt:lpstr>
      <vt:lpstr>HTTP</vt:lpstr>
      <vt:lpstr>HTTP</vt:lpstr>
      <vt:lpstr>Stavový kód</vt:lpstr>
      <vt:lpstr>Úkoly – nástroj wget</vt:lpstr>
      <vt:lpstr>Dynamické vs. statické stránky</vt:lpstr>
      <vt:lpstr>Úkol</vt:lpstr>
      <vt:lpstr>PowerPoint Presentation</vt:lpstr>
      <vt:lpstr>Založit studentské webové stránky a vyzkoušet</vt:lpstr>
    </vt:vector>
  </TitlesOfParts>
  <Company>FIT 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 Veigend</dc:creator>
  <cp:lastModifiedBy>Tesařová Alena (196276)</cp:lastModifiedBy>
  <cp:revision>56</cp:revision>
  <dcterms:created xsi:type="dcterms:W3CDTF">2016-08-24T11:19:59Z</dcterms:created>
  <dcterms:modified xsi:type="dcterms:W3CDTF">2024-02-12T21:27:12Z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0x010100BB0B83676BD02441A4241E79B2866211</vt:lpwstr>
  </property>
</Properties>
</file>