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4"/>
    <p:sldMasterId id="2147483713" r:id="rId5"/>
  </p:sldMasterIdLst>
  <p:notesMasterIdLst>
    <p:notesMasterId r:id="rId31"/>
  </p:notesMasterIdLst>
  <p:handoutMasterIdLst>
    <p:handoutMasterId r:id="rId32"/>
  </p:handoutMasterIdLst>
  <p:sldIdLst>
    <p:sldId id="256" r:id="rId6"/>
    <p:sldId id="407" r:id="rId7"/>
    <p:sldId id="408" r:id="rId8"/>
    <p:sldId id="266" r:id="rId9"/>
    <p:sldId id="268" r:id="rId10"/>
    <p:sldId id="304" r:id="rId11"/>
    <p:sldId id="411" r:id="rId12"/>
    <p:sldId id="307" r:id="rId13"/>
    <p:sldId id="397" r:id="rId14"/>
    <p:sldId id="359" r:id="rId15"/>
    <p:sldId id="398" r:id="rId16"/>
    <p:sldId id="421" r:id="rId17"/>
    <p:sldId id="383" r:id="rId18"/>
    <p:sldId id="410" r:id="rId19"/>
    <p:sldId id="412" r:id="rId20"/>
    <p:sldId id="409" r:id="rId21"/>
    <p:sldId id="413" r:id="rId22"/>
    <p:sldId id="417" r:id="rId23"/>
    <p:sldId id="422" r:id="rId24"/>
    <p:sldId id="414" r:id="rId25"/>
    <p:sldId id="415" r:id="rId26"/>
    <p:sldId id="419" r:id="rId27"/>
    <p:sldId id="416" r:id="rId28"/>
    <p:sldId id="420" r:id="rId29"/>
    <p:sldId id="259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A9E0"/>
    <a:srgbClr val="EB0028"/>
    <a:srgbClr val="E4002B"/>
    <a:srgbClr val="4D4D4D"/>
    <a:srgbClr val="FE000C"/>
    <a:srgbClr val="B9000C"/>
    <a:srgbClr val="1B85B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DB5394-9CE0-9148-B32D-AC6F7CB822C8}" v="215" dt="2021-10-07T09:45:37.877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4" autoAdjust="0"/>
    <p:restoredTop sz="96197" autoAdjust="0"/>
  </p:normalViewPr>
  <p:slideViewPr>
    <p:cSldViewPr showGuides="1">
      <p:cViewPr varScale="1">
        <p:scale>
          <a:sx n="110" d="100"/>
          <a:sy n="110" d="100"/>
        </p:scale>
        <p:origin x="79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05" d="100"/>
          <a:sy n="105" d="100"/>
        </p:scale>
        <p:origin x="23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5CF3FF1D-F075-41F6-B290-07919A4348D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782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511FA9D6-BDC7-4110-B055-029A3A5CC98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5043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118511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-4564" y="-26639"/>
            <a:ext cx="9148564" cy="3598863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>
              <a:effectLst>
                <a:reflection endPos="65000" dist="50800" dir="5400000" sy="-100000" algn="bl" rotWithShape="0"/>
              </a:effectLst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93496" cy="383976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85"/>
            <a:ext cx="6893496" cy="1254125"/>
          </a:xfrm>
        </p:spPr>
        <p:txBody>
          <a:bodyPr/>
          <a:lstStyle>
            <a:lvl1pPr algn="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8" y="5157192"/>
            <a:ext cx="4182932" cy="86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60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E718B-A6F6-45FB-B0EA-3A4F7A6FC69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5924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5615" y="620713"/>
            <a:ext cx="2159000" cy="5475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3855" y="620713"/>
            <a:ext cx="6329363" cy="54752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8E8744-0EE0-418F-9F78-FB0E984CBE6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00213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7C8EF0-02FD-40B5-BB0A-5D3ED24F57E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085557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118511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-4564" y="-26639"/>
            <a:ext cx="9148564" cy="3598863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>
              <a:effectLst>
                <a:reflection endPos="65000" dist="50800" dir="5400000" sy="-100000" algn="bl" rotWithShape="0"/>
              </a:effectLst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93496" cy="383976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85"/>
            <a:ext cx="6893496" cy="1254125"/>
          </a:xfrm>
        </p:spPr>
        <p:txBody>
          <a:bodyPr/>
          <a:lstStyle>
            <a:lvl1pPr algn="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8" y="5157192"/>
            <a:ext cx="4182932" cy="86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48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_Blue page">
    <p:bg>
      <p:bgPr>
        <a:solidFill>
          <a:srgbClr val="00A9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1982" y="3087229"/>
            <a:ext cx="7920037" cy="683543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07587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39148-7006-41C4-ABC2-D2A9F4595A63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247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800"/>
            </a:lvl2pPr>
            <a:lvl3pPr marL="914332" indent="0">
              <a:buNone/>
              <a:defRPr sz="1600"/>
            </a:lvl3pPr>
            <a:lvl4pPr marL="1371498" indent="0">
              <a:buNone/>
              <a:defRPr sz="1400"/>
            </a:lvl4pPr>
            <a:lvl5pPr marL="1828664" indent="0">
              <a:buNone/>
              <a:defRPr sz="1400"/>
            </a:lvl5pPr>
            <a:lvl6pPr marL="2285830" indent="0">
              <a:buNone/>
              <a:defRPr sz="1400"/>
            </a:lvl6pPr>
            <a:lvl7pPr marL="2742994" indent="0">
              <a:buNone/>
              <a:defRPr sz="1400"/>
            </a:lvl7pPr>
            <a:lvl8pPr marL="3200160" indent="0">
              <a:buNone/>
              <a:defRPr sz="1400"/>
            </a:lvl8pPr>
            <a:lvl9pPr marL="3657327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EAC19-CD6C-4528-B09F-367B3931C207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Obdélník 5"/>
          <p:cNvSpPr/>
          <p:nvPr userDrawn="1"/>
        </p:nvSpPr>
        <p:spPr bwMode="auto">
          <a:xfrm>
            <a:off x="0" y="0"/>
            <a:ext cx="9144000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1" i="0" u="none" strike="noStrike" cap="none" normalizeH="0" baseline="0">
              <a:ln>
                <a:noFill/>
              </a:ln>
              <a:solidFill>
                <a:srgbClr val="B9000C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926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5" y="1004347"/>
            <a:ext cx="4243388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47" y="1004347"/>
            <a:ext cx="4244975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AC346-A157-4EF4-A06B-3AB421B38C2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634226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01599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536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0" y="101599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0" y="1772816"/>
            <a:ext cx="4041775" cy="4536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4FB18-8EAF-4DED-A64D-DB11D411D2B0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323855" y="101557"/>
            <a:ext cx="7699375" cy="720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708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9E105-8003-4962-AFA0-54D4ABFA0C7D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Title 8"/>
          <p:cNvSpPr>
            <a:spLocks noGrp="1"/>
          </p:cNvSpPr>
          <p:nvPr>
            <p:ph type="title"/>
          </p:nvPr>
        </p:nvSpPr>
        <p:spPr>
          <a:xfrm>
            <a:off x="323855" y="101557"/>
            <a:ext cx="7699375" cy="720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55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Blue page">
    <p:bg>
      <p:bgPr>
        <a:solidFill>
          <a:srgbClr val="00A9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1982" y="3087229"/>
            <a:ext cx="7920037" cy="683543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89695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00460"/>
            <a:ext cx="5111750" cy="53808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00461"/>
            <a:ext cx="3008313" cy="5345998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9C9DCE-74AD-40A2-919B-1CC767854C98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611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37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6DA920-88DF-466E-B7A8-39DA64F1E1EB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8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39148-7006-41C4-ABC2-D2A9F4595A63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50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800"/>
            </a:lvl2pPr>
            <a:lvl3pPr marL="914332" indent="0">
              <a:buNone/>
              <a:defRPr sz="1600"/>
            </a:lvl3pPr>
            <a:lvl4pPr marL="1371498" indent="0">
              <a:buNone/>
              <a:defRPr sz="1400"/>
            </a:lvl4pPr>
            <a:lvl5pPr marL="1828664" indent="0">
              <a:buNone/>
              <a:defRPr sz="1400"/>
            </a:lvl5pPr>
            <a:lvl6pPr marL="2285830" indent="0">
              <a:buNone/>
              <a:defRPr sz="1400"/>
            </a:lvl6pPr>
            <a:lvl7pPr marL="2742994" indent="0">
              <a:buNone/>
              <a:defRPr sz="1400"/>
            </a:lvl7pPr>
            <a:lvl8pPr marL="3200160" indent="0">
              <a:buNone/>
              <a:defRPr sz="1400"/>
            </a:lvl8pPr>
            <a:lvl9pPr marL="3657327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EAC19-CD6C-4528-B09F-367B3931C207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Obdélník 5"/>
          <p:cNvSpPr/>
          <p:nvPr userDrawn="1"/>
        </p:nvSpPr>
        <p:spPr bwMode="auto">
          <a:xfrm>
            <a:off x="0" y="0"/>
            <a:ext cx="9144000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1" i="0" u="none" strike="noStrike" cap="none" normalizeH="0" baseline="0">
              <a:ln>
                <a:noFill/>
              </a:ln>
              <a:solidFill>
                <a:srgbClr val="B9000C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09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1" y="765175"/>
            <a:ext cx="4243388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43" y="765175"/>
            <a:ext cx="4244975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AC346-A157-4EF4-A06B-3AB421B38C2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8728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4FB18-8EAF-4DED-A64D-DB11D411D2B0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323855" y="-100013"/>
            <a:ext cx="7699375" cy="720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37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9E105-8003-4962-AFA0-54D4ABFA0C7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312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69270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9C9DCE-74AD-40A2-919B-1CC767854C9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41735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6DA920-88DF-466E-B7A8-39DA64F1E1E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5334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grpSp>
        <p:nvGrpSpPr>
          <p:cNvPr id="2" name="Skupina 1"/>
          <p:cNvGrpSpPr/>
          <p:nvPr userDrawn="1"/>
        </p:nvGrpSpPr>
        <p:grpSpPr>
          <a:xfrm>
            <a:off x="0" y="1"/>
            <a:ext cx="9144000" cy="547697"/>
            <a:chOff x="0" y="1"/>
            <a:chExt cx="9144000" cy="547697"/>
          </a:xfrm>
        </p:grpSpPr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0" y="512773"/>
              <a:ext cx="9144000" cy="34925"/>
            </a:xfrm>
            <a:prstGeom prst="rect">
              <a:avLst/>
            </a:prstGeom>
            <a:solidFill>
              <a:schemeClr val="tx1">
                <a:alpha val="10001"/>
              </a:schemeClr>
            </a:solidFill>
            <a:ln w="9525" cmpd="thinThick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0" y="1"/>
              <a:ext cx="9144000" cy="512763"/>
            </a:xfrm>
            <a:prstGeom prst="rect">
              <a:avLst/>
            </a:prstGeom>
            <a:solidFill>
              <a:schemeClr val="tx1">
                <a:alpha val="10001"/>
              </a:schemeClr>
            </a:solidFill>
            <a:ln w="9525" cmpd="thinThick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/>
            </a:p>
          </p:txBody>
        </p:sp>
      </p:grp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nadpisů</a:t>
            </a:r>
            <a:r>
              <a:rPr lang="en-US" altLang="cs-CZ" dirty="0"/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5" y="765175"/>
            <a:ext cx="8640763" cy="533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styly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textu</a:t>
            </a:r>
            <a:r>
              <a:rPr lang="en-US" altLang="cs-CZ" dirty="0"/>
              <a:t>.</a:t>
            </a:r>
          </a:p>
          <a:p>
            <a:pPr lvl="1"/>
            <a:r>
              <a:rPr lang="en-US" altLang="cs-CZ" dirty="0" err="1"/>
              <a:t>Druhá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2"/>
            <a:r>
              <a:rPr lang="en-US" altLang="cs-CZ" dirty="0" err="1"/>
              <a:t>Třetí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3"/>
            <a:r>
              <a:rPr lang="en-US" altLang="cs-CZ" dirty="0" err="1"/>
              <a:t>Čtvrtá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4"/>
            <a:r>
              <a:rPr lang="en-US" altLang="cs-CZ" dirty="0" err="1"/>
              <a:t>Pátá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35"/>
            <a:ext cx="784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IZP cvičení 3</a:t>
            </a:r>
            <a:endParaRPr 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35"/>
            <a:ext cx="827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689CB1D-D8FD-4B5B-916F-DD5C38307548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15900" y="115889"/>
            <a:ext cx="47625" cy="288925"/>
          </a:xfrm>
          <a:prstGeom prst="rect">
            <a:avLst/>
          </a:prstGeom>
          <a:solidFill>
            <a:srgbClr val="FE000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cs-CZ" sz="2400" b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5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13" name="Rectangle 14"/>
          <p:cNvSpPr>
            <a:spLocks noChangeArrowheads="1"/>
          </p:cNvSpPr>
          <p:nvPr userDrawn="1"/>
        </p:nvSpPr>
        <p:spPr bwMode="auto">
          <a:xfrm>
            <a:off x="8083001" y="116635"/>
            <a:ext cx="47625" cy="288925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cs-CZ" sz="2400" b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882" y="101557"/>
            <a:ext cx="840862" cy="3367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2" r:id="rId2"/>
    <p:sldLayoutId id="2147483702" r:id="rId3"/>
    <p:sldLayoutId id="2147483703" r:id="rId4"/>
    <p:sldLayoutId id="2147483704" r:id="rId5"/>
    <p:sldLayoutId id="2147483705" r:id="rId6"/>
    <p:sldLayoutId id="2147483707" r:id="rId7"/>
    <p:sldLayoutId id="2147483710" r:id="rId8"/>
    <p:sldLayoutId id="2147483711" r:id="rId9"/>
    <p:sldLayoutId id="2147483708" r:id="rId10"/>
    <p:sldLayoutId id="2147483712" r:id="rId11"/>
    <p:sldLayoutId id="2147483725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A9E0"/>
          </a:solidFill>
          <a:latin typeface="+mj-lt"/>
          <a:ea typeface="Calibri" panose="020F0502020204030204" pitchFamily="34" charset="0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5pPr>
      <a:lvl6pPr marL="457167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6pPr>
      <a:lvl7pPr marL="914332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7pPr>
      <a:lvl8pPr marL="1371498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8pPr>
      <a:lvl9pPr marL="1828664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9pPr>
    </p:titleStyle>
    <p:bodyStyle>
      <a:lvl1pPr marL="342874" indent="-342874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1pPr>
      <a:lvl2pPr marL="742895" indent="-28573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2pPr>
      <a:lvl3pPr marL="1142914" indent="-228584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3pPr>
      <a:lvl4pPr marL="1600080" indent="-228584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4pPr>
      <a:lvl5pPr marL="2057247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5pPr>
      <a:lvl6pPr marL="2514412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578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8744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5910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101557"/>
            <a:ext cx="769937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nadpisů</a:t>
            </a:r>
            <a:r>
              <a:rPr lang="en-US" altLang="cs-CZ" dirty="0"/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5" y="980728"/>
            <a:ext cx="8640763" cy="511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styly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textu</a:t>
            </a:r>
            <a:r>
              <a:rPr lang="en-US" altLang="cs-CZ" dirty="0"/>
              <a:t>.</a:t>
            </a:r>
          </a:p>
          <a:p>
            <a:pPr lvl="1"/>
            <a:r>
              <a:rPr lang="en-US" altLang="cs-CZ" dirty="0" err="1"/>
              <a:t>Druhá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2"/>
            <a:r>
              <a:rPr lang="en-US" altLang="cs-CZ" dirty="0" err="1"/>
              <a:t>Třetí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3"/>
            <a:r>
              <a:rPr lang="en-US" altLang="cs-CZ" dirty="0" err="1"/>
              <a:t>Čtvrtá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4"/>
            <a:r>
              <a:rPr lang="en-US" altLang="cs-CZ" dirty="0" err="1"/>
              <a:t>Pátá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35"/>
            <a:ext cx="784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accent2"/>
                </a:solidFill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IZP cvičení 3</a:t>
            </a:r>
            <a:endParaRPr 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35"/>
            <a:ext cx="827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689CB1D-D8FD-4B5B-916F-DD5C38307548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5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603" y="293523"/>
            <a:ext cx="840862" cy="33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05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2"/>
          </a:solidFill>
          <a:latin typeface="+mj-lt"/>
          <a:ea typeface="Calibri" panose="020F0502020204030204" pitchFamily="34" charset="0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5pPr>
      <a:lvl6pPr marL="457167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6pPr>
      <a:lvl7pPr marL="914332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7pPr>
      <a:lvl8pPr marL="1371498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8pPr>
      <a:lvl9pPr marL="1828664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9pPr>
    </p:titleStyle>
    <p:bodyStyle>
      <a:lvl1pPr marL="342874" indent="-342874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1pPr>
      <a:lvl2pPr marL="742895" indent="-28573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2pPr>
      <a:lvl3pPr marL="1142914" indent="-228584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3pPr>
      <a:lvl4pPr marL="1600080" indent="-228584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4pPr>
      <a:lvl5pPr marL="2057247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5pPr>
      <a:lvl6pPr marL="2514412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578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8744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5910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tesarova@fit.vutbr.cz" TargetMode="External"/><Relationship Id="rId2" Type="http://schemas.openxmlformats.org/officeDocument/2006/relationships/hyperlink" Target="mailto:iveigend@fit.vut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c_standard_library/ctype_h.htm" TargetMode="External"/><Relationship Id="rId2" Type="http://schemas.openxmlformats.org/officeDocument/2006/relationships/hyperlink" Target="https://www.gjszlin.cz/ivt/esf/ostatni-sin/images/01_ascii.png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evdocs.io/c/io/getchar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s.fit.vutbr.cz/FIT/db/vyuka/ucitel/cwk.php.cs?title=Lab3&amp;id=14723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044623" y="3694115"/>
            <a:ext cx="7921675" cy="455612"/>
          </a:xfrm>
        </p:spPr>
        <p:txBody>
          <a:bodyPr/>
          <a:lstStyle/>
          <a:p>
            <a:r>
              <a:rPr lang="cs-CZ" altLang="cs-CZ" dirty="0"/>
              <a:t>Třetí počítačové cvičení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044623" y="1988841"/>
            <a:ext cx="7928507" cy="1254125"/>
          </a:xfrm>
        </p:spPr>
        <p:txBody>
          <a:bodyPr/>
          <a:lstStyle/>
          <a:p>
            <a:r>
              <a:rPr lang="cs-CZ" altLang="cs-CZ" dirty="0"/>
              <a:t>Základy programování (IZP)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-1044624" y="4149731"/>
            <a:ext cx="79381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Brno University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Technology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, F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aculty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Technology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Bo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et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en-US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chova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1/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2, 612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66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Brno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- Královo Pole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Petr Veigend, </a:t>
            </a:r>
            <a:r>
              <a:rPr lang="cs-CZ" altLang="cs-CZ" sz="1400" b="0" dirty="0" err="1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iveigend</a:t>
            </a:r>
            <a:r>
              <a:rPr lang="en-US" altLang="cs-CZ" sz="1400" b="0" dirty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@fit.vut.cz</a:t>
            </a:r>
            <a:r>
              <a:rPr lang="en-US" altLang="cs-CZ" sz="1400" b="0" dirty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, Alena Tesařová, </a:t>
            </a:r>
            <a:r>
              <a:rPr lang="en-US" altLang="cs-CZ" sz="1400" b="0" dirty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atesarova@fit.vutbr.cz</a:t>
            </a:r>
            <a:r>
              <a:rPr lang="en-US" altLang="cs-CZ" sz="1400" b="0" dirty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altLang="cs-CZ" sz="1400" b="0" dirty="0">
              <a:solidFill>
                <a:schemeClr val="bg2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76541" y="6453336"/>
            <a:ext cx="8169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3. týden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Datový typ pole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10</a:t>
            </a:fld>
            <a:endParaRPr lang="en-US" altLang="cs-CZ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23850" y="2571744"/>
            <a:ext cx="8820150" cy="3786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sz="2600" dirty="0">
                <a:solidFill>
                  <a:schemeClr val="tx1"/>
                </a:solidFill>
                <a:latin typeface="+mn-lt"/>
              </a:rPr>
              <a:t>Pole: </a:t>
            </a:r>
            <a:r>
              <a:rPr lang="cs-CZ" sz="2600" b="0" dirty="0">
                <a:solidFill>
                  <a:schemeClr val="tx1"/>
                </a:solidFill>
                <a:latin typeface="+mn-lt"/>
              </a:rPr>
              <a:t>prvky stejného typu, spojité místo v paměti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/>
            <a:r>
              <a:rPr kumimoji="0" lang="cs-CZ" sz="26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Deklarace staticky</a:t>
            </a:r>
            <a:r>
              <a:rPr kumimoji="0" lang="cs-CZ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cs-CZ" sz="260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cs-CZ" sz="26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moje_pole[6];</a:t>
            </a:r>
          </a:p>
          <a:p>
            <a:pPr marL="342900" lvl="0" indent="-342900">
              <a:defRPr/>
            </a:pPr>
            <a:r>
              <a:rPr lang="cs-CZ" sz="2600" dirty="0">
                <a:solidFill>
                  <a:schemeClr val="tx1"/>
                </a:solidFill>
                <a:latin typeface="+mj-lt"/>
              </a:rPr>
              <a:t>Velikost pole</a:t>
            </a:r>
            <a:r>
              <a:rPr lang="cs-CZ" sz="2600" b="0" dirty="0">
                <a:solidFill>
                  <a:schemeClr val="tx1"/>
                </a:solidFill>
                <a:latin typeface="+mj-lt"/>
              </a:rPr>
              <a:t>: operátor </a:t>
            </a:r>
            <a:r>
              <a:rPr lang="cs-CZ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cs-CZ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cs-CZ" sz="2600" b="0" dirty="0">
                <a:solidFill>
                  <a:schemeClr val="tx1"/>
                </a:solidFill>
              </a:rPr>
              <a:t> </a:t>
            </a:r>
            <a:r>
              <a:rPr lang="cs-CZ" sz="2600" b="0" dirty="0">
                <a:solidFill>
                  <a:schemeClr val="tx1"/>
                </a:solidFill>
                <a:latin typeface="+mj-lt"/>
              </a:rPr>
              <a:t>– velikost v bajtech</a:t>
            </a:r>
          </a:p>
          <a:p>
            <a:pPr marL="800100" lvl="1" indent="-342900"/>
            <a:r>
              <a:rPr lang="cs-CZ" sz="2600" b="0" dirty="0">
                <a:solidFill>
                  <a:schemeClr val="tx1"/>
                </a:solidFill>
                <a:latin typeface="+mj-lt"/>
              </a:rPr>
              <a:t>U polí vrací součet velikostí jeho položek</a:t>
            </a:r>
          </a:p>
          <a:p>
            <a:pPr marL="342900" indent="-342900"/>
            <a:r>
              <a:rPr kumimoji="0" lang="cs-CZ" sz="26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Velikost moje_pole: </a:t>
            </a:r>
            <a:br>
              <a:rPr kumimoji="0" lang="cs-CZ" sz="26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60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cs-CZ" sz="26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velikost = 6*</a:t>
            </a:r>
            <a:r>
              <a:rPr kumimoji="0" lang="cs-CZ" sz="260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sizeof</a:t>
            </a:r>
            <a:r>
              <a:rPr kumimoji="0" lang="cs-CZ" sz="26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cs-CZ" sz="260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cs-CZ" sz="26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lvl="0" indent="-342900">
              <a:defRPr/>
            </a:pPr>
            <a:r>
              <a:rPr lang="cs-CZ" sz="2600" dirty="0">
                <a:solidFill>
                  <a:srgbClr val="FE000C"/>
                </a:solidFill>
                <a:latin typeface="+mj-lt"/>
              </a:rPr>
              <a:t>Pozor</a:t>
            </a:r>
            <a:r>
              <a:rPr lang="cs-CZ" sz="2600" b="0" dirty="0">
                <a:solidFill>
                  <a:schemeClr val="tx1"/>
                </a:solidFill>
                <a:latin typeface="+mj-lt"/>
              </a:rPr>
              <a:t>: velikost datového typu záleží na procesoru </a:t>
            </a:r>
          </a:p>
          <a:p>
            <a:pPr marL="800100" lvl="1" indent="-342900"/>
            <a:r>
              <a:rPr lang="cs-CZ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cs-CZ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cs-CZ" sz="2600" b="0" dirty="0">
                <a:solidFill>
                  <a:schemeClr val="tx1"/>
                </a:solidFill>
                <a:latin typeface="+mj-lt"/>
              </a:rPr>
              <a:t>může být 2, 4 nebo 8  </a:t>
            </a:r>
          </a:p>
          <a:p>
            <a:pPr marL="342900" indent="-342900"/>
            <a:endParaRPr kumimoji="0" lang="cs-CZ" sz="260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Courier New" pitchFamily="49" charset="0"/>
            </a:endParaRPr>
          </a:p>
          <a:p>
            <a:pPr marL="342900" indent="-342900"/>
            <a:endParaRPr kumimoji="0" lang="cs-CZ" sz="230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323850" y="765175"/>
            <a:ext cx="8640763" cy="1735131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12" name="Zástupný symbol pro obsah 5">
            <a:extLst>
              <a:ext uri="{FF2B5EF4-FFF2-40B4-BE49-F238E27FC236}">
                <a16:creationId xmlns:a16="http://schemas.microsoft.com/office/drawing/2014/main" id="{B97AD0D0-1B5B-794A-9975-999C9AAF82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847038"/>
              </p:ext>
            </p:extLst>
          </p:nvPr>
        </p:nvGraphicFramePr>
        <p:xfrm>
          <a:off x="285720" y="785794"/>
          <a:ext cx="8640765" cy="1615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Skutečná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1634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1638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1642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1646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1650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1654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Hodnota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036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Datový typ pole – řetězce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pPr>
              <a:buNone/>
            </a:pPr>
            <a:endParaRPr lang="cs-CZ" b="1" dirty="0"/>
          </a:p>
          <a:p>
            <a:r>
              <a:rPr lang="cs-CZ" b="1" dirty="0"/>
              <a:t>Řetězce</a:t>
            </a:r>
            <a:r>
              <a:rPr lang="cs-CZ" dirty="0"/>
              <a:t>:</a:t>
            </a:r>
            <a:r>
              <a:rPr lang="cs-CZ" b="1" dirty="0"/>
              <a:t> </a:t>
            </a:r>
            <a:r>
              <a:rPr lang="cs-CZ" dirty="0">
                <a:sym typeface="Wingdings" pitchFamily="2" charset="2"/>
              </a:rPr>
              <a:t>pole typu </a:t>
            </a:r>
            <a:r>
              <a:rPr lang="cs-CZ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char</a:t>
            </a:r>
            <a:r>
              <a:rPr lang="cs-CZ" dirty="0">
                <a:sym typeface="Wingdings" pitchFamily="2" charset="2"/>
              </a:rPr>
              <a:t> zakončená nulovým znakem </a:t>
            </a:r>
            <a:r>
              <a:rPr lang="cs-CZ" sz="2800" b="1" dirty="0">
                <a:latin typeface="Courier New" pitchFamily="49" charset="0"/>
                <a:cs typeface="Courier New" pitchFamily="49" charset="0"/>
              </a:rPr>
              <a:t>'\0'</a:t>
            </a:r>
          </a:p>
          <a:p>
            <a:r>
              <a:rPr lang="cs-CZ" b="1" dirty="0">
                <a:solidFill>
                  <a:srgbClr val="FF0000"/>
                </a:solidFill>
                <a:cs typeface="Courier New" pitchFamily="49" charset="0"/>
              </a:rPr>
              <a:t>Pozor</a:t>
            </a:r>
            <a:r>
              <a:rPr lang="cs-CZ" dirty="0">
                <a:latin typeface="+mj-lt"/>
                <a:cs typeface="Courier New" pitchFamily="49" charset="0"/>
              </a:rPr>
              <a:t>:</a:t>
            </a:r>
            <a:r>
              <a:rPr lang="cs-CZ" sz="2800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 </a:t>
            </a:r>
            <a:r>
              <a:rPr lang="cs-CZ" sz="2800" b="1" dirty="0" err="1"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sz="2800" b="1" dirty="0">
                <a:latin typeface="Courier New" pitchFamily="49" charset="0"/>
                <a:cs typeface="Courier New" pitchFamily="49" charset="0"/>
              </a:rPr>
              <a:t> pole[5]; </a:t>
            </a:r>
          </a:p>
          <a:p>
            <a:pPr lvl="1"/>
            <a:r>
              <a:rPr lang="cs-CZ" dirty="0">
                <a:latin typeface="+mj-lt"/>
                <a:cs typeface="Courier New" pitchFamily="49" charset="0"/>
              </a:rPr>
              <a:t>Není zde místo pro ukončovací nulu (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'\0'</a:t>
            </a:r>
            <a:r>
              <a:rPr lang="cs-CZ" dirty="0">
                <a:latin typeface="+mj-lt"/>
                <a:cs typeface="Courier New" pitchFamily="49" charset="0"/>
              </a:rPr>
              <a:t>)</a:t>
            </a:r>
          </a:p>
          <a:p>
            <a:r>
              <a:rPr lang="cs-CZ" b="1" dirty="0">
                <a:solidFill>
                  <a:srgbClr val="FE000C"/>
                </a:solidFill>
                <a:sym typeface="Wingdings" pitchFamily="2" charset="2"/>
              </a:rPr>
              <a:t>Pozor</a:t>
            </a:r>
            <a:r>
              <a:rPr lang="cs-CZ" dirty="0">
                <a:sym typeface="Wingdings" pitchFamily="2" charset="2"/>
              </a:rPr>
              <a:t>: je nutné hlídat meze pole!</a:t>
            </a:r>
          </a:p>
          <a:p>
            <a:r>
              <a:rPr lang="cs-CZ" b="1" dirty="0">
                <a:solidFill>
                  <a:srgbClr val="FE000C"/>
                </a:solidFill>
                <a:sym typeface="Wingdings" pitchFamily="2" charset="2"/>
              </a:rPr>
              <a:t>Pozor</a:t>
            </a:r>
            <a:r>
              <a:rPr lang="cs-CZ" dirty="0">
                <a:sym typeface="Wingdings" pitchFamily="2" charset="2"/>
              </a:rPr>
              <a:t>: </a:t>
            </a:r>
            <a:r>
              <a:rPr lang="cs-CZ" dirty="0" err="1">
                <a:solidFill>
                  <a:srgbClr val="002060"/>
                </a:solidFill>
                <a:latin typeface="Courier" pitchFamily="2" charset="0"/>
                <a:sym typeface="Wingdings" pitchFamily="2" charset="2"/>
              </a:rPr>
              <a:t>scanf</a:t>
            </a:r>
            <a:r>
              <a:rPr lang="cs-CZ" dirty="0">
                <a:solidFill>
                  <a:srgbClr val="002060"/>
                </a:solidFill>
                <a:latin typeface="Courier" pitchFamily="2" charset="0"/>
                <a:sym typeface="Wingdings" pitchFamily="2" charset="2"/>
              </a:rPr>
              <a:t>(“%s“, </a:t>
            </a:r>
            <a:r>
              <a:rPr lang="cs-CZ" dirty="0" err="1">
                <a:solidFill>
                  <a:srgbClr val="002060"/>
                </a:solidFill>
                <a:latin typeface="Courier" pitchFamily="2" charset="0"/>
                <a:sym typeface="Wingdings" pitchFamily="2" charset="2"/>
              </a:rPr>
              <a:t>retezec</a:t>
            </a:r>
            <a:r>
              <a:rPr lang="cs-CZ" dirty="0">
                <a:solidFill>
                  <a:srgbClr val="002060"/>
                </a:solidFill>
                <a:latin typeface="Courier" pitchFamily="2" charset="0"/>
                <a:sym typeface="Wingdings" pitchFamily="2" charset="2"/>
              </a:rPr>
              <a:t>); //chybí zde &amp;, už se jedná o adresu!!</a:t>
            </a:r>
          </a:p>
          <a:p>
            <a:r>
              <a:rPr lang="cs-CZ" dirty="0" err="1">
                <a:solidFill>
                  <a:srgbClr val="002060"/>
                </a:solidFill>
                <a:latin typeface="Courier" pitchFamily="2" charset="0"/>
                <a:sym typeface="Wingdings" pitchFamily="2" charset="2"/>
              </a:rPr>
              <a:t>Printf</a:t>
            </a:r>
            <a:r>
              <a:rPr lang="cs-CZ" dirty="0">
                <a:solidFill>
                  <a:srgbClr val="002060"/>
                </a:solidFill>
                <a:latin typeface="Courier" pitchFamily="2" charset="0"/>
                <a:sym typeface="Wingdings" pitchFamily="2" charset="2"/>
              </a:rPr>
              <a:t>(“%s“, </a:t>
            </a:r>
            <a:r>
              <a:rPr lang="cs-CZ" dirty="0" err="1">
                <a:solidFill>
                  <a:srgbClr val="002060"/>
                </a:solidFill>
                <a:latin typeface="Courier" pitchFamily="2" charset="0"/>
                <a:sym typeface="Wingdings" pitchFamily="2" charset="2"/>
              </a:rPr>
              <a:t>retezec</a:t>
            </a:r>
            <a:r>
              <a:rPr lang="cs-CZ" dirty="0">
                <a:solidFill>
                  <a:srgbClr val="002060"/>
                </a:solidFill>
                <a:latin typeface="Courier" pitchFamily="2" charset="0"/>
                <a:sym typeface="Wingdings" pitchFamily="2" charset="2"/>
              </a:rPr>
              <a:t>); // normálně</a:t>
            </a:r>
          </a:p>
          <a:p>
            <a:endParaRPr lang="cs-CZ" dirty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4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11</a:t>
            </a:fld>
            <a:endParaRPr lang="en-US" altLang="cs-CZ"/>
          </a:p>
        </p:txBody>
      </p:sp>
      <p:graphicFrame>
        <p:nvGraphicFramePr>
          <p:cNvPr id="7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5827706"/>
              </p:ext>
            </p:extLst>
          </p:nvPr>
        </p:nvGraphicFramePr>
        <p:xfrm>
          <a:off x="294008" y="722616"/>
          <a:ext cx="8640765" cy="1615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Skutečná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1634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1635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1636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1637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1638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1639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Hodnota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'h'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'e'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'l'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'l'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'o'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'\0'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11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57AAC-2D8B-0C49-891D-0F582D891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Řetězec: otázky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B0007-7688-164E-9925-CEC632EB9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5" y="2564904"/>
            <a:ext cx="8640763" cy="3531096"/>
          </a:xfrm>
        </p:spPr>
        <p:txBody>
          <a:bodyPr/>
          <a:lstStyle/>
          <a:p>
            <a:r>
              <a:rPr lang="en-GB" dirty="0"/>
              <a:t>J</a:t>
            </a:r>
            <a:r>
              <a:rPr lang="en-CZ" dirty="0"/>
              <a:t>aký je rozdíl mezi </a:t>
            </a:r>
            <a:r>
              <a:rPr lang="en-CZ" dirty="0">
                <a:latin typeface="Courier" pitchFamily="2" charset="0"/>
              </a:rPr>
              <a:t>”x” </a:t>
            </a:r>
            <a:r>
              <a:rPr lang="en-CZ" dirty="0"/>
              <a:t>a  </a:t>
            </a:r>
            <a:r>
              <a:rPr lang="en-CZ" dirty="0">
                <a:latin typeface="Courier" pitchFamily="2" charset="0"/>
              </a:rPr>
              <a:t>’x’</a:t>
            </a:r>
            <a:r>
              <a:rPr lang="en-CZ" dirty="0"/>
              <a:t>? Jakou mají velikost?</a:t>
            </a:r>
          </a:p>
          <a:p>
            <a:endParaRPr lang="en-CZ" dirty="0"/>
          </a:p>
          <a:p>
            <a:r>
              <a:rPr lang="en-CZ" dirty="0"/>
              <a:t>Opakování (</a:t>
            </a:r>
            <a:r>
              <a:rPr lang="en-CZ" dirty="0">
                <a:latin typeface="Courier" pitchFamily="2" charset="0"/>
              </a:rPr>
              <a:t>for</a:t>
            </a:r>
            <a:r>
              <a:rPr lang="en-CZ" dirty="0"/>
              <a:t> a </a:t>
            </a:r>
            <a:r>
              <a:rPr lang="en-CZ" dirty="0">
                <a:latin typeface="Courier" pitchFamily="2" charset="0"/>
              </a:rPr>
              <a:t>while</a:t>
            </a:r>
            <a:r>
              <a:rPr lang="en-CZ" dirty="0"/>
              <a:t>):</a:t>
            </a:r>
          </a:p>
          <a:p>
            <a:pPr lvl="1"/>
            <a:r>
              <a:rPr lang="en-GB" dirty="0"/>
              <a:t>J</a:t>
            </a:r>
            <a:r>
              <a:rPr lang="en-CZ" dirty="0"/>
              <a:t>ak projdeme pole?</a:t>
            </a:r>
          </a:p>
          <a:p>
            <a:endParaRPr lang="en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CD77EC-1B87-9A4B-8993-290B16DA4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1A8764-FD1D-1242-B625-976BC0A0BB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12</a:t>
            </a:fld>
            <a:endParaRPr lang="en-US" altLang="cs-CZ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EABA5F3B-2D70-EF4B-A773-D8706DFFA6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964316"/>
              </p:ext>
            </p:extLst>
          </p:nvPr>
        </p:nvGraphicFramePr>
        <p:xfrm>
          <a:off x="294008" y="722616"/>
          <a:ext cx="8640765" cy="1615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Skutečná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1634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1635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1636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1637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1638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1639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Hodnota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'h'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'e'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'l'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'l'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'o'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'\0'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856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37772-63F8-4973-A9CB-E99770AEE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Poznámka: porovnání dvou řetězců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A7506-80DB-4845-925D-375153F33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řetězce porovnávat takto?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 </a:t>
            </a:r>
            <a:r>
              <a:rPr lang="en-US" dirty="0" err="1"/>
              <a:t>porov</a:t>
            </a:r>
            <a:r>
              <a:rPr lang="cs-CZ" dirty="0" err="1"/>
              <a:t>náváme</a:t>
            </a:r>
            <a:r>
              <a:rPr lang="cs-CZ" dirty="0"/>
              <a:t>? </a:t>
            </a:r>
          </a:p>
          <a:p>
            <a:r>
              <a:rPr lang="cs-CZ" dirty="0"/>
              <a:t>Řešení: funkce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9F74D4-F702-4955-A711-ACAA61B666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76DDCE-C2D9-497E-A698-066ADEC524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13</a:t>
            </a:fld>
            <a:endParaRPr lang="en-US" altLang="cs-CZ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66898E-8730-4251-ABE2-2B3B0EF582E2}"/>
              </a:ext>
            </a:extLst>
          </p:cNvPr>
          <p:cNvSpPr txBox="1">
            <a:spLocks/>
          </p:cNvSpPr>
          <p:nvPr/>
        </p:nvSpPr>
        <p:spPr bwMode="auto">
          <a:xfrm>
            <a:off x="318633" y="1412776"/>
            <a:ext cx="8429684" cy="35283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kumimoji="0" 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char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str1[] = </a:t>
            </a:r>
            <a:r>
              <a:rPr lang="cs-CZ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"Ahoj";</a:t>
            </a:r>
          </a:p>
          <a:p>
            <a:pPr marL="342900" indent="-342900">
              <a:buNone/>
            </a:pPr>
            <a:r>
              <a:rPr lang="cs-CZ" sz="2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str2[] = "Ahoj";</a:t>
            </a:r>
          </a:p>
          <a:p>
            <a:pPr marL="342900" indent="-342900">
              <a:buNone/>
            </a:pP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indent="-342900">
              <a:buNone/>
            </a:pPr>
            <a:r>
              <a:rPr kumimoji="0" 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(str1 == str2)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342900" indent="-342900">
              <a:buNone/>
            </a:pP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/// ?????</a:t>
            </a:r>
          </a:p>
          <a:p>
            <a:pPr marL="342900" indent="-342900">
              <a:buNone/>
            </a:pP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5354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Úkol: Řetězce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D</a:t>
            </a:r>
            <a:r>
              <a:rPr lang="cs-CZ" dirty="0" err="1">
                <a:sym typeface="Wingdings" panose="05000000000000000000" pitchFamily="2" charset="2"/>
              </a:rPr>
              <a:t>eklaruje</a:t>
            </a:r>
            <a:r>
              <a:rPr lang="en-US" dirty="0">
                <a:sym typeface="Wingdings" panose="05000000000000000000" pitchFamily="2" charset="2"/>
              </a:rPr>
              <a:t> a </a:t>
            </a:r>
            <a:r>
              <a:rPr lang="en-US" dirty="0" err="1">
                <a:sym typeface="Wingdings" panose="05000000000000000000" pitchFamily="2" charset="2"/>
              </a:rPr>
              <a:t>inicializujte</a:t>
            </a:r>
            <a:r>
              <a:rPr lang="cs-CZ" dirty="0">
                <a:sym typeface="Wingdings" panose="05000000000000000000" pitchFamily="2" charset="2"/>
              </a:rPr>
              <a:t> proměnnou </a:t>
            </a:r>
            <a:r>
              <a:rPr lang="cs-CZ" b="1" dirty="0">
                <a:sym typeface="Wingdings" panose="05000000000000000000" pitchFamily="2" charset="2"/>
              </a:rPr>
              <a:t>typu řetězec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datový typ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char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[]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cs-CZ" dirty="0">
                <a:sym typeface="Wingdings" panose="05000000000000000000" pitchFamily="2" charset="2"/>
              </a:rPr>
              <a:t>délka řetězce </a:t>
            </a:r>
            <a:r>
              <a:rPr lang="cs-CZ" b="1" dirty="0">
                <a:sym typeface="Wingdings" panose="05000000000000000000" pitchFamily="2" charset="2"/>
              </a:rPr>
              <a:t>100</a:t>
            </a:r>
            <a:r>
              <a:rPr lang="cs-CZ" dirty="0">
                <a:sym typeface="Wingdings" panose="05000000000000000000" pitchFamily="2" charset="2"/>
              </a:rPr>
              <a:t> znaků</a:t>
            </a:r>
          </a:p>
          <a:p>
            <a:r>
              <a:rPr lang="cs-CZ" b="1" dirty="0">
                <a:sym typeface="Wingdings" panose="05000000000000000000" pitchFamily="2" charset="2"/>
              </a:rPr>
              <a:t>Načtěte </a:t>
            </a:r>
            <a:r>
              <a:rPr lang="cs-CZ" dirty="0">
                <a:sym typeface="Wingdings" panose="05000000000000000000" pitchFamily="2" charset="2"/>
              </a:rPr>
              <a:t>jeho hodnotu hodnotu (příkaz</a:t>
            </a:r>
            <a:r>
              <a:rPr lang="cs-CZ" b="1" dirty="0">
                <a:sym typeface="Wingdings" panose="05000000000000000000" pitchFamily="2" charset="2"/>
              </a:rPr>
              <a:t>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scanf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%100s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,…)</a:t>
            </a:r>
            <a:r>
              <a:rPr lang="cs-CZ" dirty="0">
                <a:cs typeface="Courier New" panose="02070309020205020404" pitchFamily="49" charset="0"/>
              </a:rPr>
              <a:t>)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r>
              <a:rPr lang="cs-CZ" b="1" dirty="0">
                <a:sym typeface="Wingdings" panose="05000000000000000000" pitchFamily="2" charset="2"/>
              </a:rPr>
              <a:t>Vypište</a:t>
            </a:r>
            <a:r>
              <a:rPr lang="cs-CZ" dirty="0">
                <a:sym typeface="Wingdings" panose="05000000000000000000" pitchFamily="2" charset="2"/>
              </a:rPr>
              <a:t> obsah (</a:t>
            </a:r>
            <a:r>
              <a:rPr lang="en-US" b="1" dirty="0">
                <a:latin typeface="Courier"/>
                <a:sym typeface="Wingdings" panose="05000000000000000000" pitchFamily="2" charset="2"/>
              </a:rPr>
              <a:t>%s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>
                <a:sym typeface="Wingdings" panose="05000000000000000000" pitchFamily="2" charset="2"/>
              </a:rPr>
              <a:t>Dále</a:t>
            </a:r>
            <a:r>
              <a:rPr lang="en-US" dirty="0">
                <a:sym typeface="Wingdings" panose="05000000000000000000" pitchFamily="2" charset="2"/>
              </a:rPr>
              <a:t>: </a:t>
            </a:r>
            <a:r>
              <a:rPr lang="en-US" dirty="0" err="1">
                <a:sym typeface="Wingdings" panose="05000000000000000000" pitchFamily="2" charset="2"/>
              </a:rPr>
              <a:t>zjistěte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délku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řetězce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a </a:t>
            </a:r>
            <a:r>
              <a:rPr lang="en-US" dirty="0" err="1">
                <a:sym typeface="Wingdings" panose="05000000000000000000" pitchFamily="2" charset="2"/>
              </a:rPr>
              <a:t>délku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vypište</a:t>
            </a:r>
            <a:endParaRPr lang="cs-CZ" dirty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14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82434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36B9F-8EF8-4946-A64A-5DA27E2D0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Úkol: Znaky v řetězci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7982B-EC79-445D-932F-A26CA57E3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Napište program, který v řetězci (obsah opět pomocí funkce </a:t>
            </a:r>
            <a:r>
              <a:rPr lang="cs-CZ" i="1" dirty="0" err="1"/>
              <a:t>scanf</a:t>
            </a:r>
            <a:r>
              <a:rPr lang="cs-CZ" dirty="0"/>
              <a:t>) spočítá, kolik obsahuje </a:t>
            </a:r>
            <a:r>
              <a:rPr lang="cs-CZ" b="1" dirty="0"/>
              <a:t>písmen</a:t>
            </a:r>
            <a:r>
              <a:rPr lang="cs-CZ" dirty="0"/>
              <a:t> a </a:t>
            </a:r>
            <a:r>
              <a:rPr lang="cs-CZ" b="1" dirty="0"/>
              <a:t>číslic</a:t>
            </a:r>
            <a:r>
              <a:rPr lang="cs-CZ" dirty="0"/>
              <a:t> (tzv. alfanumerických znaků).</a:t>
            </a:r>
          </a:p>
          <a:p>
            <a:pPr lvl="1"/>
            <a:r>
              <a:rPr lang="cs-CZ" dirty="0"/>
              <a:t>Dvě proměnné: jedna pro počet písmen, druhá pro počet číslic</a:t>
            </a:r>
          </a:p>
          <a:p>
            <a:endParaRPr lang="cs-CZ" dirty="0"/>
          </a:p>
          <a:p>
            <a:r>
              <a:rPr lang="cs-CZ" dirty="0"/>
              <a:t>Pozn.: </a:t>
            </a:r>
            <a:r>
              <a:rPr lang="cs-CZ" dirty="0">
                <a:hlinkClick r:id="rId2"/>
              </a:rPr>
              <a:t>ASCII</a:t>
            </a:r>
            <a:endParaRPr lang="cs-CZ" dirty="0"/>
          </a:p>
          <a:p>
            <a:endParaRPr lang="cs-CZ" dirty="0"/>
          </a:p>
          <a:p>
            <a:r>
              <a:rPr lang="cs-CZ" dirty="0"/>
              <a:t>Pozn.: </a:t>
            </a:r>
            <a:r>
              <a:rPr lang="cs-CZ" dirty="0" err="1"/>
              <a:t>ctype.h</a:t>
            </a:r>
            <a:r>
              <a:rPr lang="cs-CZ" dirty="0"/>
              <a:t> - </a:t>
            </a:r>
            <a:r>
              <a:rPr lang="cs-CZ" dirty="0">
                <a:hlinkClick r:id="rId3"/>
              </a:rPr>
              <a:t>knihovna nad znaky</a:t>
            </a:r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51EA9-FB5C-41C4-AD15-CA2D8CE363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D97BB-EFBE-4FB9-9FCC-BA0309A5ED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15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6732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FE592-496D-B04A-824D-3180F164E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Úkol: převod velká na malá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CB863-25DA-7545-B974-8A232701E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en-GB" dirty="0" err="1"/>
              <a:t>načteném</a:t>
            </a:r>
            <a:r>
              <a:rPr lang="en-GB" dirty="0"/>
              <a:t> </a:t>
            </a:r>
            <a:r>
              <a:rPr lang="en-GB" dirty="0" err="1"/>
              <a:t>řetězci</a:t>
            </a:r>
            <a:r>
              <a:rPr lang="en-GB" dirty="0"/>
              <a:t> </a:t>
            </a:r>
            <a:r>
              <a:rPr lang="en-GB" dirty="0" err="1"/>
              <a:t>převeďte</a:t>
            </a:r>
            <a:r>
              <a:rPr lang="en-GB" dirty="0"/>
              <a:t> </a:t>
            </a:r>
            <a:r>
              <a:rPr lang="en-GB" b="1" dirty="0" err="1"/>
              <a:t>velká</a:t>
            </a:r>
            <a:r>
              <a:rPr lang="en-GB" dirty="0"/>
              <a:t> </a:t>
            </a:r>
            <a:r>
              <a:rPr lang="en-GB" dirty="0" err="1"/>
              <a:t>písmena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b="1" dirty="0" err="1"/>
              <a:t>malá</a:t>
            </a:r>
            <a:endParaRPr lang="en-GB" b="1" dirty="0"/>
          </a:p>
          <a:p>
            <a:r>
              <a:rPr lang="en-GB" i="1" dirty="0" err="1">
                <a:solidFill>
                  <a:schemeClr val="accent6"/>
                </a:solidFill>
              </a:rPr>
              <a:t>Např</a:t>
            </a:r>
            <a:r>
              <a:rPr lang="en-GB" i="1" dirty="0">
                <a:solidFill>
                  <a:schemeClr val="accent6"/>
                </a:solidFill>
              </a:rPr>
              <a:t>.: Hello World   =&gt; hello world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- </a:t>
            </a:r>
            <a:r>
              <a:rPr lang="en-GB" dirty="0" err="1"/>
              <a:t>Jaký</a:t>
            </a:r>
            <a:r>
              <a:rPr lang="en-GB" dirty="0"/>
              <a:t> je </a:t>
            </a:r>
            <a:r>
              <a:rPr lang="en-GB" dirty="0" err="1"/>
              <a:t>rozdíl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’a’ a ‘A’? =&gt; </a:t>
            </a:r>
            <a:r>
              <a:rPr lang="en-GB" b="1" dirty="0"/>
              <a:t>ASCII</a:t>
            </a:r>
          </a:p>
          <a:p>
            <a:endParaRPr lang="en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DB8CA-432F-6845-BE8A-327D70025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6603F1-4EBC-0F4D-A113-62EA29B9F2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16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97289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97C5B-75AE-624E-BB40-F431FAD07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5" y="-100013"/>
            <a:ext cx="7699375" cy="720726"/>
          </a:xfrm>
        </p:spPr>
        <p:txBody>
          <a:bodyPr wrap="square" anchor="ctr">
            <a:normAutofit/>
          </a:bodyPr>
          <a:lstStyle/>
          <a:p>
            <a:r>
              <a:rPr lang="en-CZ" dirty="0"/>
              <a:t> Úkol: nahrazení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B5E0E-670B-724D-BFBC-E05188C533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850" y="765175"/>
            <a:ext cx="8496621" cy="5330825"/>
          </a:xfrm>
        </p:spPr>
        <p:txBody>
          <a:bodyPr wrap="square" anchor="t">
            <a:normAutofit/>
          </a:bodyPr>
          <a:lstStyle/>
          <a:p>
            <a:r>
              <a:rPr lang="en-GB" dirty="0" err="1"/>
              <a:t>Nahraďte</a:t>
            </a:r>
            <a:r>
              <a:rPr lang="en-GB" dirty="0"/>
              <a:t> v </a:t>
            </a:r>
            <a:r>
              <a:rPr lang="en-GB" dirty="0" err="1"/>
              <a:t>načteném</a:t>
            </a:r>
            <a:r>
              <a:rPr lang="en-GB" dirty="0"/>
              <a:t> </a:t>
            </a:r>
            <a:r>
              <a:rPr lang="en-GB" dirty="0" err="1"/>
              <a:t>řetězci</a:t>
            </a:r>
            <a:r>
              <a:rPr lang="en-GB" dirty="0"/>
              <a:t> </a:t>
            </a:r>
            <a:r>
              <a:rPr lang="en-GB" dirty="0" err="1"/>
              <a:t>vybraný</a:t>
            </a:r>
            <a:r>
              <a:rPr lang="en-GB" dirty="0"/>
              <a:t> </a:t>
            </a:r>
            <a:r>
              <a:rPr lang="en-GB" dirty="0" err="1"/>
              <a:t>znak</a:t>
            </a:r>
            <a:r>
              <a:rPr lang="en-GB" dirty="0"/>
              <a:t> (</a:t>
            </a:r>
            <a:r>
              <a:rPr lang="en-GB" dirty="0" err="1"/>
              <a:t>první</a:t>
            </a:r>
            <a:r>
              <a:rPr lang="en-GB" dirty="0"/>
              <a:t> argument </a:t>
            </a:r>
            <a:r>
              <a:rPr lang="en-GB" dirty="0" err="1"/>
              <a:t>programu</a:t>
            </a:r>
            <a:r>
              <a:rPr lang="en-GB" dirty="0"/>
              <a:t>) a </a:t>
            </a:r>
            <a:r>
              <a:rPr lang="en-GB" dirty="0" err="1"/>
              <a:t>nahraďte</a:t>
            </a:r>
            <a:r>
              <a:rPr lang="en-GB" dirty="0"/>
              <a:t> </a:t>
            </a:r>
            <a:r>
              <a:rPr lang="en-GB" b="1" dirty="0" err="1"/>
              <a:t>jej</a:t>
            </a:r>
            <a:r>
              <a:rPr lang="en-GB" b="1" dirty="0"/>
              <a:t> </a:t>
            </a:r>
            <a:r>
              <a:rPr lang="en-GB" b="1" dirty="0" err="1"/>
              <a:t>pomlčkou</a:t>
            </a:r>
            <a:r>
              <a:rPr lang="en-GB" dirty="0"/>
              <a:t>.</a:t>
            </a:r>
          </a:p>
          <a:p>
            <a:pPr lvl="1"/>
            <a:r>
              <a:rPr lang="en-GB" sz="2800" dirty="0" err="1">
                <a:solidFill>
                  <a:schemeClr val="accent6"/>
                </a:solidFill>
              </a:rPr>
              <a:t>Příklad</a:t>
            </a:r>
            <a:r>
              <a:rPr lang="en-GB" sz="2800" dirty="0">
                <a:solidFill>
                  <a:schemeClr val="accent6"/>
                </a:solidFill>
              </a:rPr>
              <a:t> </a:t>
            </a:r>
            <a:r>
              <a:rPr lang="en-GB" sz="2800" dirty="0" err="1">
                <a:solidFill>
                  <a:schemeClr val="accent6"/>
                </a:solidFill>
              </a:rPr>
              <a:t>nahrazení</a:t>
            </a:r>
            <a:r>
              <a:rPr lang="en-GB" sz="2800" dirty="0">
                <a:solidFill>
                  <a:schemeClr val="accent6"/>
                </a:solidFill>
              </a:rPr>
              <a:t> o:</a:t>
            </a:r>
          </a:p>
          <a:p>
            <a:pPr lvl="1"/>
            <a:r>
              <a:rPr lang="en-GB" sz="2800" i="1" dirty="0">
                <a:solidFill>
                  <a:schemeClr val="accent6"/>
                </a:solidFill>
              </a:rPr>
              <a:t>Hello World =&gt; Hell- W-</a:t>
            </a:r>
            <a:r>
              <a:rPr lang="en-GB" sz="2800" i="1" dirty="0" err="1">
                <a:solidFill>
                  <a:schemeClr val="accent6"/>
                </a:solidFill>
              </a:rPr>
              <a:t>rld</a:t>
            </a:r>
            <a:endParaRPr lang="en-GB" sz="2800" i="1" dirty="0">
              <a:solidFill>
                <a:schemeClr val="accent6"/>
              </a:solidFill>
            </a:endParaRPr>
          </a:p>
          <a:p>
            <a:pPr marL="457165" lvl="1" indent="0">
              <a:buNone/>
            </a:pPr>
            <a:endParaRPr lang="en-GB" sz="2800" i="1" dirty="0"/>
          </a:p>
          <a:p>
            <a:r>
              <a:rPr lang="en-GB" i="1" dirty="0" err="1"/>
              <a:t>Složitější</a:t>
            </a:r>
            <a:r>
              <a:rPr lang="en-GB" i="1" dirty="0"/>
              <a:t> (</a:t>
            </a:r>
            <a:r>
              <a:rPr lang="en-GB" i="1" dirty="0" err="1"/>
              <a:t>pouze</a:t>
            </a:r>
            <a:r>
              <a:rPr lang="en-GB" i="1" dirty="0"/>
              <a:t> </a:t>
            </a:r>
            <a:r>
              <a:rPr lang="en-GB" i="1" dirty="0" err="1"/>
              <a:t>kdo</a:t>
            </a:r>
            <a:r>
              <a:rPr lang="en-GB" i="1" dirty="0"/>
              <a:t> </a:t>
            </a:r>
            <a:r>
              <a:rPr lang="en-GB" i="1" dirty="0" err="1"/>
              <a:t>má</a:t>
            </a:r>
            <a:r>
              <a:rPr lang="en-GB" i="1" dirty="0"/>
              <a:t> </a:t>
            </a:r>
            <a:r>
              <a:rPr lang="en-GB" i="1" dirty="0" err="1"/>
              <a:t>předchozí</a:t>
            </a:r>
            <a:r>
              <a:rPr lang="en-GB" i="1" dirty="0"/>
              <a:t>): </a:t>
            </a:r>
            <a:r>
              <a:rPr lang="en-GB" i="1" dirty="0" err="1"/>
              <a:t>Caesarova</a:t>
            </a:r>
            <a:r>
              <a:rPr lang="en-GB" i="1" dirty="0"/>
              <a:t> </a:t>
            </a:r>
            <a:r>
              <a:rPr lang="en-GB" i="1" dirty="0" err="1"/>
              <a:t>šifra</a:t>
            </a:r>
            <a:r>
              <a:rPr lang="en-GB" i="1" dirty="0"/>
              <a:t> </a:t>
            </a:r>
          </a:p>
          <a:p>
            <a:r>
              <a:rPr lang="en-GB" i="1" dirty="0" err="1">
                <a:solidFill>
                  <a:schemeClr val="accent6"/>
                </a:solidFill>
              </a:rPr>
              <a:t>Př</a:t>
            </a:r>
            <a:r>
              <a:rPr lang="en-GB" i="1" dirty="0">
                <a:solidFill>
                  <a:schemeClr val="accent6"/>
                </a:solidFill>
              </a:rPr>
              <a:t>.: int </a:t>
            </a:r>
            <a:r>
              <a:rPr lang="en-GB" i="1" dirty="0" err="1">
                <a:solidFill>
                  <a:schemeClr val="accent6"/>
                </a:solidFill>
              </a:rPr>
              <a:t>posun</a:t>
            </a:r>
            <a:r>
              <a:rPr lang="en-GB" i="1" dirty="0">
                <a:solidFill>
                  <a:schemeClr val="accent6"/>
                </a:solidFill>
              </a:rPr>
              <a:t> = 3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accent6"/>
                </a:solidFill>
              </a:rPr>
              <a:t> (</a:t>
            </a:r>
            <a:r>
              <a:rPr lang="en-GB" i="1" dirty="0" err="1">
                <a:solidFill>
                  <a:schemeClr val="accent6"/>
                </a:solidFill>
              </a:rPr>
              <a:t>protože</a:t>
            </a:r>
            <a:r>
              <a:rPr lang="en-GB" i="1" dirty="0">
                <a:solidFill>
                  <a:schemeClr val="accent6"/>
                </a:solidFill>
              </a:rPr>
              <a:t> B + 3 = E)</a:t>
            </a:r>
            <a:endParaRPr lang="en-CZ" i="1" dirty="0">
              <a:solidFill>
                <a:schemeClr val="accent6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4851BD4-5BF3-354C-A580-AD683936B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41019" y="4425558"/>
            <a:ext cx="4244975" cy="1793501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25EAC-7FB6-184C-B2AA-664D2A4AB4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07950" y="6524635"/>
            <a:ext cx="7848600" cy="333375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cs-CZ"/>
              <a:t>IZP cvičení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15258-2EBF-194A-B5E4-D91ABFFB87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2450" y="6524635"/>
            <a:ext cx="827088" cy="333375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7A7C8EF0-02FD-40B5-BB0A-5D3ED24F57E9}" type="slidenum">
              <a:rPr lang="en-US" altLang="cs-CZ" smtClean="0"/>
              <a:pPr>
                <a:spcAft>
                  <a:spcPts val="600"/>
                </a:spcAft>
              </a:pPr>
              <a:t>17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5705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158BD-2B1F-461B-8048-729FE66C9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Úkol: Porovnání dvou řetězců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5EE87-2831-47A5-AF0E-17990F843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Napište program, který porovná dva řetězce</a:t>
            </a: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POZOR, pro porovnání řetězců nelze použít ==</a:t>
            </a:r>
          </a:p>
          <a:p>
            <a:r>
              <a:rPr lang="cs-CZ" dirty="0"/>
              <a:t>Dva řetězce se shodují, když</a:t>
            </a:r>
          </a:p>
          <a:p>
            <a:pPr lvl="1"/>
            <a:r>
              <a:rPr lang="cs-CZ" dirty="0"/>
              <a:t>Mají stejnou délku a</a:t>
            </a:r>
          </a:p>
          <a:p>
            <a:pPr lvl="1"/>
            <a:r>
              <a:rPr lang="cs-CZ" dirty="0"/>
              <a:t>Všechny znaky stejné </a:t>
            </a:r>
          </a:p>
          <a:p>
            <a:pPr marL="457165" lvl="1" indent="0">
              <a:buNone/>
            </a:pPr>
            <a:endParaRPr lang="cs-CZ" dirty="0"/>
          </a:p>
          <a:p>
            <a:r>
              <a:rPr lang="cs-CZ" i="1" dirty="0"/>
              <a:t>Složitější: porovnání case-</a:t>
            </a:r>
            <a:r>
              <a:rPr lang="cs-CZ" i="1" dirty="0" err="1"/>
              <a:t>insensitive</a:t>
            </a:r>
            <a:endParaRPr lang="cs-CZ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B53A1B-29EB-4F4C-ADE1-320F215173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D4DC76-B49F-4E21-BFD0-F4B069651E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18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039799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158BD-2B1F-461B-8048-729FE66C9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Úkol: </a:t>
            </a:r>
            <a:r>
              <a:rPr lang="cs-CZ" dirty="0" err="1"/>
              <a:t>getchar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5EE87-2831-47A5-AF0E-17990F843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Načtěte</a:t>
            </a:r>
            <a:r>
              <a:rPr lang="en-GB" dirty="0"/>
              <a:t> </a:t>
            </a:r>
            <a:r>
              <a:rPr lang="en-GB" dirty="0" err="1"/>
              <a:t>celý</a:t>
            </a:r>
            <a:r>
              <a:rPr lang="en-GB" dirty="0"/>
              <a:t> </a:t>
            </a:r>
            <a:r>
              <a:rPr lang="en-GB" dirty="0" err="1"/>
              <a:t>řádek</a:t>
            </a:r>
            <a:r>
              <a:rPr lang="en-GB" dirty="0"/>
              <a:t> a </a:t>
            </a:r>
            <a:r>
              <a:rPr lang="en-GB" dirty="0" err="1"/>
              <a:t>zjistěte</a:t>
            </a:r>
            <a:r>
              <a:rPr lang="en-GB" dirty="0"/>
              <a:t> a </a:t>
            </a:r>
            <a:r>
              <a:rPr lang="en-GB" dirty="0" err="1"/>
              <a:t>vypište</a:t>
            </a:r>
            <a:r>
              <a:rPr lang="en-GB" dirty="0"/>
              <a:t> </a:t>
            </a:r>
            <a:r>
              <a:rPr lang="en-GB" dirty="0" err="1"/>
              <a:t>počet</a:t>
            </a:r>
            <a:r>
              <a:rPr lang="en-GB" dirty="0"/>
              <a:t> </a:t>
            </a:r>
            <a:r>
              <a:rPr lang="en-GB" dirty="0" err="1"/>
              <a:t>znaků</a:t>
            </a:r>
            <a:r>
              <a:rPr lang="en-GB" dirty="0"/>
              <a:t> v </a:t>
            </a:r>
            <a:r>
              <a:rPr lang="en-GB" dirty="0" err="1"/>
              <a:t>řádku</a:t>
            </a:r>
            <a:r>
              <a:rPr lang="en-GB" dirty="0"/>
              <a:t> </a:t>
            </a:r>
            <a:r>
              <a:rPr lang="en-GB" dirty="0" err="1"/>
              <a:t>pomocí</a:t>
            </a:r>
            <a:r>
              <a:rPr lang="en-GB" dirty="0"/>
              <a:t> </a:t>
            </a:r>
            <a:r>
              <a:rPr lang="en-GB" dirty="0">
                <a:hlinkClick r:id="rId2"/>
              </a:rPr>
              <a:t>getchar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Ukončení</a:t>
            </a:r>
            <a:r>
              <a:rPr lang="en-GB" dirty="0"/>
              <a:t> </a:t>
            </a:r>
            <a:r>
              <a:rPr lang="en-GB" dirty="0" err="1"/>
              <a:t>načítání</a:t>
            </a:r>
            <a:r>
              <a:rPr lang="en-GB" dirty="0"/>
              <a:t> </a:t>
            </a:r>
            <a:r>
              <a:rPr lang="en-GB" dirty="0" err="1"/>
              <a:t>pomocí</a:t>
            </a:r>
            <a:r>
              <a:rPr lang="en-GB" dirty="0"/>
              <a:t> ctrl + D </a:t>
            </a:r>
            <a:r>
              <a:rPr lang="en-GB" dirty="0" err="1"/>
              <a:t>nebo</a:t>
            </a:r>
            <a:r>
              <a:rPr lang="en-GB" dirty="0"/>
              <a:t> ctrl + C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B53A1B-29EB-4F4C-ADE1-320F215173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D4DC76-B49F-4E21-BFD0-F4B069651E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19</a:t>
            </a:fld>
            <a:endParaRPr lang="en-US" altLang="cs-CZ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8C8F30-CE04-E24C-8C1B-97DED8F1EC33}"/>
              </a:ext>
            </a:extLst>
          </p:cNvPr>
          <p:cNvSpPr txBox="1">
            <a:spLocks/>
          </p:cNvSpPr>
          <p:nvPr/>
        </p:nvSpPr>
        <p:spPr bwMode="auto">
          <a:xfrm>
            <a:off x="321619" y="1988840"/>
            <a:ext cx="8429684" cy="25922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cs-CZ" sz="2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ch; </a:t>
            </a:r>
          </a:p>
          <a:p>
            <a:pPr marL="342900" indent="-342900">
              <a:buNone/>
            </a:pPr>
            <a:r>
              <a:rPr lang="cs-CZ" sz="2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cs-CZ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((ch=</a:t>
            </a:r>
            <a:r>
              <a:rPr lang="cs-CZ" sz="2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getchar</a:t>
            </a:r>
            <a:r>
              <a:rPr lang="cs-CZ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!= EOF){</a:t>
            </a:r>
          </a:p>
          <a:p>
            <a:pPr marL="342900" indent="-342900">
              <a:buNone/>
            </a:pPr>
            <a:r>
              <a:rPr lang="cs-CZ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2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("%c", ch);</a:t>
            </a:r>
          </a:p>
          <a:p>
            <a:pPr marL="342900" indent="-342900">
              <a:buNone/>
            </a:pPr>
            <a:r>
              <a:rPr lang="cs-CZ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8543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1A3A-971F-7B4C-9A2C-8F12967B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Organizační okénko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53041-91D1-9A4B-AFF4-AED29BBAB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CZ" dirty="0"/>
              <a:t>rojekty</a:t>
            </a:r>
          </a:p>
          <a:p>
            <a:pPr lvl="1"/>
            <a:r>
              <a:rPr lang="en-GB" dirty="0"/>
              <a:t>O</a:t>
            </a:r>
            <a:r>
              <a:rPr lang="en-CZ" dirty="0"/>
              <a:t>devzdání 31.10.</a:t>
            </a:r>
          </a:p>
          <a:p>
            <a:r>
              <a:rPr lang="en-GB" dirty="0"/>
              <a:t>O</a:t>
            </a:r>
            <a:r>
              <a:rPr lang="en-CZ" dirty="0"/>
              <a:t>tázky?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9E25AA-EF98-4940-8406-FA4D4DC28C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DAF8FA-44B6-B145-8E4A-EF0D21C7B7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93392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Argumenty programu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691579"/>
            <a:ext cx="8640763" cy="3673525"/>
          </a:xfrm>
        </p:spPr>
        <p:txBody>
          <a:bodyPr/>
          <a:lstStyle/>
          <a:p>
            <a:r>
              <a:rPr lang="cs-CZ" dirty="0"/>
              <a:t>Jednotlivé argumenty budeme oddělovat mezerou</a:t>
            </a:r>
          </a:p>
          <a:p>
            <a:r>
              <a:rPr lang="cs-CZ" dirty="0"/>
              <a:t>Argumenty</a:t>
            </a:r>
            <a:r>
              <a:rPr lang="en-US" dirty="0"/>
              <a:t> </a:t>
            </a:r>
            <a:r>
              <a:rPr lang="cs-CZ" dirty="0"/>
              <a:t>se dají získat pomocí následující konstrukce: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cs-CZ" dirty="0"/>
          </a:p>
          <a:p>
            <a:r>
              <a:rPr lang="en-US" dirty="0"/>
              <a:t>Pro </a:t>
            </a:r>
            <a:r>
              <a:rPr lang="en-US" b="1" dirty="0">
                <a:solidFill>
                  <a:srgbClr val="1B85B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./hello –sum 10 20      </a:t>
            </a:r>
            <a:r>
              <a:rPr lang="cs-CZ" b="1" dirty="0">
                <a:solidFill>
                  <a:srgbClr val="1B85B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1B85B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=4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20</a:t>
            </a:fld>
            <a:endParaRPr lang="en-US" altLang="cs-CZ"/>
          </a:p>
        </p:txBody>
      </p:sp>
      <p:sp>
        <p:nvSpPr>
          <p:cNvPr id="10" name="Rounded Rectangle 9"/>
          <p:cNvSpPr/>
          <p:nvPr/>
        </p:nvSpPr>
        <p:spPr bwMode="auto">
          <a:xfrm>
            <a:off x="683568" y="2060848"/>
            <a:ext cx="7993222" cy="208823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cs-CZ" sz="18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sz="18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po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čet argumentů</a:t>
            </a:r>
          </a:p>
          <a:p>
            <a:pPr>
              <a:buNone/>
            </a:pP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 // </a:t>
            </a:r>
            <a:r>
              <a:rPr lang="cs-CZ" sz="18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– jednotlivé argumenty, </a:t>
            </a:r>
            <a:r>
              <a:rPr lang="cs-CZ" sz="18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[0] 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</a:t>
            </a:r>
            <a:b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</a:b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 // (název souboru s programem) </a:t>
            </a: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kumimoji="0" lang="cs-CZ" sz="1800" b="1" i="0" u="none" strike="noStrike" cap="none" normalizeH="0" baseline="0" dirty="0">
              <a:ln>
                <a:noFill/>
              </a:ln>
              <a:solidFill>
                <a:srgbClr val="1B85B9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959124"/>
              </p:ext>
            </p:extLst>
          </p:nvPr>
        </p:nvGraphicFramePr>
        <p:xfrm>
          <a:off x="683568" y="4937745"/>
          <a:ext cx="748888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9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3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 err="1">
                          <a:solidFill>
                            <a:schemeClr val="tx1"/>
                          </a:solidFill>
                          <a:latin typeface="Courier"/>
                        </a:rPr>
                        <a:t>argv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ourier"/>
                        </a:rPr>
                        <a:t>[0]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</a:endParaRP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Courier"/>
                        </a:rPr>
                        <a:t>argv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ourier"/>
                        </a:rPr>
                        <a:t>[1]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Courier"/>
                        </a:rPr>
                        <a:t>argv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ourier"/>
                        </a:rPr>
                        <a:t>[2]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Courier"/>
                        </a:rPr>
                        <a:t>argv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ourier"/>
                        </a:rPr>
                        <a:t>[3]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1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latin typeface="Courier"/>
                        </a:rPr>
                        <a:t>"</a:t>
                      </a:r>
                      <a:r>
                        <a:rPr lang="cs-CZ" sz="2800" b="1" dirty="0" err="1">
                          <a:latin typeface="Courier"/>
                        </a:rPr>
                        <a:t>hello</a:t>
                      </a:r>
                      <a:r>
                        <a:rPr lang="en-US" sz="2800" b="1" dirty="0">
                          <a:latin typeface="Courier"/>
                        </a:rPr>
                        <a:t>"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latin typeface="Courier"/>
                        </a:rPr>
                        <a:t>"</a:t>
                      </a:r>
                      <a:r>
                        <a:rPr lang="cs-CZ" sz="2800" b="1" dirty="0">
                          <a:latin typeface="Courier"/>
                        </a:rPr>
                        <a:t>-sum</a:t>
                      </a:r>
                      <a:r>
                        <a:rPr lang="en-US" sz="2800" b="1" dirty="0">
                          <a:latin typeface="Courier"/>
                        </a:rPr>
                        <a:t>"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latin typeface="Courier"/>
                        </a:rPr>
                        <a:t>"</a:t>
                      </a:r>
                      <a:r>
                        <a:rPr lang="cs-CZ" sz="2800" b="1" dirty="0">
                          <a:latin typeface="Courier"/>
                        </a:rPr>
                        <a:t>10</a:t>
                      </a:r>
                      <a:r>
                        <a:rPr lang="en-US" sz="2800" b="1" dirty="0">
                          <a:latin typeface="Courier"/>
                        </a:rPr>
                        <a:t>"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latin typeface="Courier"/>
                        </a:rPr>
                        <a:t>"</a:t>
                      </a:r>
                      <a:r>
                        <a:rPr lang="cs-CZ" sz="2800" b="1" dirty="0">
                          <a:latin typeface="Courier"/>
                        </a:rPr>
                        <a:t>20</a:t>
                      </a:r>
                      <a:r>
                        <a:rPr lang="en-US" sz="2800" b="1" dirty="0">
                          <a:latin typeface="Courier"/>
                        </a:rPr>
                        <a:t>"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422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Spouštění programu s parametry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Code</a:t>
            </a:r>
            <a:r>
              <a:rPr lang="cs-CZ" b="1" dirty="0"/>
              <a:t>::</a:t>
            </a:r>
            <a:r>
              <a:rPr lang="cs-CZ" b="1" dirty="0" err="1"/>
              <a:t>Blocks</a:t>
            </a:r>
            <a:endParaRPr lang="cs-CZ" b="1" dirty="0"/>
          </a:p>
          <a:p>
            <a:pPr lvl="1"/>
            <a:r>
              <a:rPr lang="cs-CZ" dirty="0"/>
              <a:t>Project </a:t>
            </a:r>
            <a:r>
              <a:rPr lang="cs-CZ" dirty="0">
                <a:sym typeface="Wingdings" panose="05000000000000000000" pitchFamily="2" charset="2"/>
              </a:rPr>
              <a:t> Set </a:t>
            </a:r>
            <a:r>
              <a:rPr lang="cs-CZ" dirty="0" err="1">
                <a:sym typeface="Wingdings" panose="05000000000000000000" pitchFamily="2" charset="2"/>
              </a:rPr>
              <a:t>program‘s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arguments</a:t>
            </a:r>
            <a:r>
              <a:rPr lang="cs-CZ" dirty="0">
                <a:sym typeface="Wingdings" panose="05000000000000000000" pitchFamily="2" charset="2"/>
              </a:rPr>
              <a:t>  OK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Spustíme program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b="1" dirty="0">
                <a:sym typeface="Wingdings" panose="05000000000000000000" pitchFamily="2" charset="2"/>
              </a:rPr>
              <a:t>Linux</a:t>
            </a:r>
          </a:p>
          <a:p>
            <a:pPr marL="457200" lvl="1" indent="0">
              <a:buNone/>
            </a:pP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./program arg1 arg2 arg3</a:t>
            </a:r>
          </a:p>
          <a:p>
            <a:pPr marL="457200" lvl="1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sz="1050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Jednotlivé argumenty jsou od sebe odděleny mezerou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21</a:t>
            </a:fld>
            <a:endParaRPr lang="en-US" altLang="cs-CZ"/>
          </a:p>
        </p:txBody>
      </p:sp>
      <p:sp>
        <p:nvSpPr>
          <p:cNvPr id="6" name="AutoShape 2" descr="https://wis.fit.vutbr.cz/FIT/db/vyuka/ucitel/cwk.php?title=IZP:Lab3&amp;src=Codeblocks-arguments.png&amp;ns=IZP&amp;action=download&amp;id=1036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700808"/>
            <a:ext cx="2952328" cy="388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74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2E4E5-0D6A-CA4E-ACC5-B2AF7B302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Úkol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368C8-E2CB-0C41-956D-306665FA4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Vytiskněte</a:t>
            </a:r>
            <a:r>
              <a:rPr lang="en-GB" dirty="0"/>
              <a:t> </a:t>
            </a:r>
            <a:r>
              <a:rPr lang="en-GB" b="1" dirty="0" err="1"/>
              <a:t>první</a:t>
            </a:r>
            <a:r>
              <a:rPr lang="en-GB" dirty="0"/>
              <a:t> argument </a:t>
            </a:r>
            <a:r>
              <a:rPr lang="en-GB" dirty="0" err="1"/>
              <a:t>programu</a:t>
            </a:r>
            <a:endParaRPr lang="en-GB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 </a:t>
            </a:r>
            <a:r>
              <a:rPr lang="en-US" b="1" dirty="0">
                <a:solidFill>
                  <a:srgbClr val="1B85B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./hello 10      </a:t>
            </a:r>
            <a:r>
              <a:rPr lang="cs-CZ" b="1" dirty="0">
                <a:solidFill>
                  <a:srgbClr val="1B85B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1B85B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=2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777FFA-DCA1-194E-B7B7-FC0727371D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BA76EE-2EEF-314C-B561-9C3CEC82C7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22</a:t>
            </a:fld>
            <a:endParaRPr lang="en-US" altLang="cs-CZ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D453ED9-D7EE-A144-8A45-854A8AB2E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508119"/>
              </p:ext>
            </p:extLst>
          </p:nvPr>
        </p:nvGraphicFramePr>
        <p:xfrm>
          <a:off x="579473" y="4702812"/>
          <a:ext cx="374444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9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3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 err="1">
                          <a:solidFill>
                            <a:schemeClr val="tx1"/>
                          </a:solidFill>
                          <a:latin typeface="Courier"/>
                        </a:rPr>
                        <a:t>argv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ourier"/>
                        </a:rPr>
                        <a:t>[0]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</a:endParaRP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Courier"/>
                        </a:rPr>
                        <a:t>argv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ourier"/>
                        </a:rPr>
                        <a:t>[1]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1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latin typeface="Courier"/>
                        </a:rPr>
                        <a:t>"</a:t>
                      </a:r>
                      <a:r>
                        <a:rPr lang="cs-CZ" sz="2800" b="1" dirty="0" err="1">
                          <a:latin typeface="Courier"/>
                        </a:rPr>
                        <a:t>hello</a:t>
                      </a:r>
                      <a:r>
                        <a:rPr lang="en-US" sz="2800" b="1" dirty="0">
                          <a:latin typeface="Courier"/>
                        </a:rPr>
                        <a:t>"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latin typeface="Courier"/>
                        </a:rPr>
                        <a:t>“</a:t>
                      </a:r>
                      <a:r>
                        <a:rPr lang="cs-CZ" sz="2800" b="1" dirty="0">
                          <a:latin typeface="Courier"/>
                        </a:rPr>
                        <a:t>10</a:t>
                      </a:r>
                      <a:r>
                        <a:rPr lang="en-US" sz="2800" b="1" dirty="0">
                          <a:latin typeface="Courier"/>
                        </a:rPr>
                        <a:t>"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AC5BDCC-B24C-A44E-B61A-08CA78A04DDC}"/>
              </a:ext>
            </a:extLst>
          </p:cNvPr>
          <p:cNvSpPr/>
          <p:nvPr/>
        </p:nvSpPr>
        <p:spPr bwMode="auto">
          <a:xfrm>
            <a:off x="323855" y="1423668"/>
            <a:ext cx="7993222" cy="208823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cs-CZ" sz="18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sz="18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po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čet argumentů</a:t>
            </a:r>
          </a:p>
          <a:p>
            <a:pPr>
              <a:buNone/>
            </a:pP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 // </a:t>
            </a:r>
            <a:r>
              <a:rPr lang="cs-CZ" sz="18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– jednotlivé argumenty, </a:t>
            </a:r>
            <a:r>
              <a:rPr lang="cs-CZ" sz="18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[0] 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</a:t>
            </a:r>
            <a:b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</a:b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 // (název souboru s programem) </a:t>
            </a: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kumimoji="0" lang="cs-CZ" sz="1800" b="1" i="0" u="none" strike="noStrike" cap="none" normalizeH="0" baseline="0" dirty="0">
              <a:ln>
                <a:noFill/>
              </a:ln>
              <a:solidFill>
                <a:srgbClr val="1B85B9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071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Řetězce – převody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Často je potřeba zadaný řetězec převést na číslo</a:t>
            </a:r>
          </a:p>
          <a:p>
            <a:r>
              <a:rPr lang="cs-CZ" dirty="0"/>
              <a:t>Funkce</a:t>
            </a:r>
          </a:p>
          <a:p>
            <a:pPr lvl="1"/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atoi</a:t>
            </a:r>
            <a:r>
              <a:rPr lang="cs-CZ" dirty="0"/>
              <a:t> (řetězec -&gt; celé číslo)</a:t>
            </a:r>
          </a:p>
          <a:p>
            <a:pPr lvl="1"/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atof</a:t>
            </a:r>
            <a:r>
              <a:rPr lang="cs-CZ" dirty="0"/>
              <a:t> (řetězec -&gt; desetinné číslo)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POZOR</a:t>
            </a:r>
          </a:p>
          <a:p>
            <a:pPr lvl="1"/>
            <a:r>
              <a:rPr lang="cs-CZ" dirty="0"/>
              <a:t>Řetězec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12abcf</a:t>
            </a:r>
            <a:r>
              <a:rPr lang="cs-CZ" dirty="0"/>
              <a:t> není číslo, výsledek funkce </a:t>
            </a:r>
            <a:r>
              <a:rPr lang="cs-CZ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ato</a:t>
            </a:r>
            <a:r>
              <a:rPr lang="cs-CZ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(i/f)</a:t>
            </a:r>
            <a:r>
              <a:rPr lang="cs-CZ" dirty="0"/>
              <a:t> bude 12</a:t>
            </a:r>
          </a:p>
          <a:p>
            <a:pPr lvl="1"/>
            <a:r>
              <a:rPr lang="cs-CZ" dirty="0"/>
              <a:t>Řešení: zkontrolovat, zda se řetězec skládá pouze z číslic, funkce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strtod</a:t>
            </a:r>
            <a:r>
              <a:rPr lang="cs-CZ" dirty="0"/>
              <a:t>,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strtof</a:t>
            </a:r>
            <a:r>
              <a:rPr lang="cs-CZ" dirty="0"/>
              <a:t> (později)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23</a:t>
            </a:fld>
            <a:endParaRPr lang="en-US" altLang="cs-CZ"/>
          </a:p>
        </p:txBody>
      </p:sp>
      <p:sp>
        <p:nvSpPr>
          <p:cNvPr id="9" name="Rounded Rectangle 6">
            <a:extLst>
              <a:ext uri="{FF2B5EF4-FFF2-40B4-BE49-F238E27FC236}">
                <a16:creationId xmlns:a16="http://schemas.microsoft.com/office/drawing/2014/main" id="{663092D5-558E-46FF-B0BD-238D3E51AC76}"/>
              </a:ext>
            </a:extLst>
          </p:cNvPr>
          <p:cNvSpPr/>
          <p:nvPr/>
        </p:nvSpPr>
        <p:spPr bwMode="auto">
          <a:xfrm>
            <a:off x="899592" y="2708920"/>
            <a:ext cx="7344816" cy="18002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cs-CZ" altLang="cs-CZ" dirty="0">
                <a:solidFill>
                  <a:srgbClr val="50007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altLang="cs-CZ" dirty="0" err="1">
                <a:solidFill>
                  <a:srgbClr val="50007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cs-CZ" altLang="cs-CZ" dirty="0">
                <a:solidFill>
                  <a:srgbClr val="50007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cs-CZ" altLang="cs-CZ" dirty="0" err="1">
                <a:solidFill>
                  <a:srgbClr val="50007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cs-CZ" altLang="cs-CZ" dirty="0">
                <a:solidFill>
                  <a:srgbClr val="50007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cs-CZ" altLang="cs-CZ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cs-CZ" altLang="cs-CZ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atoi,atof</a:t>
            </a:r>
            <a:endParaRPr lang="cs-CZ" altLang="cs-CZ" sz="48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cs-CZ" dirty="0">
              <a:solidFill>
                <a:srgbClr val="1B85B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celeCislo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atoi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("12");</a:t>
            </a:r>
          </a:p>
          <a:p>
            <a:pPr>
              <a:buNone/>
            </a:pPr>
            <a:r>
              <a:rPr lang="cs-CZ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cs-CZ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desetinneCislo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atof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("3.14");</a:t>
            </a:r>
          </a:p>
        </p:txBody>
      </p:sp>
    </p:spTree>
    <p:extLst>
      <p:ext uri="{BB962C8B-B14F-4D97-AF65-F5344CB8AC3E}">
        <p14:creationId xmlns:p14="http://schemas.microsoft.com/office/powerpoint/2010/main" val="3307893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8C2EF-F92C-AF4A-969A-736197003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Úkol: převod na celé číslo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4E360-9AB1-244D-B251-2B97FAC5E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Převeďte první argument programu na celé číslo a vytiskněte ho</a:t>
            </a:r>
          </a:p>
          <a:p>
            <a:endParaRPr lang="en-CZ" dirty="0"/>
          </a:p>
          <a:p>
            <a:endParaRPr lang="en-CZ" dirty="0"/>
          </a:p>
          <a:p>
            <a:endParaRPr lang="en-CZ" dirty="0"/>
          </a:p>
          <a:p>
            <a:r>
              <a:rPr lang="en-CZ" dirty="0"/>
              <a:t>Nápověda: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8616A-B5F1-2547-AAF9-DBEFAF3588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6512AD-9217-0A47-ABCA-CD4211D912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24</a:t>
            </a:fld>
            <a:endParaRPr lang="en-US" altLang="cs-CZ"/>
          </a:p>
        </p:txBody>
      </p:sp>
      <p:sp>
        <p:nvSpPr>
          <p:cNvPr id="6" name="Rounded Rectangle 6">
            <a:extLst>
              <a:ext uri="{FF2B5EF4-FFF2-40B4-BE49-F238E27FC236}">
                <a16:creationId xmlns:a16="http://schemas.microsoft.com/office/drawing/2014/main" id="{BA6AA6B6-6A06-E548-90FB-2FF9E389179E}"/>
              </a:ext>
            </a:extLst>
          </p:cNvPr>
          <p:cNvSpPr/>
          <p:nvPr/>
        </p:nvSpPr>
        <p:spPr bwMode="auto">
          <a:xfrm>
            <a:off x="501134" y="3789040"/>
            <a:ext cx="7344816" cy="18002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cs-CZ" altLang="cs-CZ" dirty="0">
                <a:solidFill>
                  <a:srgbClr val="50007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cs-CZ" altLang="cs-CZ" dirty="0" err="1">
                <a:solidFill>
                  <a:srgbClr val="50007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cs-CZ" altLang="cs-CZ" dirty="0">
                <a:solidFill>
                  <a:srgbClr val="50007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cs-CZ" altLang="cs-CZ" dirty="0" err="1">
                <a:solidFill>
                  <a:srgbClr val="50007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cs-CZ" altLang="cs-CZ" dirty="0">
                <a:solidFill>
                  <a:srgbClr val="50007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cs-CZ" altLang="cs-CZ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cs-CZ" altLang="cs-CZ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atoi,atof</a:t>
            </a:r>
            <a:endParaRPr lang="cs-CZ" altLang="cs-CZ" sz="48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cs-CZ" dirty="0">
              <a:solidFill>
                <a:srgbClr val="1B85B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celeCislo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atoi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("12");</a:t>
            </a:r>
          </a:p>
          <a:p>
            <a:pPr>
              <a:buNone/>
            </a:pPr>
            <a:r>
              <a:rPr lang="cs-CZ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cs-CZ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desetinneCislo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atof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("3.14");</a:t>
            </a:r>
          </a:p>
        </p:txBody>
      </p:sp>
    </p:spTree>
    <p:extLst>
      <p:ext uri="{BB962C8B-B14F-4D97-AF65-F5344CB8AC3E}">
        <p14:creationId xmlns:p14="http://schemas.microsoft.com/office/powerpoint/2010/main" val="34661332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3201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3A8CF-1A84-3542-B61A-B333AA49D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Náplň cvičení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EA81-8163-BD4B-B028-A2646E9BF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ovládat</a:t>
            </a:r>
            <a:r>
              <a:rPr lang="en-GB" dirty="0"/>
              <a:t> </a:t>
            </a:r>
            <a:r>
              <a:rPr lang="en-GB" dirty="0" err="1"/>
              <a:t>aritmetické</a:t>
            </a:r>
            <a:r>
              <a:rPr lang="en-GB" dirty="0"/>
              <a:t>, </a:t>
            </a:r>
            <a:r>
              <a:rPr lang="en-GB" dirty="0" err="1"/>
              <a:t>relační</a:t>
            </a:r>
            <a:r>
              <a:rPr lang="en-GB" dirty="0"/>
              <a:t> a </a:t>
            </a:r>
            <a:r>
              <a:rPr lang="en-GB" dirty="0" err="1"/>
              <a:t>logické</a:t>
            </a:r>
            <a:r>
              <a:rPr lang="en-GB" dirty="0"/>
              <a:t> </a:t>
            </a:r>
            <a:r>
              <a:rPr lang="en-GB" dirty="0" err="1"/>
              <a:t>výrazy</a:t>
            </a:r>
            <a:r>
              <a:rPr lang="en-GB" dirty="0"/>
              <a:t> (</a:t>
            </a:r>
            <a:r>
              <a:rPr lang="en-GB" dirty="0" err="1"/>
              <a:t>včetně</a:t>
            </a:r>
            <a:r>
              <a:rPr lang="en-GB" dirty="0"/>
              <a:t> </a:t>
            </a:r>
            <a:r>
              <a:rPr lang="en-GB" dirty="0" err="1"/>
              <a:t>odpovídajících</a:t>
            </a:r>
            <a:r>
              <a:rPr lang="en-GB" dirty="0"/>
              <a:t> </a:t>
            </a:r>
            <a:r>
              <a:rPr lang="en-GB" dirty="0" err="1"/>
              <a:t>datových</a:t>
            </a:r>
            <a:r>
              <a:rPr lang="en-GB" dirty="0"/>
              <a:t> </a:t>
            </a:r>
            <a:r>
              <a:rPr lang="en-GB" dirty="0" err="1"/>
              <a:t>typů</a:t>
            </a:r>
            <a:r>
              <a:rPr lang="en-GB" dirty="0"/>
              <a:t>)</a:t>
            </a:r>
          </a:p>
          <a:p>
            <a:r>
              <a:rPr lang="en-GB" dirty="0" err="1"/>
              <a:t>porozumět</a:t>
            </a:r>
            <a:r>
              <a:rPr lang="en-GB" dirty="0"/>
              <a:t> </a:t>
            </a:r>
            <a:r>
              <a:rPr lang="en-GB" b="1" dirty="0" err="1"/>
              <a:t>znakům</a:t>
            </a:r>
            <a:r>
              <a:rPr lang="en-GB" dirty="0"/>
              <a:t> (ASCII) a </a:t>
            </a:r>
            <a:r>
              <a:rPr lang="en-GB" b="1" dirty="0" err="1"/>
              <a:t>řetězcům</a:t>
            </a:r>
            <a:r>
              <a:rPr lang="en-GB" dirty="0"/>
              <a:t> v </a:t>
            </a:r>
            <a:r>
              <a:rPr lang="en-GB" dirty="0" err="1"/>
              <a:t>souvislosti</a:t>
            </a:r>
            <a:r>
              <a:rPr lang="en-GB" dirty="0"/>
              <a:t> s </a:t>
            </a:r>
            <a:r>
              <a:rPr lang="en-GB" dirty="0" err="1"/>
              <a:t>poli</a:t>
            </a:r>
            <a:endParaRPr lang="en-GB" dirty="0"/>
          </a:p>
          <a:p>
            <a:r>
              <a:rPr lang="en-GB" dirty="0" err="1"/>
              <a:t>ovládat</a:t>
            </a:r>
            <a:r>
              <a:rPr lang="en-GB" dirty="0"/>
              <a:t> </a:t>
            </a:r>
            <a:r>
              <a:rPr lang="en-GB" b="1" dirty="0"/>
              <a:t>pole</a:t>
            </a:r>
            <a:r>
              <a:rPr lang="en-GB" dirty="0"/>
              <a:t> a </a:t>
            </a: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b="1" dirty="0" err="1"/>
              <a:t>sekvenční</a:t>
            </a:r>
            <a:r>
              <a:rPr lang="en-GB" b="1" dirty="0"/>
              <a:t> </a:t>
            </a:r>
            <a:r>
              <a:rPr lang="en-GB" b="1" dirty="0" err="1"/>
              <a:t>zpracování</a:t>
            </a:r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b="1" dirty="0"/>
              <a:t>=&gt; </a:t>
            </a:r>
            <a:r>
              <a:rPr lang="en-GB" b="1" dirty="0" err="1"/>
              <a:t>Vše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>
                <a:hlinkClick r:id="rId2"/>
              </a:rPr>
              <a:t>WIKI</a:t>
            </a:r>
            <a:endParaRPr lang="en-GB" b="1" dirty="0"/>
          </a:p>
          <a:p>
            <a:pPr marL="0" indent="0">
              <a:buNone/>
            </a:pPr>
            <a:endParaRPr lang="en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CED125-3810-A84E-8CEA-DF63F37A14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1EA621-9B47-984D-BFD1-2248E07137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3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55613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Číselné proměnné a konstanty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1B85B9"/>
                </a:solidFill>
              </a:rPr>
              <a:t>Základní pojmy</a:t>
            </a:r>
          </a:p>
          <a:p>
            <a:pPr lvl="1"/>
            <a:r>
              <a:rPr lang="cs-CZ" b="1" dirty="0"/>
              <a:t>Proměnná</a:t>
            </a:r>
          </a:p>
          <a:p>
            <a:pPr lvl="2"/>
            <a:r>
              <a:rPr lang="cs-CZ" dirty="0"/>
              <a:t>Pojmenované místo v paměti, ve kterém uchováváme data.</a:t>
            </a:r>
          </a:p>
          <a:p>
            <a:pPr lvl="2"/>
            <a:r>
              <a:rPr lang="cs-CZ" dirty="0"/>
              <a:t>Má určitý datový typ a její hodnota se </a:t>
            </a:r>
            <a:r>
              <a:rPr lang="cs-CZ" b="1" dirty="0"/>
              <a:t>může</a:t>
            </a:r>
            <a:r>
              <a:rPr lang="cs-CZ" dirty="0"/>
              <a:t> za běhu programu měnit.</a:t>
            </a:r>
          </a:p>
          <a:p>
            <a:pPr lvl="2"/>
            <a:r>
              <a:rPr lang="cs-CZ" dirty="0"/>
              <a:t>Příklad: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 a=10;</a:t>
            </a:r>
          </a:p>
          <a:p>
            <a:pPr lvl="2"/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4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5997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Číselné proměnné a konstanty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1B85B9"/>
                </a:solidFill>
              </a:rPr>
              <a:t>Základní pojmy</a:t>
            </a:r>
          </a:p>
          <a:p>
            <a:pPr lvl="1"/>
            <a:r>
              <a:rPr lang="cs-CZ" b="1" dirty="0"/>
              <a:t>Proměnná</a:t>
            </a:r>
          </a:p>
          <a:p>
            <a:pPr lvl="2"/>
            <a:r>
              <a:rPr lang="cs-CZ" dirty="0"/>
              <a:t>Pojmenované místo v paměti, ve kterém uchováváme data.</a:t>
            </a:r>
          </a:p>
          <a:p>
            <a:pPr lvl="2"/>
            <a:r>
              <a:rPr lang="cs-CZ" dirty="0"/>
              <a:t>Má určitý datový typ a její hodnota se </a:t>
            </a:r>
            <a:r>
              <a:rPr lang="cs-CZ" b="1" dirty="0"/>
              <a:t>může</a:t>
            </a:r>
            <a:r>
              <a:rPr lang="cs-CZ" dirty="0"/>
              <a:t> za běhu programu měnit.</a:t>
            </a:r>
          </a:p>
          <a:p>
            <a:pPr lvl="2"/>
            <a:r>
              <a:rPr lang="cs-CZ" dirty="0"/>
              <a:t>Příklad: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 a=10;</a:t>
            </a:r>
          </a:p>
          <a:p>
            <a:pPr lvl="1"/>
            <a:r>
              <a:rPr lang="cs-CZ" b="1" dirty="0">
                <a:latin typeface="+mj-lt"/>
                <a:cs typeface="Courier New" panose="02070309020205020404" pitchFamily="49" charset="0"/>
              </a:rPr>
              <a:t>Konstanta</a:t>
            </a:r>
          </a:p>
          <a:p>
            <a:pPr lvl="2"/>
            <a:r>
              <a:rPr lang="cs-CZ" dirty="0"/>
              <a:t>Pojmenované místo v paměti, ve kterém uchováváme data.</a:t>
            </a:r>
          </a:p>
          <a:p>
            <a:pPr lvl="2"/>
            <a:r>
              <a:rPr lang="cs-CZ" dirty="0"/>
              <a:t>Má určitý datový typ, její hodnota se </a:t>
            </a:r>
            <a:r>
              <a:rPr lang="cs-CZ" b="1" dirty="0"/>
              <a:t>nemůže</a:t>
            </a:r>
            <a:r>
              <a:rPr lang="cs-CZ" dirty="0"/>
              <a:t> za běhu programu měnit.</a:t>
            </a:r>
          </a:p>
          <a:p>
            <a:pPr lvl="2"/>
            <a:r>
              <a:rPr lang="cs-CZ" dirty="0"/>
              <a:t>Příklad: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 b=10;</a:t>
            </a:r>
          </a:p>
          <a:p>
            <a:pPr lvl="1"/>
            <a:r>
              <a:rPr lang="cs-CZ" b="1" dirty="0">
                <a:cs typeface="Courier New" panose="02070309020205020404" pitchFamily="49" charset="0"/>
              </a:rPr>
              <a:t>Přiřazení (=) </a:t>
            </a:r>
            <a:r>
              <a:rPr lang="cs-CZ" b="1" dirty="0" err="1">
                <a:cs typeface="Courier New" panose="02070309020205020404" pitchFamily="49" charset="0"/>
              </a:rPr>
              <a:t>vs</a:t>
            </a:r>
            <a:r>
              <a:rPr lang="cs-CZ" b="1" dirty="0">
                <a:cs typeface="Courier New" panose="02070309020205020404" pitchFamily="49" charset="0"/>
              </a:rPr>
              <a:t> Porovnání (==)</a:t>
            </a:r>
          </a:p>
          <a:p>
            <a:pPr lvl="2"/>
            <a:endParaRPr lang="cs-CZ" b="1" dirty="0">
              <a:latin typeface="+mj-lt"/>
              <a:cs typeface="Courier New" panose="02070309020205020404" pitchFamily="49" charset="0"/>
            </a:endParaRPr>
          </a:p>
          <a:p>
            <a:pPr lvl="2"/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5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00137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Číselné proměnné a konstanty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1B85B9"/>
                </a:solidFill>
              </a:rPr>
              <a:t>Základní pojmy</a:t>
            </a:r>
          </a:p>
          <a:p>
            <a:pPr lvl="1"/>
            <a:r>
              <a:rPr lang="cs-CZ" dirty="0">
                <a:solidFill>
                  <a:schemeClr val="bg2"/>
                </a:solidFill>
              </a:rPr>
              <a:t>Inicializace</a:t>
            </a:r>
            <a:r>
              <a:rPr lang="cs-CZ" b="1" dirty="0">
                <a:solidFill>
                  <a:schemeClr val="bg2"/>
                </a:solidFill>
              </a:rPr>
              <a:t>	</a:t>
            </a:r>
          </a:p>
          <a:p>
            <a:pPr lvl="2"/>
            <a:r>
              <a:rPr lang="cs-CZ" dirty="0">
                <a:solidFill>
                  <a:schemeClr val="bg2"/>
                </a:solidFill>
              </a:rPr>
              <a:t>Nastavení hodnoty proměnné nebo konstanty</a:t>
            </a:r>
          </a:p>
          <a:p>
            <a:pPr lvl="1"/>
            <a:r>
              <a:rPr lang="cs-CZ" dirty="0">
                <a:solidFill>
                  <a:schemeClr val="bg2"/>
                </a:solidFill>
              </a:rPr>
              <a:t>Příkaz</a:t>
            </a:r>
          </a:p>
          <a:p>
            <a:pPr lvl="2"/>
            <a:r>
              <a:rPr lang="cs-CZ" dirty="0">
                <a:solidFill>
                  <a:schemeClr val="bg2"/>
                </a:solidFill>
              </a:rPr>
              <a:t>Definuje činnost, kterou program vykoná (např. výpis textu na obrazovku)</a:t>
            </a:r>
          </a:p>
          <a:p>
            <a:pPr lvl="1"/>
            <a:r>
              <a:rPr lang="cs-CZ" b="1" dirty="0"/>
              <a:t>Definice</a:t>
            </a:r>
          </a:p>
          <a:p>
            <a:pPr lvl="2"/>
            <a:r>
              <a:rPr lang="cs-CZ" dirty="0"/>
              <a:t>Příkaz, který přidělí proměnné určitého typu jméno a paměť</a:t>
            </a:r>
          </a:p>
          <a:p>
            <a:pPr lvl="1"/>
            <a:r>
              <a:rPr lang="cs-CZ" b="1" dirty="0"/>
              <a:t>Deklarace</a:t>
            </a:r>
          </a:p>
          <a:p>
            <a:pPr lvl="2"/>
            <a:r>
              <a:rPr lang="cs-CZ" dirty="0"/>
              <a:t>Příkaz, který pouze udává typ proměnné a její jméno</a:t>
            </a:r>
          </a:p>
          <a:p>
            <a:pPr lvl="2"/>
            <a:r>
              <a:rPr lang="cs-CZ" b="1" dirty="0"/>
              <a:t>Nepřiděluje žádnou paměť</a:t>
            </a:r>
            <a:r>
              <a:rPr lang="en-US" b="1" dirty="0"/>
              <a:t>!</a:t>
            </a:r>
          </a:p>
          <a:p>
            <a:endParaRPr lang="cs-CZ" dirty="0"/>
          </a:p>
          <a:p>
            <a:pPr lvl="2"/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6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8965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Aritmetické</a:t>
            </a:r>
            <a:r>
              <a:rPr lang="cs-CZ" dirty="0"/>
              <a:t>:</a:t>
            </a:r>
            <a:r>
              <a:rPr lang="cs-CZ" b="1" dirty="0"/>
              <a:t> </a:t>
            </a:r>
            <a:r>
              <a:rPr lang="cs-CZ" dirty="0"/>
              <a:t>unární, binární </a:t>
            </a:r>
          </a:p>
          <a:p>
            <a:r>
              <a:rPr lang="cs-CZ" b="1" dirty="0"/>
              <a:t>Relační</a:t>
            </a:r>
            <a:r>
              <a:rPr lang="cs-CZ" dirty="0"/>
              <a:t>:</a:t>
            </a:r>
            <a:r>
              <a:rPr lang="cs-CZ" b="1" dirty="0"/>
              <a:t> </a:t>
            </a:r>
            <a:r>
              <a:rPr lang="cs-CZ" dirty="0"/>
              <a:t>==,</a:t>
            </a:r>
            <a:r>
              <a:rPr lang="en-US" dirty="0"/>
              <a:t> !=,</a:t>
            </a:r>
            <a:r>
              <a:rPr lang="cs-CZ" dirty="0"/>
              <a:t> &gt;, &lt;, &gt;=, &lt;=</a:t>
            </a:r>
            <a:endParaRPr lang="cs-CZ" b="1" dirty="0"/>
          </a:p>
          <a:p>
            <a:r>
              <a:rPr lang="cs-CZ" b="1" dirty="0"/>
              <a:t>Logické</a:t>
            </a:r>
            <a:r>
              <a:rPr lang="cs-CZ" dirty="0"/>
              <a:t>:</a:t>
            </a:r>
            <a:r>
              <a:rPr lang="cs-CZ" b="1" dirty="0"/>
              <a:t> </a:t>
            </a:r>
            <a:r>
              <a:rPr lang="cs-CZ" dirty="0"/>
              <a:t>&amp;&amp; (AND), || (OR)</a:t>
            </a:r>
          </a:p>
          <a:p>
            <a:pPr lvl="1"/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7</a:t>
            </a:fld>
            <a:endParaRPr lang="en-US" altLang="cs-CZ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A1761709-24B8-47A1-BB6F-BD0C7F019532}"/>
              </a:ext>
            </a:extLst>
          </p:cNvPr>
          <p:cNvGraphicFramePr>
            <a:graphicFrameLocks noGrp="1"/>
          </p:cNvGraphicFramePr>
          <p:nvPr/>
        </p:nvGraphicFramePr>
        <p:xfrm>
          <a:off x="5417642" y="836712"/>
          <a:ext cx="3168352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1778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A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CC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B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CC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AND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CC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OR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CC7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78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0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0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0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0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78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0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0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78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0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0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78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41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Datové typy a výrazy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Datový typ</a:t>
            </a:r>
          </a:p>
          <a:p>
            <a:pPr lvl="1"/>
            <a:r>
              <a:rPr lang="cs-CZ" dirty="0"/>
              <a:t>Jaká</a:t>
            </a:r>
            <a:r>
              <a:rPr lang="cs-CZ" b="1" dirty="0"/>
              <a:t> </a:t>
            </a:r>
            <a:r>
              <a:rPr lang="cs-CZ" b="1" dirty="0">
                <a:solidFill>
                  <a:srgbClr val="1B85B9"/>
                </a:solidFill>
              </a:rPr>
              <a:t>data </a:t>
            </a:r>
            <a:r>
              <a:rPr lang="cs-CZ" dirty="0"/>
              <a:t>mohou být na pojmenovaném místě </a:t>
            </a:r>
            <a:r>
              <a:rPr lang="cs-CZ" b="1" dirty="0">
                <a:solidFill>
                  <a:srgbClr val="1B85B9"/>
                </a:solidFill>
              </a:rPr>
              <a:t>uložena</a:t>
            </a:r>
            <a:endParaRPr lang="cs-CZ" dirty="0"/>
          </a:p>
          <a:p>
            <a:pPr lvl="1"/>
            <a:r>
              <a:rPr lang="cs-CZ" dirty="0"/>
              <a:t>Jaké </a:t>
            </a:r>
            <a:r>
              <a:rPr lang="cs-CZ" b="1" dirty="0">
                <a:solidFill>
                  <a:srgbClr val="1B85B9"/>
                </a:solidFill>
              </a:rPr>
              <a:t>operace</a:t>
            </a:r>
            <a:r>
              <a:rPr lang="cs-CZ" dirty="0"/>
              <a:t> mohou být s daty prováděny </a:t>
            </a:r>
          </a:p>
          <a:p>
            <a:pPr lvl="1"/>
            <a:r>
              <a:rPr lang="cs-CZ" dirty="0"/>
              <a:t>Např. </a:t>
            </a:r>
            <a:r>
              <a:rPr lang="cs-CZ" b="1" dirty="0" err="1">
                <a:latin typeface="Courier"/>
              </a:rPr>
              <a:t>int</a:t>
            </a:r>
            <a:r>
              <a:rPr lang="cs-CZ" dirty="0"/>
              <a:t>, </a:t>
            </a:r>
            <a:r>
              <a:rPr lang="cs-CZ" b="1" dirty="0">
                <a:latin typeface="Courier"/>
              </a:rPr>
              <a:t>double</a:t>
            </a:r>
            <a:r>
              <a:rPr lang="cs-CZ" dirty="0"/>
              <a:t>, </a:t>
            </a:r>
            <a:r>
              <a:rPr lang="cs-CZ" b="1" dirty="0" err="1">
                <a:latin typeface="Courier"/>
              </a:rPr>
              <a:t>float</a:t>
            </a:r>
            <a:r>
              <a:rPr lang="cs-CZ" dirty="0"/>
              <a:t>, </a:t>
            </a:r>
            <a:r>
              <a:rPr lang="cs-CZ" b="1" dirty="0" err="1">
                <a:latin typeface="Courier"/>
              </a:rPr>
              <a:t>char</a:t>
            </a:r>
            <a:r>
              <a:rPr lang="cs-CZ" dirty="0"/>
              <a:t>, … </a:t>
            </a:r>
          </a:p>
          <a:p>
            <a:pPr lvl="1"/>
            <a:r>
              <a:rPr lang="cs-CZ" dirty="0"/>
              <a:t>Pro určení </a:t>
            </a:r>
            <a:r>
              <a:rPr lang="cs-CZ" b="1" dirty="0">
                <a:solidFill>
                  <a:srgbClr val="1B85B9"/>
                </a:solidFill>
              </a:rPr>
              <a:t>velikosti datového typu </a:t>
            </a:r>
            <a:r>
              <a:rPr lang="cs-CZ" dirty="0"/>
              <a:t>můžeme s výhodou použít operátor 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BONUS:</a:t>
            </a:r>
          </a:p>
          <a:p>
            <a:pPr lvl="2"/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Jaký je rozdíl mezi double a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 lvl="3"/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Zkuste 0.1 + 0.1 + 0.1 + 0.1 … 0.1 = ?</a:t>
            </a:r>
          </a:p>
          <a:p>
            <a:pPr marL="914330" lvl="2" indent="0">
              <a:buNone/>
            </a:pP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8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7046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0124" y="-18270"/>
            <a:ext cx="7699375" cy="720726"/>
          </a:xfrm>
        </p:spPr>
        <p:txBody>
          <a:bodyPr/>
          <a:lstStyle/>
          <a:p>
            <a:r>
              <a:rPr lang="cs-CZ" dirty="0"/>
              <a:t>Datový typ pole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4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9</a:t>
            </a:fld>
            <a:endParaRPr lang="en-US" altLang="cs-CZ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23850" y="2571744"/>
            <a:ext cx="8820150" cy="3786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sz="2600" dirty="0">
                <a:solidFill>
                  <a:schemeClr val="tx1"/>
                </a:solidFill>
                <a:latin typeface="+mn-lt"/>
              </a:rPr>
              <a:t>Pole: </a:t>
            </a:r>
            <a:r>
              <a:rPr lang="cs-CZ" sz="2600" b="0" dirty="0">
                <a:solidFill>
                  <a:schemeClr val="tx1"/>
                </a:solidFill>
                <a:latin typeface="+mn-lt"/>
              </a:rPr>
              <a:t>prvky stejného typu, spojité místo v paměti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/>
            <a:r>
              <a:rPr kumimoji="0" lang="cs-CZ" sz="26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Deklarace staticky</a:t>
            </a:r>
            <a:r>
              <a:rPr kumimoji="0" lang="cs-CZ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cs-CZ" sz="260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cs-CZ" sz="26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moje_pole[6];</a:t>
            </a:r>
          </a:p>
          <a:p>
            <a:pPr marL="342900" indent="-342900"/>
            <a:endParaRPr kumimoji="0" lang="cs-CZ" sz="260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Courier New" pitchFamily="49" charset="0"/>
            </a:endParaRPr>
          </a:p>
          <a:p>
            <a:pPr marL="342900" indent="-342900"/>
            <a:endParaRPr kumimoji="0" lang="cs-CZ" sz="230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323850" y="765175"/>
            <a:ext cx="8640763" cy="1735131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10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4860136"/>
              </p:ext>
            </p:extLst>
          </p:nvPr>
        </p:nvGraphicFramePr>
        <p:xfrm>
          <a:off x="285720" y="785794"/>
          <a:ext cx="8640765" cy="1615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Skutečná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1634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1638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1642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1646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1650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1654</a:t>
                      </a:r>
                      <a:endParaRPr lang="cs-CZ" sz="22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>
                          <a:solidFill>
                            <a:schemeClr val="tx1"/>
                          </a:solidFill>
                        </a:rPr>
                        <a:t>Hodnota</a:t>
                      </a:r>
                      <a:endParaRPr lang="cs-CZ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dirty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cs-CZ" sz="22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725567"/>
      </p:ext>
    </p:extLst>
  </p:cSld>
  <p:clrMapOvr>
    <a:masterClrMapping/>
  </p:clrMapOvr>
</p:sld>
</file>

<file path=ppt/theme/theme1.xml><?xml version="1.0" encoding="utf-8"?>
<a:theme xmlns:a="http://schemas.openxmlformats.org/drawingml/2006/main" name="101021 FIT Calibri">
  <a:themeElements>
    <a:clrScheme name="VU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4002B"/>
      </a:accent1>
      <a:accent2>
        <a:srgbClr val="00A9E0"/>
      </a:accent2>
      <a:accent3>
        <a:srgbClr val="00AB8E"/>
      </a:accent3>
      <a:accent4>
        <a:srgbClr val="D582A9"/>
      </a:accent4>
      <a:accent5>
        <a:srgbClr val="003DA5"/>
      </a:accent5>
      <a:accent6>
        <a:srgbClr val="658D1B"/>
      </a:accent6>
      <a:hlink>
        <a:srgbClr val="E4002B"/>
      </a:hlink>
      <a:folHlink>
        <a:srgbClr val="E4002B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 w="19050"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 bwMode="auto">
        <a:ln w="19050"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buNone/>
          <a:defRPr sz="2600" b="0" dirty="0" err="1" smtClean="0">
            <a:solidFill>
              <a:schemeClr val="tx1"/>
            </a:solidFill>
            <a:latin typeface="+mn-lt"/>
            <a:ea typeface="Calibri" panose="020F0502020204030204" pitchFamily="34" charset="0"/>
            <a:cs typeface="Calibri" pitchFamily="34" charset="0"/>
          </a:defRPr>
        </a:defPPr>
      </a:lstStyle>
    </a:tx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IT novy styl 4x3 EN opensans.potx" id="{8CDC9E57-8740-457D-B4C3-5FC6D09EDDC8}" vid="{32759800-36CC-4898-AA93-1572E0B20452}"/>
    </a:ext>
  </a:extLst>
</a:theme>
</file>

<file path=ppt/theme/theme2.xml><?xml version="1.0" encoding="utf-8"?>
<a:theme xmlns:a="http://schemas.openxmlformats.org/drawingml/2006/main" name="1_101021 FIT Calibri">
  <a:themeElements>
    <a:clrScheme name="VU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4002B"/>
      </a:accent1>
      <a:accent2>
        <a:srgbClr val="00A9E0"/>
      </a:accent2>
      <a:accent3>
        <a:srgbClr val="00AB8E"/>
      </a:accent3>
      <a:accent4>
        <a:srgbClr val="D582A9"/>
      </a:accent4>
      <a:accent5>
        <a:srgbClr val="003DA5"/>
      </a:accent5>
      <a:accent6>
        <a:srgbClr val="658D1B"/>
      </a:accent6>
      <a:hlink>
        <a:srgbClr val="E4002B"/>
      </a:hlink>
      <a:folHlink>
        <a:srgbClr val="E4002B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IT novy styl 4x3 EN opensans.potx" id="{8CDC9E57-8740-457D-B4C3-5FC6D09EDDC8}" vid="{800650FF-D552-4972-98D7-A2D9C4A2C4F9}"/>
    </a:ext>
  </a:ext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4A8C10AE30CD24AAA71ACBD8CF1B50F" ma:contentTypeVersion="9" ma:contentTypeDescription="Vytvoří nový dokument" ma:contentTypeScope="" ma:versionID="9c4f21ed280d6b55c8b5daf5faacddc1">
  <xsd:schema xmlns:xsd="http://www.w3.org/2001/XMLSchema" xmlns:xs="http://www.w3.org/2001/XMLSchema" xmlns:p="http://schemas.microsoft.com/office/2006/metadata/properties" xmlns:ns2="e9377578-45f5-4b0c-983b-29b73dfb6f5c" targetNamespace="http://schemas.microsoft.com/office/2006/metadata/properties" ma:root="true" ma:fieldsID="4d67bedaf10f1177102488501813fb6d" ns2:_="">
    <xsd:import namespace="e9377578-45f5-4b0c-983b-29b73dfb6f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77578-45f5-4b0c-983b-29b73dfb6f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20F271-B64A-4081-80EB-A98EA1D6F5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377578-45f5-4b0c-983b-29b73dfb6f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2107AF-50E3-4468-A11D-493DCCBF3C6B}">
  <ds:schemaRefs>
    <ds:schemaRef ds:uri="http://www.w3.org/XML/1998/namespace"/>
    <ds:schemaRef ds:uri="e9377578-45f5-4b0c-983b-29b73dfb6f5c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4F972ED-EFCD-40E0-ABFE-07DA576A17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FIT novy styl 4x3 EN opensans</Template>
  <TotalTime>6606</TotalTime>
  <Words>1406</Words>
  <Application>Microsoft Office PowerPoint</Application>
  <PresentationFormat>On-screen Show (4:3)</PresentationFormat>
  <Paragraphs>405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Calibri</vt:lpstr>
      <vt:lpstr>Century Gothic</vt:lpstr>
      <vt:lpstr>Courier</vt:lpstr>
      <vt:lpstr>Courier New</vt:lpstr>
      <vt:lpstr>Open Sans</vt:lpstr>
      <vt:lpstr>Tahoma</vt:lpstr>
      <vt:lpstr>101021 FIT Calibri</vt:lpstr>
      <vt:lpstr>1_101021 FIT Calibri</vt:lpstr>
      <vt:lpstr>Základy programování (IZP)</vt:lpstr>
      <vt:lpstr>Organizační okénko</vt:lpstr>
      <vt:lpstr>Náplň cvičení</vt:lpstr>
      <vt:lpstr>Číselné proměnné a konstanty</vt:lpstr>
      <vt:lpstr>Číselné proměnné a konstanty</vt:lpstr>
      <vt:lpstr>Číselné proměnné a konstanty</vt:lpstr>
      <vt:lpstr>Operátory</vt:lpstr>
      <vt:lpstr>Datové typy a výrazy</vt:lpstr>
      <vt:lpstr>Datový typ pole </vt:lpstr>
      <vt:lpstr>Datový typ pole </vt:lpstr>
      <vt:lpstr>Datový typ pole – řetězce </vt:lpstr>
      <vt:lpstr>Řetězec: otázky</vt:lpstr>
      <vt:lpstr>Poznámka: porovnání dvou řetězců</vt:lpstr>
      <vt:lpstr>Úkol: Řetězce</vt:lpstr>
      <vt:lpstr>Úkol: Znaky v řetězci</vt:lpstr>
      <vt:lpstr>Úkol: převod velká na malá</vt:lpstr>
      <vt:lpstr> Úkol: nahrazení</vt:lpstr>
      <vt:lpstr>Úkol: Porovnání dvou řetězců</vt:lpstr>
      <vt:lpstr>Úkol: getchar</vt:lpstr>
      <vt:lpstr>Argumenty programu</vt:lpstr>
      <vt:lpstr>Spouštění programu s parametry</vt:lpstr>
      <vt:lpstr>Úkol</vt:lpstr>
      <vt:lpstr>Řetězce – převody</vt:lpstr>
      <vt:lpstr>Úkol: převod na celé číslo</vt:lpstr>
      <vt:lpstr>PowerPoint Presentation</vt:lpstr>
    </vt:vector>
  </TitlesOfParts>
  <Company>FIT VUT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 Veigend</dc:creator>
  <cp:lastModifiedBy>Tesařová Alena (196276)</cp:lastModifiedBy>
  <cp:revision>28</cp:revision>
  <dcterms:created xsi:type="dcterms:W3CDTF">2016-08-24T11:19:59Z</dcterms:created>
  <dcterms:modified xsi:type="dcterms:W3CDTF">2021-10-12T10:13:30Z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0x01010084A8C10AE30CD24AAA71ACBD8CF1B50F</vt:lpwstr>
  </property>
</Properties>
</file>